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4"/>
  </p:sldMasterIdLst>
  <p:notesMasterIdLst>
    <p:notesMasterId r:id="rId30"/>
  </p:notesMasterIdLst>
  <p:sldIdLst>
    <p:sldId id="356" r:id="rId5"/>
    <p:sldId id="357" r:id="rId6"/>
    <p:sldId id="358" r:id="rId7"/>
    <p:sldId id="395" r:id="rId8"/>
    <p:sldId id="396" r:id="rId9"/>
    <p:sldId id="397" r:id="rId10"/>
    <p:sldId id="398" r:id="rId11"/>
    <p:sldId id="363" r:id="rId12"/>
    <p:sldId id="366" r:id="rId13"/>
    <p:sldId id="394" r:id="rId14"/>
    <p:sldId id="364" r:id="rId15"/>
    <p:sldId id="276" r:id="rId16"/>
    <p:sldId id="336" r:id="rId17"/>
    <p:sldId id="335" r:id="rId18"/>
    <p:sldId id="286" r:id="rId19"/>
    <p:sldId id="384" r:id="rId20"/>
    <p:sldId id="392" r:id="rId21"/>
    <p:sldId id="377" r:id="rId22"/>
    <p:sldId id="378" r:id="rId23"/>
    <p:sldId id="393" r:id="rId24"/>
    <p:sldId id="379" r:id="rId25"/>
    <p:sldId id="380" r:id="rId26"/>
    <p:sldId id="381" r:id="rId27"/>
    <p:sldId id="382" r:id="rId28"/>
    <p:sldId id="383" r:id="rId2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jota dj" initials="dd" lastIdx="13" clrIdx="0">
    <p:extLst>
      <p:ext uri="{19B8F6BF-5375-455C-9EA6-DF929625EA0E}">
        <p15:presenceInfo xmlns:p15="http://schemas.microsoft.com/office/powerpoint/2012/main" userId="01d7b02621ea624f" providerId="Windows Live"/>
      </p:ext>
    </p:extLst>
  </p:cmAuthor>
  <p:cmAuthor id="2" name="Andressa Decarla" initials="AD" lastIdx="1" clrIdx="1"/>
  <p:cmAuthor id="3" name="VICTOR SERGIO SILVA BARROS" initials="VSSB" lastIdx="1" clrIdx="2">
    <p:extLst>
      <p:ext uri="{19B8F6BF-5375-455C-9EA6-DF929625EA0E}">
        <p15:presenceInfo xmlns:p15="http://schemas.microsoft.com/office/powerpoint/2012/main" userId="VICTOR SERGIO SILVA BARR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66"/>
    <a:srgbClr val="CC66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p:cViewPr varScale="1">
        <p:scale>
          <a:sx n="70" d="100"/>
          <a:sy n="70" d="100"/>
        </p:scale>
        <p:origin x="1200" y="44"/>
      </p:cViewPr>
      <p:guideLst>
        <p:guide orient="horz" pos="216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45ADE-5395-40E5-B4E0-28FD8B86808F}" type="datetimeFigureOut">
              <a:rPr lang="pt-BR" smtClean="0"/>
              <a:pPr/>
              <a:t>25/03/2021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01144-9696-4BB8-9F5A-C864241C7E9C}" type="slidenum">
              <a:rPr lang="pt-BR" smtClean="0"/>
              <a:pPr/>
              <a:t>‹nº›</a:t>
            </a:fld>
            <a:endParaRPr lang="pt-BR"/>
          </a:p>
        </p:txBody>
      </p:sp>
    </p:spTree>
    <p:extLst>
      <p:ext uri="{BB962C8B-B14F-4D97-AF65-F5344CB8AC3E}">
        <p14:creationId xmlns:p14="http://schemas.microsoft.com/office/powerpoint/2010/main" val="349423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6219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197765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82018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247719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159716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26626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88936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37958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415773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91432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25/03/2021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47238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09363-DF7E-44F2-9B48-F6D779676ACD}" type="datetimeFigureOut">
              <a:rPr lang="pt-BR" smtClean="0"/>
              <a:pPr/>
              <a:t>25/03/2021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4D671-E8D6-4D10-B545-26AD5A2FBFB2}" type="slidenum">
              <a:rPr lang="pt-BR" smtClean="0"/>
              <a:pPr/>
              <a:t>‹nº›</a:t>
            </a:fld>
            <a:endParaRPr lang="pt-BR"/>
          </a:p>
        </p:txBody>
      </p:sp>
    </p:spTree>
    <p:extLst>
      <p:ext uri="{BB962C8B-B14F-4D97-AF65-F5344CB8AC3E}">
        <p14:creationId xmlns:p14="http://schemas.microsoft.com/office/powerpoint/2010/main" val="176283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atageo.ambiente.sp.gov.br/navegar" TargetMode="External"/><Relationship Id="rId3" Type="http://schemas.openxmlformats.org/officeDocument/2006/relationships/hyperlink" Target="https://metadados.ana.gov.br/geonetwork/srv/pt/metadata.show?id=458&amp;currTab=simple" TargetMode="External"/><Relationship Id="rId7" Type="http://schemas.openxmlformats.org/officeDocument/2006/relationships/hyperlink" Target="https://www.ibge.gov.br/geociencias/organizacao-do-territorio/malhas-territoriais/26565-malhas-de-setores-censitarios-divisoes-intramunicipais.html?=&amp;t=downloads" TargetMode="External"/><Relationship Id="rId2" Type="http://schemas.openxmlformats.org/officeDocument/2006/relationships/hyperlink" Target="https://www.ibge.gov.br/geociencias/organizacao-do-territorio/15774-malhas.html?=&amp;t=downloads" TargetMode="External"/><Relationship Id="rId1" Type="http://schemas.openxmlformats.org/officeDocument/2006/relationships/slideLayout" Target="../slideLayouts/slideLayout2.xml"/><Relationship Id="rId6" Type="http://schemas.openxmlformats.org/officeDocument/2006/relationships/hyperlink" Target="https://www.ibge.gov.br/estatisticas/downloads-estatisticas.html" TargetMode="External"/><Relationship Id="rId5" Type="http://schemas.openxmlformats.org/officeDocument/2006/relationships/hyperlink" Target="https://earthdata.nasa.gov/learn/articles/new-aster-gdem" TargetMode="External"/><Relationship Id="rId4" Type="http://schemas.openxmlformats.org/officeDocument/2006/relationships/hyperlink" Target="https://www.ibge.gov.br/geociencias/downloads-geociencia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dpi.inpe.br/DPI/institucional/pessoal/historic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ampinas.sp.gov.br/arquivos/desenvolvimento-economico/cidades.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rc.unesp.br/igce/aplicada/ead/estudos_ambientais/ea15.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r>
              <a:rPr lang="pt-BR" sz="3200" b="1" i="1" kern="0" dirty="0">
                <a:solidFill>
                  <a:srgbClr val="003366"/>
                </a:solidFill>
                <a:latin typeface="Tahoma" pitchFamily="34" charset="0"/>
              </a:rPr>
              <a:t/>
            </a:r>
            <a:br>
              <a:rPr lang="pt-BR" sz="3200" b="1" i="1" kern="0" dirty="0">
                <a:solidFill>
                  <a:srgbClr val="003366"/>
                </a:solidFill>
                <a:latin typeface="Tahoma" pitchFamily="34" charset="0"/>
              </a:rPr>
            </a:br>
            <a:r>
              <a:rPr lang="pt-BR" sz="3200" b="1" i="1" kern="0" dirty="0">
                <a:solidFill>
                  <a:srgbClr val="003366"/>
                </a:solidFill>
                <a:latin typeface="Tahoma" pitchFamily="34" charset="0"/>
              </a:rPr>
              <a:t>Titulo do Artigo / Trabalho realizado</a:t>
            </a:r>
            <a:br>
              <a:rPr lang="pt-BR" sz="3200" b="1" i="1" kern="0" dirty="0">
                <a:solidFill>
                  <a:srgbClr val="003366"/>
                </a:solidFill>
                <a:latin typeface="Tahoma" pitchFamily="34" charset="0"/>
              </a:rPr>
            </a:br>
            <a:endParaRPr lang="pt-BR" dirty="0">
              <a:solidFill>
                <a:srgbClr val="C00000"/>
              </a:solidFill>
            </a:endParaRPr>
          </a:p>
        </p:txBody>
      </p:sp>
      <p:sp>
        <p:nvSpPr>
          <p:cNvPr id="5" name="CaixaDeTexto 4"/>
          <p:cNvSpPr txBox="1"/>
          <p:nvPr/>
        </p:nvSpPr>
        <p:spPr>
          <a:xfrm>
            <a:off x="880592" y="6353778"/>
            <a:ext cx="7549742" cy="276999"/>
          </a:xfrm>
          <a:prstGeom prst="rect">
            <a:avLst/>
          </a:prstGeom>
          <a:noFill/>
        </p:spPr>
        <p:txBody>
          <a:bodyPr wrap="square" rtlCol="0">
            <a:spAutoFit/>
          </a:bodyPr>
          <a:lstStyle/>
          <a:p>
            <a:r>
              <a:rPr lang="pt-BR" sz="1200" dirty="0"/>
              <a:t>Elaboração de proposta para um Projeto SIG – Curso de Geoprocessamento / 1sem 2020 – Fatec Jacareí </a:t>
            </a: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p:txBody>
          <a:bodyPr>
            <a:normAutofit/>
          </a:bodyPr>
          <a:lstStyle/>
          <a:p>
            <a:endParaRPr lang="pt-BR" dirty="0"/>
          </a:p>
          <a:p>
            <a:pPr marL="0" indent="0" algn="ctr">
              <a:buNone/>
            </a:pPr>
            <a:r>
              <a:rPr lang="pt-BR" dirty="0">
                <a:ea typeface="Adobe Fan Heiti Std B" pitchFamily="34" charset="-128"/>
                <a:cs typeface="Aharoni" pitchFamily="2" charset="-79"/>
              </a:rPr>
              <a:t>ANALISE </a:t>
            </a:r>
            <a:r>
              <a:rPr lang="pt-BR" dirty="0" smtClean="0">
                <a:ea typeface="Adobe Fan Heiti Std B" pitchFamily="34" charset="-128"/>
                <a:cs typeface="Aharoni" pitchFamily="2" charset="-79"/>
              </a:rPr>
              <a:t>TEMPORAL DA OCUPAÇÃO </a:t>
            </a:r>
            <a:r>
              <a:rPr lang="pt-BR" dirty="0">
                <a:ea typeface="Adobe Fan Heiti Std B" pitchFamily="34" charset="-128"/>
                <a:cs typeface="Aharoni" pitchFamily="2" charset="-79"/>
              </a:rPr>
              <a:t>TERRITORIAL </a:t>
            </a:r>
            <a:r>
              <a:rPr lang="pt-BR" dirty="0" smtClean="0">
                <a:ea typeface="Adobe Fan Heiti Std B" pitchFamily="34" charset="-128"/>
                <a:cs typeface="Aharoni" pitchFamily="2" charset="-79"/>
              </a:rPr>
              <a:t>DO </a:t>
            </a:r>
            <a:r>
              <a:rPr lang="pt-BR" dirty="0">
                <a:ea typeface="Adobe Fan Heiti Std B" pitchFamily="34" charset="-128"/>
                <a:cs typeface="Aharoni" pitchFamily="2" charset="-79"/>
              </a:rPr>
              <a:t>NÚCLEO LAGOA AZUL 2 – JACAREÍ, SP</a:t>
            </a:r>
            <a:endParaRPr lang="pt-BR" b="1" dirty="0"/>
          </a:p>
          <a:p>
            <a:pPr algn="ctr"/>
            <a:endParaRPr lang="pt-BR" b="1" dirty="0"/>
          </a:p>
          <a:p>
            <a:r>
              <a:rPr lang="pt-BR" sz="2400" b="1" dirty="0">
                <a:solidFill>
                  <a:srgbClr val="FF0000"/>
                </a:solidFill>
              </a:rPr>
              <a:t>Eduardo de Sousa Silveira </a:t>
            </a:r>
          </a:p>
          <a:p>
            <a:r>
              <a:rPr lang="pt-BR" sz="2400" b="1" dirty="0">
                <a:solidFill>
                  <a:srgbClr val="FF0000"/>
                </a:solidFill>
              </a:rPr>
              <a:t>Paula Victoria</a:t>
            </a:r>
          </a:p>
          <a:p>
            <a:r>
              <a:rPr lang="pt-BR" sz="2400" b="1" dirty="0">
                <a:solidFill>
                  <a:srgbClr val="FF0000"/>
                </a:solidFill>
              </a:rPr>
              <a:t>Victor Sérgio Silva Barros</a:t>
            </a:r>
          </a:p>
        </p:txBody>
      </p:sp>
    </p:spTree>
    <p:extLst>
      <p:ext uri="{BB962C8B-B14F-4D97-AF65-F5344CB8AC3E}">
        <p14:creationId xmlns:p14="http://schemas.microsoft.com/office/powerpoint/2010/main" val="393552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496242"/>
            <a:ext cx="8229600" cy="792088"/>
          </a:xfrm>
        </p:spPr>
        <p:txBody>
          <a:bodyPr>
            <a:normAutofit fontScale="90000"/>
          </a:bodyPr>
          <a:lstStyle/>
          <a:p>
            <a:r>
              <a:rPr lang="pt-BR" sz="3200" b="1" i="1" kern="0" dirty="0">
                <a:solidFill>
                  <a:srgbClr val="003366"/>
                </a:solidFill>
                <a:latin typeface="Tahoma" pitchFamily="34" charset="0"/>
              </a:rPr>
              <a:t>Caracterização da área de estudo em função do tema abordado.</a:t>
            </a:r>
            <a:br>
              <a:rPr lang="pt-BR"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395536" y="1094535"/>
            <a:ext cx="8034798" cy="4854745"/>
          </a:xfrm>
        </p:spPr>
        <p:txBody>
          <a:bodyPr>
            <a:normAutofit fontScale="40000" lnSpcReduction="20000"/>
          </a:bodyPr>
          <a:lstStyle/>
          <a:p>
            <a:pPr algn="just"/>
            <a:endParaRPr lang="pt-BR" sz="2400" b="0" i="0" u="none" strike="noStrike" baseline="0" dirty="0"/>
          </a:p>
          <a:p>
            <a:pPr algn="just"/>
            <a:r>
              <a:rPr lang="pt-BR" sz="2900" b="0" i="0" u="none" strike="noStrike" baseline="0" dirty="0"/>
              <a:t>O trecho médio superior da bacia do Rio Paraíba do Sul, objeto deste estudo, está inserido   na   Região   Hidrográfica   Atlântico   Sudeste, po</a:t>
            </a:r>
            <a:r>
              <a:rPr lang="pt-BR" sz="2900" dirty="0"/>
              <a:t>ssui  uma  topografia  acidentada,  abrigando  na  região  as  Serras do Mar, da Mantiqueira e do Espinhaço </a:t>
            </a:r>
            <a:r>
              <a:rPr lang="pt-BR" sz="3200" b="0" i="0" u="none" strike="noStrike" baseline="0" dirty="0"/>
              <a:t>(PRIANTI JUNIOR, 2009).</a:t>
            </a:r>
          </a:p>
          <a:p>
            <a:pPr algn="just"/>
            <a:endParaRPr lang="pt-BR" sz="2900" dirty="0"/>
          </a:p>
          <a:p>
            <a:pPr algn="just"/>
            <a:r>
              <a:rPr lang="pt-BR" sz="2900" dirty="0"/>
              <a:t>Segundo a Agência Nacional de Águas (Brasil, 2006b apud Prianti Junior, 2009),  favorecem  as  precipitações  pelo  aumento  da  turbulência  do  ar  pela  ascendência orográfica (fenômeno através do qual o ar sobe em altitude, diante do obstáculo oferecido por uma elevação).</a:t>
            </a:r>
          </a:p>
          <a:p>
            <a:pPr algn="just"/>
            <a:endParaRPr lang="pt-BR" sz="2900" dirty="0"/>
          </a:p>
          <a:p>
            <a:pPr algn="just"/>
            <a:r>
              <a:rPr lang="pt-BR" sz="2900" dirty="0"/>
              <a:t> Verifica-se  neste trecho da bacia Paraíba do Sul (1453 mm) (BRASIL, 2006f </a:t>
            </a:r>
            <a:r>
              <a:rPr lang="pt-BR" sz="2900" i="1" dirty="0"/>
              <a:t>apud</a:t>
            </a:r>
            <a:r>
              <a:rPr lang="pt-BR" sz="2900" dirty="0"/>
              <a:t> </a:t>
            </a:r>
            <a:r>
              <a:rPr lang="pt-BR" sz="3200" b="0" i="0" u="none" strike="noStrike" baseline="0" dirty="0"/>
              <a:t>PRIANTI JUNIOR, 2009).</a:t>
            </a:r>
          </a:p>
          <a:p>
            <a:pPr algn="just"/>
            <a:endParaRPr lang="pt-BR" sz="2900" dirty="0"/>
          </a:p>
          <a:p>
            <a:pPr algn="just"/>
            <a:endParaRPr lang="pt-BR" sz="2900" dirty="0"/>
          </a:p>
          <a:p>
            <a:pPr algn="just"/>
            <a:r>
              <a:rPr lang="pt-BR" sz="2900" b="0" i="0" u="none" strike="noStrike" baseline="0" dirty="0"/>
              <a:t>Pertence ao bioma  Mata  Atlântica,  numa  faixa  de  300  km,  com ocorrência  de  variações  nos  ecossistemas  costeiros  e  em  áreas  nas  encostas  da  Serrado Espinhaço. </a:t>
            </a:r>
          </a:p>
          <a:p>
            <a:pPr algn="just"/>
            <a:endParaRPr lang="pt-BR" sz="2900" b="0" i="0" u="none" strike="noStrike" baseline="0" dirty="0"/>
          </a:p>
          <a:p>
            <a:pPr algn="just"/>
            <a:r>
              <a:rPr lang="pt-BR" sz="2900" b="0" i="0" u="none" strike="noStrike" baseline="0" dirty="0"/>
              <a:t>A  Mata  Atlântica  da  região  vem  sendo  significativamente  influenciada  pelo  uso  e ocupação  do  solo  no  território,  através  da  implementação  dos  diversos  ciclos  econômicos: pau  brasil,  açúcar,  pecuária,  ouro,  café  e  recentemente  devido  à  intensa  industrialização, levando a reflexos consideráveis nos recursos naturais, com a supressão de grande parte da cobertura  vegetal,  que  hoje,  encontra-se  preservada  apenas  na  forma de  fragmentos, encontrados principalmente nas Unidades de Conservação </a:t>
            </a:r>
            <a:r>
              <a:rPr lang="pt-BR" sz="3200" b="0" i="0" u="none" strike="noStrike" baseline="0" dirty="0"/>
              <a:t>(PRIANTI JUNIOR, 2009).</a:t>
            </a:r>
          </a:p>
          <a:p>
            <a:pPr algn="just"/>
            <a:endParaRPr lang="pt-BR" sz="2900" b="0" i="0" u="none" strike="noStrike" baseline="0" dirty="0"/>
          </a:p>
          <a:p>
            <a:pPr algn="just"/>
            <a:r>
              <a:rPr lang="pt-BR" sz="2900" b="0" i="0" u="none" strike="noStrike" baseline="0" dirty="0"/>
              <a:t>Esta   unidade   hidrográfica   abriga   cerca   de     8.000  indústrias agrupadas entre Jacareí e Taubaté –SP, contribuindo de forma significativa para o Produto Interno Bruto (PIB) nacional (BRASIL, 2006e).</a:t>
            </a:r>
          </a:p>
          <a:p>
            <a:pPr algn="just"/>
            <a:endParaRPr lang="pt-BR" sz="2900" dirty="0">
              <a:solidFill>
                <a:srgbClr val="FF0000"/>
              </a:solidFill>
            </a:endParaRPr>
          </a:p>
          <a:p>
            <a:pPr algn="just"/>
            <a:r>
              <a:rPr lang="pt-BR" sz="2900" dirty="0">
                <a:solidFill>
                  <a:srgbClr val="FF0000"/>
                </a:solidFill>
              </a:rPr>
              <a:t>Não se esqueçam de citar e levar a referência bibliográfica completa para o último slide.</a:t>
            </a:r>
            <a:endParaRPr lang="pt-BR" sz="2900" i="1" dirty="0">
              <a:solidFill>
                <a:srgbClr val="FF0000"/>
              </a:solidFill>
            </a:endParaRPr>
          </a:p>
        </p:txBody>
      </p:sp>
    </p:spTree>
    <p:extLst>
      <p:ext uri="{BB962C8B-B14F-4D97-AF65-F5344CB8AC3E}">
        <p14:creationId xmlns:p14="http://schemas.microsoft.com/office/powerpoint/2010/main" val="61432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764704"/>
            <a:ext cx="8229600" cy="5256584"/>
          </a:xfrm>
        </p:spPr>
        <p:txBody>
          <a:bodyPr>
            <a:normAutofit fontScale="40000" lnSpcReduction="20000"/>
          </a:bodyPr>
          <a:lstStyle/>
          <a:p>
            <a:pPr algn="just"/>
            <a:r>
              <a:rPr lang="pt-BR" sz="3000" b="1" dirty="0"/>
              <a:t>Materiais</a:t>
            </a:r>
          </a:p>
          <a:p>
            <a:pPr algn="just"/>
            <a:r>
              <a:rPr lang="pt-BR" sz="3000" b="1" dirty="0">
                <a:highlight>
                  <a:srgbClr val="FFFF00"/>
                </a:highlight>
              </a:rPr>
              <a:t>1) Levantamento Bibliográfico </a:t>
            </a:r>
          </a:p>
          <a:p>
            <a:pPr algn="just"/>
            <a:r>
              <a:rPr lang="pt-BR" sz="3000" dirty="0"/>
              <a:t>Informações e dados disponibilizados no IBGE, MMA, USGS, INPE, ANA e CBH-PS.</a:t>
            </a:r>
          </a:p>
          <a:p>
            <a:pPr algn="just"/>
            <a:r>
              <a:rPr lang="pt-BR" sz="3000" dirty="0"/>
              <a:t>Relatórios e publicações Comitê da Bacia Hidrográfica do Paraíba do Sul – (CBH-PS)</a:t>
            </a:r>
          </a:p>
          <a:p>
            <a:pPr algn="just"/>
            <a:r>
              <a:rPr lang="pt-BR" sz="3000" dirty="0"/>
              <a:t>Textos, teses, mestrados e artigos que abordem análise ambiental em bacias hidrográficas visando a recuperação da cobertura vegetal.</a:t>
            </a:r>
          </a:p>
          <a:p>
            <a:pPr algn="just"/>
            <a:endParaRPr lang="pt-BR" sz="3000" dirty="0">
              <a:solidFill>
                <a:srgbClr val="FF0000"/>
              </a:solidFill>
            </a:endParaRPr>
          </a:p>
          <a:p>
            <a:pPr algn="just"/>
            <a:r>
              <a:rPr lang="pt-BR" sz="3000" b="1" dirty="0">
                <a:highlight>
                  <a:srgbClr val="FFFF00"/>
                </a:highlight>
              </a:rPr>
              <a:t>2) Levantamento da Base Dados Digitais</a:t>
            </a:r>
          </a:p>
          <a:p>
            <a:r>
              <a:rPr lang="pt-BR" sz="3000" dirty="0"/>
              <a:t>Limites do município Jacareí, SP, escala 1: 250 000 / IBGE/2019 formato </a:t>
            </a:r>
            <a:r>
              <a:rPr lang="pt-BR" sz="3000" i="1" dirty="0" err="1"/>
              <a:t>shapefile</a:t>
            </a:r>
            <a:r>
              <a:rPr lang="pt-BR" sz="3000" dirty="0"/>
              <a:t> (</a:t>
            </a:r>
            <a:r>
              <a:rPr lang="pt-BR" sz="3000" dirty="0">
                <a:hlinkClick r:id="rId2"/>
              </a:rPr>
              <a:t>https://www.ibge.gov.br/</a:t>
            </a:r>
            <a:r>
              <a:rPr lang="pt-BR" sz="3000" dirty="0" err="1">
                <a:hlinkClick r:id="rId2"/>
              </a:rPr>
              <a:t>geociencias</a:t>
            </a:r>
            <a:r>
              <a:rPr lang="pt-BR" sz="3000" dirty="0">
                <a:hlinkClick r:id="rId2"/>
              </a:rPr>
              <a:t>/</a:t>
            </a:r>
            <a:r>
              <a:rPr lang="pt-BR" sz="3000" dirty="0" err="1">
                <a:hlinkClick r:id="rId2"/>
              </a:rPr>
              <a:t>organizacao</a:t>
            </a:r>
            <a:r>
              <a:rPr lang="pt-BR" sz="3000" dirty="0">
                <a:hlinkClick r:id="rId2"/>
              </a:rPr>
              <a:t>-do-</a:t>
            </a:r>
            <a:r>
              <a:rPr lang="pt-BR" sz="3000" dirty="0" err="1">
                <a:hlinkClick r:id="rId2"/>
              </a:rPr>
              <a:t>territorio</a:t>
            </a:r>
            <a:r>
              <a:rPr lang="pt-BR" sz="3000" dirty="0">
                <a:hlinkClick r:id="rId2"/>
              </a:rPr>
              <a:t>/15774-malhas.html?=&amp;t=downloads</a:t>
            </a:r>
            <a:r>
              <a:rPr lang="pt-BR" sz="3000" dirty="0"/>
              <a:t>).</a:t>
            </a:r>
          </a:p>
          <a:p>
            <a:r>
              <a:rPr lang="pt-BR" sz="3000" dirty="0"/>
              <a:t>Limite das </a:t>
            </a:r>
            <a:r>
              <a:rPr lang="pt-BR" sz="3000" dirty="0" err="1"/>
              <a:t>sub-bacias</a:t>
            </a:r>
            <a:r>
              <a:rPr lang="pt-BR" sz="3000" dirty="0"/>
              <a:t> da Bacia hidrográfica do Paraíba do Sul, escala 1: 50 000 / ANA, formato </a:t>
            </a:r>
            <a:r>
              <a:rPr lang="pt-BR" sz="3000" dirty="0" err="1"/>
              <a:t>shapefile</a:t>
            </a:r>
            <a:r>
              <a:rPr lang="pt-BR" sz="3000" dirty="0"/>
              <a:t> (</a:t>
            </a:r>
            <a:r>
              <a:rPr lang="pt-BR" sz="3000" dirty="0">
                <a:hlinkClick r:id="rId3"/>
              </a:rPr>
              <a:t>https://metadados.ana.gov.br/</a:t>
            </a:r>
            <a:r>
              <a:rPr lang="pt-BR" sz="3000" dirty="0" err="1">
                <a:hlinkClick r:id="rId3"/>
              </a:rPr>
              <a:t>geonetwork</a:t>
            </a:r>
            <a:r>
              <a:rPr lang="pt-BR" sz="3000" dirty="0">
                <a:hlinkClick r:id="rId3"/>
              </a:rPr>
              <a:t>/</a:t>
            </a:r>
            <a:r>
              <a:rPr lang="pt-BR" sz="3000" dirty="0" err="1">
                <a:hlinkClick r:id="rId3"/>
              </a:rPr>
              <a:t>srv</a:t>
            </a:r>
            <a:r>
              <a:rPr lang="pt-BR" sz="3000" dirty="0">
                <a:hlinkClick r:id="rId3"/>
              </a:rPr>
              <a:t>/</a:t>
            </a:r>
            <a:r>
              <a:rPr lang="pt-BR" sz="3000" dirty="0" err="1">
                <a:hlinkClick r:id="rId3"/>
              </a:rPr>
              <a:t>pt</a:t>
            </a:r>
            <a:r>
              <a:rPr lang="pt-BR" sz="3000" dirty="0">
                <a:hlinkClick r:id="rId3"/>
              </a:rPr>
              <a:t>/</a:t>
            </a:r>
            <a:r>
              <a:rPr lang="pt-BR" sz="3000" dirty="0" err="1">
                <a:hlinkClick r:id="rId3"/>
              </a:rPr>
              <a:t>metadata.show?id</a:t>
            </a:r>
            <a:r>
              <a:rPr lang="pt-BR" sz="3000" dirty="0">
                <a:hlinkClick r:id="rId3"/>
              </a:rPr>
              <a:t>=458&amp;currTab=</a:t>
            </a:r>
            <a:r>
              <a:rPr lang="pt-BR" sz="3000" dirty="0" err="1">
                <a:hlinkClick r:id="rId3"/>
              </a:rPr>
              <a:t>simple</a:t>
            </a:r>
            <a:r>
              <a:rPr lang="pt-BR" sz="3000" dirty="0"/>
              <a:t>).</a:t>
            </a:r>
          </a:p>
          <a:p>
            <a:r>
              <a:rPr lang="pt-BR" sz="3000" dirty="0"/>
              <a:t>Carta topográfica de Jacareí / hidrografia, SP, escala 1:50 000 / IBGE, formato </a:t>
            </a:r>
            <a:r>
              <a:rPr lang="pt-BR" sz="3000" dirty="0" err="1"/>
              <a:t>dgn</a:t>
            </a:r>
            <a:r>
              <a:rPr lang="pt-BR" sz="3000" dirty="0"/>
              <a:t> (</a:t>
            </a:r>
            <a:r>
              <a:rPr lang="pt-BR" sz="3000" dirty="0">
                <a:hlinkClick r:id="rId4"/>
              </a:rPr>
              <a:t>https://www.ibge.gov.br/</a:t>
            </a:r>
            <a:r>
              <a:rPr lang="pt-BR" sz="3000" dirty="0" err="1">
                <a:hlinkClick r:id="rId4"/>
              </a:rPr>
              <a:t>geociencias</a:t>
            </a:r>
            <a:r>
              <a:rPr lang="pt-BR" sz="3000" dirty="0">
                <a:hlinkClick r:id="rId4"/>
              </a:rPr>
              <a:t>/downloads-geociencias.html</a:t>
            </a:r>
            <a:r>
              <a:rPr lang="pt-BR" sz="3000" dirty="0"/>
              <a:t>).</a:t>
            </a:r>
          </a:p>
          <a:p>
            <a:pPr algn="just"/>
            <a:r>
              <a:rPr lang="pt-BR" sz="3000" dirty="0"/>
              <a:t>Modelo Digital de elevação ASTERGDEM, escala aproximada 1:50 000.</a:t>
            </a:r>
          </a:p>
          <a:p>
            <a:pPr algn="just"/>
            <a:r>
              <a:rPr lang="pt-BR" sz="3000" dirty="0"/>
              <a:t>(</a:t>
            </a:r>
            <a:r>
              <a:rPr lang="pt-BR" sz="3000" dirty="0">
                <a:hlinkClick r:id="rId5"/>
              </a:rPr>
              <a:t>https://earthdata.nasa.gov/learn/articles/new-</a:t>
            </a:r>
            <a:r>
              <a:rPr lang="pt-BR" sz="3000" dirty="0" err="1">
                <a:hlinkClick r:id="rId5"/>
              </a:rPr>
              <a:t>aster</a:t>
            </a:r>
            <a:r>
              <a:rPr lang="pt-BR" sz="3000" dirty="0">
                <a:hlinkClick r:id="rId5"/>
              </a:rPr>
              <a:t>-</a:t>
            </a:r>
            <a:r>
              <a:rPr lang="pt-BR" sz="3000" dirty="0" err="1">
                <a:hlinkClick r:id="rId5"/>
              </a:rPr>
              <a:t>gdem</a:t>
            </a:r>
            <a:r>
              <a:rPr lang="pt-BR" sz="3000" dirty="0"/>
              <a:t>)</a:t>
            </a:r>
          </a:p>
          <a:p>
            <a:pPr algn="just"/>
            <a:r>
              <a:rPr lang="pt-BR" sz="3000" dirty="0"/>
              <a:t>Uma Imagens do satélite </a:t>
            </a:r>
            <a:r>
              <a:rPr lang="pt-BR" sz="3000" dirty="0" err="1"/>
              <a:t>Landsat</a:t>
            </a:r>
            <a:r>
              <a:rPr lang="pt-BR" sz="3000" dirty="0"/>
              <a:t> 5 (Land Remote </a:t>
            </a:r>
            <a:r>
              <a:rPr lang="pt-BR" sz="3000" dirty="0" err="1"/>
              <a:t>Sensing</a:t>
            </a:r>
            <a:r>
              <a:rPr lang="pt-BR" sz="3000" dirty="0"/>
              <a:t> </a:t>
            </a:r>
            <a:r>
              <a:rPr lang="pt-BR" sz="3000" dirty="0" err="1"/>
              <a:t>Satellite</a:t>
            </a:r>
            <a:r>
              <a:rPr lang="pt-BR" sz="3000" dirty="0"/>
              <a:t>), sensor TM (</a:t>
            </a:r>
            <a:r>
              <a:rPr lang="pt-BR" sz="3000" dirty="0" err="1"/>
              <a:t>Thematic</a:t>
            </a:r>
            <a:r>
              <a:rPr lang="pt-BR" sz="3000" dirty="0"/>
              <a:t> </a:t>
            </a:r>
            <a:r>
              <a:rPr lang="pt-BR" sz="3000" dirty="0" err="1"/>
              <a:t>Mapper</a:t>
            </a:r>
            <a:r>
              <a:rPr lang="pt-BR" sz="3000" dirty="0"/>
              <a:t>), órbita 219, ponto 76, data da aquisição 29/09/2000 (</a:t>
            </a:r>
            <a:r>
              <a:rPr lang="fr-FR" sz="3000" dirty="0"/>
              <a:t>ID: LT05_L1TP_219076_20000929_20161213_01_T1). </a:t>
            </a:r>
          </a:p>
          <a:p>
            <a:pPr algn="just"/>
            <a:r>
              <a:rPr lang="pt-BR" sz="3000" dirty="0"/>
              <a:t>Uma imagem do satélite </a:t>
            </a:r>
            <a:r>
              <a:rPr lang="pt-BR" sz="3000" dirty="0" err="1"/>
              <a:t>Landsat</a:t>
            </a:r>
            <a:r>
              <a:rPr lang="pt-BR" sz="3000" dirty="0"/>
              <a:t> 8 (Land Remote </a:t>
            </a:r>
            <a:r>
              <a:rPr lang="pt-BR" sz="3000" dirty="0" err="1"/>
              <a:t>Sensing</a:t>
            </a:r>
            <a:r>
              <a:rPr lang="pt-BR" sz="3000" dirty="0"/>
              <a:t> </a:t>
            </a:r>
            <a:r>
              <a:rPr lang="pt-BR" sz="3000" dirty="0" err="1"/>
              <a:t>Satellite</a:t>
            </a:r>
            <a:r>
              <a:rPr lang="pt-BR" sz="3000" dirty="0"/>
              <a:t>), sensor OLI (</a:t>
            </a:r>
            <a:r>
              <a:rPr lang="pt-BR" sz="3000" dirty="0" err="1"/>
              <a:t>Operational</a:t>
            </a:r>
            <a:r>
              <a:rPr lang="pt-BR" sz="3000" dirty="0"/>
              <a:t> Terra </a:t>
            </a:r>
            <a:r>
              <a:rPr lang="pt-BR" sz="3000" dirty="0" err="1"/>
              <a:t>Imagery</a:t>
            </a:r>
            <a:r>
              <a:rPr lang="pt-BR" sz="3000" dirty="0"/>
              <a:t>), órbita 219, ponto 76, data da aquisição 04/09/2000 (</a:t>
            </a:r>
            <a:r>
              <a:rPr lang="fr-FR" sz="3000" dirty="0"/>
              <a:t>ID: LC08_L1TP_219076_20200904_20200917_01_T1). </a:t>
            </a:r>
          </a:p>
          <a:p>
            <a:pPr algn="just"/>
            <a:r>
              <a:rPr lang="fr-FR" sz="3000" dirty="0"/>
              <a:t>Ambas as imagens </a:t>
            </a:r>
            <a:r>
              <a:rPr lang="pt-BR" sz="3000" dirty="0"/>
              <a:t>fornecidas sem custos pela USGS (United </a:t>
            </a:r>
            <a:r>
              <a:rPr lang="pt-BR" sz="3000" dirty="0" err="1"/>
              <a:t>States</a:t>
            </a:r>
            <a:r>
              <a:rPr lang="pt-BR" sz="3000" dirty="0"/>
              <a:t> </a:t>
            </a:r>
            <a:r>
              <a:rPr lang="pt-BR" sz="3000" dirty="0" err="1"/>
              <a:t>Geological</a:t>
            </a:r>
            <a:r>
              <a:rPr lang="pt-BR" sz="3000" dirty="0"/>
              <a:t> </a:t>
            </a:r>
            <a:r>
              <a:rPr lang="pt-BR" sz="3000" dirty="0" err="1"/>
              <a:t>Survey</a:t>
            </a:r>
            <a:r>
              <a:rPr lang="pt-BR" sz="3000" dirty="0"/>
              <a:t>), com </a:t>
            </a:r>
            <a:r>
              <a:rPr lang="pt-BR" sz="3000" i="1" dirty="0" err="1"/>
              <a:t>Level</a:t>
            </a:r>
            <a:r>
              <a:rPr lang="pt-BR" sz="3000" i="1" dirty="0"/>
              <a:t> 2 </a:t>
            </a:r>
            <a:r>
              <a:rPr lang="pt-BR" sz="3000" dirty="0"/>
              <a:t>(correção geométrica, </a:t>
            </a:r>
            <a:r>
              <a:rPr lang="pt-BR" sz="3000" dirty="0" err="1"/>
              <a:t>radiométrica</a:t>
            </a:r>
            <a:r>
              <a:rPr lang="pt-BR" sz="3000" dirty="0"/>
              <a:t> e georreferenciamento pelo MDE GLS2000 para UTM/WGS84 e correção atmosférica </a:t>
            </a:r>
            <a:r>
              <a:rPr lang="en-US" sz="3000" dirty="0"/>
              <a:t>com 30 metros de </a:t>
            </a:r>
            <a:r>
              <a:rPr lang="en-US" sz="3000" dirty="0" err="1"/>
              <a:t>resolução</a:t>
            </a:r>
            <a:r>
              <a:rPr lang="en-US" sz="3000" dirty="0"/>
              <a:t> </a:t>
            </a:r>
            <a:r>
              <a:rPr lang="en-US" sz="3000" dirty="0" err="1"/>
              <a:t>espacial</a:t>
            </a:r>
            <a:r>
              <a:rPr lang="en-US" sz="3000" dirty="0"/>
              <a:t>, com </a:t>
            </a:r>
            <a:r>
              <a:rPr lang="en-US" sz="3000" dirty="0" err="1"/>
              <a:t>banda</a:t>
            </a:r>
            <a:r>
              <a:rPr lang="en-US" sz="3000" dirty="0"/>
              <a:t> </a:t>
            </a:r>
            <a:r>
              <a:rPr lang="en-US" sz="3000" dirty="0" err="1"/>
              <a:t>aerossol</a:t>
            </a:r>
            <a:r>
              <a:rPr lang="en-US" sz="3000" dirty="0"/>
              <a:t> e dados </a:t>
            </a:r>
            <a:r>
              <a:rPr lang="en-US" sz="3000" dirty="0" err="1"/>
              <a:t>climáticos</a:t>
            </a:r>
            <a:r>
              <a:rPr lang="en-US" sz="3000" dirty="0"/>
              <a:t> do MODIS </a:t>
            </a:r>
            <a:r>
              <a:rPr lang="pt-BR" sz="3000" dirty="0"/>
              <a:t>gerados pelo </a:t>
            </a:r>
            <a:r>
              <a:rPr lang="en-US" sz="3000" dirty="0"/>
              <a:t>Earth Resources Observation and Science (EROS).</a:t>
            </a:r>
          </a:p>
          <a:p>
            <a:pPr algn="just"/>
            <a:r>
              <a:rPr lang="pt-BR" sz="3000" dirty="0"/>
              <a:t>Dados do censo demográfico e econômico, 2010 / IBGE (</a:t>
            </a:r>
            <a:r>
              <a:rPr lang="pt-BR" sz="3000" dirty="0">
                <a:hlinkClick r:id="rId6"/>
              </a:rPr>
              <a:t>https://www.ibge.gov.br/</a:t>
            </a:r>
            <a:r>
              <a:rPr lang="pt-BR" sz="3000" dirty="0" err="1">
                <a:hlinkClick r:id="rId6"/>
              </a:rPr>
              <a:t>estatisticas</a:t>
            </a:r>
            <a:r>
              <a:rPr lang="pt-BR" sz="3000" dirty="0">
                <a:hlinkClick r:id="rId6"/>
              </a:rPr>
              <a:t>/downloads-estatisticas.html</a:t>
            </a:r>
            <a:r>
              <a:rPr lang="pt-BR" sz="3000" dirty="0"/>
              <a:t>).</a:t>
            </a:r>
          </a:p>
          <a:p>
            <a:pPr algn="just"/>
            <a:r>
              <a:rPr lang="pt-BR" sz="3000" dirty="0"/>
              <a:t>Malha censitária recorte para o município de Jacareí, 2010 / IBGE (</a:t>
            </a:r>
            <a:r>
              <a:rPr lang="pt-BR" sz="3000" dirty="0">
                <a:hlinkClick r:id="rId7"/>
              </a:rPr>
              <a:t>https://www.ibge.gov.br/</a:t>
            </a:r>
            <a:r>
              <a:rPr lang="pt-BR" sz="3000" dirty="0" err="1">
                <a:hlinkClick r:id="rId7"/>
              </a:rPr>
              <a:t>geociencias</a:t>
            </a:r>
            <a:r>
              <a:rPr lang="pt-BR" sz="3000" dirty="0">
                <a:hlinkClick r:id="rId7"/>
              </a:rPr>
              <a:t>/</a:t>
            </a:r>
            <a:r>
              <a:rPr lang="pt-BR" sz="3000" dirty="0" err="1">
                <a:hlinkClick r:id="rId7"/>
              </a:rPr>
              <a:t>organizacao</a:t>
            </a:r>
            <a:r>
              <a:rPr lang="pt-BR" sz="3000" dirty="0">
                <a:hlinkClick r:id="rId7"/>
              </a:rPr>
              <a:t>-do-</a:t>
            </a:r>
            <a:r>
              <a:rPr lang="pt-BR" sz="3000" dirty="0" err="1">
                <a:hlinkClick r:id="rId7"/>
              </a:rPr>
              <a:t>territorio</a:t>
            </a:r>
            <a:r>
              <a:rPr lang="pt-BR" sz="3000" dirty="0">
                <a:hlinkClick r:id="rId7"/>
              </a:rPr>
              <a:t>/malhas-territoriais/26565-malhas-de-setores-censitarios-divisoes-intramunicipais.html?=&amp;t=downloads</a:t>
            </a:r>
            <a:r>
              <a:rPr lang="pt-BR" sz="3000" dirty="0"/>
              <a:t>).</a:t>
            </a:r>
          </a:p>
          <a:p>
            <a:pPr algn="just"/>
            <a:r>
              <a:rPr lang="pt-BR" sz="3000" dirty="0"/>
              <a:t>  Mapa de solos (ROSSI,2017) e Mapa de geologia (FUNCATE) ambos levantamentos disponíveis no </a:t>
            </a:r>
            <a:r>
              <a:rPr lang="pt-BR" sz="3000" dirty="0" err="1"/>
              <a:t>Datageo</a:t>
            </a:r>
            <a:r>
              <a:rPr lang="pt-BR" sz="3000" dirty="0"/>
              <a:t> (para download pedológico (</a:t>
            </a:r>
            <a:r>
              <a:rPr lang="pt-BR" sz="3000" dirty="0">
                <a:hlinkClick r:id="rId8"/>
              </a:rPr>
              <a:t>https://datageo.ambiente.sp.gov.br/navegar</a:t>
            </a:r>
            <a:r>
              <a:rPr lang="pt-BR" sz="3000" dirty="0"/>
              <a:t>).</a:t>
            </a:r>
          </a:p>
          <a:p>
            <a:pPr algn="just"/>
            <a:r>
              <a:rPr lang="pt-BR" sz="3500" b="1" dirty="0">
                <a:solidFill>
                  <a:srgbClr val="FF0000"/>
                </a:solidFill>
              </a:rPr>
              <a:t>Pode falar um pouco sobre a série </a:t>
            </a:r>
            <a:r>
              <a:rPr lang="pt-BR" sz="3500" b="1" dirty="0" err="1">
                <a:solidFill>
                  <a:srgbClr val="FF0000"/>
                </a:solidFill>
              </a:rPr>
              <a:t>Landsat</a:t>
            </a:r>
            <a:r>
              <a:rPr lang="pt-BR" sz="3500" b="1" dirty="0">
                <a:solidFill>
                  <a:srgbClr val="FF0000"/>
                </a:solidFill>
              </a:rPr>
              <a:t> e o </a:t>
            </a:r>
            <a:r>
              <a:rPr lang="pt-BR" sz="3500" b="1" dirty="0" err="1">
                <a:solidFill>
                  <a:srgbClr val="FF0000"/>
                </a:solidFill>
              </a:rPr>
              <a:t>Aster</a:t>
            </a:r>
            <a:r>
              <a:rPr lang="pt-BR" sz="3500" b="1" dirty="0">
                <a:solidFill>
                  <a:srgbClr val="FF0000"/>
                </a:solidFill>
              </a:rPr>
              <a:t> e fonte USGS</a:t>
            </a:r>
            <a:endParaRPr lang="pt-BR" sz="2600" dirty="0">
              <a:solidFill>
                <a:srgbClr val="FF0000"/>
              </a:solidFill>
            </a:endParaRPr>
          </a:p>
        </p:txBody>
      </p:sp>
    </p:spTree>
    <p:extLst>
      <p:ext uri="{BB962C8B-B14F-4D97-AF65-F5344CB8AC3E}">
        <p14:creationId xmlns:p14="http://schemas.microsoft.com/office/powerpoint/2010/main" val="211715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 xmlns:a16="http://schemas.microsoft.com/office/drawing/2014/main" id="{99740AE0-7CBA-47F8-84C6-65CCFB02681D}"/>
              </a:ext>
            </a:extLst>
          </p:cNvPr>
          <p:cNvSpPr>
            <a:spLocks noGrp="1" noChangeArrowheads="1"/>
          </p:cNvSpPr>
          <p:nvPr>
            <p:ph type="body" idx="1"/>
          </p:nvPr>
        </p:nvSpPr>
        <p:spPr>
          <a:xfrm>
            <a:off x="468313" y="1341438"/>
            <a:ext cx="8229600" cy="4824412"/>
          </a:xfrm>
        </p:spPr>
        <p:txBody>
          <a:bodyPr>
            <a:normAutofit lnSpcReduction="10000"/>
          </a:bodyPr>
          <a:lstStyle/>
          <a:p>
            <a:pPr algn="ctr" eaLnBrk="1" hangingPunct="1">
              <a:buFontTx/>
              <a:buNone/>
            </a:pPr>
            <a:r>
              <a:rPr lang="pt-BR" altLang="pt-BR" sz="2800" dirty="0">
                <a:latin typeface="Tahoma" panose="020B0604030504040204" pitchFamily="34" charset="0"/>
                <a:cs typeface="Tahoma" panose="020B0604030504040204" pitchFamily="34" charset="0"/>
              </a:rPr>
              <a:t>SATÉLITE  TERRA  (multi-instrumento)</a:t>
            </a:r>
          </a:p>
          <a:p>
            <a:pPr eaLnBrk="1" hangingPunct="1"/>
            <a:endParaRPr lang="pt-BR" altLang="pt-BR" sz="2400" dirty="0"/>
          </a:p>
          <a:p>
            <a:pPr eaLnBrk="1" hangingPunct="1"/>
            <a:endParaRPr lang="pt-BR" altLang="pt-BR" sz="2400" dirty="0"/>
          </a:p>
          <a:p>
            <a:pPr eaLnBrk="1" hangingPunct="1"/>
            <a:r>
              <a:rPr lang="pt-BR" altLang="pt-BR" sz="2400" dirty="0">
                <a:latin typeface="Tahoma" panose="020B0604030504040204" pitchFamily="34" charset="0"/>
                <a:cs typeface="Tahoma" panose="020B0604030504040204" pitchFamily="34" charset="0"/>
              </a:rPr>
              <a:t>ASTER</a:t>
            </a:r>
          </a:p>
          <a:p>
            <a:pPr eaLnBrk="1" hangingPunct="1"/>
            <a:r>
              <a:rPr lang="pt-BR" altLang="pt-BR" sz="2400" dirty="0">
                <a:latin typeface="Tahoma" panose="020B0604030504040204" pitchFamily="34" charset="0"/>
                <a:cs typeface="Tahoma" panose="020B0604030504040204" pitchFamily="34" charset="0"/>
              </a:rPr>
              <a:t>MODIS</a:t>
            </a:r>
          </a:p>
          <a:p>
            <a:pPr eaLnBrk="1" hangingPunct="1"/>
            <a:r>
              <a:rPr lang="pt-BR" altLang="pt-BR" sz="2400" dirty="0">
                <a:latin typeface="Tahoma" panose="020B0604030504040204" pitchFamily="34" charset="0"/>
                <a:cs typeface="Tahoma" panose="020B0604030504040204" pitchFamily="34" charset="0"/>
              </a:rPr>
              <a:t>MISR</a:t>
            </a:r>
          </a:p>
          <a:p>
            <a:pPr eaLnBrk="1" hangingPunct="1"/>
            <a:r>
              <a:rPr lang="pt-BR" altLang="pt-BR" sz="2400" dirty="0">
                <a:latin typeface="Tahoma" panose="020B0604030504040204" pitchFamily="34" charset="0"/>
                <a:cs typeface="Tahoma" panose="020B0604030504040204" pitchFamily="34" charset="0"/>
              </a:rPr>
              <a:t>CERES </a:t>
            </a:r>
          </a:p>
          <a:p>
            <a:pPr eaLnBrk="1" hangingPunct="1"/>
            <a:r>
              <a:rPr lang="pt-BR" altLang="pt-BR" sz="2400" dirty="0">
                <a:latin typeface="Tahoma" panose="020B0604030504040204" pitchFamily="34" charset="0"/>
                <a:cs typeface="Tahoma" panose="020B0604030504040204" pitchFamily="34" charset="0"/>
              </a:rPr>
              <a:t>MOPITT</a:t>
            </a:r>
          </a:p>
          <a:p>
            <a:pPr eaLnBrk="1" hangingPunct="1"/>
            <a:endParaRPr lang="pt-BR" altLang="pt-BR" sz="2400" dirty="0"/>
          </a:p>
          <a:p>
            <a:pPr eaLnBrk="1" hangingPunct="1"/>
            <a:endParaRPr lang="pt-BR" altLang="pt-BR" sz="2400" dirty="0"/>
          </a:p>
          <a:p>
            <a:pPr eaLnBrk="1" hangingPunct="1"/>
            <a:endParaRPr lang="pt-BR" altLang="pt-BR" sz="2400" dirty="0"/>
          </a:p>
          <a:p>
            <a:pPr eaLnBrk="1" hangingPunct="1">
              <a:buFontTx/>
              <a:buNone/>
            </a:pPr>
            <a:r>
              <a:rPr lang="pt-BR" altLang="pt-BR" sz="1400" dirty="0">
                <a:latin typeface="Tahoma" panose="020B0604030504040204" pitchFamily="34" charset="0"/>
                <a:cs typeface="Tahoma" panose="020B0604030504040204" pitchFamily="34" charset="0"/>
              </a:rPr>
              <a:t>(ABRAMS e HOOK, 2002) </a:t>
            </a:r>
          </a:p>
          <a:p>
            <a:pPr eaLnBrk="1" hangingPunct="1"/>
            <a:endParaRPr lang="pt-BR" altLang="pt-BR" sz="2400" dirty="0">
              <a:latin typeface="Tahoma" panose="020B0604030504040204" pitchFamily="34" charset="0"/>
            </a:endParaRPr>
          </a:p>
        </p:txBody>
      </p:sp>
      <p:pic>
        <p:nvPicPr>
          <p:cNvPr id="8196" name="Imagem 5" descr="ASTER.jpg">
            <a:extLst>
              <a:ext uri="{FF2B5EF4-FFF2-40B4-BE49-F238E27FC236}">
                <a16:creationId xmlns="" xmlns:a16="http://schemas.microsoft.com/office/drawing/2014/main" id="{E91363F9-DD06-42C0-9341-3886B4E4B9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857375"/>
            <a:ext cx="5786438"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ítulo 1">
            <a:extLst>
              <a:ext uri="{FF2B5EF4-FFF2-40B4-BE49-F238E27FC236}">
                <a16:creationId xmlns="" xmlns:a16="http://schemas.microsoft.com/office/drawing/2014/main" id="{AC51586C-75C9-42BB-80E4-72D8FA0FBF1A}"/>
              </a:ext>
            </a:extLst>
          </p:cNvPr>
          <p:cNvSpPr txBox="1">
            <a:spLocks/>
          </p:cNvSpPr>
          <p:nvPr/>
        </p:nvSpPr>
        <p:spPr>
          <a:xfrm>
            <a:off x="395536" y="188640"/>
            <a:ext cx="8229600" cy="792088"/>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EE8013C2-CC8C-48D4-9B97-14FD2B7684FD}"/>
              </a:ext>
            </a:extLst>
          </p:cNvPr>
          <p:cNvSpPr>
            <a:spLocks noGrp="1" noChangeArrowheads="1"/>
          </p:cNvSpPr>
          <p:nvPr>
            <p:ph type="title"/>
          </p:nvPr>
        </p:nvSpPr>
        <p:spPr>
          <a:xfrm>
            <a:off x="685800" y="260350"/>
            <a:ext cx="7772400" cy="882650"/>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9219" name="Rectangle 3">
            <a:extLst>
              <a:ext uri="{FF2B5EF4-FFF2-40B4-BE49-F238E27FC236}">
                <a16:creationId xmlns="" xmlns:a16="http://schemas.microsoft.com/office/drawing/2014/main" id="{86D3CB2D-D382-45CB-B5EF-1F7420B3D2A6}"/>
              </a:ext>
            </a:extLst>
          </p:cNvPr>
          <p:cNvSpPr>
            <a:spLocks noGrp="1" noChangeArrowheads="1"/>
          </p:cNvSpPr>
          <p:nvPr>
            <p:ph type="body" idx="1"/>
          </p:nvPr>
        </p:nvSpPr>
        <p:spPr>
          <a:xfrm>
            <a:off x="468313" y="1341438"/>
            <a:ext cx="8229600" cy="4824412"/>
          </a:xfrm>
        </p:spPr>
        <p:txBody>
          <a:bodyPr>
            <a:normAutofit fontScale="92500" lnSpcReduction="10000"/>
          </a:bodyPr>
          <a:lstStyle/>
          <a:p>
            <a:pPr algn="ctr" eaLnBrk="1" hangingPunct="1">
              <a:buFontTx/>
              <a:buNone/>
            </a:pPr>
            <a:r>
              <a:rPr lang="pt-BR" altLang="pt-BR" sz="2800">
                <a:latin typeface="Tahoma" panose="020B0604030504040204" pitchFamily="34" charset="0"/>
                <a:cs typeface="Tahoma" panose="020B0604030504040204" pitchFamily="34" charset="0"/>
              </a:rPr>
              <a:t>SATÉLITE  TERRA  (multi-instrumento)</a:t>
            </a:r>
          </a:p>
          <a:p>
            <a:pPr eaLnBrk="1" hangingPunct="1"/>
            <a:endParaRPr lang="pt-BR" altLang="pt-BR" sz="2400"/>
          </a:p>
          <a:p>
            <a:pPr eaLnBrk="1" hangingPunct="1"/>
            <a:endParaRPr lang="pt-BR" altLang="pt-BR" sz="2400"/>
          </a:p>
          <a:p>
            <a:pPr eaLnBrk="1" hangingPunct="1"/>
            <a:r>
              <a:rPr lang="pt-BR" altLang="pt-BR" sz="2400">
                <a:latin typeface="Tahoma" panose="020B0604030504040204" pitchFamily="34" charset="0"/>
                <a:cs typeface="Tahoma" panose="020B0604030504040204" pitchFamily="34" charset="0"/>
              </a:rPr>
              <a:t>ASTER</a:t>
            </a:r>
          </a:p>
          <a:p>
            <a:pPr eaLnBrk="1" hangingPunct="1"/>
            <a:r>
              <a:rPr lang="pt-BR" altLang="pt-BR" sz="2400">
                <a:latin typeface="Tahoma" panose="020B0604030504040204" pitchFamily="34" charset="0"/>
                <a:cs typeface="Tahoma" panose="020B0604030504040204" pitchFamily="34" charset="0"/>
              </a:rPr>
              <a:t>MODIS</a:t>
            </a:r>
          </a:p>
          <a:p>
            <a:pPr eaLnBrk="1" hangingPunct="1"/>
            <a:r>
              <a:rPr lang="pt-BR" altLang="pt-BR" sz="2400">
                <a:latin typeface="Tahoma" panose="020B0604030504040204" pitchFamily="34" charset="0"/>
                <a:cs typeface="Tahoma" panose="020B0604030504040204" pitchFamily="34" charset="0"/>
              </a:rPr>
              <a:t>MISR</a:t>
            </a:r>
          </a:p>
          <a:p>
            <a:pPr eaLnBrk="1" hangingPunct="1"/>
            <a:r>
              <a:rPr lang="pt-BR" altLang="pt-BR" sz="2400">
                <a:latin typeface="Tahoma" panose="020B0604030504040204" pitchFamily="34" charset="0"/>
                <a:cs typeface="Tahoma" panose="020B0604030504040204" pitchFamily="34" charset="0"/>
              </a:rPr>
              <a:t>CERES </a:t>
            </a:r>
          </a:p>
          <a:p>
            <a:pPr eaLnBrk="1" hangingPunct="1"/>
            <a:r>
              <a:rPr lang="pt-BR" altLang="pt-BR" sz="2400">
                <a:latin typeface="Tahoma" panose="020B0604030504040204" pitchFamily="34" charset="0"/>
                <a:cs typeface="Tahoma" panose="020B0604030504040204" pitchFamily="34" charset="0"/>
              </a:rPr>
              <a:t>MOPITT</a:t>
            </a:r>
          </a:p>
          <a:p>
            <a:pPr eaLnBrk="1" hangingPunct="1"/>
            <a:endParaRPr lang="pt-BR" altLang="pt-BR" sz="2400"/>
          </a:p>
          <a:p>
            <a:pPr eaLnBrk="1" hangingPunct="1"/>
            <a:endParaRPr lang="pt-BR" altLang="pt-BR" sz="2400"/>
          </a:p>
          <a:p>
            <a:pPr eaLnBrk="1" hangingPunct="1"/>
            <a:endParaRPr lang="pt-BR" altLang="pt-BR" sz="2400"/>
          </a:p>
          <a:p>
            <a:r>
              <a:rPr lang="pt-BR" altLang="pt-BR" sz="2400">
                <a:latin typeface="Tahoma" panose="020B0604030504040204" pitchFamily="34" charset="0"/>
                <a:cs typeface="Tahoma" panose="020B0604030504040204" pitchFamily="34" charset="0"/>
              </a:rPr>
              <a:t>(Programa SIHESP – FAPESP 2000 ) </a:t>
            </a:r>
          </a:p>
          <a:p>
            <a:pPr eaLnBrk="1" hangingPunct="1"/>
            <a:endParaRPr lang="pt-BR" altLang="pt-BR" sz="2400">
              <a:latin typeface="Tahoma" panose="020B0604030504040204" pitchFamily="34" charset="0"/>
            </a:endParaRPr>
          </a:p>
        </p:txBody>
      </p:sp>
      <p:pic>
        <p:nvPicPr>
          <p:cNvPr id="9220" name="Imagem 4" descr="Satélite_Terra_aplicação1.jpg">
            <a:extLst>
              <a:ext uri="{FF2B5EF4-FFF2-40B4-BE49-F238E27FC236}">
                <a16:creationId xmlns="" xmlns:a16="http://schemas.microsoft.com/office/drawing/2014/main" id="{FE19C301-3A7F-4198-8BF9-ECD528AE60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2214563"/>
            <a:ext cx="576421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B24A30C9-7649-4A47-B3D4-47BF449E28DF}"/>
              </a:ext>
            </a:extLst>
          </p:cNvPr>
          <p:cNvSpPr>
            <a:spLocks noGrp="1" noChangeArrowheads="1"/>
          </p:cNvSpPr>
          <p:nvPr>
            <p:ph type="title"/>
          </p:nvPr>
        </p:nvSpPr>
        <p:spPr>
          <a:xfrm>
            <a:off x="685800" y="260350"/>
            <a:ext cx="7772400" cy="1492250"/>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10243" name="Rectangle 3">
            <a:extLst>
              <a:ext uri="{FF2B5EF4-FFF2-40B4-BE49-F238E27FC236}">
                <a16:creationId xmlns="" xmlns:a16="http://schemas.microsoft.com/office/drawing/2014/main" id="{6ABA607C-1C0F-4698-AA6E-BC02BB8AB356}"/>
              </a:ext>
            </a:extLst>
          </p:cNvPr>
          <p:cNvSpPr>
            <a:spLocks noGrp="1" noChangeArrowheads="1"/>
          </p:cNvSpPr>
          <p:nvPr>
            <p:ph type="body" idx="1"/>
          </p:nvPr>
        </p:nvSpPr>
        <p:spPr>
          <a:xfrm>
            <a:off x="468313" y="1341438"/>
            <a:ext cx="8229600" cy="4824412"/>
          </a:xfrm>
        </p:spPr>
        <p:txBody>
          <a:bodyPr/>
          <a:lstStyle/>
          <a:p>
            <a:pPr eaLnBrk="1" hangingPunct="1">
              <a:buFontTx/>
              <a:buNone/>
            </a:pPr>
            <a:r>
              <a:rPr lang="pt-BR" altLang="pt-BR" sz="2800" dirty="0">
                <a:latin typeface="Tahoma" panose="020B0604030504040204" pitchFamily="34" charset="0"/>
              </a:rPr>
              <a:t>SATÉLITE ORBITAL :    ASTER/TERRA</a:t>
            </a:r>
          </a:p>
          <a:p>
            <a:pPr eaLnBrk="1" hangingPunct="1"/>
            <a:r>
              <a:rPr lang="pt-BR" altLang="pt-BR" sz="2400" dirty="0">
                <a:latin typeface="Tahoma" panose="020B0604030504040204" pitchFamily="34" charset="0"/>
              </a:rPr>
              <a:t>14 Bandas espectrais </a:t>
            </a:r>
          </a:p>
          <a:p>
            <a:pPr eaLnBrk="1" hangingPunct="1"/>
            <a:endParaRPr lang="pt-BR" altLang="pt-BR" sz="2400" dirty="0">
              <a:latin typeface="Tahoma" panose="020B0604030504040204" pitchFamily="34" charset="0"/>
            </a:endParaRPr>
          </a:p>
        </p:txBody>
      </p:sp>
      <p:pic>
        <p:nvPicPr>
          <p:cNvPr id="10244" name="Imagem 3" descr="aster_user_guide_so_bandas.jpg">
            <a:extLst>
              <a:ext uri="{FF2B5EF4-FFF2-40B4-BE49-F238E27FC236}">
                <a16:creationId xmlns="" xmlns:a16="http://schemas.microsoft.com/office/drawing/2014/main" id="{D5685027-367B-4DBE-BCC2-05E42CBF53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357438"/>
            <a:ext cx="63579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1FF5B29B-F74C-46F4-A076-0F7A61CE4DAB}"/>
              </a:ext>
            </a:extLst>
          </p:cNvPr>
          <p:cNvSpPr>
            <a:spLocks noGrp="1" noChangeArrowheads="1"/>
          </p:cNvSpPr>
          <p:nvPr>
            <p:ph type="title"/>
          </p:nvPr>
        </p:nvSpPr>
        <p:spPr>
          <a:xfrm>
            <a:off x="685800" y="260350"/>
            <a:ext cx="7772400" cy="811213"/>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11267" name="Rectangle 3">
            <a:extLst>
              <a:ext uri="{FF2B5EF4-FFF2-40B4-BE49-F238E27FC236}">
                <a16:creationId xmlns="" xmlns:a16="http://schemas.microsoft.com/office/drawing/2014/main" id="{BEC3B352-17E5-4EB7-A73D-70A32D0DC7FA}"/>
              </a:ext>
            </a:extLst>
          </p:cNvPr>
          <p:cNvSpPr>
            <a:spLocks noGrp="1" noChangeArrowheads="1"/>
          </p:cNvSpPr>
          <p:nvPr>
            <p:ph type="body" idx="1"/>
          </p:nvPr>
        </p:nvSpPr>
        <p:spPr>
          <a:xfrm>
            <a:off x="468313" y="1000125"/>
            <a:ext cx="8229600" cy="5165725"/>
          </a:xfrm>
        </p:spPr>
        <p:txBody>
          <a:bodyPr>
            <a:normAutofit lnSpcReduction="10000"/>
          </a:bodyPr>
          <a:lstStyle/>
          <a:p>
            <a:pPr eaLnBrk="1" hangingPunct="1">
              <a:buFontTx/>
              <a:buNone/>
            </a:pPr>
            <a:r>
              <a:rPr lang="pt-BR" altLang="pt-BR" sz="2800" dirty="0">
                <a:latin typeface="Tahoma" panose="020B0604030504040204" pitchFamily="34" charset="0"/>
              </a:rPr>
              <a:t> ASTER  </a:t>
            </a:r>
          </a:p>
          <a:p>
            <a:pPr eaLnBrk="1" hangingPunct="1">
              <a:buFontTx/>
              <a:buNone/>
            </a:pPr>
            <a:r>
              <a:rPr lang="pt-BR" altLang="pt-BR" sz="2800" dirty="0">
                <a:latin typeface="Tahoma" panose="020B0604030504040204" pitchFamily="34" charset="0"/>
              </a:rPr>
              <a:t>VNIR , SWIR, TIR  (</a:t>
            </a:r>
            <a:r>
              <a:rPr lang="pt-BR" altLang="pt-BR" sz="2400" dirty="0">
                <a:latin typeface="Tahoma" panose="020B0604030504040204" pitchFamily="34" charset="0"/>
              </a:rPr>
              <a:t>14 Bandas espectrais)</a:t>
            </a:r>
          </a:p>
          <a:p>
            <a:pPr eaLnBrk="1" hangingPunct="1">
              <a:buFontTx/>
              <a:buNone/>
            </a:pPr>
            <a:endParaRPr lang="pt-BR" altLang="pt-BR" sz="2400" dirty="0">
              <a:latin typeface="Tahoma" panose="020B0604030504040204" pitchFamily="34" charset="0"/>
            </a:endParaRPr>
          </a:p>
          <a:p>
            <a:pPr eaLnBrk="1" hangingPunct="1"/>
            <a:r>
              <a:rPr lang="pt-BR" altLang="pt-BR" sz="2400" b="1" dirty="0">
                <a:solidFill>
                  <a:schemeClr val="accent2"/>
                </a:solidFill>
                <a:latin typeface="Tahoma" panose="020B0604030504040204" pitchFamily="34" charset="0"/>
                <a:cs typeface="Tahoma" panose="020B0604030504040204" pitchFamily="34" charset="0"/>
              </a:rPr>
              <a:t>3 bandas no VNIR </a:t>
            </a:r>
          </a:p>
          <a:p>
            <a:pPr eaLnBrk="1" hangingPunct="1">
              <a:buFontTx/>
              <a:buNone/>
            </a:pPr>
            <a:r>
              <a:rPr lang="pt-BR" altLang="pt-BR" sz="2400" b="1" dirty="0">
                <a:solidFill>
                  <a:schemeClr val="accent2"/>
                </a:solidFill>
                <a:latin typeface="Tahoma" panose="020B0604030504040204" pitchFamily="34" charset="0"/>
                <a:cs typeface="Tahoma" panose="020B0604030504040204" pitchFamily="34" charset="0"/>
              </a:rPr>
              <a:t>(</a:t>
            </a:r>
            <a:r>
              <a:rPr lang="pt-BR" altLang="pt-BR" sz="2400" b="1" i="1" dirty="0" err="1">
                <a:solidFill>
                  <a:schemeClr val="accent2"/>
                </a:solidFill>
                <a:latin typeface="Tahoma" panose="020B0604030504040204" pitchFamily="34" charset="0"/>
                <a:cs typeface="Tahoma" panose="020B0604030504040204" pitchFamily="34" charset="0"/>
              </a:rPr>
              <a:t>Very</a:t>
            </a:r>
            <a:r>
              <a:rPr lang="pt-BR" altLang="pt-BR" sz="2400" b="1" i="1" dirty="0">
                <a:solidFill>
                  <a:schemeClr val="accent2"/>
                </a:solidFill>
                <a:latin typeface="Tahoma" panose="020B0604030504040204" pitchFamily="34" charset="0"/>
                <a:cs typeface="Tahoma" panose="020B0604030504040204" pitchFamily="34" charset="0"/>
              </a:rPr>
              <a:t> </a:t>
            </a:r>
            <a:r>
              <a:rPr lang="pt-BR" altLang="pt-BR" sz="2400" b="1" i="1" dirty="0" err="1">
                <a:solidFill>
                  <a:schemeClr val="accent2"/>
                </a:solidFill>
                <a:latin typeface="Tahoma" panose="020B0604030504040204" pitchFamily="34" charset="0"/>
                <a:cs typeface="Tahoma" panose="020B0604030504040204" pitchFamily="34" charset="0"/>
              </a:rPr>
              <a:t>Near</a:t>
            </a:r>
            <a:r>
              <a:rPr lang="pt-BR" altLang="pt-BR" sz="2400" b="1" i="1" dirty="0">
                <a:solidFill>
                  <a:schemeClr val="accent2"/>
                </a:solidFill>
                <a:latin typeface="Tahoma" panose="020B0604030504040204" pitchFamily="34" charset="0"/>
                <a:cs typeface="Tahoma" panose="020B0604030504040204" pitchFamily="34" charset="0"/>
              </a:rPr>
              <a:t> Infra </a:t>
            </a:r>
            <a:r>
              <a:rPr lang="pt-BR" altLang="pt-BR" sz="2400" b="1" i="1" dirty="0" err="1">
                <a:solidFill>
                  <a:schemeClr val="accent2"/>
                </a:solidFill>
                <a:latin typeface="Tahoma" panose="020B0604030504040204" pitchFamily="34" charset="0"/>
                <a:cs typeface="Tahoma" panose="020B0604030504040204" pitchFamily="34" charset="0"/>
              </a:rPr>
              <a:t>Red</a:t>
            </a:r>
            <a:r>
              <a:rPr lang="pt-BR" altLang="pt-BR" sz="2400" b="1" dirty="0">
                <a:solidFill>
                  <a:schemeClr val="accent2"/>
                </a:solidFill>
                <a:latin typeface="Tahoma" panose="020B0604030504040204" pitchFamily="34" charset="0"/>
                <a:cs typeface="Tahoma" panose="020B0604030504040204" pitchFamily="34" charset="0"/>
              </a:rPr>
              <a:t>)</a:t>
            </a:r>
          </a:p>
          <a:p>
            <a:pPr eaLnBrk="1" hangingPunct="1">
              <a:buFontTx/>
              <a:buNone/>
            </a:pPr>
            <a:endParaRPr lang="pt-BR" altLang="pt-BR" sz="2400" b="1" dirty="0">
              <a:solidFill>
                <a:schemeClr val="accent2"/>
              </a:solidFill>
              <a:latin typeface="Tahoma" panose="020B0604030504040204" pitchFamily="34" charset="0"/>
              <a:cs typeface="Tahoma" panose="020B0604030504040204" pitchFamily="34" charset="0"/>
            </a:endParaRPr>
          </a:p>
          <a:p>
            <a:pPr eaLnBrk="1" hangingPunct="1"/>
            <a:r>
              <a:rPr lang="pt-BR" altLang="pt-BR" sz="2400" dirty="0">
                <a:latin typeface="Tahoma" panose="020B0604030504040204" pitchFamily="34" charset="0"/>
                <a:cs typeface="Tahoma" panose="020B0604030504040204" pitchFamily="34" charset="0"/>
              </a:rPr>
              <a:t>resolução espacial de 15m</a:t>
            </a:r>
          </a:p>
          <a:p>
            <a:pPr eaLnBrk="1" hangingPunct="1">
              <a:buFontTx/>
              <a:buNone/>
            </a:pPr>
            <a:endParaRPr lang="pt-BR" altLang="pt-BR" sz="1100" dirty="0">
              <a:latin typeface="Tahoma" panose="020B0604030504040204" pitchFamily="34" charset="0"/>
              <a:cs typeface="Tahoma" panose="020B0604030504040204" pitchFamily="34" charset="0"/>
            </a:endParaRPr>
          </a:p>
          <a:p>
            <a:pPr eaLnBrk="1" hangingPunct="1"/>
            <a:r>
              <a:rPr lang="pt-BR" altLang="pt-BR" sz="2400" dirty="0">
                <a:latin typeface="Tahoma" panose="020B0604030504040204" pitchFamily="34" charset="0"/>
              </a:rPr>
              <a:t>Órbita </a:t>
            </a:r>
            <a:r>
              <a:rPr lang="pt-BR" altLang="pt-BR" sz="2400" dirty="0" err="1">
                <a:latin typeface="Tahoma" panose="020B0604030504040204" pitchFamily="34" charset="0"/>
              </a:rPr>
              <a:t>along</a:t>
            </a:r>
            <a:r>
              <a:rPr lang="pt-BR" altLang="pt-BR" sz="2400" dirty="0">
                <a:latin typeface="Tahoma" panose="020B0604030504040204" pitchFamily="34" charset="0"/>
              </a:rPr>
              <a:t>-track permite</a:t>
            </a:r>
          </a:p>
          <a:p>
            <a:pPr eaLnBrk="1" hangingPunct="1">
              <a:buFontTx/>
              <a:buNone/>
            </a:pPr>
            <a:r>
              <a:rPr lang="pt-BR" altLang="pt-BR" sz="2400" dirty="0">
                <a:latin typeface="Tahoma" panose="020B0604030504040204" pitchFamily="34" charset="0"/>
              </a:rPr>
              <a:t>    uma relação </a:t>
            </a:r>
            <a:r>
              <a:rPr lang="pt-BR" altLang="pt-BR" sz="2400" dirty="0" err="1">
                <a:latin typeface="Tahoma" panose="020B0604030504040204" pitchFamily="34" charset="0"/>
              </a:rPr>
              <a:t>b.h</a:t>
            </a:r>
            <a:r>
              <a:rPr lang="pt-BR" altLang="pt-BR" sz="2400" dirty="0">
                <a:latin typeface="Tahoma" panose="020B0604030504040204" pitchFamily="34" charset="0"/>
              </a:rPr>
              <a:t> fixa com </a:t>
            </a:r>
          </a:p>
          <a:p>
            <a:pPr eaLnBrk="1" hangingPunct="1">
              <a:buFontTx/>
              <a:buNone/>
            </a:pPr>
            <a:r>
              <a:rPr lang="pt-BR" altLang="pt-BR" sz="2400" dirty="0">
                <a:latin typeface="Tahoma" panose="020B0604030504040204" pitchFamily="34" charset="0"/>
              </a:rPr>
              <a:t>    boa fusão do par </a:t>
            </a:r>
          </a:p>
          <a:p>
            <a:pPr eaLnBrk="1" hangingPunct="1">
              <a:buFontTx/>
              <a:buNone/>
            </a:pPr>
            <a:r>
              <a:rPr lang="pt-BR" altLang="pt-BR" sz="2400" dirty="0">
                <a:latin typeface="Tahoma" panose="020B0604030504040204" pitchFamily="34" charset="0"/>
              </a:rPr>
              <a:t>    estereoscópico.</a:t>
            </a:r>
          </a:p>
          <a:p>
            <a:pPr eaLnBrk="1" hangingPunct="1">
              <a:buFontTx/>
              <a:buNone/>
            </a:pPr>
            <a:endParaRPr lang="pt-BR" altLang="pt-BR" sz="2400" dirty="0">
              <a:latin typeface="Tahoma" panose="020B0604030504040204" pitchFamily="34" charset="0"/>
            </a:endParaRPr>
          </a:p>
          <a:p>
            <a:pPr eaLnBrk="1" hangingPunct="1"/>
            <a:endParaRPr lang="pt-BR" altLang="pt-BR" sz="2400" dirty="0">
              <a:latin typeface="Tahoma" panose="020B0604030504040204" pitchFamily="34" charset="0"/>
            </a:endParaRPr>
          </a:p>
        </p:txBody>
      </p:sp>
      <p:pic>
        <p:nvPicPr>
          <p:cNvPr id="11268" name="Imagem 3" descr="ast14dem_AlongTrackGeometry.jpg">
            <a:extLst>
              <a:ext uri="{FF2B5EF4-FFF2-40B4-BE49-F238E27FC236}">
                <a16:creationId xmlns="" xmlns:a16="http://schemas.microsoft.com/office/drawing/2014/main" id="{7EA6246B-0753-447D-B58B-C06FAEE8B1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2143125"/>
            <a:ext cx="3881437"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764704"/>
            <a:ext cx="8229600" cy="5904656"/>
          </a:xfrm>
        </p:spPr>
        <p:txBody>
          <a:bodyPr>
            <a:normAutofit/>
          </a:bodyPr>
          <a:lstStyle/>
          <a:p>
            <a:pPr algn="just"/>
            <a:r>
              <a:rPr lang="pt-BR" sz="3400" b="1" dirty="0"/>
              <a:t>Materiais </a:t>
            </a:r>
            <a:r>
              <a:rPr lang="pt-BR" sz="1600" dirty="0">
                <a:solidFill>
                  <a:srgbClr val="FF0000"/>
                </a:solidFill>
              </a:rPr>
              <a:t>(exemplo aquisição USGS </a:t>
            </a:r>
            <a:r>
              <a:rPr lang="pt-BR" sz="1600" dirty="0" err="1">
                <a:solidFill>
                  <a:srgbClr val="FF0000"/>
                </a:solidFill>
              </a:rPr>
              <a:t>landsat</a:t>
            </a:r>
            <a:r>
              <a:rPr lang="pt-BR" sz="1600" dirty="0">
                <a:solidFill>
                  <a:srgbClr val="FF0000"/>
                </a:solidFill>
              </a:rPr>
              <a:t>)</a:t>
            </a:r>
          </a:p>
          <a:p>
            <a:pPr algn="just"/>
            <a:endParaRPr lang="fr-FR" sz="2600" dirty="0">
              <a:solidFill>
                <a:srgbClr val="FF0000"/>
              </a:solidFill>
            </a:endParaRPr>
          </a:p>
          <a:p>
            <a:pPr algn="just"/>
            <a:endParaRPr lang="pt-BR" sz="2600" dirty="0">
              <a:solidFill>
                <a:srgbClr val="FF0000"/>
              </a:solidFill>
            </a:endParaRPr>
          </a:p>
          <a:p>
            <a:pPr algn="just"/>
            <a:endParaRPr lang="pt-BR" sz="2600" dirty="0">
              <a:solidFill>
                <a:srgbClr val="FF0000"/>
              </a:solidFill>
            </a:endParaRPr>
          </a:p>
        </p:txBody>
      </p:sp>
      <p:pic>
        <p:nvPicPr>
          <p:cNvPr id="5" name="Imagem 4">
            <a:extLst>
              <a:ext uri="{FF2B5EF4-FFF2-40B4-BE49-F238E27FC236}">
                <a16:creationId xmlns="" xmlns:a16="http://schemas.microsoft.com/office/drawing/2014/main" id="{9DBF8F9F-3EF8-4A12-91EE-A96ED1258860}"/>
              </a:ext>
            </a:extLst>
          </p:cNvPr>
          <p:cNvPicPr>
            <a:picLocks noChangeAspect="1"/>
          </p:cNvPicPr>
          <p:nvPr/>
        </p:nvPicPr>
        <p:blipFill>
          <a:blip r:embed="rId2"/>
          <a:stretch>
            <a:fillRect/>
          </a:stretch>
        </p:blipFill>
        <p:spPr>
          <a:xfrm>
            <a:off x="1331640" y="1813717"/>
            <a:ext cx="5925133" cy="3806629"/>
          </a:xfrm>
          <a:prstGeom prst="rect">
            <a:avLst/>
          </a:prstGeom>
        </p:spPr>
      </p:pic>
    </p:spTree>
    <p:extLst>
      <p:ext uri="{BB962C8B-B14F-4D97-AF65-F5344CB8AC3E}">
        <p14:creationId xmlns:p14="http://schemas.microsoft.com/office/powerpoint/2010/main" val="12803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1196752"/>
            <a:ext cx="8229600" cy="4929411"/>
          </a:xfrm>
        </p:spPr>
        <p:txBody>
          <a:bodyPr>
            <a:normAutofit/>
          </a:bodyPr>
          <a:lstStyle/>
          <a:p>
            <a:pPr algn="just"/>
            <a:r>
              <a:rPr lang="pt-BR" sz="2400" dirty="0">
                <a:highlight>
                  <a:srgbClr val="FFFF00"/>
                </a:highlight>
              </a:rPr>
              <a:t>3) Aquisição de Hardware e Software </a:t>
            </a:r>
          </a:p>
          <a:p>
            <a:pPr algn="just"/>
            <a:r>
              <a:rPr lang="pt-BR" sz="2400" dirty="0"/>
              <a:t>Notebook pessoais e/ou o Laboratório Geoprocessamento da Fatec Jacareí</a:t>
            </a:r>
          </a:p>
          <a:p>
            <a:pPr algn="just"/>
            <a:r>
              <a:rPr lang="pt-BR" sz="2400" dirty="0"/>
              <a:t>software SIG de licença </a:t>
            </a:r>
            <a:r>
              <a:rPr lang="pt-BR" sz="2400" i="1" dirty="0" err="1"/>
              <a:t>free</a:t>
            </a:r>
            <a:r>
              <a:rPr lang="pt-BR" sz="2400" dirty="0"/>
              <a:t> QGIS versão 3.4 (madeira) e Spring 5.2</a:t>
            </a:r>
          </a:p>
          <a:p>
            <a:pPr algn="just"/>
            <a:r>
              <a:rPr lang="pt-BR" sz="2400" dirty="0"/>
              <a:t>Excel (gráficos)</a:t>
            </a:r>
          </a:p>
          <a:p>
            <a:pPr algn="just"/>
            <a:r>
              <a:rPr lang="pt-BR" sz="2400" dirty="0"/>
              <a:t> </a:t>
            </a:r>
            <a:r>
              <a:rPr lang="pt-BR" sz="2400" dirty="0">
                <a:solidFill>
                  <a:srgbClr val="FF0000"/>
                </a:solidFill>
              </a:rPr>
              <a:t>pode falar um pouco do QGIS e do SPRING</a:t>
            </a:r>
          </a:p>
          <a:p>
            <a:pPr algn="just"/>
            <a:endParaRPr lang="pt-BR" sz="2400" dirty="0"/>
          </a:p>
          <a:p>
            <a:pPr algn="just"/>
            <a:endParaRPr lang="pt-BR" sz="2400" dirty="0">
              <a:solidFill>
                <a:srgbClr val="0000FF"/>
              </a:solidFill>
            </a:endParaRPr>
          </a:p>
        </p:txBody>
      </p:sp>
      <p:sp>
        <p:nvSpPr>
          <p:cNvPr id="6" name="Rectangle 5">
            <a:extLst>
              <a:ext uri="{FF2B5EF4-FFF2-40B4-BE49-F238E27FC236}">
                <a16:creationId xmlns="" xmlns:a16="http://schemas.microsoft.com/office/drawing/2014/main" id="{0EE3F856-0773-4EE6-A5D6-A6B3B5C103D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2777247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1196752"/>
            <a:ext cx="8229600" cy="4929411"/>
          </a:xfrm>
        </p:spPr>
        <p:txBody>
          <a:bodyPr>
            <a:normAutofit/>
          </a:bodyPr>
          <a:lstStyle/>
          <a:p>
            <a:pPr algn="just"/>
            <a:r>
              <a:rPr lang="pt-BR" sz="3000" b="1" dirty="0"/>
              <a:t>Materiais</a:t>
            </a:r>
          </a:p>
          <a:p>
            <a:pPr algn="just"/>
            <a:r>
              <a:rPr lang="pt-BR" sz="2400" dirty="0">
                <a:solidFill>
                  <a:srgbClr val="FF0000"/>
                </a:solidFill>
              </a:rPr>
              <a:t>3. (Exemplo SPRING)</a:t>
            </a:r>
          </a:p>
          <a:p>
            <a:pPr algn="just"/>
            <a:r>
              <a:rPr lang="pt-BR" sz="1600" dirty="0">
                <a:solidFill>
                  <a:srgbClr val="0000FF"/>
                </a:solidFill>
              </a:rPr>
              <a:t>Em 1986, a Divisão de Processamento de Imagens (DPI), lançou o sistema SITIM (Sistema de Tratamento de Imagens) para o ambiente MS-DOS e posteriormente desenvolveu um sistema de informação geográfica denominado SGI. Os dois sistemas passaram a operar de forma integrada, dando origem ao que veio a ser conhecido como sistema SITIM/SGI. A partir de 1991, iniciou-se o desenvolvimento do SPRING sua interface combina aplicações comandadas por "menus" e uma linguagem de consulta e manipulação espacial. A partir de 1996, o software foi liberado via Internet, com usuários disseminados pelo mundo inteiro (acesso em 28/05/2020  </a:t>
            </a:r>
            <a:r>
              <a:rPr lang="pt-BR" sz="1600" dirty="0">
                <a:solidFill>
                  <a:srgbClr val="0000FF"/>
                </a:solidFill>
                <a:hlinkClick r:id="rId2"/>
              </a:rPr>
              <a:t>http://www.dpi.inpe.br/DPI/institucional/pessoal/histórico</a:t>
            </a:r>
            <a:r>
              <a:rPr lang="pt-BR" sz="1600" dirty="0">
                <a:solidFill>
                  <a:srgbClr val="0000FF"/>
                </a:solidFill>
              </a:rPr>
              <a:t>).</a:t>
            </a:r>
          </a:p>
          <a:p>
            <a:pPr algn="just"/>
            <a:endParaRPr lang="pt-BR" sz="2400" dirty="0"/>
          </a:p>
          <a:p>
            <a:pPr algn="just"/>
            <a:endParaRPr lang="pt-BR" sz="2400" dirty="0">
              <a:solidFill>
                <a:srgbClr val="0000FF"/>
              </a:solidFill>
            </a:endParaRPr>
          </a:p>
        </p:txBody>
      </p:sp>
      <p:sp>
        <p:nvSpPr>
          <p:cNvPr id="6" name="Rectangle 5">
            <a:extLst>
              <a:ext uri="{FF2B5EF4-FFF2-40B4-BE49-F238E27FC236}">
                <a16:creationId xmlns="" xmlns:a16="http://schemas.microsoft.com/office/drawing/2014/main" id="{0EE3F856-0773-4EE6-A5D6-A6B3B5C103D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1028" name="Imagem 1">
            <a:extLst>
              <a:ext uri="{FF2B5EF4-FFF2-40B4-BE49-F238E27FC236}">
                <a16:creationId xmlns="" xmlns:a16="http://schemas.microsoft.com/office/drawing/2014/main" id="{B902FDE2-7270-4989-81DA-B5EC4C393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126885"/>
            <a:ext cx="3810000" cy="19653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id="{31FA4CF6-F99F-4DF4-AF0A-D3F8BBC382A9}"/>
              </a:ext>
            </a:extLst>
          </p:cNvPr>
          <p:cNvSpPr>
            <a:spLocks noChangeArrowheads="1"/>
          </p:cNvSpPr>
          <p:nvPr/>
        </p:nvSpPr>
        <p:spPr bwMode="auto">
          <a:xfrm>
            <a:off x="-183232" y="613155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"Pai do SPRING" (SITIM/SGI)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96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980728"/>
            <a:ext cx="8229600" cy="5832648"/>
          </a:xfrm>
        </p:spPr>
        <p:txBody>
          <a:bodyPr>
            <a:normAutofit fontScale="70000" lnSpcReduction="20000"/>
          </a:bodyPr>
          <a:lstStyle/>
          <a:p>
            <a:pPr algn="just"/>
            <a:r>
              <a:rPr lang="pt-BR" sz="2600" b="1" dirty="0"/>
              <a:t>Métodos</a:t>
            </a:r>
          </a:p>
          <a:p>
            <a:pPr algn="just"/>
            <a:r>
              <a:rPr lang="pt-BR" sz="2200" dirty="0">
                <a:highlight>
                  <a:srgbClr val="FFFF00"/>
                </a:highlight>
              </a:rPr>
              <a:t>4) Entrada da base dados em SIG; </a:t>
            </a:r>
          </a:p>
          <a:p>
            <a:r>
              <a:rPr lang="pt-BR" sz="2200" dirty="0"/>
              <a:t>Importação dos limites do município Jacareí, SP, escala 1: 250 000 / IBGE/2019 formato </a:t>
            </a:r>
            <a:r>
              <a:rPr lang="pt-BR" sz="2200" i="1" dirty="0" err="1"/>
              <a:t>shapefile</a:t>
            </a:r>
            <a:r>
              <a:rPr lang="pt-BR" sz="2200" dirty="0"/>
              <a:t>.</a:t>
            </a:r>
          </a:p>
          <a:p>
            <a:r>
              <a:rPr lang="pt-BR" sz="2200" dirty="0"/>
              <a:t>Importação dos limites das </a:t>
            </a:r>
            <a:r>
              <a:rPr lang="pt-BR" sz="2200" dirty="0" err="1"/>
              <a:t>sub-bacias</a:t>
            </a:r>
            <a:r>
              <a:rPr lang="pt-BR" sz="2200" dirty="0"/>
              <a:t> da Bacia hidrográfica do Paraíba do Sul, escala 1: 50 000 / ANA, formato </a:t>
            </a:r>
            <a:r>
              <a:rPr lang="pt-BR" sz="2200" dirty="0" err="1"/>
              <a:t>shapefile</a:t>
            </a:r>
            <a:r>
              <a:rPr lang="pt-BR" sz="2200" dirty="0"/>
              <a:t>.</a:t>
            </a:r>
          </a:p>
          <a:p>
            <a:r>
              <a:rPr lang="pt-BR" sz="2200" dirty="0"/>
              <a:t>Importação da hidrografia da Carta topográfica de Jacareí, SP, escala 1:50 000 / IBGE, formato </a:t>
            </a:r>
            <a:r>
              <a:rPr lang="pt-BR" sz="2200" dirty="0" err="1"/>
              <a:t>dgn</a:t>
            </a:r>
            <a:r>
              <a:rPr lang="pt-BR" sz="2200" dirty="0"/>
              <a:t>.</a:t>
            </a:r>
          </a:p>
          <a:p>
            <a:r>
              <a:rPr lang="pt-BR" sz="2200" dirty="0"/>
              <a:t>Importação do Modelo Digital de elevação ASTERGDEM, escala aproximada 1:50 000.</a:t>
            </a:r>
          </a:p>
          <a:p>
            <a:r>
              <a:rPr lang="pt-BR" sz="2200" dirty="0"/>
              <a:t>Importação da imagem do satélite </a:t>
            </a:r>
            <a:r>
              <a:rPr lang="pt-BR" sz="2200" dirty="0" err="1"/>
              <a:t>Landsat</a:t>
            </a:r>
            <a:r>
              <a:rPr lang="pt-BR" sz="2200" dirty="0"/>
              <a:t> 5 (Land Remote </a:t>
            </a:r>
            <a:r>
              <a:rPr lang="pt-BR" sz="2200" dirty="0" err="1"/>
              <a:t>Sensing</a:t>
            </a:r>
            <a:r>
              <a:rPr lang="pt-BR" sz="2200" dirty="0"/>
              <a:t> </a:t>
            </a:r>
            <a:r>
              <a:rPr lang="pt-BR" sz="2200" dirty="0" err="1"/>
              <a:t>Satellite</a:t>
            </a:r>
            <a:r>
              <a:rPr lang="pt-BR" sz="2200" dirty="0"/>
              <a:t>), sensor TM (</a:t>
            </a:r>
            <a:r>
              <a:rPr lang="pt-BR" sz="2200" dirty="0" err="1"/>
              <a:t>Thematic</a:t>
            </a:r>
            <a:r>
              <a:rPr lang="pt-BR" sz="2200" dirty="0"/>
              <a:t> </a:t>
            </a:r>
            <a:r>
              <a:rPr lang="pt-BR" sz="2200" dirty="0" err="1"/>
              <a:t>Mapper</a:t>
            </a:r>
            <a:r>
              <a:rPr lang="pt-BR" sz="2200" dirty="0"/>
              <a:t>), órbita 219, ponto 76, data da aquisição 29/09/2000 (</a:t>
            </a:r>
            <a:r>
              <a:rPr lang="fr-FR" sz="2200" dirty="0"/>
              <a:t>ID: LT05_L1TP_219076_20000929_20161213_01_T1). </a:t>
            </a:r>
          </a:p>
          <a:p>
            <a:r>
              <a:rPr lang="pt-BR" sz="2200" dirty="0"/>
              <a:t>Importação da imagem do satélite </a:t>
            </a:r>
            <a:r>
              <a:rPr lang="pt-BR" sz="2200" dirty="0" err="1"/>
              <a:t>Landsat</a:t>
            </a:r>
            <a:r>
              <a:rPr lang="pt-BR" sz="2200" dirty="0"/>
              <a:t> 8 (Land Remote </a:t>
            </a:r>
            <a:r>
              <a:rPr lang="pt-BR" sz="2200" dirty="0" err="1"/>
              <a:t>Sensing</a:t>
            </a:r>
            <a:r>
              <a:rPr lang="pt-BR" sz="2200" dirty="0"/>
              <a:t> </a:t>
            </a:r>
            <a:r>
              <a:rPr lang="pt-BR" sz="2200" dirty="0" err="1"/>
              <a:t>Satellite</a:t>
            </a:r>
            <a:r>
              <a:rPr lang="pt-BR" sz="2200" dirty="0"/>
              <a:t>), sensor OLI (</a:t>
            </a:r>
            <a:r>
              <a:rPr lang="pt-BR" sz="2200" dirty="0" err="1"/>
              <a:t>Operational</a:t>
            </a:r>
            <a:r>
              <a:rPr lang="pt-BR" sz="2200" dirty="0"/>
              <a:t> Terra </a:t>
            </a:r>
            <a:r>
              <a:rPr lang="pt-BR" sz="2200" dirty="0" err="1"/>
              <a:t>Imagery</a:t>
            </a:r>
            <a:r>
              <a:rPr lang="pt-BR" sz="2200" dirty="0"/>
              <a:t>), órbita 219, ponto 76, data da aquisição 04/09/2000 (</a:t>
            </a:r>
            <a:r>
              <a:rPr lang="fr-FR" sz="2200" dirty="0"/>
              <a:t>ID: LC08_L1TP_219076_20200904_20200917_01_T1). </a:t>
            </a:r>
          </a:p>
          <a:p>
            <a:r>
              <a:rPr lang="pt-BR" sz="2200" dirty="0"/>
              <a:t>Importação no formato tabular dos Dados do censo demográfico e econômico, 2010 / IBGE.</a:t>
            </a:r>
          </a:p>
          <a:p>
            <a:r>
              <a:rPr lang="pt-BR" sz="2200" dirty="0"/>
              <a:t>Importação da Malha censitária recorte para o município de Jacareí, 2010 / IBGE.</a:t>
            </a:r>
          </a:p>
          <a:p>
            <a:r>
              <a:rPr lang="pt-BR" sz="2200" dirty="0"/>
              <a:t>Importação do Mapa de solos (ROSSI,2017) e Mapa de geologia (FUNCATE).</a:t>
            </a:r>
          </a:p>
          <a:p>
            <a:r>
              <a:rPr lang="pt-BR" sz="2200" dirty="0"/>
              <a:t>Todos os dados serão importados ambiente SIG (QGIS, SPRING).</a:t>
            </a:r>
          </a:p>
          <a:p>
            <a:pPr algn="just"/>
            <a:endParaRPr lang="pt-BR" sz="2200" dirty="0"/>
          </a:p>
          <a:p>
            <a:pPr algn="just"/>
            <a:r>
              <a:rPr lang="pt-BR" sz="2200" dirty="0">
                <a:highlight>
                  <a:srgbClr val="FFFF00"/>
                </a:highlight>
              </a:rPr>
              <a:t>5) Modelização da informação espacial;</a:t>
            </a:r>
          </a:p>
          <a:p>
            <a:pPr algn="just"/>
            <a:r>
              <a:rPr lang="pt-BR" sz="2200" dirty="0"/>
              <a:t>Recorte das imagens </a:t>
            </a:r>
            <a:r>
              <a:rPr lang="pt-BR" sz="2200" dirty="0" err="1"/>
              <a:t>Landsat</a:t>
            </a:r>
            <a:r>
              <a:rPr lang="pt-BR" sz="2200" dirty="0"/>
              <a:t>, Modelo digital de Elevação, Mapa de Hidrografia, Solos e Geologia para o retângulo envolvente da área de estudo.</a:t>
            </a:r>
          </a:p>
          <a:p>
            <a:pPr algn="just"/>
            <a:r>
              <a:rPr lang="pt-BR" sz="2200" dirty="0"/>
              <a:t>Entrada da Malha censitária e Dados do censo no formato, </a:t>
            </a:r>
            <a:r>
              <a:rPr lang="pt-BR" sz="2200" i="1" dirty="0" err="1"/>
              <a:t>shapefile</a:t>
            </a:r>
            <a:r>
              <a:rPr lang="pt-BR" sz="2200" i="1" dirty="0"/>
              <a:t> </a:t>
            </a:r>
            <a:r>
              <a:rPr lang="pt-BR" sz="2200" dirty="0"/>
              <a:t>e tabular respectivamente  para a área de estudo. </a:t>
            </a:r>
          </a:p>
          <a:p>
            <a:pPr algn="just"/>
            <a:r>
              <a:rPr lang="pt-BR" sz="2200" dirty="0"/>
              <a:t>Recorte dos dados de queimadas para a área de estudo, </a:t>
            </a:r>
          </a:p>
          <a:p>
            <a:pPr algn="just"/>
            <a:r>
              <a:rPr lang="pt-BR" sz="2200" dirty="0"/>
              <a:t>Todos os dados espaciais serão convertidos para o sistema de coordenadas UTM/SIRGAS (2000).</a:t>
            </a:r>
          </a:p>
          <a:p>
            <a:pPr algn="just"/>
            <a:r>
              <a:rPr lang="pt-BR" sz="2200" dirty="0"/>
              <a:t>Demais ajustes necessários para o  adequado processamento dos dados.</a:t>
            </a:r>
          </a:p>
          <a:p>
            <a:pPr algn="just"/>
            <a:endParaRPr lang="pt-BR" sz="2100" dirty="0"/>
          </a:p>
          <a:p>
            <a:pPr algn="just"/>
            <a:endParaRPr lang="pt-BR" sz="2400" dirty="0"/>
          </a:p>
        </p:txBody>
      </p:sp>
    </p:spTree>
    <p:extLst>
      <p:ext uri="{BB962C8B-B14F-4D97-AF65-F5344CB8AC3E}">
        <p14:creationId xmlns:p14="http://schemas.microsoft.com/office/powerpoint/2010/main" val="398802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580497"/>
            <a:ext cx="8229600" cy="792088"/>
          </a:xfrm>
        </p:spPr>
        <p:txBody>
          <a:bodyPr>
            <a:normAutofit fontScale="90000"/>
          </a:bodyPr>
          <a:lstStyle/>
          <a:p>
            <a:r>
              <a:rPr lang="pt-BR" sz="3200" b="1" i="1" kern="0" dirty="0">
                <a:solidFill>
                  <a:srgbClr val="003366"/>
                </a:solidFill>
                <a:latin typeface="Tahoma" pitchFamily="34" charset="0"/>
              </a:rPr>
              <a:t/>
            </a:r>
            <a:br>
              <a:rPr lang="pt-BR" sz="3200" b="1" i="1" kern="0" dirty="0">
                <a:solidFill>
                  <a:srgbClr val="003366"/>
                </a:solidFill>
                <a:latin typeface="Tahoma" pitchFamily="34" charset="0"/>
              </a:rPr>
            </a:br>
            <a:r>
              <a:rPr lang="pt-BR" sz="3200" b="1" i="1" kern="0" dirty="0">
                <a:solidFill>
                  <a:srgbClr val="003366"/>
                </a:solidFill>
                <a:latin typeface="Tahoma" pitchFamily="34" charset="0"/>
              </a:rPr>
              <a:t>Breve Introdução / </a:t>
            </a:r>
            <a:br>
              <a:rPr lang="pt-BR" sz="3200" b="1" i="1" kern="0" dirty="0">
                <a:solidFill>
                  <a:srgbClr val="003366"/>
                </a:solidFill>
                <a:latin typeface="Tahoma" pitchFamily="34" charset="0"/>
              </a:rPr>
            </a:br>
            <a:r>
              <a:rPr lang="pt-BR" sz="3200" b="1" i="1" kern="0" dirty="0">
                <a:solidFill>
                  <a:srgbClr val="003366"/>
                </a:solidFill>
                <a:latin typeface="Tahoma" pitchFamily="34" charset="0"/>
              </a:rPr>
              <a:t>Justificativa do Trabalho.</a:t>
            </a:r>
            <a:br>
              <a:rPr lang="pt-BR" sz="3200" b="1" i="1" kern="0" dirty="0">
                <a:solidFill>
                  <a:srgbClr val="003366"/>
                </a:solidFill>
                <a:latin typeface="Tahoma" pitchFamily="34" charset="0"/>
              </a:rPr>
            </a:b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noFill/>
        </p:spPr>
        <p:txBody>
          <a:bodyPr>
            <a:normAutofit fontScale="70000" lnSpcReduction="20000"/>
          </a:bodyPr>
          <a:lstStyle/>
          <a:p>
            <a:pPr marL="0" indent="0" algn="just">
              <a:buNone/>
            </a:pPr>
            <a:r>
              <a:rPr lang="pt-BR" sz="2400" dirty="0"/>
              <a:t>A falta de moradia para a população de baixa renda, principalmente nas grandes e médias cidades, tem dado causa às invasões e loteamentos irregulares, que vêm se constituindo num dos maiores problemas da atualidade, como a desagregação social</a:t>
            </a:r>
            <a:r>
              <a:rPr lang="pt-BR" sz="2400" dirty="0" smtClean="0"/>
              <a:t>. (FREITAS,...)</a:t>
            </a:r>
          </a:p>
          <a:p>
            <a:pPr marL="0" indent="0" algn="just">
              <a:buNone/>
            </a:pPr>
            <a:r>
              <a:rPr lang="pt-BR" sz="2400" dirty="0" smtClean="0"/>
              <a:t>Dado a isso, tem levado </a:t>
            </a:r>
            <a:r>
              <a:rPr lang="pt-BR" sz="2400" dirty="0"/>
              <a:t>à formação de assentamentos irregulares, sem a mínima estrutura, serviços básicos, áreas verdes e institucionais. Consequentemente, as pessoas que ali vivem, sem a presença do Estado, se constituem num alvo fácil para a expansão do crime, geralmente comandado por organizações criminosas, onde encontram um campo propício para o tráfico e outras práticas criminosas</a:t>
            </a:r>
            <a:r>
              <a:rPr lang="pt-BR" sz="2400" dirty="0" smtClean="0"/>
              <a:t>. (FREITAS,...)</a:t>
            </a:r>
          </a:p>
          <a:p>
            <a:pPr marL="0" indent="0" algn="just">
              <a:buNone/>
            </a:pPr>
            <a:r>
              <a:rPr lang="pt-BR" sz="2400" dirty="0" smtClean="0"/>
              <a:t>Na cidade de Jacareí/SP uma </a:t>
            </a:r>
            <a:r>
              <a:rPr lang="pt-BR" sz="2400" dirty="0"/>
              <a:t>área </a:t>
            </a:r>
            <a:r>
              <a:rPr lang="pt-BR" sz="2400" dirty="0" smtClean="0"/>
              <a:t>de propriedade particular localizada nas coordenadas 23º15’14.84”S e 45º58’22.23”O, foi </a:t>
            </a:r>
            <a:r>
              <a:rPr lang="pt-BR" sz="2400" dirty="0"/>
              <a:t>invadida em meados de </a:t>
            </a:r>
            <a:r>
              <a:rPr lang="pt-BR" sz="2400" dirty="0" smtClean="0"/>
              <a:t>2016, onde pessoas </a:t>
            </a:r>
            <a:r>
              <a:rPr lang="pt-BR" sz="2400" dirty="0"/>
              <a:t>que não possuíam moradia própria, não teriam condições de pagar aluguel e estão cadastradas no Programa Minha Casa Minha Vida, entraram no local devido à difícil situação em que se </a:t>
            </a:r>
            <a:r>
              <a:rPr lang="pt-BR" sz="2400" dirty="0" smtClean="0"/>
              <a:t>encontravam. </a:t>
            </a:r>
          </a:p>
          <a:p>
            <a:pPr marL="0" indent="0" algn="just">
              <a:buNone/>
            </a:pPr>
            <a:r>
              <a:rPr lang="pt-BR" sz="2400" dirty="0" smtClean="0"/>
              <a:t>Proprietários do local tentaram </a:t>
            </a:r>
            <a:r>
              <a:rPr lang="pt-BR" sz="2400" dirty="0"/>
              <a:t>retirar as pessoas mas não </a:t>
            </a:r>
            <a:r>
              <a:rPr lang="pt-BR" sz="2400" dirty="0" smtClean="0"/>
              <a:t>conseguiram e </a:t>
            </a:r>
            <a:r>
              <a:rPr lang="pt-BR" sz="2400" dirty="0"/>
              <a:t>em menos de 1 </a:t>
            </a:r>
            <a:r>
              <a:rPr lang="pt-BR" sz="2400" dirty="0" smtClean="0"/>
              <a:t>ano </a:t>
            </a:r>
            <a:r>
              <a:rPr lang="pt-BR" sz="2400" dirty="0"/>
              <a:t>as pessoas já se apossaram e começaram a construir no local, hoje são 400 pessoas que moram </a:t>
            </a:r>
            <a:r>
              <a:rPr lang="pt-BR" sz="2400" dirty="0" smtClean="0"/>
              <a:t>na região </a:t>
            </a:r>
            <a:r>
              <a:rPr lang="pt-BR" sz="2400" dirty="0"/>
              <a:t>e as casas </a:t>
            </a:r>
            <a:r>
              <a:rPr lang="pt-BR" sz="2400" dirty="0" smtClean="0"/>
              <a:t>até já </a:t>
            </a:r>
            <a:r>
              <a:rPr lang="pt-BR" sz="2400" dirty="0"/>
              <a:t>são de </a:t>
            </a:r>
            <a:r>
              <a:rPr lang="pt-BR" sz="2400" dirty="0" smtClean="0"/>
              <a:t>alvenaria.</a:t>
            </a:r>
          </a:p>
          <a:p>
            <a:pPr marL="0" indent="0" algn="just">
              <a:buNone/>
            </a:pPr>
            <a:r>
              <a:rPr lang="pt-BR" sz="2400" dirty="0" smtClean="0"/>
              <a:t>A pesquisa propõe um estudo temporal da área para analise do rápido crescimento urbano e de como isso afetou o solo de formal ambiental e as famílias que ali residem atualmente.</a:t>
            </a:r>
          </a:p>
          <a:p>
            <a:pPr marL="0" indent="0" algn="just">
              <a:buNone/>
            </a:pPr>
            <a:r>
              <a:rPr lang="pt-BR" sz="2400" dirty="0" smtClean="0">
                <a:solidFill>
                  <a:srgbClr val="FF0000"/>
                </a:solidFill>
              </a:rPr>
              <a:t>Não </a:t>
            </a:r>
            <a:r>
              <a:rPr lang="pt-BR" sz="2400" dirty="0">
                <a:solidFill>
                  <a:srgbClr val="FF0000"/>
                </a:solidFill>
              </a:rPr>
              <a:t>se esqueçam de citar e levar a referência bibliográfica completa para o último slide e colocar fotos</a:t>
            </a:r>
          </a:p>
        </p:txBody>
      </p:sp>
    </p:spTree>
    <p:extLst>
      <p:ext uri="{BB962C8B-B14F-4D97-AF65-F5344CB8AC3E}">
        <p14:creationId xmlns:p14="http://schemas.microsoft.com/office/powerpoint/2010/main" val="74869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4252" y="44624"/>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857320"/>
            <a:ext cx="8229600" cy="5832648"/>
          </a:xfrm>
        </p:spPr>
        <p:txBody>
          <a:bodyPr>
            <a:normAutofit fontScale="77500" lnSpcReduction="20000"/>
          </a:bodyPr>
          <a:lstStyle/>
          <a:p>
            <a:pPr algn="just"/>
            <a:r>
              <a:rPr lang="pt-BR" sz="2600" b="1" dirty="0"/>
              <a:t>Métodos</a:t>
            </a:r>
          </a:p>
          <a:p>
            <a:pPr algn="just"/>
            <a:r>
              <a:rPr lang="pt-BR" sz="2100" dirty="0">
                <a:highlight>
                  <a:srgbClr val="FFFF00"/>
                </a:highlight>
              </a:rPr>
              <a:t>6) Processamento dos dados;</a:t>
            </a:r>
          </a:p>
          <a:p>
            <a:pPr algn="just"/>
            <a:r>
              <a:rPr lang="pt-BR" sz="2400" dirty="0">
                <a:cs typeface="Arial" panose="020B0604020202020204" pitchFamily="34" charset="0"/>
              </a:rPr>
              <a:t>Contraste das imagens, composição colorida, identificação de áreas amostrais para o emprego da classificação supervisionada com algoritmo </a:t>
            </a:r>
            <a:r>
              <a:rPr lang="pt-BR" sz="2400" dirty="0" err="1">
                <a:cs typeface="Arial" panose="020B0604020202020204" pitchFamily="34" charset="0"/>
              </a:rPr>
              <a:t>Maxver</a:t>
            </a:r>
            <a:r>
              <a:rPr lang="pt-BR" sz="2400" dirty="0">
                <a:cs typeface="Arial" panose="020B0604020202020204" pitchFamily="34" charset="0"/>
              </a:rPr>
              <a:t> (Moreira, 2007) </a:t>
            </a:r>
            <a:r>
              <a:rPr lang="pt-BR" sz="2400" dirty="0">
                <a:solidFill>
                  <a:srgbClr val="FF0000"/>
                </a:solidFill>
                <a:cs typeface="Arial" panose="020B0604020202020204" pitchFamily="34" charset="0"/>
              </a:rPr>
              <a:t>ver também um trabalho que tenha empregado análise temporal utilizando </a:t>
            </a:r>
            <a:r>
              <a:rPr lang="pt-BR" sz="2400" dirty="0" err="1">
                <a:solidFill>
                  <a:srgbClr val="FF0000"/>
                </a:solidFill>
                <a:cs typeface="Arial" panose="020B0604020202020204" pitchFamily="34" charset="0"/>
              </a:rPr>
              <a:t>Landsat</a:t>
            </a:r>
            <a:r>
              <a:rPr lang="pt-BR" sz="2400" dirty="0">
                <a:solidFill>
                  <a:srgbClr val="FF0000"/>
                </a:solidFill>
                <a:cs typeface="Arial" panose="020B0604020202020204" pitchFamily="34" charset="0"/>
              </a:rPr>
              <a:t> 8 e </a:t>
            </a:r>
            <a:r>
              <a:rPr lang="pt-BR" sz="2400" dirty="0" err="1">
                <a:solidFill>
                  <a:srgbClr val="FF0000"/>
                </a:solidFill>
                <a:cs typeface="Arial" panose="020B0604020202020204" pitchFamily="34" charset="0"/>
              </a:rPr>
              <a:t>Landsat</a:t>
            </a:r>
            <a:r>
              <a:rPr lang="pt-BR" sz="2400" dirty="0">
                <a:solidFill>
                  <a:srgbClr val="FF0000"/>
                </a:solidFill>
                <a:cs typeface="Arial" panose="020B0604020202020204" pitchFamily="34" charset="0"/>
              </a:rPr>
              <a:t> 5 e bastar citar aqui</a:t>
            </a:r>
            <a:r>
              <a:rPr lang="pt-BR" sz="2400" dirty="0">
                <a:cs typeface="Arial" panose="020B0604020202020204" pitchFamily="34" charset="0"/>
              </a:rPr>
              <a:t>.</a:t>
            </a:r>
          </a:p>
          <a:p>
            <a:pPr algn="just"/>
            <a:r>
              <a:rPr lang="pt-BR" sz="2400" dirty="0">
                <a:cs typeface="Arial" panose="020B0604020202020204" pitchFamily="34" charset="0"/>
              </a:rPr>
              <a:t>A partir do Modelo Digital de Elevação ASTERGDEM será definido o mapa </a:t>
            </a:r>
            <a:r>
              <a:rPr lang="pt-BR" sz="2400" dirty="0" err="1">
                <a:cs typeface="Arial" panose="020B0604020202020204" pitchFamily="34" charset="0"/>
              </a:rPr>
              <a:t>hipsométrico</a:t>
            </a:r>
            <a:r>
              <a:rPr lang="pt-BR" sz="2400" dirty="0">
                <a:cs typeface="Arial" panose="020B0604020202020204" pitchFamily="34" charset="0"/>
              </a:rPr>
              <a:t> e de declividade (PERINI </a:t>
            </a:r>
            <a:r>
              <a:rPr lang="pt-BR" sz="2400" i="1" dirty="0">
                <a:cs typeface="Arial" panose="020B0604020202020204" pitchFamily="34" charset="0"/>
              </a:rPr>
              <a:t>et al.,</a:t>
            </a:r>
            <a:r>
              <a:rPr lang="pt-BR" sz="2400" dirty="0">
                <a:cs typeface="Arial" panose="020B0604020202020204" pitchFamily="34" charset="0"/>
              </a:rPr>
              <a:t>2013).</a:t>
            </a:r>
          </a:p>
          <a:p>
            <a:pPr algn="just"/>
            <a:r>
              <a:rPr lang="pt-BR" sz="2400" dirty="0">
                <a:cs typeface="Arial" panose="020B0604020202020204" pitchFamily="34" charset="0"/>
              </a:rPr>
              <a:t>Definição de Áreas de Proteção Permanente </a:t>
            </a:r>
            <a:r>
              <a:rPr lang="pt-BR" sz="2400" dirty="0" err="1">
                <a:cs typeface="Arial" panose="020B0604020202020204" pitchFamily="34" charset="0"/>
              </a:rPr>
              <a:t>APPs</a:t>
            </a:r>
            <a:r>
              <a:rPr lang="pt-BR" sz="2400" dirty="0">
                <a:cs typeface="Arial" panose="020B0604020202020204" pitchFamily="34" charset="0"/>
              </a:rPr>
              <a:t> da rede hidrográfica da bacia do Paraíba do Sul nos limites do município de Jacareí, SP  conforme operações espaciais descritas em Rosa (2011).</a:t>
            </a:r>
          </a:p>
          <a:p>
            <a:pPr algn="just"/>
            <a:r>
              <a:rPr lang="pt-BR" sz="2400" dirty="0">
                <a:cs typeface="Arial" panose="020B0604020202020204" pitchFamily="34" charset="0"/>
              </a:rPr>
              <a:t>Identificação a partir de mapas classificados da malha censitária da densidade demográfica e da renda per capita visando a exclusão de áreas densamente povoadas e economicamente ativas em função do processo histórico de ocupação já consolidado inviabilizando recuperação de áreas degradadas (acesso 08/11/2020 </a:t>
            </a:r>
            <a:r>
              <a:rPr lang="pt-BR" sz="2400" dirty="0">
                <a:solidFill>
                  <a:srgbClr val="0000FF"/>
                </a:solidFill>
                <a:cs typeface="Arial" panose="020B0604020202020204" pitchFamily="34" charset="0"/>
                <a:hlinkClick r:id="rId2">
                  <a:extLst>
                    <a:ext uri="{A12FA001-AC4F-418D-AE19-62706E023703}">
                      <ahyp:hlinkClr xmlns="" xmlns:ahyp="http://schemas.microsoft.com/office/drawing/2018/hyperlinkcolor" val="tx"/>
                    </a:ext>
                  </a:extLst>
                </a:hlinkClick>
              </a:rPr>
              <a:t>http://www.campinas.sp.gov.br/arquivos/desenvolvimento-</a:t>
            </a:r>
            <a:r>
              <a:rPr lang="pt-BR" sz="2400" dirty="0" err="1">
                <a:solidFill>
                  <a:srgbClr val="0000FF"/>
                </a:solidFill>
                <a:cs typeface="Arial" panose="020B0604020202020204" pitchFamily="34" charset="0"/>
                <a:hlinkClick r:id="rId2">
                  <a:extLst>
                    <a:ext uri="{A12FA001-AC4F-418D-AE19-62706E023703}">
                      <ahyp:hlinkClr xmlns="" xmlns:ahyp="http://schemas.microsoft.com/office/drawing/2018/hyperlinkcolor" val="tx"/>
                    </a:ext>
                  </a:extLst>
                </a:hlinkClick>
              </a:rPr>
              <a:t>economico</a:t>
            </a:r>
            <a:r>
              <a:rPr lang="pt-BR" sz="2400" dirty="0">
                <a:cs typeface="Arial" panose="020B0604020202020204" pitchFamily="34" charset="0"/>
                <a:hlinkClick r:id="rId2">
                  <a:extLst>
                    <a:ext uri="{A12FA001-AC4F-418D-AE19-62706E023703}">
                      <ahyp:hlinkClr xmlns="" xmlns:ahyp="http://schemas.microsoft.com/office/drawing/2018/hyperlinkcolor" val="tx"/>
                    </a:ext>
                  </a:extLst>
                </a:hlinkClick>
              </a:rPr>
              <a:t>/cidades.pdf</a:t>
            </a:r>
            <a:r>
              <a:rPr lang="pt-BR" sz="2400" dirty="0">
                <a:cs typeface="Arial" panose="020B0604020202020204" pitchFamily="34" charset="0"/>
              </a:rPr>
              <a:t>).</a:t>
            </a:r>
          </a:p>
          <a:p>
            <a:pPr algn="just"/>
            <a:r>
              <a:rPr lang="pt-BR" sz="2400" dirty="0">
                <a:cs typeface="Arial" panose="020B0604020202020204" pitchFamily="34" charset="0"/>
              </a:rPr>
              <a:t>Definição da fragilidade ambiental na Bacia do Paraíba do Sul no trecho incluso no munícipio de Jacareí, SP, a partir dos mapas de declividade, hipsometria, geologia, solos, mapa da </a:t>
            </a:r>
            <a:r>
              <a:rPr lang="pt-BR" sz="2400" dirty="0" err="1">
                <a:cs typeface="Arial" panose="020B0604020202020204" pitchFamily="34" charset="0"/>
              </a:rPr>
              <a:t>APPs</a:t>
            </a:r>
            <a:r>
              <a:rPr lang="pt-BR" sz="2400" dirty="0">
                <a:cs typeface="Arial" panose="020B0604020202020204" pitchFamily="34" charset="0"/>
              </a:rPr>
              <a:t> e uso e cobertura da terra de 2000 e 2020 e mapas socioeconômicos conforme </a:t>
            </a:r>
            <a:r>
              <a:rPr lang="pt-BR" sz="2400" dirty="0" err="1">
                <a:cs typeface="Arial" panose="020B0604020202020204" pitchFamily="34" charset="0"/>
              </a:rPr>
              <a:t>Spörl</a:t>
            </a:r>
            <a:r>
              <a:rPr lang="pt-BR" sz="2400" dirty="0">
                <a:cs typeface="Arial" panose="020B0604020202020204" pitchFamily="34" charset="0"/>
              </a:rPr>
              <a:t>, Castro &amp; </a:t>
            </a:r>
            <a:r>
              <a:rPr lang="pt-BR" sz="2400" dirty="0" err="1">
                <a:cs typeface="Arial" panose="020B0604020202020204" pitchFamily="34" charset="0"/>
              </a:rPr>
              <a:t>Luchiari</a:t>
            </a:r>
            <a:r>
              <a:rPr lang="pt-BR" sz="2400" dirty="0">
                <a:cs typeface="Arial" panose="020B0604020202020204" pitchFamily="34" charset="0"/>
              </a:rPr>
              <a:t> (2011). </a:t>
            </a:r>
          </a:p>
          <a:p>
            <a:pPr marL="342000" indent="0" algn="just">
              <a:buNone/>
            </a:pPr>
            <a:r>
              <a:rPr lang="pt-BR" sz="2100" b="1" dirty="0">
                <a:solidFill>
                  <a:srgbClr val="FF0000"/>
                </a:solidFill>
              </a:rPr>
              <a:t>Sempre citar um trabalho que empregou o método que você vai utilizar.</a:t>
            </a:r>
          </a:p>
          <a:p>
            <a:pPr algn="just"/>
            <a:endParaRPr lang="pt-BR" sz="2600" dirty="0"/>
          </a:p>
          <a:p>
            <a:pPr algn="just"/>
            <a:endParaRPr lang="pt-BR" sz="2600" dirty="0"/>
          </a:p>
          <a:p>
            <a:pPr algn="just"/>
            <a:endParaRPr lang="pt-BR" sz="2400" dirty="0"/>
          </a:p>
        </p:txBody>
      </p:sp>
    </p:spTree>
    <p:extLst>
      <p:ext uri="{BB962C8B-B14F-4D97-AF65-F5344CB8AC3E}">
        <p14:creationId xmlns:p14="http://schemas.microsoft.com/office/powerpoint/2010/main" val="324510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1196752"/>
            <a:ext cx="8229600" cy="5472608"/>
          </a:xfrm>
        </p:spPr>
        <p:txBody>
          <a:bodyPr>
            <a:normAutofit fontScale="62500" lnSpcReduction="20000"/>
          </a:bodyPr>
          <a:lstStyle/>
          <a:p>
            <a:pPr algn="just"/>
            <a:r>
              <a:rPr lang="pt-BR" sz="3400" b="1" dirty="0"/>
              <a:t>Métodos</a:t>
            </a:r>
          </a:p>
          <a:p>
            <a:pPr algn="just"/>
            <a:r>
              <a:rPr lang="pt-BR" sz="2600" dirty="0">
                <a:highlight>
                  <a:srgbClr val="FFFF00"/>
                </a:highlight>
              </a:rPr>
              <a:t>7) Trabalho de Campo;</a:t>
            </a:r>
          </a:p>
          <a:p>
            <a:pPr marL="342000" indent="0" algn="just">
              <a:buNone/>
            </a:pPr>
            <a:r>
              <a:rPr lang="pt-BR" sz="2600" dirty="0"/>
              <a:t>Trabalho de campo para reconhecimento e validação da classes obtidas, coleta de informações, diagnóstico, avaliação interativa dos processos de ocupação e impactos, registro fotográfico, etc.;</a:t>
            </a:r>
          </a:p>
          <a:p>
            <a:pPr algn="just"/>
            <a:endParaRPr lang="pt-BR" sz="2600" dirty="0"/>
          </a:p>
          <a:p>
            <a:pPr algn="just"/>
            <a:r>
              <a:rPr lang="pt-BR" sz="2600" dirty="0">
                <a:highlight>
                  <a:srgbClr val="FFFF00"/>
                </a:highlight>
              </a:rPr>
              <a:t>8) Análise espacial e comparativa;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Comparação entre os mapas de uso e cobertura da terra gerados para quantificar os decréscimos de áreas vegetadas (ROSA, 2011).</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Identificação dos graus de fragilidade ambiental com a cobertura vegetal existente para viabilizar a recuperação de áreas críticas (acesso  08/11/2020 </a:t>
            </a:r>
            <a:r>
              <a:rPr lang="pt-BR" sz="2600" dirty="0">
                <a:hlinkClick r:id="rId2"/>
              </a:rPr>
              <a:t>https://www.rc.unesp.br/</a:t>
            </a:r>
            <a:r>
              <a:rPr lang="pt-BR" sz="2600" dirty="0" err="1">
                <a:hlinkClick r:id="rId2"/>
              </a:rPr>
              <a:t>igce</a:t>
            </a:r>
            <a:r>
              <a:rPr lang="pt-BR" sz="2600" dirty="0">
                <a:hlinkClick r:id="rId2"/>
              </a:rPr>
              <a:t>/aplicada/</a:t>
            </a:r>
            <a:r>
              <a:rPr lang="pt-BR" sz="2600" dirty="0" err="1">
                <a:hlinkClick r:id="rId2"/>
              </a:rPr>
              <a:t>ead</a:t>
            </a:r>
            <a:r>
              <a:rPr lang="pt-BR" sz="2600" dirty="0">
                <a:hlinkClick r:id="rId2"/>
              </a:rPr>
              <a:t>/</a:t>
            </a:r>
            <a:r>
              <a:rPr lang="pt-BR" sz="2600" dirty="0" err="1">
                <a:hlinkClick r:id="rId2"/>
              </a:rPr>
              <a:t>estudos_ambientais</a:t>
            </a:r>
            <a:r>
              <a:rPr lang="pt-BR" sz="2600" dirty="0">
                <a:hlinkClick r:id="rId2"/>
              </a:rPr>
              <a:t>/ea15.html</a:t>
            </a:r>
            <a:r>
              <a:rPr lang="pt-BR" sz="2600" dirty="0"/>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Finalização dos mapas temáticos gráficos e  tabelas para visualização dos resultados obtidos.</a:t>
            </a:r>
          </a:p>
          <a:p>
            <a:pPr algn="just"/>
            <a:endParaRPr lang="pt-BR" sz="2600" dirty="0"/>
          </a:p>
          <a:p>
            <a:pPr algn="just"/>
            <a:r>
              <a:rPr lang="pt-BR" sz="2600" dirty="0">
                <a:highlight>
                  <a:srgbClr val="FFFF00"/>
                </a:highlight>
              </a:rPr>
              <a:t>9) Discussão dos Resultados;</a:t>
            </a:r>
          </a:p>
          <a:p>
            <a:pPr marL="342000" indent="0" algn="just">
              <a:buNone/>
            </a:pPr>
            <a:r>
              <a:rPr lang="pt-BR" sz="2600" dirty="0"/>
              <a:t>Análise dos mapas obtidos, tabelas e gráficos visando a produção dos textos para apresentação em eventos, seminários, workshop, relatórios e artigos;</a:t>
            </a:r>
          </a:p>
          <a:p>
            <a:pPr marL="342000" indent="0" algn="just">
              <a:buNone/>
            </a:pPr>
            <a:endParaRPr lang="pt-BR" sz="2600" dirty="0"/>
          </a:p>
          <a:p>
            <a:pPr marL="342000" indent="0" algn="just">
              <a:buNone/>
            </a:pPr>
            <a:r>
              <a:rPr lang="pt-BR" sz="2600" dirty="0">
                <a:highlight>
                  <a:srgbClr val="FFFF00"/>
                </a:highlight>
              </a:rPr>
              <a:t>10) Disponibilização dos resultados em ambiente Web;</a:t>
            </a:r>
          </a:p>
          <a:p>
            <a:pPr marL="342000" indent="0" algn="just">
              <a:buNone/>
            </a:pPr>
            <a:r>
              <a:rPr lang="pt-BR" sz="2600" dirty="0"/>
              <a:t>Disponibilização da informações relevantes obtidas pelo trabalho realizado visando dar suporte técnico cientifico as instituições publicas, privadas e parceiras do projeto e a comunidade em geral com intuito de um planejamento ambiental adequado e sustentado para a área de enfoque</a:t>
            </a:r>
            <a:r>
              <a:rPr lang="pt-BR" sz="2600" dirty="0">
                <a:solidFill>
                  <a:srgbClr val="FF0000"/>
                </a:solidFill>
              </a:rPr>
              <a:t>.</a:t>
            </a:r>
          </a:p>
          <a:p>
            <a:pPr algn="just"/>
            <a:endParaRPr lang="pt-BR" sz="2400" dirty="0"/>
          </a:p>
        </p:txBody>
      </p:sp>
    </p:spTree>
    <p:extLst>
      <p:ext uri="{BB962C8B-B14F-4D97-AF65-F5344CB8AC3E}">
        <p14:creationId xmlns:p14="http://schemas.microsoft.com/office/powerpoint/2010/main" val="301952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Cronograma</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1196752"/>
            <a:ext cx="8229600" cy="5472608"/>
          </a:xfrm>
        </p:spPr>
        <p:txBody>
          <a:bodyPr>
            <a:normAutofit/>
          </a:bodyPr>
          <a:lstStyle/>
          <a:p>
            <a:pPr algn="just"/>
            <a:r>
              <a:rPr lang="pt-BR" sz="1800" dirty="0">
                <a:solidFill>
                  <a:srgbClr val="FF0000"/>
                </a:solidFill>
              </a:rPr>
              <a:t>Obs. vocês podem reescrever os títulos da etapas e trocar bimestres por meses ou semanas a depender da extensão do projeto, mas geralmente os financiamentos não se estendem além de três anos. Estou passando anexo  “Exemplo_para_edicao_Resultados_Esperados_Cronograma_Custos.doc” p </a:t>
            </a:r>
            <a:r>
              <a:rPr lang="pt-BR" sz="1800" dirty="0" err="1">
                <a:solidFill>
                  <a:srgbClr val="FF0000"/>
                </a:solidFill>
              </a:rPr>
              <a:t>vcs</a:t>
            </a:r>
            <a:r>
              <a:rPr lang="pt-BR" sz="1800" dirty="0">
                <a:solidFill>
                  <a:srgbClr val="FF0000"/>
                </a:solidFill>
              </a:rPr>
              <a:t>. editarem e colarem de volta aqui de acordo com projeto de </a:t>
            </a:r>
            <a:r>
              <a:rPr lang="pt-BR" sz="1800" dirty="0" err="1">
                <a:solidFill>
                  <a:srgbClr val="FF0000"/>
                </a:solidFill>
              </a:rPr>
              <a:t>vcs</a:t>
            </a:r>
            <a:r>
              <a:rPr lang="pt-BR" sz="1800" dirty="0">
                <a:solidFill>
                  <a:srgbClr val="FF0000"/>
                </a:solidFill>
              </a:rPr>
              <a:t>.</a:t>
            </a:r>
          </a:p>
        </p:txBody>
      </p:sp>
      <p:pic>
        <p:nvPicPr>
          <p:cNvPr id="2049" name="Picture 1">
            <a:extLst>
              <a:ext uri="{FF2B5EF4-FFF2-40B4-BE49-F238E27FC236}">
                <a16:creationId xmlns="" xmlns:a16="http://schemas.microsoft.com/office/drawing/2014/main" id="{71A45E63-D1B8-42DF-AB0E-2D42FE900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36912"/>
            <a:ext cx="834390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111477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a:solidFill>
                  <a:srgbClr val="003366"/>
                </a:solidFill>
                <a:latin typeface="Tahoma" pitchFamily="34" charset="0"/>
              </a:rPr>
              <a:t>Custos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343197"/>
            <a:ext cx="8229600" cy="6326163"/>
          </a:xfrm>
        </p:spPr>
        <p:txBody>
          <a:bodyPr>
            <a:normAutofit/>
          </a:bodyPr>
          <a:lstStyle/>
          <a:p>
            <a:pPr algn="just"/>
            <a:endParaRPr lang="pt-BR" sz="1400" dirty="0">
              <a:solidFill>
                <a:srgbClr val="FF0000"/>
              </a:solidFill>
            </a:endParaRPr>
          </a:p>
          <a:p>
            <a:pPr algn="just"/>
            <a:endParaRPr lang="pt-BR" sz="1400" dirty="0">
              <a:solidFill>
                <a:srgbClr val="FF0000"/>
              </a:solidFill>
            </a:endParaRPr>
          </a:p>
          <a:p>
            <a:pPr algn="just"/>
            <a:r>
              <a:rPr lang="pt-BR" sz="1400" dirty="0">
                <a:solidFill>
                  <a:srgbClr val="FF0000"/>
                </a:solidFill>
              </a:rPr>
              <a:t>Obs. vocês podem gerar custos até hipotéticos nesse momento que temos urgência, mas se der pesquisem produtos e serviços e os valores mais adequados aos projetos de </a:t>
            </a:r>
            <a:r>
              <a:rPr lang="pt-BR" sz="1400" dirty="0" err="1">
                <a:solidFill>
                  <a:srgbClr val="FF0000"/>
                </a:solidFill>
              </a:rPr>
              <a:t>vcs</a:t>
            </a:r>
            <a:r>
              <a:rPr lang="pt-BR" sz="1400" dirty="0">
                <a:solidFill>
                  <a:srgbClr val="FF0000"/>
                </a:solidFill>
              </a:rPr>
              <a:t>. Estou passando anexo  “Exemplo_para_edicao_Resultados_Esperados_Cronograma_Custos.doc” p </a:t>
            </a:r>
            <a:r>
              <a:rPr lang="pt-BR" sz="1400" dirty="0" err="1">
                <a:solidFill>
                  <a:srgbClr val="FF0000"/>
                </a:solidFill>
              </a:rPr>
              <a:t>vcs</a:t>
            </a:r>
            <a:r>
              <a:rPr lang="pt-BR" sz="1400" dirty="0">
                <a:solidFill>
                  <a:srgbClr val="FF0000"/>
                </a:solidFill>
              </a:rPr>
              <a:t>. editarem e colarem de volta aqui de acordo com projeto de </a:t>
            </a:r>
            <a:r>
              <a:rPr lang="pt-BR" sz="1400" dirty="0" err="1">
                <a:solidFill>
                  <a:srgbClr val="FF0000"/>
                </a:solidFill>
              </a:rPr>
              <a:t>vcs</a:t>
            </a:r>
            <a:r>
              <a:rPr lang="pt-BR" sz="1400" dirty="0">
                <a:solidFill>
                  <a:srgbClr val="FF0000"/>
                </a:solidFill>
              </a:rPr>
              <a:t>.</a:t>
            </a:r>
          </a:p>
          <a:p>
            <a:pPr algn="just"/>
            <a:endParaRPr lang="pt-BR" sz="1800" dirty="0">
              <a:solidFill>
                <a:srgbClr val="FF0000"/>
              </a:solidFill>
            </a:endParaRPr>
          </a:p>
        </p:txBody>
      </p:sp>
      <p:sp>
        <p:nvSpPr>
          <p:cNvPr id="5" name="Rectangle 3">
            <a:extLst>
              <a:ext uri="{FF2B5EF4-FFF2-40B4-BE49-F238E27FC236}">
                <a16:creationId xmlns=""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7" name="Tabela 6">
            <a:extLst>
              <a:ext uri="{FF2B5EF4-FFF2-40B4-BE49-F238E27FC236}">
                <a16:creationId xmlns="" xmlns:a16="http://schemas.microsoft.com/office/drawing/2014/main" id="{5027ADDA-8F60-4F55-AAE8-038F6F3E90C9}"/>
              </a:ext>
            </a:extLst>
          </p:cNvPr>
          <p:cNvGraphicFramePr>
            <a:graphicFrameLocks noGrp="1"/>
          </p:cNvGraphicFramePr>
          <p:nvPr/>
        </p:nvGraphicFramePr>
        <p:xfrm>
          <a:off x="1115616" y="1844824"/>
          <a:ext cx="7056784" cy="4525963"/>
        </p:xfrm>
        <a:graphic>
          <a:graphicData uri="http://schemas.openxmlformats.org/drawingml/2006/table">
            <a:tbl>
              <a:tblPr firstRow="1" firstCol="1" bandRow="1"/>
              <a:tblGrid>
                <a:gridCol w="2889134">
                  <a:extLst>
                    <a:ext uri="{9D8B030D-6E8A-4147-A177-3AD203B41FA5}">
                      <a16:colId xmlns="" xmlns:a16="http://schemas.microsoft.com/office/drawing/2014/main" val="1750393083"/>
                    </a:ext>
                  </a:extLst>
                </a:gridCol>
                <a:gridCol w="743016">
                  <a:extLst>
                    <a:ext uri="{9D8B030D-6E8A-4147-A177-3AD203B41FA5}">
                      <a16:colId xmlns="" xmlns:a16="http://schemas.microsoft.com/office/drawing/2014/main" val="1624632480"/>
                    </a:ext>
                  </a:extLst>
                </a:gridCol>
                <a:gridCol w="743016">
                  <a:extLst>
                    <a:ext uri="{9D8B030D-6E8A-4147-A177-3AD203B41FA5}">
                      <a16:colId xmlns="" xmlns:a16="http://schemas.microsoft.com/office/drawing/2014/main" val="3593315104"/>
                    </a:ext>
                  </a:extLst>
                </a:gridCol>
                <a:gridCol w="1216277">
                  <a:extLst>
                    <a:ext uri="{9D8B030D-6E8A-4147-A177-3AD203B41FA5}">
                      <a16:colId xmlns="" xmlns:a16="http://schemas.microsoft.com/office/drawing/2014/main" val="2554289371"/>
                    </a:ext>
                  </a:extLst>
                </a:gridCol>
                <a:gridCol w="1465341">
                  <a:extLst>
                    <a:ext uri="{9D8B030D-6E8A-4147-A177-3AD203B41FA5}">
                      <a16:colId xmlns="" xmlns:a16="http://schemas.microsoft.com/office/drawing/2014/main" val="925907031"/>
                    </a:ext>
                  </a:extLst>
                </a:gridCol>
              </a:tblGrid>
              <a:tr h="488369">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DESCRIÇÃO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QUANTIDADE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UNIDADE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VALOR UNITÁRIO (R$)</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VALOR TOTAL (R$)</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534139221"/>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CUSTEIO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 xmlns:a16="http://schemas.microsoft.com/office/drawing/2014/main" val="2458453658"/>
                  </a:ext>
                </a:extLst>
              </a:tr>
              <a:tr h="488369">
                <a:tc>
                  <a:txBody>
                    <a:bodyPr/>
                    <a:lstStyle/>
                    <a:p>
                      <a:pPr algn="just">
                        <a:lnSpc>
                          <a:spcPct val="150000"/>
                        </a:lnSpc>
                        <a:spcBef>
                          <a:spcPts val="1000"/>
                        </a:spcBef>
                        <a:spcAft>
                          <a:spcPts val="0"/>
                        </a:spcAft>
                      </a:pPr>
                      <a:r>
                        <a:rPr lang="en-US" sz="1100" dirty="0">
                          <a:effectLst/>
                          <a:latin typeface="Calibri" panose="020F0502020204030204" pitchFamily="34" charset="0"/>
                          <a:ea typeface="Times New Roman" panose="02020603050405020304" pitchFamily="18" charset="0"/>
                          <a:cs typeface="Calibri" panose="020F0502020204030204" pitchFamily="34" charset="0"/>
                        </a:rPr>
                        <a:t>Remote Sensing with IDRISI Taiga: A Beginner's Guide</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120,00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120,00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217839325"/>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Licença</a:t>
                      </a:r>
                      <a:r>
                        <a:rPr lang="en-US" sz="1100" dirty="0">
                          <a:effectLst/>
                          <a:latin typeface="Calibri" panose="020F0502020204030204" pitchFamily="34" charset="0"/>
                          <a:ea typeface="Times New Roman" panose="02020603050405020304" pitchFamily="18" charset="0"/>
                          <a:cs typeface="Calibri" panose="020F0502020204030204" pitchFamily="34" charset="0"/>
                        </a:rPr>
                        <a:t> software Idrisi Taiga</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4.500,00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9.000,00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901817556"/>
                  </a:ext>
                </a:extLst>
              </a:tr>
              <a:tr h="236615">
                <a:tc>
                  <a:txBody>
                    <a:bodyPr/>
                    <a:lstStyle/>
                    <a:p>
                      <a:pPr algn="just">
                        <a:lnSpc>
                          <a:spcPct val="150000"/>
                        </a:lnSpc>
                        <a:spcBef>
                          <a:spcPts val="1000"/>
                        </a:spcBef>
                        <a:spcAft>
                          <a:spcPts val="0"/>
                        </a:spcAft>
                      </a:pPr>
                      <a:r>
                        <a:rPr lang="pt-BR" sz="1100" dirty="0">
                          <a:effectLst/>
                          <a:latin typeface="Calibri" panose="020F0502020204030204" pitchFamily="34" charset="0"/>
                          <a:ea typeface="Times New Roman" panose="02020603050405020304" pitchFamily="18" charset="0"/>
                          <a:cs typeface="Calibri" panose="020F0502020204030204" pitchFamily="34" charset="0"/>
                        </a:rPr>
                        <a:t>Papel sulfite</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15</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resma</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15,00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225,00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864732172"/>
                  </a:ext>
                </a:extLst>
              </a:tr>
              <a:tr h="236615">
                <a:tc>
                  <a:txBody>
                    <a:bodyPr/>
                    <a:lstStyle/>
                    <a:p>
                      <a:pPr algn="just">
                        <a:lnSpc>
                          <a:spcPct val="150000"/>
                        </a:lnSpc>
                        <a:spcBef>
                          <a:spcPts val="1000"/>
                        </a:spcBef>
                        <a:spcAft>
                          <a:spcPts val="0"/>
                        </a:spcAft>
                      </a:pPr>
                      <a:r>
                        <a:rPr lang="pt-BR" sz="1100" dirty="0" err="1">
                          <a:effectLst/>
                          <a:latin typeface="Calibri" panose="020F0502020204030204" pitchFamily="34" charset="0"/>
                          <a:ea typeface="Times New Roman" panose="02020603050405020304" pitchFamily="18" charset="0"/>
                          <a:cs typeface="Calibri" panose="020F0502020204030204" pitchFamily="34" charset="0"/>
                        </a:rPr>
                        <a:t>Midia</a:t>
                      </a:r>
                      <a:r>
                        <a:rPr lang="pt-BR" sz="1100" dirty="0">
                          <a:effectLst/>
                          <a:latin typeface="Calibri" panose="020F0502020204030204" pitchFamily="34" charset="0"/>
                          <a:ea typeface="Times New Roman" panose="02020603050405020304" pitchFamily="18" charset="0"/>
                          <a:cs typeface="Calibri" panose="020F0502020204030204" pitchFamily="34" charset="0"/>
                        </a:rPr>
                        <a:t> DVD-R 4,7 Gb</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5</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pt. c/ 50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60,00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300,00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318677683"/>
                  </a:ext>
                </a:extLst>
              </a:tr>
              <a:tr h="236615">
                <a:tc>
                  <a:txBody>
                    <a:bodyPr/>
                    <a:lstStyle/>
                    <a:p>
                      <a:pPr algn="just">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Tonner p/ multifuncional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2.500,</a:t>
                      </a:r>
                      <a:r>
                        <a:rPr lang="en-US" sz="1100">
                          <a:effectLst/>
                          <a:latin typeface="Calibri" panose="020F0502020204030204" pitchFamily="34" charset="0"/>
                          <a:ea typeface="Times New Roman" panose="02020603050405020304" pitchFamily="18" charset="0"/>
                          <a:cs typeface="Calibri" panose="020F0502020204030204" pitchFamily="34" charset="0"/>
                        </a:rPr>
                        <a:t>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84160469"/>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Combustível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litro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2,80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224,00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057089258"/>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Serviço de terceiros</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035095174"/>
                  </a:ext>
                </a:extLst>
              </a:tr>
              <a:tr h="236615">
                <a:tc>
                  <a:txBody>
                    <a:bodyPr/>
                    <a:lstStyle/>
                    <a:p>
                      <a:pPr algn="just">
                        <a:lnSpc>
                          <a:spcPct val="150000"/>
                        </a:lnSpc>
                        <a:spcBef>
                          <a:spcPts val="1000"/>
                        </a:spcBef>
                        <a:spcAft>
                          <a:spcPts val="0"/>
                        </a:spcAft>
                      </a:pPr>
                      <a:r>
                        <a:rPr lang="en-US" sz="1100" b="1">
                          <a:effectLst/>
                          <a:latin typeface="Calibri" panose="020F0502020204030204" pitchFamily="34" charset="0"/>
                          <a:ea typeface="Times New Roman" panose="02020603050405020304" pitchFamily="18" charset="0"/>
                          <a:cs typeface="Calibri" panose="020F0502020204030204" pitchFamily="34" charset="0"/>
                        </a:rPr>
                        <a:t>Total  Custeio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R$ 14.369,00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091510727"/>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 xmlns:a16="http://schemas.microsoft.com/office/drawing/2014/main" val="4199799256"/>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Computador</a:t>
                      </a:r>
                      <a:r>
                        <a:rPr lang="en-US" sz="1100" dirty="0">
                          <a:effectLst/>
                          <a:latin typeface="Calibri" panose="020F0502020204030204" pitchFamily="34" charset="0"/>
                          <a:ea typeface="Times New Roman" panose="02020603050405020304" pitchFamily="18" charset="0"/>
                          <a:cs typeface="Calibri" panose="020F0502020204030204" pitchFamily="34" charset="0"/>
                        </a:rPr>
                        <a:t> Desktop</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4.300,00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8.600,00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699126369"/>
                  </a:ext>
                </a:extLst>
              </a:tr>
              <a:tr h="236615">
                <a:tc>
                  <a:txBody>
                    <a:bodyPr/>
                    <a:lstStyle/>
                    <a:p>
                      <a:pPr algn="just">
                        <a:lnSpc>
                          <a:spcPct val="150000"/>
                        </a:lnSpc>
                        <a:spcBef>
                          <a:spcPts val="1000"/>
                        </a:spcBef>
                        <a:spcAft>
                          <a:spcPts val="0"/>
                        </a:spcAft>
                      </a:pPr>
                      <a:r>
                        <a:rPr lang="en-US" sz="1100" dirty="0">
                          <a:effectLst/>
                          <a:latin typeface="Calibri" panose="020F0502020204030204" pitchFamily="34" charset="0"/>
                          <a:ea typeface="Times New Roman" panose="02020603050405020304" pitchFamily="18" charset="0"/>
                          <a:cs typeface="Calibri" panose="020F0502020204030204" pitchFamily="34" charset="0"/>
                        </a:rPr>
                        <a:t>Notebook</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3.500,00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3.500,00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97604256"/>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Multifuncional</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550,00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550,00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691462707"/>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Disco FATA 1 Terabyte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17.000,00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17091386"/>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Total Capital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R$ 29.650,00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293447272"/>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GERAL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R$ 44.019,00</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 xmlns:a16="http://schemas.microsoft.com/office/drawing/2014/main" val="3491328144"/>
                  </a:ext>
                </a:extLst>
              </a:tr>
            </a:tbl>
          </a:graphicData>
        </a:graphic>
      </p:graphicFrame>
    </p:spTree>
    <p:extLst>
      <p:ext uri="{BB962C8B-B14F-4D97-AF65-F5344CB8AC3E}">
        <p14:creationId xmlns:p14="http://schemas.microsoft.com/office/powerpoint/2010/main" val="351442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Resultados</a:t>
            </a:r>
            <a:r>
              <a:rPr lang="en-US" sz="3200" b="1" i="1" kern="0" dirty="0">
                <a:solidFill>
                  <a:srgbClr val="003366"/>
                </a:solidFill>
                <a:latin typeface="Tahoma" pitchFamily="34" charset="0"/>
              </a:rPr>
              <a:t> </a:t>
            </a:r>
            <a:r>
              <a:rPr lang="en-US" sz="3200" b="1" i="1" kern="0" dirty="0" err="1">
                <a:solidFill>
                  <a:srgbClr val="003366"/>
                </a:solidFill>
                <a:latin typeface="Tahoma" pitchFamily="34" charset="0"/>
              </a:rPr>
              <a:t>Esperados</a:t>
            </a:r>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1196752"/>
            <a:ext cx="8229600" cy="5472608"/>
          </a:xfrm>
        </p:spPr>
        <p:txBody>
          <a:bodyPr>
            <a:normAutofit/>
          </a:bodyPr>
          <a:lstStyle/>
          <a:p>
            <a:pPr algn="just"/>
            <a:r>
              <a:rPr lang="pt-BR" sz="1800" dirty="0">
                <a:solidFill>
                  <a:srgbClr val="FF0000"/>
                </a:solidFill>
              </a:rPr>
              <a:t>Obs. Ver exemplo do que pode ser descrito no documento anexo  “Exemplo_para_edicao_Resultados_Esperados_Cronograma_Custos.doc”</a:t>
            </a:r>
          </a:p>
        </p:txBody>
      </p:sp>
      <p:sp>
        <p:nvSpPr>
          <p:cNvPr id="5" name="Rectangle 3">
            <a:extLst>
              <a:ext uri="{FF2B5EF4-FFF2-40B4-BE49-F238E27FC236}">
                <a16:creationId xmlns=""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146251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Referências</a:t>
            </a:r>
            <a:r>
              <a:rPr lang="en-US" sz="3200" b="1" i="1" kern="0" dirty="0">
                <a:solidFill>
                  <a:srgbClr val="003366"/>
                </a:solidFill>
                <a:latin typeface="Tahoma" pitchFamily="34" charset="0"/>
              </a:rPr>
              <a:t> </a:t>
            </a:r>
            <a:r>
              <a:rPr lang="en-US" sz="3200" b="1" i="1" kern="0" dirty="0" err="1">
                <a:solidFill>
                  <a:srgbClr val="003366"/>
                </a:solidFill>
                <a:latin typeface="Tahoma" pitchFamily="34" charset="0"/>
              </a:rPr>
              <a:t>Bibliográficas</a:t>
            </a:r>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1196752"/>
            <a:ext cx="8229600" cy="5472608"/>
          </a:xfrm>
        </p:spPr>
        <p:txBody>
          <a:bodyPr>
            <a:normAutofit fontScale="62500" lnSpcReduction="20000"/>
          </a:bodyPr>
          <a:lstStyle/>
          <a:p>
            <a:pPr marL="269875" indent="-269875" algn="just">
              <a:lnSpc>
                <a:spcPts val="1800"/>
              </a:lnSpc>
              <a:spcBef>
                <a:spcPts val="1000"/>
              </a:spcBef>
              <a:spcAft>
                <a:spcPts val="0"/>
              </a:spcAft>
              <a:tabLst>
                <a:tab pos="449580" algn="l"/>
              </a:tabLst>
            </a:pPr>
            <a:r>
              <a:rPr lang="pt-BR" sz="1800" b="1" dirty="0">
                <a:effectLst/>
                <a:latin typeface="Calibri" panose="020F0502020204030204" pitchFamily="34" charset="0"/>
                <a:ea typeface="Times New Roman" panose="02020603050405020304" pitchFamily="18" charset="0"/>
                <a:cs typeface="Calibri" panose="020F0502020204030204" pitchFamily="34" charset="0"/>
              </a:rPr>
              <a:t>REFERÊNCIAS BIBLIOGRÁFICAS </a:t>
            </a:r>
            <a:r>
              <a:rPr lang="pt-BR"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(Exemplo)</a:t>
            </a:r>
            <a:endParaRPr lang="pt-BR"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69875" indent="-269875"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ALMEIDA, C. M.; CÂMARA, G.; MONTEIRO, A. M. V.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Geoinformação</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em urbanismo</a:t>
            </a:r>
            <a:r>
              <a:rPr lang="pt-BR" sz="1800" dirty="0">
                <a:effectLst/>
                <a:latin typeface="Calibri" panose="020F0502020204030204" pitchFamily="34" charset="0"/>
                <a:ea typeface="Times New Roman" panose="02020603050405020304" pitchFamily="18" charset="0"/>
                <a:cs typeface="Calibri" panose="020F0502020204030204" pitchFamily="34" charset="0"/>
              </a:rPr>
              <a:t>: cidade real x cidade virtual. </a:t>
            </a:r>
            <a:r>
              <a:rPr lang="en-US" sz="1800" dirty="0">
                <a:effectLst/>
                <a:latin typeface="Calibri" panose="020F0502020204030204" pitchFamily="34" charset="0"/>
                <a:ea typeface="Times New Roman" panose="02020603050405020304" pitchFamily="18" charset="0"/>
                <a:cs typeface="Calibri" panose="020F0502020204030204" pitchFamily="34" charset="0"/>
              </a:rPr>
              <a:t>1ed. São Paulo.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Oficina</a:t>
            </a:r>
            <a:r>
              <a:rPr lang="en-US" sz="1800" dirty="0">
                <a:effectLst/>
                <a:latin typeface="Calibri" panose="020F0502020204030204" pitchFamily="34" charset="0"/>
                <a:ea typeface="Times New Roman" panose="02020603050405020304" pitchFamily="18" charset="0"/>
                <a:cs typeface="Calibri" panose="020F0502020204030204" pitchFamily="34" charset="0"/>
              </a:rPr>
              <a:t> de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Textos</a:t>
            </a:r>
            <a:r>
              <a:rPr lang="en-US" sz="1800" dirty="0">
                <a:effectLst/>
                <a:latin typeface="Calibri" panose="020F0502020204030204" pitchFamily="34" charset="0"/>
                <a:ea typeface="Times New Roman" panose="02020603050405020304" pitchFamily="18" charset="0"/>
                <a:cs typeface="Calibri" panose="020F0502020204030204" pitchFamily="34" charset="0"/>
              </a:rPr>
              <a:t>, 2007, 368p.</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CÂMARA, G.; et al.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Anatomia de Sistemas de Informação Geográfica</a:t>
            </a:r>
            <a:r>
              <a:rPr lang="pt-BR"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Campinas, São Paulo. Instituto de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Computação</a:t>
            </a:r>
            <a:r>
              <a:rPr lang="en-US" sz="1800" dirty="0">
                <a:effectLst/>
                <a:latin typeface="Calibri" panose="020F0502020204030204" pitchFamily="34" charset="0"/>
                <a:ea typeface="Times New Roman" panose="02020603050405020304" pitchFamily="18" charset="0"/>
                <a:cs typeface="Calibri" panose="020F0502020204030204" pitchFamily="34" charset="0"/>
              </a:rPr>
              <a:t>, UNICAMP, 1996.</a:t>
            </a:r>
          </a:p>
          <a:p>
            <a:pPr marL="270510" indent="-270510" algn="just">
              <a:lnSpc>
                <a:spcPts val="1800"/>
              </a:lnSpc>
              <a:spcBef>
                <a:spcPts val="600"/>
              </a:spcBef>
              <a:spcAft>
                <a:spcPts val="600"/>
              </a:spcAft>
              <a:tabLst>
                <a:tab pos="449580" algn="l"/>
              </a:tabLst>
            </a:pPr>
            <a:r>
              <a:rPr lang="pt-BR" sz="1800" dirty="0">
                <a:latin typeface="Calibri" panose="020F0502020204030204" pitchFamily="34" charset="0"/>
                <a:ea typeface="Times New Roman" panose="02020603050405020304" pitchFamily="18" charset="0"/>
                <a:cs typeface="Times New Roman" panose="02020603050405020304" pitchFamily="18" charset="0"/>
              </a:rPr>
              <a:t>COLVERO, A.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CHAVEZ, P.S. "Image-Based Atmospheric Corrections – Revisited and Improved",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Photogrammetric Engineering and Remote Sensing</a:t>
            </a:r>
            <a:r>
              <a:rPr lang="en-US" sz="1800" dirty="0">
                <a:effectLst/>
                <a:latin typeface="Calibri" panose="020F0502020204030204" pitchFamily="34" charset="0"/>
                <a:ea typeface="Times New Roman" panose="02020603050405020304" pitchFamily="18" charset="0"/>
                <a:cs typeface="Calibri" panose="020F0502020204030204" pitchFamily="34" charset="0"/>
              </a:rPr>
              <a:t>, v.62, n.9, p. 1025-1036, 1996.</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CHAVEZ, P.S. An Improved Dark-Object Subtraction Technique for Atmospheric Scattering Correction of Multispectral Data.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Remote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Sensing</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of</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Environment</a:t>
            </a:r>
            <a:r>
              <a:rPr lang="pt-BR" sz="1800" dirty="0">
                <a:effectLst/>
                <a:latin typeface="Calibri" panose="020F0502020204030204" pitchFamily="34" charset="0"/>
                <a:ea typeface="Times New Roman" panose="02020603050405020304" pitchFamily="18" charset="0"/>
                <a:cs typeface="Calibri" panose="020F0502020204030204" pitchFamily="34" charset="0"/>
              </a:rPr>
              <a:t>, v.24, p.459–479, 1988.</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INSTITUTO</a:t>
            </a:r>
            <a:r>
              <a:rPr lang="pt-PT" sz="1800" dirty="0">
                <a:effectLst/>
                <a:latin typeface="Calibri" panose="020F0502020204030204" pitchFamily="34" charset="0"/>
                <a:ea typeface="Times New Roman" panose="02020603050405020304" pitchFamily="18" charset="0"/>
                <a:cs typeface="Calibri" panose="020F0502020204030204" pitchFamily="34" charset="0"/>
              </a:rPr>
              <a:t> BRASILEIRO DE GEOGRAFIA E ESTATÍSTICA (IBGE). </a:t>
            </a:r>
            <a:r>
              <a:rPr lang="pt-PT" sz="1800" b="1" dirty="0">
                <a:effectLst/>
                <a:latin typeface="Calibri" panose="020F0502020204030204" pitchFamily="34" charset="0"/>
                <a:ea typeface="Times New Roman" panose="02020603050405020304" pitchFamily="18" charset="0"/>
                <a:cs typeface="Calibri" panose="020F0502020204030204" pitchFamily="34" charset="0"/>
              </a:rPr>
              <a:t>Censo Demográfico 2010</a:t>
            </a:r>
            <a:r>
              <a:rPr lang="pt-PT" sz="1800" dirty="0">
                <a:effectLst/>
                <a:latin typeface="Calibri" panose="020F0502020204030204" pitchFamily="34" charset="0"/>
                <a:ea typeface="Times New Roman" panose="02020603050405020304" pitchFamily="18" charset="0"/>
                <a:cs typeface="Calibri" panose="020F0502020204030204" pitchFamily="34" charset="0"/>
              </a:rPr>
              <a:t>. Disponível em: &lt; http://www.censo2010.ibge.gov.br/todas_noticias.php&gt;. Acesso em: 30 maio 2011.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JENSEN, J. R.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Sensoriamento remoto do ambiente</a:t>
            </a:r>
            <a:r>
              <a:rPr lang="pt-BR" sz="1800" dirty="0">
                <a:effectLst/>
                <a:latin typeface="Calibri" panose="020F0502020204030204" pitchFamily="34" charset="0"/>
                <a:ea typeface="Times New Roman" panose="02020603050405020304" pitchFamily="18" charset="0"/>
                <a:cs typeface="Calibri" panose="020F0502020204030204" pitchFamily="34" charset="0"/>
              </a:rPr>
              <a:t>: uma perspectiva em recursos naturais. </a:t>
            </a:r>
            <a:r>
              <a:rPr lang="en-US" sz="1800" dirty="0">
                <a:effectLst/>
                <a:latin typeface="Calibri" panose="020F0502020204030204" pitchFamily="34" charset="0"/>
                <a:ea typeface="Times New Roman" panose="02020603050405020304" pitchFamily="18" charset="0"/>
                <a:cs typeface="Calibri" panose="020F0502020204030204" pitchFamily="34" charset="0"/>
              </a:rPr>
              <a:t>São José dos Campos, SP: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Parêntese</a:t>
            </a:r>
            <a:r>
              <a:rPr lang="en-US" sz="1800" dirty="0">
                <a:effectLst/>
                <a:latin typeface="Calibri" panose="020F0502020204030204" pitchFamily="34" charset="0"/>
                <a:ea typeface="Times New Roman" panose="02020603050405020304" pitchFamily="18" charset="0"/>
                <a:cs typeface="Calibri" panose="020F0502020204030204" pitchFamily="34" charset="0"/>
              </a:rPr>
              <a:t>, 2009.</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National Aeronautics and Space Administration (NASA).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ESAD –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MrSid</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Image Server</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Disponível</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&lt; http://zulu.ssc.nasa.gov/mrsid.&gt;  .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Acesso</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Janeiro de 2010.</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 pos="270510" algn="l"/>
                <a:tab pos="449580" algn="l"/>
                <a:tab pos="2966085"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PREFEITURA MUNICIPAL DE CAMPINAS.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Plano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Diretor</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de Campinas - Lei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Complementar</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15, de 2006</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Disponível em &lt;</a:t>
            </a:r>
            <a:r>
              <a:rPr lang="pt-BR" sz="1800" u="sng" dirty="0">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http://www.campinas.sp.gov.br/governo/</a:t>
            </a:r>
            <a:r>
              <a:rPr lang="pt-BR" sz="1800" u="sng" dirty="0" err="1">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seplama</a:t>
            </a:r>
            <a:r>
              <a:rPr lang="pt-BR" sz="1800" u="sng" dirty="0">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/plano-diretor-2006</a:t>
            </a:r>
            <a:r>
              <a:rPr lang="pt-BR" sz="1800" dirty="0">
                <a:effectLst/>
                <a:latin typeface="Calibri" panose="020F0502020204030204" pitchFamily="34" charset="0"/>
                <a:ea typeface="Times New Roman" panose="02020603050405020304" pitchFamily="18" charset="0"/>
                <a:cs typeface="Calibri" panose="020F0502020204030204" pitchFamily="34" charset="0"/>
              </a:rPr>
              <a:t>&gt; Acesso em: 10 junho 2011.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374930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229600" cy="792088"/>
          </a:xfrm>
        </p:spPr>
        <p:txBody>
          <a:bodyPr/>
          <a:lstStyle/>
          <a:p>
            <a:r>
              <a:rPr lang="en-US" sz="3200" b="1" i="1" kern="0" dirty="0" err="1">
                <a:solidFill>
                  <a:srgbClr val="003366"/>
                </a:solidFill>
                <a:latin typeface="Tahoma" pitchFamily="34" charset="0"/>
              </a:rPr>
              <a:t>Objetivos</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457200" y="908720"/>
            <a:ext cx="8363272" cy="5544616"/>
          </a:xfrm>
        </p:spPr>
        <p:txBody>
          <a:bodyPr>
            <a:normAutofit fontScale="25000" lnSpcReduction="20000"/>
          </a:bodyPr>
          <a:lstStyle/>
          <a:p>
            <a:endParaRPr lang="pt-BR" dirty="0"/>
          </a:p>
          <a:p>
            <a:pPr algn="just"/>
            <a:r>
              <a:rPr lang="pt-BR" sz="7400" b="1" dirty="0"/>
              <a:t>Objetivos geral </a:t>
            </a:r>
          </a:p>
          <a:p>
            <a:pPr algn="just"/>
            <a:r>
              <a:rPr lang="pt-BR" sz="7400" dirty="0"/>
              <a:t>Análise temporal de uso e ocupação do solo do núcleo informal Lagoa Azul 2 no município de Jacareí/SP, no período entre os anos de 2008, 2016 e 2021. </a:t>
            </a:r>
            <a:r>
              <a:rPr lang="pt-BR" sz="7400" dirty="0">
                <a:solidFill>
                  <a:srgbClr val="FF0000"/>
                </a:solidFill>
              </a:rPr>
              <a:t>A partir de imagens de satélite do sensor </a:t>
            </a:r>
            <a:r>
              <a:rPr lang="pt-BR" sz="7400" dirty="0" err="1">
                <a:solidFill>
                  <a:srgbClr val="FF0000"/>
                </a:solidFill>
              </a:rPr>
              <a:t>Aster</a:t>
            </a:r>
            <a:r>
              <a:rPr lang="pt-BR" sz="7400" dirty="0">
                <a:solidFill>
                  <a:srgbClr val="FF0000"/>
                </a:solidFill>
              </a:rPr>
              <a:t> e </a:t>
            </a:r>
            <a:r>
              <a:rPr lang="pt-BR" sz="7400" dirty="0" err="1">
                <a:solidFill>
                  <a:srgbClr val="FF0000"/>
                </a:solidFill>
              </a:rPr>
              <a:t>Landsat</a:t>
            </a:r>
            <a:r>
              <a:rPr lang="pt-BR" sz="7400" dirty="0">
                <a:solidFill>
                  <a:srgbClr val="FF0000"/>
                </a:solidFill>
              </a:rPr>
              <a:t> com suporte de técnicas empregadas em Sistemas de Informação Geográficas (</a:t>
            </a:r>
            <a:r>
              <a:rPr lang="pt-BR" sz="7400" dirty="0" err="1">
                <a:solidFill>
                  <a:srgbClr val="FF0000"/>
                </a:solidFill>
              </a:rPr>
              <a:t>SIGs</a:t>
            </a:r>
            <a:r>
              <a:rPr lang="pt-BR" sz="7400" dirty="0">
                <a:solidFill>
                  <a:srgbClr val="FF0000"/>
                </a:solidFill>
              </a:rPr>
              <a:t>).</a:t>
            </a:r>
          </a:p>
          <a:p>
            <a:pPr algn="just"/>
            <a:endParaRPr lang="pt-BR" sz="7400" dirty="0"/>
          </a:p>
          <a:p>
            <a:pPr algn="just"/>
            <a:r>
              <a:rPr lang="pt-BR" sz="7400" b="1" dirty="0"/>
              <a:t>Objetivos específicos</a:t>
            </a:r>
          </a:p>
          <a:p>
            <a:pPr algn="just"/>
            <a:r>
              <a:rPr lang="pt-BR" sz="7400" dirty="0"/>
              <a:t>Elaboração de mapas de uso </a:t>
            </a:r>
            <a:r>
              <a:rPr lang="pt-BR" sz="7400" dirty="0" smtClean="0"/>
              <a:t>do solo para identificar a evolução da ocupação urbana na área de propriedade particular no núcleo Lagoa Azul 2 no </a:t>
            </a:r>
            <a:r>
              <a:rPr lang="pt-BR" sz="7400" dirty="0"/>
              <a:t>município de Jacareí / SP nos anos de </a:t>
            </a:r>
            <a:r>
              <a:rPr lang="pt-BR" sz="7400" dirty="0" smtClean="0"/>
              <a:t>2008 antes de começar a invasão, 2016, durante </a:t>
            </a:r>
            <a:r>
              <a:rPr lang="pt-BR" sz="7400" dirty="0"/>
              <a:t>e </a:t>
            </a:r>
            <a:r>
              <a:rPr lang="pt-BR" sz="7400" dirty="0" smtClean="0"/>
              <a:t>2021 no período atual.</a:t>
            </a:r>
          </a:p>
          <a:p>
            <a:pPr marL="0" indent="0" algn="just">
              <a:buNone/>
            </a:pPr>
            <a:r>
              <a:rPr lang="pt-BR" sz="7400" dirty="0" smtClean="0"/>
              <a:t> </a:t>
            </a:r>
            <a:endParaRPr lang="pt-BR" sz="7400" dirty="0"/>
          </a:p>
          <a:p>
            <a:pPr algn="just"/>
            <a:r>
              <a:rPr lang="pt-BR" sz="7400" dirty="0"/>
              <a:t>Análise </a:t>
            </a:r>
            <a:r>
              <a:rPr lang="pt-BR" sz="7400" dirty="0" smtClean="0"/>
              <a:t>socioambiental, e econômica do núcleo informal </a:t>
            </a:r>
            <a:r>
              <a:rPr lang="pt-BR" sz="7400" dirty="0"/>
              <a:t>no município de Jacareí / SP para identificar a fragilidade </a:t>
            </a:r>
            <a:r>
              <a:rPr lang="pt-BR" sz="7400" dirty="0" smtClean="0"/>
              <a:t>ambiental, social, cultural e de infraestrutura </a:t>
            </a:r>
            <a:r>
              <a:rPr lang="pt-BR" sz="7400" dirty="0"/>
              <a:t>da </a:t>
            </a:r>
            <a:r>
              <a:rPr lang="pt-BR" sz="7400" dirty="0" smtClean="0"/>
              <a:t>mesma, </a:t>
            </a:r>
            <a:r>
              <a:rPr lang="pt-BR" sz="7400" dirty="0"/>
              <a:t>a partir de dados do </a:t>
            </a:r>
            <a:r>
              <a:rPr lang="pt-BR" sz="7400" dirty="0">
                <a:solidFill>
                  <a:srgbClr val="FF0000"/>
                </a:solidFill>
              </a:rPr>
              <a:t>socioeconômicos </a:t>
            </a:r>
            <a:r>
              <a:rPr lang="pt-BR" sz="7400" dirty="0" smtClean="0">
                <a:solidFill>
                  <a:srgbClr val="FF0000"/>
                </a:solidFill>
              </a:rPr>
              <a:t>IBGE </a:t>
            </a:r>
            <a:r>
              <a:rPr lang="pt-BR" sz="7400" dirty="0">
                <a:solidFill>
                  <a:srgbClr val="FF0000"/>
                </a:solidFill>
              </a:rPr>
              <a:t>e mapas de </a:t>
            </a:r>
            <a:r>
              <a:rPr lang="pt-BR" sz="7400" dirty="0" smtClean="0">
                <a:solidFill>
                  <a:srgbClr val="FF0000"/>
                </a:solidFill>
              </a:rPr>
              <a:t>geologia e </a:t>
            </a:r>
            <a:r>
              <a:rPr lang="pt-BR" sz="7400" dirty="0">
                <a:solidFill>
                  <a:srgbClr val="FF0000"/>
                </a:solidFill>
              </a:rPr>
              <a:t>rede hidrográfica considerando as Áreas de Preservação Permanente (</a:t>
            </a:r>
            <a:r>
              <a:rPr lang="pt-BR" sz="7400" dirty="0" err="1">
                <a:solidFill>
                  <a:srgbClr val="FF0000"/>
                </a:solidFill>
              </a:rPr>
              <a:t>APPs</a:t>
            </a:r>
            <a:r>
              <a:rPr lang="pt-BR" sz="7400" dirty="0">
                <a:solidFill>
                  <a:srgbClr val="FF0000"/>
                </a:solidFill>
              </a:rPr>
              <a:t>).</a:t>
            </a:r>
          </a:p>
          <a:p>
            <a:pPr algn="just"/>
            <a:endParaRPr lang="pt-BR" sz="7400" dirty="0"/>
          </a:p>
          <a:p>
            <a:pPr algn="just"/>
            <a:r>
              <a:rPr lang="pt-BR" sz="7400" dirty="0" smtClean="0"/>
              <a:t>Identificar a situação </a:t>
            </a:r>
            <a:r>
              <a:rPr lang="pt-BR" sz="7400" dirty="0"/>
              <a:t>dos empreendimentos </a:t>
            </a:r>
            <a:r>
              <a:rPr lang="pt-BR" sz="7400" dirty="0" smtClean="0"/>
              <a:t>que estão fora da </a:t>
            </a:r>
            <a:r>
              <a:rPr lang="pt-BR" sz="7400" dirty="0"/>
              <a:t>legislação urbanística, ambiental, civil e </a:t>
            </a:r>
            <a:r>
              <a:rPr lang="pt-BR" sz="7400" dirty="0" smtClean="0"/>
              <a:t>penal. E verificar medidas administrativas tomadas  do Poder Público.</a:t>
            </a:r>
            <a:endParaRPr lang="pt-BR" sz="7400" dirty="0"/>
          </a:p>
          <a:p>
            <a:pPr algn="just"/>
            <a:endParaRPr lang="pt-BR" sz="7400" dirty="0"/>
          </a:p>
          <a:p>
            <a:pPr algn="just"/>
            <a:endParaRPr lang="pt-BR" sz="7400" dirty="0"/>
          </a:p>
          <a:p>
            <a:pPr algn="just"/>
            <a:r>
              <a:rPr lang="pt-BR" sz="2400" b="0" i="0" u="none" strike="noStrike" baseline="0" dirty="0"/>
              <a:t>.</a:t>
            </a:r>
            <a:endParaRPr lang="pt-BR" sz="2400" dirty="0"/>
          </a:p>
        </p:txBody>
      </p:sp>
    </p:spTree>
    <p:extLst>
      <p:ext uri="{BB962C8B-B14F-4D97-AF65-F5344CB8AC3E}">
        <p14:creationId xmlns:p14="http://schemas.microsoft.com/office/powerpoint/2010/main" val="359147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EAAF432-F41F-4FC3-B58A-5EE211E7E586}"/>
              </a:ext>
            </a:extLst>
          </p:cNvPr>
          <p:cNvSpPr>
            <a:spLocks noGrp="1"/>
          </p:cNvSpPr>
          <p:nvPr>
            <p:ph type="title"/>
          </p:nvPr>
        </p:nvSpPr>
        <p:spPr/>
        <p:txBody>
          <a:bodyPr/>
          <a:lstStyle/>
          <a:p>
            <a:r>
              <a:rPr lang="pt-BR" dirty="0"/>
              <a:t>07092007</a:t>
            </a:r>
          </a:p>
        </p:txBody>
      </p:sp>
      <p:pic>
        <p:nvPicPr>
          <p:cNvPr id="7" name="Espaço Reservado para Conteúdo 6" descr="Mapa&#10;&#10;Descrição gerada automaticamente">
            <a:extLst>
              <a:ext uri="{FF2B5EF4-FFF2-40B4-BE49-F238E27FC236}">
                <a16:creationId xmlns="" xmlns:a16="http://schemas.microsoft.com/office/drawing/2014/main" id="{CF940D69-EC33-4F59-A94C-241B556B4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487" y="1600200"/>
            <a:ext cx="5399026" cy="4525963"/>
          </a:xfrm>
        </p:spPr>
      </p:pic>
      <p:sp>
        <p:nvSpPr>
          <p:cNvPr id="8" name="CaixaDeTexto 7">
            <a:extLst>
              <a:ext uri="{FF2B5EF4-FFF2-40B4-BE49-F238E27FC236}">
                <a16:creationId xmlns="" xmlns:a16="http://schemas.microsoft.com/office/drawing/2014/main" id="{A084A57F-1FCC-46B5-B372-AFF241089829}"/>
              </a:ext>
            </a:extLst>
          </p:cNvPr>
          <p:cNvSpPr txBox="1"/>
          <p:nvPr/>
        </p:nvSpPr>
        <p:spPr>
          <a:xfrm>
            <a:off x="179512" y="274638"/>
            <a:ext cx="288032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pt-BR" sz="1800" dirty="0">
                <a:effectLst/>
                <a:latin typeface="Segoe UI" panose="020B0502040204020203" pitchFamily="34" charset="0"/>
              </a:rPr>
              <a:t>Temos que arrumar as imagens!</a:t>
            </a:r>
          </a:p>
          <a:p>
            <a:r>
              <a:rPr lang="pt-BR" dirty="0">
                <a:latin typeface="Segoe UI" panose="020B0502040204020203" pitchFamily="34" charset="0"/>
              </a:rPr>
              <a:t>É só para ter uma </a:t>
            </a:r>
            <a:r>
              <a:rPr lang="pt-BR" dirty="0" err="1">
                <a:latin typeface="Segoe UI" panose="020B0502040204020203" pitchFamily="34" charset="0"/>
              </a:rPr>
              <a:t>idéia</a:t>
            </a:r>
            <a:r>
              <a:rPr lang="pt-BR" dirty="0">
                <a:latin typeface="Segoe UI" panose="020B0502040204020203" pitchFamily="34" charset="0"/>
              </a:rPr>
              <a:t>.</a:t>
            </a:r>
            <a:endParaRPr lang="pt-BR" sz="1800" dirty="0">
              <a:effectLst/>
              <a:latin typeface="Arial" panose="020B0604020202020204" pitchFamily="34" charset="0"/>
            </a:endParaRPr>
          </a:p>
        </p:txBody>
      </p:sp>
    </p:spTree>
    <p:extLst>
      <p:ext uri="{BB962C8B-B14F-4D97-AF65-F5344CB8AC3E}">
        <p14:creationId xmlns:p14="http://schemas.microsoft.com/office/powerpoint/2010/main" val="30313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EAAF432-F41F-4FC3-B58A-5EE211E7E586}"/>
              </a:ext>
            </a:extLst>
          </p:cNvPr>
          <p:cNvSpPr>
            <a:spLocks noGrp="1"/>
          </p:cNvSpPr>
          <p:nvPr>
            <p:ph type="title"/>
          </p:nvPr>
        </p:nvSpPr>
        <p:spPr/>
        <p:txBody>
          <a:bodyPr/>
          <a:lstStyle/>
          <a:p>
            <a:r>
              <a:rPr lang="pt-BR" dirty="0"/>
              <a:t>04062016</a:t>
            </a:r>
          </a:p>
        </p:txBody>
      </p:sp>
      <p:pic>
        <p:nvPicPr>
          <p:cNvPr id="6" name="Espaço Reservado para Conteúdo 5" descr="Mapa&#10;&#10;Descrição gerada automaticamente">
            <a:extLst>
              <a:ext uri="{FF2B5EF4-FFF2-40B4-BE49-F238E27FC236}">
                <a16:creationId xmlns="" xmlns:a16="http://schemas.microsoft.com/office/drawing/2014/main" id="{7EF72084-F6B3-4321-A671-8C9DD20DF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448" y="1600200"/>
            <a:ext cx="5699103" cy="4525963"/>
          </a:xfrm>
        </p:spPr>
      </p:pic>
    </p:spTree>
    <p:extLst>
      <p:ext uri="{BB962C8B-B14F-4D97-AF65-F5344CB8AC3E}">
        <p14:creationId xmlns:p14="http://schemas.microsoft.com/office/powerpoint/2010/main" val="43334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EAAF432-F41F-4FC3-B58A-5EE211E7E586}"/>
              </a:ext>
            </a:extLst>
          </p:cNvPr>
          <p:cNvSpPr>
            <a:spLocks noGrp="1"/>
          </p:cNvSpPr>
          <p:nvPr>
            <p:ph type="title"/>
          </p:nvPr>
        </p:nvSpPr>
        <p:spPr/>
        <p:txBody>
          <a:bodyPr/>
          <a:lstStyle/>
          <a:p>
            <a:r>
              <a:rPr lang="pt-BR" dirty="0"/>
              <a:t>10302016</a:t>
            </a:r>
          </a:p>
        </p:txBody>
      </p:sp>
      <p:pic>
        <p:nvPicPr>
          <p:cNvPr id="11" name="Espaço Reservado para Conteúdo 10" descr="Mapa&#10;&#10;Descrição gerada automaticamente">
            <a:extLst>
              <a:ext uri="{FF2B5EF4-FFF2-40B4-BE49-F238E27FC236}">
                <a16:creationId xmlns="" xmlns:a16="http://schemas.microsoft.com/office/drawing/2014/main" id="{1C67517B-9AC4-4749-8EF9-174500816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205" y="1600200"/>
            <a:ext cx="5439589" cy="4525963"/>
          </a:xfrm>
        </p:spPr>
      </p:pic>
    </p:spTree>
    <p:extLst>
      <p:ext uri="{BB962C8B-B14F-4D97-AF65-F5344CB8AC3E}">
        <p14:creationId xmlns:p14="http://schemas.microsoft.com/office/powerpoint/2010/main" val="159317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EAAF432-F41F-4FC3-B58A-5EE211E7E586}"/>
              </a:ext>
            </a:extLst>
          </p:cNvPr>
          <p:cNvSpPr>
            <a:spLocks noGrp="1"/>
          </p:cNvSpPr>
          <p:nvPr>
            <p:ph type="title"/>
          </p:nvPr>
        </p:nvSpPr>
        <p:spPr/>
        <p:txBody>
          <a:bodyPr/>
          <a:lstStyle/>
          <a:p>
            <a:r>
              <a:rPr lang="pt-BR" dirty="0"/>
              <a:t>12022020</a:t>
            </a:r>
          </a:p>
        </p:txBody>
      </p:sp>
      <p:pic>
        <p:nvPicPr>
          <p:cNvPr id="6" name="Espaço Reservado para Conteúdo 5" descr="Uma imagem contendo bolo, chocolate, pedaço, mesa&#10;&#10;Descrição gerada automaticamente">
            <a:extLst>
              <a:ext uri="{FF2B5EF4-FFF2-40B4-BE49-F238E27FC236}">
                <a16:creationId xmlns="" xmlns:a16="http://schemas.microsoft.com/office/drawing/2014/main" id="{AFB34D86-1EE9-4842-8D57-0343605F5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697" y="1600200"/>
            <a:ext cx="6622605" cy="4525963"/>
          </a:xfrm>
        </p:spPr>
      </p:pic>
    </p:spTree>
    <p:extLst>
      <p:ext uri="{BB962C8B-B14F-4D97-AF65-F5344CB8AC3E}">
        <p14:creationId xmlns:p14="http://schemas.microsoft.com/office/powerpoint/2010/main" val="274149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0398" y="496219"/>
            <a:ext cx="8229600" cy="792088"/>
          </a:xfrm>
        </p:spPr>
        <p:txBody>
          <a:bodyPr>
            <a:normAutofit fontScale="90000"/>
          </a:bodyPr>
          <a:lstStyle/>
          <a:p>
            <a:r>
              <a:rPr lang="en-US" sz="3200" b="1" i="1" kern="0" dirty="0" err="1">
                <a:solidFill>
                  <a:srgbClr val="003366"/>
                </a:solidFill>
                <a:latin typeface="Tahoma" pitchFamily="34" charset="0"/>
              </a:rPr>
              <a:t>Área</a:t>
            </a:r>
            <a:r>
              <a:rPr lang="en-US" sz="3200" b="1" i="1" kern="0" dirty="0">
                <a:solidFill>
                  <a:srgbClr val="003366"/>
                </a:solidFill>
                <a:latin typeface="Tahoma" pitchFamily="34" charset="0"/>
              </a:rPr>
              <a:t> de </a:t>
            </a:r>
            <a:r>
              <a:rPr lang="en-US" sz="3200" b="1" i="1" kern="0" dirty="0" err="1">
                <a:solidFill>
                  <a:srgbClr val="003366"/>
                </a:solidFill>
                <a:latin typeface="Tahoma" pitchFamily="34" charset="0"/>
              </a:rPr>
              <a:t>Estudo</a:t>
            </a:r>
            <a:r>
              <a:rPr lang="en-US" sz="3200" b="1" i="1" kern="0" dirty="0">
                <a:solidFill>
                  <a:srgbClr val="003366"/>
                </a:solidFill>
                <a:latin typeface="Tahoma" pitchFamily="34" charset="0"/>
              </a:rPr>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395536" y="1045291"/>
            <a:ext cx="7344816" cy="1758401"/>
          </a:xfrm>
        </p:spPr>
        <p:txBody>
          <a:bodyPr>
            <a:normAutofit/>
          </a:bodyPr>
          <a:lstStyle/>
          <a:p>
            <a:pPr algn="just"/>
            <a:r>
              <a:rPr lang="pt-BR" sz="2400" b="0" i="0" u="none" strike="noStrike" baseline="0" dirty="0"/>
              <a:t>A área escolhida para o estudo foi o munícipio de Jacareí / Bacia hidrográfica do Paraíba do </a:t>
            </a:r>
            <a:r>
              <a:rPr lang="pt-BR" sz="2400" dirty="0"/>
              <a:t>Sul, SP</a:t>
            </a:r>
            <a:r>
              <a:rPr lang="pt-BR" sz="1800" b="0" i="0" u="none" strike="noStrike" baseline="0" dirty="0"/>
              <a:t>.</a:t>
            </a:r>
            <a:endParaRPr lang="pt-BR" sz="1800" dirty="0"/>
          </a:p>
        </p:txBody>
      </p:sp>
      <p:pic>
        <p:nvPicPr>
          <p:cNvPr id="6" name="Imagem 5">
            <a:extLst>
              <a:ext uri="{FF2B5EF4-FFF2-40B4-BE49-F238E27FC236}">
                <a16:creationId xmlns="" xmlns:a16="http://schemas.microsoft.com/office/drawing/2014/main" id="{BEF08DB6-0DA8-4BCB-8722-973D49214285}"/>
              </a:ext>
            </a:extLst>
          </p:cNvPr>
          <p:cNvPicPr>
            <a:picLocks noChangeAspect="1"/>
          </p:cNvPicPr>
          <p:nvPr/>
        </p:nvPicPr>
        <p:blipFill>
          <a:blip r:embed="rId2"/>
          <a:stretch>
            <a:fillRect/>
          </a:stretch>
        </p:blipFill>
        <p:spPr>
          <a:xfrm>
            <a:off x="971600" y="1876100"/>
            <a:ext cx="6452394" cy="4667059"/>
          </a:xfrm>
          <a:prstGeom prst="rect">
            <a:avLst/>
          </a:prstGeom>
        </p:spPr>
      </p:pic>
    </p:spTree>
    <p:extLst>
      <p:ext uri="{BB962C8B-B14F-4D97-AF65-F5344CB8AC3E}">
        <p14:creationId xmlns:p14="http://schemas.microsoft.com/office/powerpoint/2010/main" val="378923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496242"/>
            <a:ext cx="8229600" cy="792088"/>
          </a:xfrm>
        </p:spPr>
        <p:txBody>
          <a:bodyPr>
            <a:normAutofit fontScale="90000"/>
          </a:bodyPr>
          <a:lstStyle/>
          <a:p>
            <a:r>
              <a:rPr lang="pt-BR" sz="3200" b="1" i="1" kern="0" dirty="0">
                <a:solidFill>
                  <a:srgbClr val="003366"/>
                </a:solidFill>
                <a:latin typeface="Tahoma" pitchFamily="34" charset="0"/>
              </a:rPr>
              <a:t>Caracterização da área de estudo em função do tema abordado.</a:t>
            </a:r>
            <a:br>
              <a:rPr lang="pt-BR"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 xmlns:a16="http://schemas.microsoft.com/office/drawing/2014/main" id="{5E4CDBDA-AD00-49D2-AF52-ED86CBAFD631}"/>
              </a:ext>
            </a:extLst>
          </p:cNvPr>
          <p:cNvSpPr>
            <a:spLocks noGrp="1"/>
          </p:cNvSpPr>
          <p:nvPr>
            <p:ph idx="1"/>
          </p:nvPr>
        </p:nvSpPr>
        <p:spPr>
          <a:xfrm>
            <a:off x="395536" y="1094535"/>
            <a:ext cx="8034798" cy="4854745"/>
          </a:xfrm>
        </p:spPr>
        <p:txBody>
          <a:bodyPr>
            <a:normAutofit lnSpcReduction="10000"/>
          </a:bodyPr>
          <a:lstStyle/>
          <a:p>
            <a:endParaRPr lang="pt-BR" sz="2400" dirty="0"/>
          </a:p>
          <a:p>
            <a:pPr algn="just"/>
            <a:r>
              <a:rPr lang="pt-BR" sz="2200" b="0" i="0" u="none" strike="noStrike" baseline="0" dirty="0"/>
              <a:t>O Município de Jacareí está situado na parte sudoeste do Estado de São Paulo, no Vale do Paraíba (Figuras 3.2), no início da Bacia do Rio Paraíba do Sul, entre as coordenadas geográficas 23º18’10” de Latitude Sul, e  45º57’31” Longitude Oeste, com uma área 460 Km² e altitude média de 596 m, dista 80 Km da capital do estado, contendo em sua unidade territorial, várzeas, colinas e morros </a:t>
            </a:r>
            <a:r>
              <a:rPr lang="pt-BR" sz="2000" b="0" i="0" u="none" strike="noStrike" baseline="0" dirty="0"/>
              <a:t>(PRIANTI JUNIOR, 2009).</a:t>
            </a:r>
          </a:p>
          <a:p>
            <a:pPr algn="just"/>
            <a:endParaRPr lang="pt-BR" sz="2200" dirty="0"/>
          </a:p>
          <a:p>
            <a:pPr algn="just"/>
            <a:r>
              <a:rPr lang="pt-BR" sz="2200" b="0" i="0" u="none" strike="noStrike" baseline="0" dirty="0"/>
              <a:t>Segundo  o  Instituto  Brasileiro  de  Geografia  e  Estatística  (2006),    o  município contava no último censo  com  199948 pessoas residentes.</a:t>
            </a:r>
          </a:p>
          <a:p>
            <a:pPr algn="just"/>
            <a:r>
              <a:rPr lang="pt-BR" sz="2200" dirty="0">
                <a:solidFill>
                  <a:srgbClr val="FF0000"/>
                </a:solidFill>
              </a:rPr>
              <a:t>Não se esqueçam de citar e levar a referência bibliográfica completa para o último slide e colocar fotos da área de estudo.</a:t>
            </a:r>
            <a:endParaRPr lang="pt-BR" sz="2200" i="1" dirty="0">
              <a:solidFill>
                <a:srgbClr val="FF0000"/>
              </a:solidFill>
            </a:endParaRPr>
          </a:p>
        </p:txBody>
      </p:sp>
    </p:spTree>
    <p:extLst>
      <p:ext uri="{BB962C8B-B14F-4D97-AF65-F5344CB8AC3E}">
        <p14:creationId xmlns:p14="http://schemas.microsoft.com/office/powerpoint/2010/main" val="50272622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1A07696A26A3D488EBEE2E2B7A97CFF" ma:contentTypeVersion="2" ma:contentTypeDescription="Crie um novo documento." ma:contentTypeScope="" ma:versionID="bc44806383447f10c874877056a1e483">
  <xsd:schema xmlns:xsd="http://www.w3.org/2001/XMLSchema" xmlns:xs="http://www.w3.org/2001/XMLSchema" xmlns:p="http://schemas.microsoft.com/office/2006/metadata/properties" xmlns:ns2="63c64984-4fa0-43f5-a471-2ce6e1174280" targetNamespace="http://schemas.microsoft.com/office/2006/metadata/properties" ma:root="true" ma:fieldsID="b7bd3e7c3c21e2fab6fbb3971df48e56" ns2:_="">
    <xsd:import namespace="63c64984-4fa0-43f5-a471-2ce6e11742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64984-4fa0-43f5-a471-2ce6e11742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06288A-D3F1-4EAF-80B8-3D1A8FDF1589}">
  <ds:schemaRefs>
    <ds:schemaRef ds:uri="http://schemas.microsoft.com/sharepoint/v3/contenttype/forms"/>
  </ds:schemaRefs>
</ds:datastoreItem>
</file>

<file path=customXml/itemProps2.xml><?xml version="1.0" encoding="utf-8"?>
<ds:datastoreItem xmlns:ds="http://schemas.openxmlformats.org/officeDocument/2006/customXml" ds:itemID="{5B0C6151-2235-42F2-AED7-FBDCD8440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64984-4fa0-43f5-a471-2ce6e11742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2160AE-7678-4D3D-8BE2-DEFFEC9CFD1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9817</TotalTime>
  <Words>2573</Words>
  <Application>Microsoft Office PowerPoint</Application>
  <PresentationFormat>Apresentação na tela (4:3)</PresentationFormat>
  <Paragraphs>284</Paragraphs>
  <Slides>25</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Adobe Fan Heiti Std B</vt:lpstr>
      <vt:lpstr>Aharoni</vt:lpstr>
      <vt:lpstr>Arial</vt:lpstr>
      <vt:lpstr>Calibri</vt:lpstr>
      <vt:lpstr>Segoe UI</vt:lpstr>
      <vt:lpstr>Tahoma</vt:lpstr>
      <vt:lpstr>Times New Roman</vt:lpstr>
      <vt:lpstr>Tema do Office</vt:lpstr>
      <vt:lpstr> Titulo do Artigo / Trabalho realizado </vt:lpstr>
      <vt:lpstr> Breve Introdução /  Justificativa do Trabalho. </vt:lpstr>
      <vt:lpstr>Objetivos</vt:lpstr>
      <vt:lpstr>07092007</vt:lpstr>
      <vt:lpstr>04062016</vt:lpstr>
      <vt:lpstr>10302016</vt:lpstr>
      <vt:lpstr>12022020</vt:lpstr>
      <vt:lpstr>Área de Estudo  </vt:lpstr>
      <vt:lpstr>Caracterização da área de estudo em função do tema abordado.  </vt:lpstr>
      <vt:lpstr>Caracterização da área de estudo em função do tema abordado.  </vt:lpstr>
      <vt:lpstr> Materiais e Métodos   </vt:lpstr>
      <vt:lpstr>Apresentação do PowerPoint</vt:lpstr>
      <vt:lpstr>Materiais e Métodos</vt:lpstr>
      <vt:lpstr>Materiais e Métodos</vt:lpstr>
      <vt:lpstr>Materiais e Métodos</vt:lpstr>
      <vt:lpstr> Materiais e Métodos   </vt:lpstr>
      <vt:lpstr> Materiais e Métodos   </vt:lpstr>
      <vt:lpstr> Materiais e Métodos   </vt:lpstr>
      <vt:lpstr> Materiais e Métodos   </vt:lpstr>
      <vt:lpstr> Materiais e Métodos   </vt:lpstr>
      <vt:lpstr> Materiais e Métodos   </vt:lpstr>
      <vt:lpstr> Cronograma   </vt:lpstr>
      <vt:lpstr> Custos  </vt:lpstr>
      <vt:lpstr> Resultados Esperados  </vt:lpstr>
      <vt:lpstr> Referências Bibliográficas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GEOMARKETING</dc:title>
  <dc:creator>djota dj</dc:creator>
  <cp:lastModifiedBy>Usuário</cp:lastModifiedBy>
  <cp:revision>148</cp:revision>
  <dcterms:created xsi:type="dcterms:W3CDTF">2019-10-08T19:38:10Z</dcterms:created>
  <dcterms:modified xsi:type="dcterms:W3CDTF">2021-03-25T20:25:17Z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0x010100A1A07696A26A3D488EBEE2E2B7A97CFF</vt:lpwstr>
  </property>
</Properties>
</file>