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1"/>
  </p:notesMasterIdLst>
  <p:sldIdLst>
    <p:sldId id="258" r:id="rId2"/>
    <p:sldId id="256" r:id="rId3"/>
    <p:sldId id="257" r:id="rId4"/>
    <p:sldId id="277" r:id="rId5"/>
    <p:sldId id="267" r:id="rId6"/>
    <p:sldId id="268" r:id="rId7"/>
    <p:sldId id="269" r:id="rId8"/>
    <p:sldId id="270" r:id="rId9"/>
    <p:sldId id="281" r:id="rId10"/>
    <p:sldId id="259" r:id="rId11"/>
    <p:sldId id="266" r:id="rId12"/>
    <p:sldId id="265" r:id="rId13"/>
    <p:sldId id="278" r:id="rId14"/>
    <p:sldId id="271" r:id="rId15"/>
    <p:sldId id="272" r:id="rId16"/>
    <p:sldId id="285" r:id="rId17"/>
    <p:sldId id="273" r:id="rId18"/>
    <p:sldId id="274" r:id="rId19"/>
    <p:sldId id="275" r:id="rId20"/>
    <p:sldId id="280" r:id="rId21"/>
    <p:sldId id="282" r:id="rId22"/>
    <p:sldId id="283" r:id="rId23"/>
    <p:sldId id="279" r:id="rId24"/>
    <p:sldId id="284" r:id="rId25"/>
    <p:sldId id="260" r:id="rId26"/>
    <p:sldId id="261" r:id="rId27"/>
    <p:sldId id="262" r:id="rId28"/>
    <p:sldId id="263" r:id="rId29"/>
    <p:sldId id="26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1EE58D-757C-4DD2-8735-1B2635CF81C1}">
          <p14:sldIdLst>
            <p14:sldId id="258"/>
            <p14:sldId id="256"/>
          </p14:sldIdLst>
        </p14:section>
        <p14:section name="agenda" id="{E6723496-1C6B-4E63-9CEC-4ADF407CB29A}">
          <p14:sldIdLst>
            <p14:sldId id="257"/>
          </p14:sldIdLst>
        </p14:section>
        <p14:section name="Naming Conventions" id="{7CA6432C-85B8-4D86-A751-9E25AFEFA95B}">
          <p14:sldIdLst>
            <p14:sldId id="277"/>
            <p14:sldId id="267"/>
            <p14:sldId id="268"/>
            <p14:sldId id="269"/>
            <p14:sldId id="270"/>
            <p14:sldId id="281"/>
            <p14:sldId id="259"/>
            <p14:sldId id="266"/>
            <p14:sldId id="265"/>
          </p14:sldIdLst>
        </p14:section>
        <p14:section name="Coding Style" id="{93DCB68C-0A3F-4520-AB96-62029C1A79D5}">
          <p14:sldIdLst>
            <p14:sldId id="278"/>
            <p14:sldId id="271"/>
            <p14:sldId id="272"/>
            <p14:sldId id="285"/>
            <p14:sldId id="273"/>
            <p14:sldId id="274"/>
            <p14:sldId id="275"/>
            <p14:sldId id="280"/>
            <p14:sldId id="282"/>
            <p14:sldId id="283"/>
            <p14:sldId id="279"/>
            <p14:sldId id="284"/>
            <p14:sldId id="260"/>
          </p14:sldIdLst>
        </p14:section>
        <p14:section name="Language Usage" id="{649704BE-AFEF-41EA-80AB-333A2117EE1A}">
          <p14:sldIdLst>
            <p14:sldId id="261"/>
          </p14:sldIdLst>
        </p14:section>
        <p14:section name="Object Model Design" id="{0E05FD52-0C50-44DB-8B76-385F79FA966D}">
          <p14:sldIdLst>
            <p14:sldId id="262"/>
          </p14:sldIdLst>
        </p14:section>
        <p14:section name="References" id="{D4F7F499-0017-4F06-9E9D-D7C76D534075}">
          <p14:sldIdLst>
            <p14:sldId id="263"/>
          </p14:sldIdLst>
        </p14:section>
        <p14:section name="Thanks" id="{AECDD111-4CC4-495D-935E-5E4C38856449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A85A-E159-433A-A84B-A586FB04C92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AE2F6-1FB2-409D-A5D3-A426336FB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2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E2F6-1FB2-409D-A5D3-A426336FB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E2F6-1FB2-409D-A5D3-A426336FB1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E2F6-1FB2-409D-A5D3-A426336FB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31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E2F6-1FB2-409D-A5D3-A426336FB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9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E2F6-1FB2-409D-A5D3-A426336FB1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E2F6-1FB2-409D-A5D3-A426336FB1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File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Case.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match Assembly Name &amp; Root Namespace.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LanceHunt.Web.csproj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LanceHunt.Web.dll -&gt; namespace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LanceHunt.Web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File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Case.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match Class name and file name.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including more than one Class,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(global), or Delegate (global) per file.  Use a descriptive file name when containing multiple Class,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Delegates.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MyClass.cs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=&gt; public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	 	 	{…}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Embedded File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use Pascal Case.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name describing the file contents.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Case.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partially match Project/Assembly Name.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LanceHunt.Web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{…}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or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Case.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noun or noun phrase for class name.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an appropriate class-suffix when sub-classing another type when possible.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{…}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SpecializedAttribute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Attribute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{…}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CustomerCollection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CollectionBase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{…}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CustomEventArgs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EventArgs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{…}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ApplicationSettings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{…}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Case.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prefix interface name with capital “I”.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ICustomer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{…}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Class 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Generic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Type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[C#v2+]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use a single capital letter, such as T or K.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FifoStack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&lt;T&gt;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 void Push(&lt;T&gt;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{…}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 &lt;T&gt; Pop()  {…}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E2F6-1FB2-409D-A5D3-A426336FB1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Case.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use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Verb-Object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pair.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Execute()  {…}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GetAssemblyVersion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(Assembly target) {…} 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Case.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 should represent the entity it returns.  Never prefix property names with “Get” or “Set”.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Name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get{…}  set{…} }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(Public, Protected, or Internal)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Case.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using non-private Fields!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Properties instead.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string Name; protected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(Private)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 Case and prefix with a single underscore (_) character.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string _name;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Field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like a Field.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appropriate Field access-modifier above.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Pascal Case (both the Type and the Options).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FlagsAttribute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bit-mask multiple options.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CustomerTypes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Consumer,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Commercial }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E2F6-1FB2-409D-A5D3-A426336FB1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8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as a Field.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appropriate Field access-modifier above.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event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EventHandler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LoadPlugin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(inline)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 Case.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using single characters like “x” or “y” except in FOR loops.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 enumerating variable names like text1, text2, text3 etc.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Camel Case. 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Execute(string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commandText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iterations) {…}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AE2F6-1FB2-409D-A5D3-A426336FB1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e.inf.ethz.ch/old/teaching/ss2007/251-0290-00/project/CSharpCodingStandards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6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Usage &amp; Syntax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987709"/>
              </p:ext>
            </p:extLst>
          </p:nvPr>
        </p:nvGraphicFramePr>
        <p:xfrm>
          <a:off x="1141412" y="2249488"/>
          <a:ext cx="10144426" cy="3505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25955"/>
                <a:gridCol w="1076856"/>
                <a:gridCol w="1324233"/>
                <a:gridCol w="1231234"/>
                <a:gridCol w="1123405"/>
                <a:gridCol w="3362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File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Assembly &amp; Root Namespace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File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contained class.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Files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where possible.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Partial Project/Assembly match.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or </a:t>
                      </a:r>
                      <a:r>
                        <a:rPr lang="en-US" dirty="0" err="1" smtClean="0"/>
                        <a:t>Struct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suffix of subclass.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Prefix with a capital I.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 or K as Type identifier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Usage &amp; Syntax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342300"/>
              </p:ext>
            </p:extLst>
          </p:nvPr>
        </p:nvGraphicFramePr>
        <p:xfrm>
          <a:off x="1141412" y="2249488"/>
          <a:ext cx="9707820" cy="3672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8760"/>
                <a:gridCol w="1030509"/>
                <a:gridCol w="1267239"/>
                <a:gridCol w="1178243"/>
                <a:gridCol w="1075055"/>
                <a:gridCol w="32180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a Verb or Verb-Object pair.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 not prefix with Get or Set.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use Private fields.</a:t>
                      </a:r>
                    </a:p>
                    <a:p>
                      <a:r>
                        <a:rPr lang="en-US" dirty="0" smtClean="0"/>
                        <a:t>No Hungarian Notation!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Field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use Private fields.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Enum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Options are also </a:t>
                      </a:r>
                      <a:r>
                        <a:rPr lang="en-US" dirty="0" err="1" smtClean="0"/>
                        <a:t>PascalCase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Usage &amp; Syntax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124295"/>
              </p:ext>
            </p:extLst>
          </p:nvPr>
        </p:nvGraphicFramePr>
        <p:xfrm>
          <a:off x="1141412" y="2249488"/>
          <a:ext cx="9707820" cy="212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38760"/>
                <a:gridCol w="1030509"/>
                <a:gridCol w="1267239"/>
                <a:gridCol w="1178243"/>
                <a:gridCol w="1075055"/>
                <a:gridCol w="32180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Delegate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Inline Variable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Avoid single-character and enumerated names.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Formatting</a:t>
            </a:r>
          </a:p>
          <a:p>
            <a:r>
              <a:rPr lang="en-US" dirty="0" smtClean="0"/>
              <a:t>Code commenting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en-US" dirty="0"/>
              <a:t>Never declare more than 1 namespace per file. </a:t>
            </a:r>
          </a:p>
          <a:p>
            <a:pPr lvl="0" fontAlgn="base"/>
            <a:r>
              <a:rPr lang="en-US" dirty="0"/>
              <a:t>Avoid putting multiple classes in a single file. </a:t>
            </a:r>
          </a:p>
          <a:p>
            <a:pPr lvl="0" fontAlgn="base"/>
            <a:r>
              <a:rPr lang="en-US" dirty="0"/>
              <a:t>Always place curly braces ({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}) on a new line. </a:t>
            </a:r>
          </a:p>
          <a:p>
            <a:pPr lvl="0" fontAlgn="base"/>
            <a:r>
              <a:rPr lang="en-US" dirty="0"/>
              <a:t>Always use curly braces ({ and }) in conditional statements. </a:t>
            </a:r>
          </a:p>
          <a:p>
            <a:pPr lvl="0" fontAlgn="base"/>
            <a:r>
              <a:rPr lang="en-US" dirty="0"/>
              <a:t>Always use a Tab &amp; Indention size of 4. </a:t>
            </a:r>
          </a:p>
          <a:p>
            <a:pPr lvl="0" fontAlgn="base"/>
            <a:r>
              <a:rPr lang="en-US" dirty="0"/>
              <a:t>Declare each variable independently – not in the same statement. </a:t>
            </a:r>
          </a:p>
          <a:p>
            <a:pPr lvl="0" fontAlgn="base"/>
            <a:r>
              <a:rPr lang="en-US" dirty="0"/>
              <a:t>Place namespace “using” statements together at the top of file.  Group .NET namespaces above custom namespaces.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fontAlgn="base"/>
            <a:r>
              <a:rPr lang="en-US" dirty="0"/>
              <a:t>Group internal class implementation by type in the following order:   </a:t>
            </a:r>
          </a:p>
          <a:p>
            <a:pPr lvl="1" fontAlgn="base"/>
            <a:r>
              <a:rPr lang="en-US" dirty="0"/>
              <a:t>Member variables. </a:t>
            </a:r>
          </a:p>
          <a:p>
            <a:pPr lvl="1" fontAlgn="base"/>
            <a:r>
              <a:rPr lang="en-US" dirty="0"/>
              <a:t>Constructors &amp; Finalizers. </a:t>
            </a:r>
          </a:p>
          <a:p>
            <a:pPr lvl="1" fontAlgn="base"/>
            <a:r>
              <a:rPr lang="en-US" dirty="0"/>
              <a:t>Nested </a:t>
            </a:r>
            <a:r>
              <a:rPr lang="en-US" dirty="0" err="1"/>
              <a:t>Enums</a:t>
            </a:r>
            <a:r>
              <a:rPr lang="en-US" dirty="0"/>
              <a:t>, </a:t>
            </a:r>
            <a:r>
              <a:rPr lang="en-US" dirty="0" err="1"/>
              <a:t>Structs</a:t>
            </a:r>
            <a:r>
              <a:rPr lang="en-US" dirty="0"/>
              <a:t>, and Classes. </a:t>
            </a:r>
          </a:p>
          <a:p>
            <a:pPr lvl="1" fontAlgn="base"/>
            <a:r>
              <a:rPr lang="en-US" dirty="0"/>
              <a:t>Properties </a:t>
            </a:r>
          </a:p>
          <a:p>
            <a:pPr lvl="1" fontAlgn="base"/>
            <a:r>
              <a:rPr lang="en-US" dirty="0"/>
              <a:t>Methods </a:t>
            </a:r>
          </a:p>
        </p:txBody>
      </p:sp>
    </p:spTree>
    <p:extLst>
      <p:ext uri="{BB962C8B-B14F-4D97-AF65-F5344CB8AC3E}">
        <p14:creationId xmlns:p14="http://schemas.microsoft.com/office/powerpoint/2010/main" val="3182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fontAlgn="base"/>
            <a:r>
              <a:rPr lang="en-US" dirty="0" smtClean="0"/>
              <a:t>Sequence </a:t>
            </a:r>
            <a:r>
              <a:rPr lang="en-US" dirty="0"/>
              <a:t>declarations within type groups based upon access modifier and visibility: </a:t>
            </a:r>
            <a:endParaRPr lang="en-US" dirty="0"/>
          </a:p>
          <a:p>
            <a:pPr lvl="1" fontAlgn="base"/>
            <a:r>
              <a:rPr lang="en-US" dirty="0" smtClean="0"/>
              <a:t>Public </a:t>
            </a:r>
            <a:endParaRPr lang="en-US" sz="1800" dirty="0"/>
          </a:p>
          <a:p>
            <a:pPr lvl="1" fontAlgn="base"/>
            <a:r>
              <a:rPr lang="en-US" dirty="0"/>
              <a:t>Protected </a:t>
            </a:r>
          </a:p>
          <a:p>
            <a:pPr lvl="1" fontAlgn="base"/>
            <a:r>
              <a:rPr lang="en-US" dirty="0"/>
              <a:t>Internal </a:t>
            </a:r>
          </a:p>
          <a:p>
            <a:pPr lvl="1" fontAlgn="base"/>
            <a:r>
              <a:rPr lang="en-US" dirty="0"/>
              <a:t>Private </a:t>
            </a:r>
          </a:p>
        </p:txBody>
      </p:sp>
    </p:spTree>
    <p:extLst>
      <p:ext uri="{BB962C8B-B14F-4D97-AF65-F5344CB8AC3E}">
        <p14:creationId xmlns:p14="http://schemas.microsoft.com/office/powerpoint/2010/main" val="9903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fontAlgn="base"/>
            <a:r>
              <a:rPr lang="en-US" dirty="0"/>
              <a:t>Segregate interface Implementation by using #region </a:t>
            </a:r>
            <a:r>
              <a:rPr lang="en-US" dirty="0" smtClean="0"/>
              <a:t>statements.</a:t>
            </a:r>
          </a:p>
          <a:p>
            <a:pPr lvl="0" fontAlgn="base"/>
            <a:r>
              <a:rPr lang="en-US" dirty="0" smtClean="0"/>
              <a:t>Append </a:t>
            </a:r>
            <a:r>
              <a:rPr lang="en-US" dirty="0"/>
              <a:t>folder-name to namespace for source files within sub-folders. </a:t>
            </a:r>
          </a:p>
          <a:p>
            <a:pPr lvl="0" fontAlgn="base"/>
            <a:r>
              <a:rPr lang="en-US" dirty="0"/>
              <a:t>Recursively indent all code blocks contained within braces. </a:t>
            </a:r>
          </a:p>
          <a:p>
            <a:pPr lvl="0" fontAlgn="base"/>
            <a:r>
              <a:rPr lang="en-US" dirty="0" smtClean="0"/>
              <a:t>Use white space (CR/LF, Tabs, </a:t>
            </a:r>
            <a:r>
              <a:rPr lang="en-US" dirty="0" err="1" smtClean="0"/>
              <a:t>etc</a:t>
            </a:r>
            <a:r>
              <a:rPr lang="en-US" dirty="0" smtClean="0"/>
              <a:t>) liberally to separate and organize code.  </a:t>
            </a:r>
            <a:endParaRPr lang="en-US" dirty="0"/>
          </a:p>
          <a:p>
            <a:pPr lvl="0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fontAlgn="base"/>
            <a:r>
              <a:rPr lang="en-US" sz="1800" dirty="0"/>
              <a:t>Only declare related attribute declarations on a single line, otherwise stack each attribute as a separate declaration.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114425"/>
              </p:ext>
            </p:extLst>
          </p:nvPr>
        </p:nvGraphicFramePr>
        <p:xfrm>
          <a:off x="1442199" y="3151663"/>
          <a:ext cx="9365138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5138"/>
              </a:tblGrid>
              <a:tr h="2639537">
                <a:tc>
                  <a:txBody>
                    <a:bodyPr/>
                    <a:lstStyle/>
                    <a:p>
                      <a:r>
                        <a:rPr lang="en-US" sz="1800" b="1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Bad!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[Attrbute1, Attrbute2, Attrbute3] public class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{…}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Good!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[Attrbute1, RelatedAttribute2]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[Attrbute3] [Attrbute4]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MyClass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{…}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fontAlgn="base"/>
            <a:r>
              <a:rPr lang="en-US" sz="2000" dirty="0"/>
              <a:t>Place Assembly scope attribute declarations on a separate line. </a:t>
            </a:r>
          </a:p>
          <a:p>
            <a:pPr lvl="0" fontAlgn="base"/>
            <a:r>
              <a:rPr lang="en-US" sz="2000" dirty="0"/>
              <a:t>Place Type scope attribute declarations on a separate line. </a:t>
            </a:r>
          </a:p>
          <a:p>
            <a:pPr lvl="0" fontAlgn="base"/>
            <a:r>
              <a:rPr lang="en-US" sz="2000" dirty="0"/>
              <a:t>Place Method scope attribute declarations on a separate line. </a:t>
            </a:r>
          </a:p>
          <a:p>
            <a:pPr lvl="0" fontAlgn="base"/>
            <a:r>
              <a:rPr lang="en-US" sz="2000" dirty="0"/>
              <a:t>Place Member scope attribute declarations on a separate line. </a:t>
            </a:r>
          </a:p>
          <a:p>
            <a:pPr lvl="0" fontAlgn="base"/>
            <a:r>
              <a:rPr lang="en-US" sz="2000" dirty="0"/>
              <a:t>Place Parameter attribute declarations inline with the parameter. </a:t>
            </a:r>
          </a:p>
          <a:p>
            <a:pPr lvl="0" fontAlgn="base"/>
            <a:r>
              <a:rPr lang="en-US" sz="2000" dirty="0"/>
              <a:t>If in doubt, always err on the side of clarity and consistency. </a:t>
            </a:r>
          </a:p>
        </p:txBody>
      </p:sp>
    </p:spTree>
    <p:extLst>
      <p:ext uri="{BB962C8B-B14F-4D97-AF65-F5344CB8AC3E}">
        <p14:creationId xmlns:p14="http://schemas.microsoft.com/office/powerpoint/2010/main" val="10526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coding standards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luu</a:t>
            </a:r>
            <a:r>
              <a:rPr lang="en-US" dirty="0" smtClean="0"/>
              <a:t> - Web + .NET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</a:p>
          <a:p>
            <a:r>
              <a:rPr lang="en-US" b="1" dirty="0" smtClean="0"/>
              <a:t>Code commenting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Commenting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fontAlgn="base"/>
            <a:r>
              <a:rPr lang="en-US" dirty="0"/>
              <a:t>All comments should be written in the same language, be grammatically correct, and contain appropriate punctuation. </a:t>
            </a:r>
          </a:p>
          <a:p>
            <a:pPr lvl="0" fontAlgn="base"/>
            <a:r>
              <a:rPr lang="en-US" dirty="0"/>
              <a:t>Use // or /// but never /* … */ </a:t>
            </a:r>
          </a:p>
          <a:p>
            <a:pPr lvl="0" fontAlgn="base"/>
            <a:r>
              <a:rPr lang="en-US" dirty="0"/>
              <a:t>Do not “flowerbox” comment blocks.   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	 	// *************************************** </a:t>
            </a:r>
          </a:p>
          <a:p>
            <a:pPr marL="0" indent="0">
              <a:buNone/>
            </a:pPr>
            <a:r>
              <a:rPr lang="en-US" dirty="0"/>
              <a:t>  	 	// Comment block </a:t>
            </a:r>
          </a:p>
          <a:p>
            <a:pPr marL="0" indent="0">
              <a:buNone/>
            </a:pPr>
            <a:r>
              <a:rPr lang="en-US" dirty="0"/>
              <a:t>  	 	// ***************************************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Commenting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sz="1600" dirty="0"/>
              <a:t>Use inline-comments to explain assumptions, known issues, and algorithm insights. </a:t>
            </a:r>
          </a:p>
          <a:p>
            <a:pPr lvl="0" fontAlgn="base"/>
            <a:r>
              <a:rPr lang="en-US" sz="1600" dirty="0"/>
              <a:t>Do not use inline-comments to explain obvious code.  Well written code is self documenting. </a:t>
            </a:r>
          </a:p>
          <a:p>
            <a:pPr lvl="0" fontAlgn="base"/>
            <a:r>
              <a:rPr lang="en-US" sz="1600" dirty="0"/>
              <a:t>Only use comments for bad code to say “fix this code” – otherwise remove, or rewrite the code! </a:t>
            </a:r>
          </a:p>
          <a:p>
            <a:pPr lvl="0" fontAlgn="base"/>
            <a:r>
              <a:rPr lang="en-US" sz="1600" dirty="0"/>
              <a:t>Include comments using Task-List keyword flags to allow comment-filtering.   </a:t>
            </a:r>
            <a:r>
              <a:rPr lang="en-US" sz="1600" b="1" dirty="0"/>
              <a:t>Example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// TODO: Place Database Code Here </a:t>
            </a:r>
          </a:p>
          <a:p>
            <a:pPr marL="0" indent="0">
              <a:buNone/>
            </a:pPr>
            <a:r>
              <a:rPr lang="en-US" sz="1600" dirty="0"/>
              <a:t>// UNDONE: Removed P\Invoke Call due to errors </a:t>
            </a:r>
          </a:p>
          <a:p>
            <a:pPr marL="0" indent="0">
              <a:buNone/>
            </a:pPr>
            <a:r>
              <a:rPr lang="en-US" sz="1600" dirty="0"/>
              <a:t>// HACK: Temporary fix until able to refactor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Commenting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fontAlgn="base"/>
            <a:r>
              <a:rPr lang="en-US" sz="2000" dirty="0"/>
              <a:t>Always apply C# comment-blocks (///) to public, protected, and internal declarations. </a:t>
            </a:r>
          </a:p>
          <a:p>
            <a:pPr lvl="0" fontAlgn="base"/>
            <a:r>
              <a:rPr lang="en-US" sz="2000" dirty="0"/>
              <a:t>Only use C# comment-blocks for documenting the API. </a:t>
            </a:r>
          </a:p>
          <a:p>
            <a:pPr lvl="0" fontAlgn="base"/>
            <a:r>
              <a:rPr lang="en-US" sz="2000" dirty="0"/>
              <a:t>Always include &lt;summary&gt; comments.  Include &lt;</a:t>
            </a:r>
            <a:r>
              <a:rPr lang="en-US" sz="2000" dirty="0" err="1"/>
              <a:t>param</a:t>
            </a:r>
            <a:r>
              <a:rPr lang="en-US" sz="2000" dirty="0"/>
              <a:t>&gt;, &lt;return&gt;, and &lt;exception&gt;</a:t>
            </a:r>
            <a:r>
              <a:rPr lang="en-US" sz="2000" b="1" dirty="0"/>
              <a:t> </a:t>
            </a:r>
            <a:r>
              <a:rPr lang="en-US" sz="2000" dirty="0"/>
              <a:t>comment sections where applicable. </a:t>
            </a:r>
          </a:p>
          <a:p>
            <a:pPr lvl="0" fontAlgn="base"/>
            <a:r>
              <a:rPr lang="en-US" sz="2000" dirty="0"/>
              <a:t>Include &lt;see </a:t>
            </a:r>
            <a:r>
              <a:rPr lang="en-US" sz="2000" dirty="0" err="1"/>
              <a:t>cref</a:t>
            </a:r>
            <a:r>
              <a:rPr lang="en-US" sz="2000" dirty="0"/>
              <a:t>=””/&gt; and &lt;</a:t>
            </a:r>
            <a:r>
              <a:rPr lang="en-US" sz="2000" dirty="0" err="1"/>
              <a:t>seeAlso</a:t>
            </a:r>
            <a:r>
              <a:rPr lang="en-US" sz="2000" dirty="0"/>
              <a:t> </a:t>
            </a:r>
            <a:r>
              <a:rPr lang="en-US" sz="2000" dirty="0" err="1"/>
              <a:t>cref</a:t>
            </a:r>
            <a:r>
              <a:rPr lang="en-US" sz="2000" dirty="0"/>
              <a:t>=””/&gt;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26728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/>
              <a:t>Commenting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49186"/>
            <a:ext cx="9905999" cy="3541714"/>
          </a:xfrm>
        </p:spPr>
        <p:txBody>
          <a:bodyPr>
            <a:noAutofit/>
          </a:bodyPr>
          <a:lstStyle/>
          <a:p>
            <a:pPr fontAlgn="base"/>
            <a:r>
              <a:rPr lang="en-US" sz="1800" dirty="0"/>
              <a:t>Always add </a:t>
            </a:r>
            <a:r>
              <a:rPr lang="en-US" sz="1800" b="1" dirty="0"/>
              <a:t>CDATA</a:t>
            </a:r>
            <a:r>
              <a:rPr lang="en-US" sz="1800" dirty="0"/>
              <a:t> tags to comments containing code and other embedded markup in order to avoid encoding issues.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/// </a:t>
            </a:r>
            <a:r>
              <a:rPr lang="en-US" sz="1200" dirty="0"/>
              <a:t>&lt;example&gt;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/// Add the following key to the “</a:t>
            </a:r>
            <a:r>
              <a:rPr lang="en-US" sz="1200" dirty="0" err="1"/>
              <a:t>appSettings</a:t>
            </a:r>
            <a:r>
              <a:rPr lang="en-US" sz="1200" dirty="0"/>
              <a:t>” section of your </a:t>
            </a:r>
            <a:r>
              <a:rPr lang="en-US" sz="1200" dirty="0" err="1"/>
              <a:t>config</a:t>
            </a:r>
            <a:r>
              <a:rPr lang="en-US" sz="1200" dirty="0"/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/// &lt;code&gt;&lt;![CDATA[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///   &lt;configuration&gt;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///       &lt;</a:t>
            </a:r>
            <a:r>
              <a:rPr lang="en-US" sz="1200" dirty="0" err="1"/>
              <a:t>appSettings</a:t>
            </a:r>
            <a:r>
              <a:rPr lang="en-US" sz="1200" dirty="0"/>
              <a:t>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///           &lt;add key=”</a:t>
            </a:r>
            <a:r>
              <a:rPr lang="en-US" sz="1200" dirty="0" err="1"/>
              <a:t>mySetting</a:t>
            </a:r>
            <a:r>
              <a:rPr lang="en-US" sz="1200" dirty="0"/>
              <a:t>” value=”</a:t>
            </a:r>
            <a:r>
              <a:rPr lang="en-US" sz="1200" dirty="0" err="1"/>
              <a:t>myValue</a:t>
            </a:r>
            <a:r>
              <a:rPr lang="en-US" sz="1200" dirty="0"/>
              <a:t>”/&gt;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///       &lt;/</a:t>
            </a:r>
            <a:r>
              <a:rPr lang="en-US" sz="1200" dirty="0" err="1"/>
              <a:t>appSettings</a:t>
            </a:r>
            <a:r>
              <a:rPr lang="en-US" sz="1200" dirty="0"/>
              <a:t>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///   &lt;/configuration&gt;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/// ]]&gt;&lt;/code&gt;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/// &lt;/example&gt; </a:t>
            </a:r>
          </a:p>
        </p:txBody>
      </p:sp>
    </p:spTree>
    <p:extLst>
      <p:ext uri="{BB962C8B-B14F-4D97-AF65-F5344CB8AC3E}">
        <p14:creationId xmlns:p14="http://schemas.microsoft.com/office/powerpoint/2010/main" val="24973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348660"/>
              </p:ext>
            </p:extLst>
          </p:nvPr>
        </p:nvGraphicFramePr>
        <p:xfrm>
          <a:off x="1141413" y="2249488"/>
          <a:ext cx="9906000" cy="239845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953000"/>
                <a:gridCol w="4953000"/>
              </a:tblGrid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Code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Style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Source Files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One Namespace per file and one class per file.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Curly Braces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On new line.   Always use braces when optional.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Indention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 tabs with size of 4.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Comments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 // or /// but not /* … */ and do not flowerbox.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Variables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  <a:tc>
                  <a:txBody>
                    <a:bodyPr/>
                    <a:lstStyle/>
                    <a:p>
                      <a:pPr marL="635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One variable per declaration.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7945" marR="73025" marT="2667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</a:t>
            </a:r>
            <a:r>
              <a:rPr lang="en-US" dirty="0"/>
              <a:t>Model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se.inf.ethz.ch/old/teaching/ss2007/251-0290-00/project/CSharpCodingStandards.pdf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</a:t>
            </a:r>
            <a:r>
              <a:rPr lang="en-US" dirty="0" smtClean="0"/>
              <a:t>Conventions</a:t>
            </a:r>
          </a:p>
          <a:p>
            <a:r>
              <a:rPr lang="en-US" dirty="0" smtClean="0"/>
              <a:t>Coding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General </a:t>
            </a:r>
            <a:r>
              <a:rPr lang="en-US" b="1" dirty="0" smtClean="0"/>
              <a:t>Guidelines</a:t>
            </a:r>
          </a:p>
          <a:p>
            <a:r>
              <a:rPr lang="en-US" dirty="0"/>
              <a:t>Name Usage &amp; Syntax 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Guidelines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en-US" dirty="0"/>
              <a:t>Always use Camel Case or Pascal Case names. </a:t>
            </a:r>
          </a:p>
          <a:p>
            <a:pPr lvl="0" fontAlgn="base"/>
            <a:r>
              <a:rPr lang="en-US" dirty="0"/>
              <a:t>Avoid ALL CAPS and all lowercase names. Single lowercase words or letters are acceptable. </a:t>
            </a:r>
          </a:p>
          <a:p>
            <a:pPr lvl="0" fontAlgn="base"/>
            <a:r>
              <a:rPr lang="en-US" dirty="0"/>
              <a:t>Do not create declarations of the same type (namespace, class, method, property, field, or parameter) and access modifier (protected, public, private, internal) that vary only by capitalization. </a:t>
            </a:r>
          </a:p>
          <a:p>
            <a:pPr lvl="0" fontAlgn="base"/>
            <a:r>
              <a:rPr lang="en-US" dirty="0"/>
              <a:t>Do not use names that begin with a numeric character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Do add numeric suffixes to identifier names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fontAlgn="base"/>
            <a:r>
              <a:rPr lang="en-US" dirty="0" smtClean="0"/>
              <a:t>Always </a:t>
            </a:r>
            <a:r>
              <a:rPr lang="en-US" dirty="0"/>
              <a:t>choose meaningful and specific names. </a:t>
            </a:r>
          </a:p>
          <a:p>
            <a:pPr lvl="0" fontAlgn="base"/>
            <a:r>
              <a:rPr lang="en-US" dirty="0"/>
              <a:t>Always err on the side of verbosity not terseness. </a:t>
            </a:r>
          </a:p>
          <a:p>
            <a:pPr lvl="0" fontAlgn="base"/>
            <a:r>
              <a:rPr lang="en-US" dirty="0"/>
              <a:t>Variables and Properties should describe an entity not the type or size. </a:t>
            </a:r>
          </a:p>
          <a:p>
            <a:pPr lvl="0" fontAlgn="base"/>
            <a:r>
              <a:rPr lang="en-US" dirty="0"/>
              <a:t>Do not use Hungarian Notation!  </a:t>
            </a:r>
            <a:endParaRPr lang="en-US" dirty="0" smtClean="0"/>
          </a:p>
          <a:p>
            <a:pPr marL="0" lvl="0" indent="0" fontAlgn="base">
              <a:buNone/>
            </a:pPr>
            <a:r>
              <a:rPr lang="en-US" b="1" i="1" dirty="0" smtClean="0"/>
              <a:t>Example</a:t>
            </a:r>
            <a:r>
              <a:rPr lang="en-US" dirty="0"/>
              <a:t>:  </a:t>
            </a:r>
            <a:r>
              <a:rPr lang="en-US" dirty="0" err="1"/>
              <a:t>strName</a:t>
            </a:r>
            <a:r>
              <a:rPr lang="en-US" dirty="0"/>
              <a:t> or </a:t>
            </a:r>
            <a:r>
              <a:rPr lang="en-US" dirty="0" err="1"/>
              <a:t>iCount</a:t>
            </a:r>
            <a:r>
              <a:rPr lang="en-US" dirty="0"/>
              <a:t> </a:t>
            </a:r>
          </a:p>
          <a:p>
            <a:pPr lvl="0" fontAlgn="base"/>
            <a:r>
              <a:rPr lang="en-US" dirty="0"/>
              <a:t>Avoid using abbreviations unless the full name is excessive.   </a:t>
            </a:r>
          </a:p>
          <a:p>
            <a:pPr lvl="0" fontAlgn="base"/>
            <a:r>
              <a:rPr lang="en-US" dirty="0"/>
              <a:t>Avoid abbreviations longer than 5 characters. </a:t>
            </a:r>
          </a:p>
          <a:p>
            <a:pPr lvl="0" fontAlgn="base"/>
            <a:r>
              <a:rPr lang="en-US" dirty="0"/>
              <a:t>Any Abbreviations must be widely known and accepted. </a:t>
            </a:r>
          </a:p>
        </p:txBody>
      </p:sp>
    </p:spTree>
    <p:extLst>
      <p:ext uri="{BB962C8B-B14F-4D97-AF65-F5344CB8AC3E}">
        <p14:creationId xmlns:p14="http://schemas.microsoft.com/office/powerpoint/2010/main" val="38871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fontAlgn="base"/>
            <a:r>
              <a:rPr lang="en-US" sz="2600" dirty="0"/>
              <a:t>Use uppercase for two-letter abbreviations, and Pascal Case for longer abbreviations. </a:t>
            </a:r>
          </a:p>
          <a:p>
            <a:pPr lvl="0" fontAlgn="base"/>
            <a:r>
              <a:rPr lang="en-US" sz="2600" dirty="0"/>
              <a:t>Do not use C# reserved words as names. </a:t>
            </a:r>
          </a:p>
          <a:p>
            <a:pPr lvl="0" fontAlgn="base"/>
            <a:r>
              <a:rPr lang="en-US" sz="2600" dirty="0"/>
              <a:t>Avoid naming conflicts with existing .NET Framework namespaces, or types.  </a:t>
            </a:r>
          </a:p>
          <a:p>
            <a:pPr lvl="0" fontAlgn="base"/>
            <a:r>
              <a:rPr lang="en-US" sz="2600" dirty="0"/>
              <a:t>Avoid adding redundant or meaningless prefixes and suffixes to </a:t>
            </a:r>
            <a:r>
              <a:rPr lang="en-US" sz="2600" dirty="0" smtClean="0"/>
              <a:t>identifiers</a:t>
            </a:r>
            <a:endParaRPr lang="en-US" dirty="0" smtClean="0"/>
          </a:p>
          <a:p>
            <a:pPr marL="0" lvl="0" indent="0" fontAlgn="base">
              <a:buNone/>
            </a:pPr>
            <a:r>
              <a:rPr lang="en-US" b="1" i="1" dirty="0" smtClean="0"/>
              <a:t>Example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// Bad!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Colors</a:t>
            </a:r>
            <a:r>
              <a:rPr lang="en-US" u="sng" dirty="0" err="1"/>
              <a:t>Enum</a:t>
            </a:r>
            <a:r>
              <a:rPr lang="en-US" dirty="0"/>
              <a:t> </a:t>
            </a:r>
            <a:r>
              <a:rPr lang="en-US" dirty="0" smtClean="0"/>
              <a:t>{…}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u="sng" dirty="0" err="1"/>
              <a:t>C</a:t>
            </a:r>
            <a:r>
              <a:rPr lang="en-US" dirty="0" err="1"/>
              <a:t>Vehicle</a:t>
            </a:r>
            <a:r>
              <a:rPr lang="en-US" dirty="0"/>
              <a:t> {…}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Rectangle</a:t>
            </a:r>
            <a:r>
              <a:rPr lang="en-US" u="sng" dirty="0" err="1"/>
              <a:t>Struct</a:t>
            </a:r>
            <a:r>
              <a:rPr lang="en-US" dirty="0"/>
              <a:t> {…} </a:t>
            </a:r>
          </a:p>
        </p:txBody>
      </p:sp>
    </p:spTree>
    <p:extLst>
      <p:ext uri="{BB962C8B-B14F-4D97-AF65-F5344CB8AC3E}">
        <p14:creationId xmlns:p14="http://schemas.microsoft.com/office/powerpoint/2010/main" val="2372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fontAlgn="base"/>
            <a:r>
              <a:rPr lang="en-US" dirty="0"/>
              <a:t>Do not include the parent class name within a property name.   </a:t>
            </a:r>
          </a:p>
          <a:p>
            <a:pPr marL="0" indent="0">
              <a:buNone/>
            </a:pPr>
            <a:r>
              <a:rPr lang="en-US" b="1" i="1" dirty="0"/>
              <a:t>Example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Customer.Name</a:t>
            </a:r>
            <a:r>
              <a:rPr lang="en-US" dirty="0"/>
              <a:t> NOT </a:t>
            </a:r>
            <a:r>
              <a:rPr lang="en-US" dirty="0" err="1"/>
              <a:t>Customer.CustomerName</a:t>
            </a:r>
            <a:r>
              <a:rPr lang="en-US" dirty="0"/>
              <a:t>  </a:t>
            </a:r>
          </a:p>
          <a:p>
            <a:pPr lvl="0" fontAlgn="base"/>
            <a:r>
              <a:rPr lang="en-US" dirty="0"/>
              <a:t>Try to prefix Boolean variables and properties with “Can”, “Is” or “Has”. </a:t>
            </a:r>
          </a:p>
          <a:p>
            <a:pPr lvl="0" fontAlgn="base"/>
            <a:r>
              <a:rPr lang="en-US" dirty="0"/>
              <a:t>Append computational qualifiers to variable names like Average, Count, Sum, Min, and Max where appropriate.  </a:t>
            </a:r>
          </a:p>
          <a:p>
            <a:pPr lvl="0" fontAlgn="base"/>
            <a:r>
              <a:rPr lang="en-US" dirty="0"/>
              <a:t>When defining a root namespace, use a Product, Company, or Developer Name as the root.  </a:t>
            </a:r>
          </a:p>
          <a:p>
            <a:pPr marL="0" lvl="0" indent="0" fontAlgn="base">
              <a:buNone/>
            </a:pPr>
            <a:r>
              <a:rPr lang="en-US" b="1" i="1" dirty="0"/>
              <a:t>Example</a:t>
            </a:r>
            <a:r>
              <a:rPr lang="en-US" b="1" dirty="0"/>
              <a:t>: </a:t>
            </a:r>
            <a:r>
              <a:rPr lang="en-US" dirty="0" err="1" smtClean="0"/>
              <a:t>ClearOne.DanteController.Common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Guidelines</a:t>
            </a:r>
          </a:p>
          <a:p>
            <a:r>
              <a:rPr lang="en-US" b="1" dirty="0"/>
              <a:t>Name Usage &amp; Syntax </a:t>
            </a: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3/23/2017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5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1493</TotalTime>
  <Words>1607</Words>
  <Application>Microsoft Office PowerPoint</Application>
  <PresentationFormat>Widescreen</PresentationFormat>
  <Paragraphs>483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Tw Cen MT</vt:lpstr>
      <vt:lpstr>Circuit</vt:lpstr>
      <vt:lpstr>PowerPoint Presentation</vt:lpstr>
      <vt:lpstr>C# coding standards</vt:lpstr>
      <vt:lpstr>Agenda</vt:lpstr>
      <vt:lpstr>Naming Conventions</vt:lpstr>
      <vt:lpstr>General Guidelines </vt:lpstr>
      <vt:lpstr>General Guidelines </vt:lpstr>
      <vt:lpstr>General Guidelines </vt:lpstr>
      <vt:lpstr>General Guidelines </vt:lpstr>
      <vt:lpstr>Naming Conventions</vt:lpstr>
      <vt:lpstr>Name Usage &amp; Syntax </vt:lpstr>
      <vt:lpstr>Name Usage &amp; Syntax </vt:lpstr>
      <vt:lpstr>Name Usage &amp; Syntax </vt:lpstr>
      <vt:lpstr>Coding Style</vt:lpstr>
      <vt:lpstr>Formatting</vt:lpstr>
      <vt:lpstr>Formatting</vt:lpstr>
      <vt:lpstr>Formatting</vt:lpstr>
      <vt:lpstr>Formatting</vt:lpstr>
      <vt:lpstr>Formatting</vt:lpstr>
      <vt:lpstr>Formatting</vt:lpstr>
      <vt:lpstr>Coding Style</vt:lpstr>
      <vt:lpstr>Code Commenting </vt:lpstr>
      <vt:lpstr>Code Commenting </vt:lpstr>
      <vt:lpstr>Code Commenting </vt:lpstr>
      <vt:lpstr>Code Commenting </vt:lpstr>
      <vt:lpstr>Notes</vt:lpstr>
      <vt:lpstr>Language Usage</vt:lpstr>
      <vt:lpstr>Object Model Design</vt:lpstr>
      <vt:lpstr>References</vt:lpstr>
      <vt:lpstr>PowerPoint Presentation</vt:lpstr>
    </vt:vector>
  </TitlesOfParts>
  <Company>TMASolution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 Hoang Trieu Vi</dc:creator>
  <cp:lastModifiedBy>Luu Hoang Trieu Vi</cp:lastModifiedBy>
  <cp:revision>26</cp:revision>
  <dcterms:created xsi:type="dcterms:W3CDTF">2017-03-22T03:55:05Z</dcterms:created>
  <dcterms:modified xsi:type="dcterms:W3CDTF">2017-03-23T04:48:35Z</dcterms:modified>
</cp:coreProperties>
</file>