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4cfeddba3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cfeddba3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4cfeddba3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4cfeddba3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4cfeddba3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cfeddba3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4cfeddba3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4cfeddba3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4cfeddba3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4cfeddba3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4cfeddba3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4cfeddba3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4cfeddba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4cfeddba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4cfeddba3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4cfeddba3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4cfeddba3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4cfeddba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4cfeddba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4cfeddba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cfeddb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cfeddb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4cfeddba3_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4cfeddba3_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4cfeddba3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4cfeddba3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cfeddba3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4cfeddba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4d4c57d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4d4c57d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d4c57d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d4c57d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cfeddba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4cfeddba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4cfeddba3_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4cfeddba3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4cfeddba3_9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cfeddba3_9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4d967134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4d967134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cfeddba3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cfeddba3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cfeddb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cfeddb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cfeddba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cfeddba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-satisfy</a:t>
            </a:r>
            <a:endParaRPr/>
          </a:p>
          <a:p>
            <a:pPr indent="0" lvl="0" marL="0" rtl="0" algn="l">
              <a:spcBef>
                <a:spcPts val="0"/>
              </a:spcBef>
              <a:spcAft>
                <a:spcPts val="0"/>
              </a:spcAft>
              <a:buNone/>
            </a:pPr>
            <a:r>
              <a:rPr lang="en"/>
              <a:t>-involve</a:t>
            </a:r>
            <a:endParaRPr/>
          </a:p>
          <a:p>
            <a:pPr indent="0" lvl="0" marL="0" rtl="0" algn="l">
              <a:spcBef>
                <a:spcPts val="0"/>
              </a:spcBef>
              <a:spcAft>
                <a:spcPts val="0"/>
              </a:spcAft>
              <a:buNone/>
            </a:pPr>
            <a:r>
              <a:rPr lang="en"/>
              <a:t>-point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4cfeddba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4cfeddba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together very well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4cfeddba3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4cfeddba3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64cfeddba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4cfeddba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4cfeddba3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4cfeddba3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4cfeddba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64cfeddba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4cfeddba3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4cfeddba3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4cfeddba3_9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4cfeddba3_9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cfeddba3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cfeddba3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4cfeddba3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4cfeddba3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4cfeddba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4cfeddba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4cfeddba3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cfeddba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4cfeddba3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4cfeddba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4cfeddba3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cfeddba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580475" y="2205150"/>
            <a:ext cx="8123100" cy="14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Consolas"/>
                <a:ea typeface="Consolas"/>
                <a:cs typeface="Consolas"/>
                <a:sym typeface="Consolas"/>
              </a:rPr>
              <a:t>Martial Arts Gym Information and Tracking System (MAGITS)</a:t>
            </a:r>
            <a:endParaRPr b="1" sz="3600">
              <a:latin typeface="Consolas"/>
              <a:ea typeface="Consolas"/>
              <a:cs typeface="Consolas"/>
              <a:sym typeface="Consolas"/>
            </a:endParaRPr>
          </a:p>
        </p:txBody>
      </p:sp>
      <p:pic>
        <p:nvPicPr>
          <p:cNvPr id="135" name="Google Shape;135;p13"/>
          <p:cNvPicPr preferRelativeResize="0"/>
          <p:nvPr/>
        </p:nvPicPr>
        <p:blipFill>
          <a:blip r:embed="rId3">
            <a:alphaModFix/>
          </a:blip>
          <a:stretch>
            <a:fillRect/>
          </a:stretch>
        </p:blipFill>
        <p:spPr>
          <a:xfrm>
            <a:off x="5637538" y="381275"/>
            <a:ext cx="3119025" cy="17050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383225" y="295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Stakeholder Summary</a:t>
            </a:r>
            <a:endParaRPr b="1"/>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22"/>
          <p:cNvPicPr preferRelativeResize="0"/>
          <p:nvPr/>
        </p:nvPicPr>
        <p:blipFill>
          <a:blip r:embed="rId3">
            <a:alphaModFix/>
          </a:blip>
          <a:stretch>
            <a:fillRect/>
          </a:stretch>
        </p:blipFill>
        <p:spPr>
          <a:xfrm>
            <a:off x="964400" y="1134775"/>
            <a:ext cx="7215200" cy="3626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01050" y="274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Stakeholder Requirements</a:t>
            </a:r>
            <a:endParaRPr b="1"/>
          </a:p>
        </p:txBody>
      </p:sp>
      <p:sp>
        <p:nvSpPr>
          <p:cNvPr id="197" name="Google Shape;197;p23"/>
          <p:cNvSpPr txBox="1"/>
          <p:nvPr>
            <p:ph idx="1" type="body"/>
          </p:nvPr>
        </p:nvSpPr>
        <p:spPr>
          <a:xfrm>
            <a:off x="1102650" y="4830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p>
          <a:p>
            <a:pPr indent="-317500" lvl="0" marL="457200" rtl="0" algn="l">
              <a:lnSpc>
                <a:spcPct val="150000"/>
              </a:lnSpc>
              <a:spcBef>
                <a:spcPts val="1600"/>
              </a:spcBef>
              <a:spcAft>
                <a:spcPts val="0"/>
              </a:spcAft>
              <a:buSzPts val="1400"/>
              <a:buChar char="●"/>
            </a:pPr>
            <a:r>
              <a:rPr lang="en" sz="1400"/>
              <a:t>In a requirement or feature statement</a:t>
            </a:r>
            <a:endParaRPr sz="1400"/>
          </a:p>
          <a:p>
            <a:pPr indent="-317500" lvl="1" marL="914400" rtl="0" algn="l">
              <a:lnSpc>
                <a:spcPct val="150000"/>
              </a:lnSpc>
              <a:spcBef>
                <a:spcPts val="0"/>
              </a:spcBef>
              <a:spcAft>
                <a:spcPts val="0"/>
              </a:spcAft>
              <a:buSzPts val="1400"/>
              <a:buChar char="○"/>
            </a:pPr>
            <a:r>
              <a:rPr lang="en" sz="1400"/>
              <a:t>“Must” means the requirement is mandatory.</a:t>
            </a:r>
            <a:endParaRPr sz="1400"/>
          </a:p>
          <a:p>
            <a:pPr indent="-317500" lvl="1" marL="914400" rtl="0" algn="l">
              <a:lnSpc>
                <a:spcPct val="150000"/>
              </a:lnSpc>
              <a:spcBef>
                <a:spcPts val="0"/>
              </a:spcBef>
              <a:spcAft>
                <a:spcPts val="0"/>
              </a:spcAft>
              <a:buSzPts val="1400"/>
              <a:buChar char="○"/>
            </a:pPr>
            <a:r>
              <a:rPr lang="en" sz="1400"/>
              <a:t>“Should” means the requirement is optional.</a:t>
            </a:r>
            <a:endParaRPr sz="1400"/>
          </a:p>
          <a:p>
            <a:pPr indent="-317500" lvl="0" marL="457200" rtl="0" algn="l">
              <a:lnSpc>
                <a:spcPct val="150000"/>
              </a:lnSpc>
              <a:spcBef>
                <a:spcPts val="0"/>
              </a:spcBef>
              <a:spcAft>
                <a:spcPts val="0"/>
              </a:spcAft>
              <a:buSzPts val="1400"/>
              <a:buChar char="●"/>
            </a:pPr>
            <a:r>
              <a:rPr lang="en" sz="1400"/>
              <a:t>In an ID cell for the stakeholder requirement table,</a:t>
            </a:r>
            <a:endParaRPr sz="1400"/>
          </a:p>
          <a:p>
            <a:pPr indent="-317500" lvl="1" marL="914400" rtl="0" algn="l">
              <a:lnSpc>
                <a:spcPct val="150000"/>
              </a:lnSpc>
              <a:spcBef>
                <a:spcPts val="0"/>
              </a:spcBef>
              <a:spcAft>
                <a:spcPts val="0"/>
              </a:spcAft>
              <a:buSzPts val="1400"/>
              <a:buChar char="○"/>
            </a:pPr>
            <a:r>
              <a:rPr lang="en" sz="1400"/>
              <a:t>“RA” means that it is a requirement for </a:t>
            </a:r>
            <a:r>
              <a:rPr lang="en" sz="1400"/>
              <a:t>Administrator</a:t>
            </a:r>
            <a:endParaRPr sz="1400"/>
          </a:p>
          <a:p>
            <a:pPr indent="-317500" lvl="1" marL="914400" rtl="0" algn="l">
              <a:lnSpc>
                <a:spcPct val="150000"/>
              </a:lnSpc>
              <a:spcBef>
                <a:spcPts val="0"/>
              </a:spcBef>
              <a:spcAft>
                <a:spcPts val="0"/>
              </a:spcAft>
              <a:buSzPts val="1400"/>
              <a:buChar char="○"/>
            </a:pPr>
            <a:r>
              <a:rPr lang="en" sz="1400"/>
              <a:t>“RI” means that it is a requirement for Instructor</a:t>
            </a:r>
            <a:endParaRPr sz="1400"/>
          </a:p>
          <a:p>
            <a:pPr indent="-317500" lvl="1" marL="914400" rtl="0" algn="l">
              <a:lnSpc>
                <a:spcPct val="150000"/>
              </a:lnSpc>
              <a:spcBef>
                <a:spcPts val="0"/>
              </a:spcBef>
              <a:spcAft>
                <a:spcPts val="0"/>
              </a:spcAft>
              <a:buSzPts val="1400"/>
              <a:buChar char="○"/>
            </a:pPr>
            <a:r>
              <a:rPr lang="en" sz="1400"/>
              <a:t>“RM” means that it is a requirement for a Member</a:t>
            </a:r>
            <a:endParaRPr sz="1400"/>
          </a:p>
        </p:txBody>
      </p:sp>
      <p:pic>
        <p:nvPicPr>
          <p:cNvPr id="198" name="Google Shape;198;p23"/>
          <p:cNvPicPr preferRelativeResize="0"/>
          <p:nvPr/>
        </p:nvPicPr>
        <p:blipFill>
          <a:blip r:embed="rId3">
            <a:alphaModFix/>
          </a:blip>
          <a:stretch>
            <a:fillRect/>
          </a:stretch>
        </p:blipFill>
        <p:spPr>
          <a:xfrm>
            <a:off x="568050" y="3567650"/>
            <a:ext cx="8423549" cy="425647"/>
          </a:xfrm>
          <a:prstGeom prst="rect">
            <a:avLst/>
          </a:prstGeom>
          <a:noFill/>
          <a:ln>
            <a:noFill/>
          </a:ln>
        </p:spPr>
      </p:pic>
      <p:pic>
        <p:nvPicPr>
          <p:cNvPr id="199" name="Google Shape;199;p23"/>
          <p:cNvPicPr preferRelativeResize="0"/>
          <p:nvPr/>
        </p:nvPicPr>
        <p:blipFill>
          <a:blip r:embed="rId4">
            <a:alphaModFix/>
          </a:blip>
          <a:stretch>
            <a:fillRect/>
          </a:stretch>
        </p:blipFill>
        <p:spPr>
          <a:xfrm>
            <a:off x="568050" y="3993300"/>
            <a:ext cx="8423550" cy="419858"/>
          </a:xfrm>
          <a:prstGeom prst="rect">
            <a:avLst/>
          </a:prstGeom>
          <a:noFill/>
          <a:ln>
            <a:noFill/>
          </a:ln>
        </p:spPr>
      </p:pic>
      <p:pic>
        <p:nvPicPr>
          <p:cNvPr id="200" name="Google Shape;200;p23"/>
          <p:cNvPicPr preferRelativeResize="0"/>
          <p:nvPr/>
        </p:nvPicPr>
        <p:blipFill>
          <a:blip r:embed="rId5">
            <a:alphaModFix/>
          </a:blip>
          <a:stretch>
            <a:fillRect/>
          </a:stretch>
        </p:blipFill>
        <p:spPr>
          <a:xfrm>
            <a:off x="568175" y="4413150"/>
            <a:ext cx="8423292" cy="44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01050" y="274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User Summary - Admin</a:t>
            </a:r>
            <a:endParaRPr b="1"/>
          </a:p>
        </p:txBody>
      </p:sp>
      <p:pic>
        <p:nvPicPr>
          <p:cNvPr id="206" name="Google Shape;206;p24"/>
          <p:cNvPicPr preferRelativeResize="0"/>
          <p:nvPr/>
        </p:nvPicPr>
        <p:blipFill>
          <a:blip r:embed="rId3">
            <a:alphaModFix/>
          </a:blip>
          <a:stretch>
            <a:fillRect/>
          </a:stretch>
        </p:blipFill>
        <p:spPr>
          <a:xfrm>
            <a:off x="898200" y="1296725"/>
            <a:ext cx="7347600" cy="353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01050" y="274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User Summary - Instructor</a:t>
            </a:r>
            <a:endParaRPr b="1"/>
          </a:p>
        </p:txBody>
      </p:sp>
      <p:pic>
        <p:nvPicPr>
          <p:cNvPr id="212" name="Google Shape;212;p25"/>
          <p:cNvPicPr preferRelativeResize="0"/>
          <p:nvPr/>
        </p:nvPicPr>
        <p:blipFill>
          <a:blip r:embed="rId3">
            <a:alphaModFix/>
          </a:blip>
          <a:stretch>
            <a:fillRect/>
          </a:stretch>
        </p:blipFill>
        <p:spPr>
          <a:xfrm>
            <a:off x="1497575" y="1362925"/>
            <a:ext cx="6055000" cy="295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01050" y="274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User Summary - Member</a:t>
            </a:r>
            <a:endParaRPr b="1"/>
          </a:p>
        </p:txBody>
      </p:sp>
      <p:pic>
        <p:nvPicPr>
          <p:cNvPr id="218" name="Google Shape;218;p26"/>
          <p:cNvPicPr preferRelativeResize="0"/>
          <p:nvPr/>
        </p:nvPicPr>
        <p:blipFill>
          <a:blip r:embed="rId3">
            <a:alphaModFix/>
          </a:blip>
          <a:stretch>
            <a:fillRect/>
          </a:stretch>
        </p:blipFill>
        <p:spPr>
          <a:xfrm>
            <a:off x="989525" y="1580999"/>
            <a:ext cx="7164950" cy="286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High Level Requirements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219025" y="2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 Level Requirements:</a:t>
            </a:r>
            <a:endParaRPr b="1"/>
          </a:p>
          <a:p>
            <a:pPr indent="0" lvl="0" marL="0" rtl="0" algn="l">
              <a:spcBef>
                <a:spcPts val="0"/>
              </a:spcBef>
              <a:spcAft>
                <a:spcPts val="0"/>
              </a:spcAft>
              <a:buNone/>
            </a:pPr>
            <a:r>
              <a:rPr b="1" lang="en"/>
              <a:t>Business Context Diagram</a:t>
            </a:r>
            <a:endParaRPr b="1"/>
          </a:p>
        </p:txBody>
      </p:sp>
      <p:pic>
        <p:nvPicPr>
          <p:cNvPr id="229" name="Google Shape;229;p28"/>
          <p:cNvPicPr preferRelativeResize="0"/>
          <p:nvPr/>
        </p:nvPicPr>
        <p:blipFill>
          <a:blip r:embed="rId3">
            <a:alphaModFix/>
          </a:blip>
          <a:stretch>
            <a:fillRect/>
          </a:stretch>
        </p:blipFill>
        <p:spPr>
          <a:xfrm>
            <a:off x="2161525" y="1241900"/>
            <a:ext cx="4485474" cy="247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Plan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50100" y="374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a:t>
            </a:r>
            <a:endParaRPr b="1"/>
          </a:p>
          <a:p>
            <a:pPr indent="0" lvl="0" marL="0" rtl="0" algn="l">
              <a:spcBef>
                <a:spcPts val="0"/>
              </a:spcBef>
              <a:spcAft>
                <a:spcPts val="0"/>
              </a:spcAft>
              <a:buNone/>
            </a:pPr>
            <a:r>
              <a:rPr b="1" lang="en"/>
              <a:t>Deliverables</a:t>
            </a:r>
            <a:endParaRPr b="1"/>
          </a:p>
        </p:txBody>
      </p:sp>
      <p:pic>
        <p:nvPicPr>
          <p:cNvPr id="240" name="Google Shape;240;p30"/>
          <p:cNvPicPr preferRelativeResize="0"/>
          <p:nvPr/>
        </p:nvPicPr>
        <p:blipFill>
          <a:blip r:embed="rId3">
            <a:alphaModFix/>
          </a:blip>
          <a:stretch>
            <a:fillRect/>
          </a:stretch>
        </p:blipFill>
        <p:spPr>
          <a:xfrm>
            <a:off x="3866925" y="435925"/>
            <a:ext cx="4646751" cy="4375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Assumptions</a:t>
            </a:r>
            <a:endParaRPr b="1"/>
          </a:p>
        </p:txBody>
      </p:sp>
      <p:sp>
        <p:nvSpPr>
          <p:cNvPr id="246" name="Google Shape;246;p31"/>
          <p:cNvSpPr txBox="1"/>
          <p:nvPr>
            <p:ph idx="1" type="body"/>
          </p:nvPr>
        </p:nvSpPr>
        <p:spPr>
          <a:xfrm>
            <a:off x="1335150" y="1665350"/>
            <a:ext cx="7038900" cy="29112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rPr>
              <a:t>The system is for small businesses, which is defined as privately owned corporations, partnerships, or sole proprietorships that have fewer employees and/or less annual revenue than a regular-sized business or corporation.</a:t>
            </a:r>
            <a:endParaRPr sz="1500">
              <a:solidFill>
                <a:srgbClr val="FFFFFF"/>
              </a:solidFill>
            </a:endParaRPr>
          </a:p>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rPr>
              <a:t>Every session will have less than 50 members participating at any given day.</a:t>
            </a:r>
            <a:endParaRPr sz="1500">
              <a:solidFill>
                <a:srgbClr val="FFFFFF"/>
              </a:solidFill>
            </a:endParaRPr>
          </a:p>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rPr>
              <a:t>The MAG staff are computer literate.</a:t>
            </a:r>
            <a:endParaRPr sz="1500">
              <a:solidFill>
                <a:srgbClr val="FFFFFF"/>
              </a:solidFill>
            </a:endParaRPr>
          </a:p>
          <a:p>
            <a:pPr indent="-323850" lvl="0" marL="457200" rtl="0" algn="l">
              <a:lnSpc>
                <a:spcPct val="115000"/>
              </a:lnSpc>
              <a:spcBef>
                <a:spcPts val="0"/>
              </a:spcBef>
              <a:spcAft>
                <a:spcPts val="0"/>
              </a:spcAft>
              <a:buClr>
                <a:srgbClr val="FFFFFF"/>
              </a:buClr>
              <a:buSzPts val="1500"/>
              <a:buAutoNum type="arabicPeriod"/>
            </a:pPr>
            <a:r>
              <a:rPr lang="en" sz="1500">
                <a:solidFill>
                  <a:srgbClr val="FFFFFF"/>
                </a:solidFill>
              </a:rPr>
              <a:t>The gym member always carries a device or a card that has their QR code for the session check-in.</a:t>
            </a:r>
            <a:endParaRPr sz="1500">
              <a:solidFill>
                <a:srgbClr val="FFFFFF"/>
              </a:solidFill>
            </a:endParaRPr>
          </a:p>
          <a:p>
            <a:pPr indent="0" lvl="0" marL="0" rtl="0" algn="l">
              <a:spcBef>
                <a:spcPts val="1000"/>
              </a:spcBef>
              <a:spcAft>
                <a:spcPts val="1600"/>
              </a:spcAft>
              <a:buNone/>
            </a:pPr>
            <a:r>
              <a:t/>
            </a:r>
            <a:endParaRPr sz="1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TeamBits</a:t>
            </a:r>
            <a:endParaRPr b="1"/>
          </a:p>
        </p:txBody>
      </p:sp>
      <p:sp>
        <p:nvSpPr>
          <p:cNvPr id="141" name="Google Shape;141;p14"/>
          <p:cNvSpPr txBox="1"/>
          <p:nvPr>
            <p:ph idx="1" type="body"/>
          </p:nvPr>
        </p:nvSpPr>
        <p:spPr>
          <a:xfrm>
            <a:off x="1297500" y="1567550"/>
            <a:ext cx="7038900" cy="2911200"/>
          </a:xfrm>
          <a:prstGeom prst="rect">
            <a:avLst/>
          </a:prstGeom>
          <a:no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Members</a:t>
            </a:r>
            <a:r>
              <a:rPr lang="en" sz="1400"/>
              <a:t>:</a:t>
            </a:r>
            <a:endParaRPr sz="1400"/>
          </a:p>
          <a:p>
            <a:pPr indent="-317500" lvl="0" marL="457200" rtl="0" algn="l">
              <a:lnSpc>
                <a:spcPct val="100000"/>
              </a:lnSpc>
              <a:spcBef>
                <a:spcPts val="1600"/>
              </a:spcBef>
              <a:spcAft>
                <a:spcPts val="0"/>
              </a:spcAft>
              <a:buSzPts val="1400"/>
              <a:buChar char="●"/>
            </a:pPr>
            <a:r>
              <a:rPr lang="en" sz="1400"/>
              <a:t>Aldrin J</a:t>
            </a:r>
            <a:r>
              <a:rPr lang="en" sz="1400"/>
              <a:t>ohn Jacildo</a:t>
            </a:r>
            <a:endParaRPr sz="1400"/>
          </a:p>
          <a:p>
            <a:pPr indent="-317500" lvl="0" marL="457200" rtl="0" algn="l">
              <a:lnSpc>
                <a:spcPct val="100000"/>
              </a:lnSpc>
              <a:spcBef>
                <a:spcPts val="0"/>
              </a:spcBef>
              <a:spcAft>
                <a:spcPts val="0"/>
              </a:spcAft>
              <a:buSzPts val="1400"/>
              <a:buChar char="●"/>
            </a:pPr>
            <a:r>
              <a:rPr lang="en" sz="1400"/>
              <a:t>Sir Angel Naguit</a:t>
            </a:r>
            <a:endParaRPr sz="1400"/>
          </a:p>
          <a:p>
            <a:pPr indent="-317500" lvl="0" marL="457200" rtl="0" algn="l">
              <a:lnSpc>
                <a:spcPct val="100000"/>
              </a:lnSpc>
              <a:spcBef>
                <a:spcPts val="0"/>
              </a:spcBef>
              <a:spcAft>
                <a:spcPts val="0"/>
              </a:spcAft>
              <a:buSzPts val="1400"/>
              <a:buChar char="●"/>
            </a:pPr>
            <a:r>
              <a:rPr lang="en" sz="1400"/>
              <a:t>Francis Victa</a:t>
            </a:r>
            <a:endParaRPr sz="1400"/>
          </a:p>
          <a:p>
            <a:pPr indent="-317500" lvl="0" marL="457200" rtl="0" algn="l">
              <a:lnSpc>
                <a:spcPct val="100000"/>
              </a:lnSpc>
              <a:spcBef>
                <a:spcPts val="0"/>
              </a:spcBef>
              <a:spcAft>
                <a:spcPts val="0"/>
              </a:spcAft>
              <a:buSzPts val="1400"/>
              <a:buChar char="●"/>
            </a:pPr>
            <a:r>
              <a:rPr lang="en" sz="1400"/>
              <a:t>Maria Lillian Yang</a:t>
            </a:r>
            <a:endParaRPr sz="1400"/>
          </a:p>
          <a:p>
            <a:pPr indent="0" lvl="0" marL="0" rtl="0" algn="l">
              <a:spcBef>
                <a:spcPts val="1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1600"/>
              </a:spcAft>
              <a:buNone/>
            </a:pPr>
            <a:r>
              <a:t/>
            </a:r>
            <a:endParaRPr/>
          </a:p>
        </p:txBody>
      </p:sp>
      <p:pic>
        <p:nvPicPr>
          <p:cNvPr id="142" name="Google Shape;142;p14"/>
          <p:cNvPicPr preferRelativeResize="0"/>
          <p:nvPr/>
        </p:nvPicPr>
        <p:blipFill rotWithShape="1">
          <a:blip r:embed="rId3">
            <a:alphaModFix/>
          </a:blip>
          <a:srcRect b="0" l="7795" r="24422" t="0"/>
          <a:stretch/>
        </p:blipFill>
        <p:spPr>
          <a:xfrm>
            <a:off x="4260575" y="1307850"/>
            <a:ext cx="4283675" cy="3159700"/>
          </a:xfrm>
          <a:prstGeom prst="rect">
            <a:avLst/>
          </a:prstGeom>
          <a:noFill/>
          <a:ln>
            <a:noFill/>
          </a:ln>
        </p:spPr>
      </p:pic>
      <p:pic>
        <p:nvPicPr>
          <p:cNvPr id="143" name="Google Shape;143;p14"/>
          <p:cNvPicPr preferRelativeResize="0"/>
          <p:nvPr/>
        </p:nvPicPr>
        <p:blipFill>
          <a:blip r:embed="rId4">
            <a:alphaModFix/>
          </a:blip>
          <a:stretch>
            <a:fillRect/>
          </a:stretch>
        </p:blipFill>
        <p:spPr>
          <a:xfrm>
            <a:off x="712925" y="3209850"/>
            <a:ext cx="3508150" cy="1268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Dependencies</a:t>
            </a:r>
            <a:endParaRPr b="1"/>
          </a:p>
        </p:txBody>
      </p:sp>
      <p:sp>
        <p:nvSpPr>
          <p:cNvPr id="252" name="Google Shape;252;p3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Internal Dependencies</a:t>
            </a:r>
            <a:endParaRPr b="1" sz="1600"/>
          </a:p>
          <a:p>
            <a:pPr indent="-317500" lvl="0" marL="457200" rtl="0" algn="l">
              <a:spcBef>
                <a:spcPts val="1600"/>
              </a:spcBef>
              <a:spcAft>
                <a:spcPts val="0"/>
              </a:spcAft>
              <a:buSzPts val="1400"/>
              <a:buChar char="●"/>
            </a:pPr>
            <a:r>
              <a:rPr lang="en" sz="1400"/>
              <a:t>The user must be registered to be able to see the courses in the system.</a:t>
            </a:r>
            <a:endParaRPr sz="1400"/>
          </a:p>
          <a:p>
            <a:pPr indent="-317500" lvl="0" marL="457200" rtl="0" algn="l">
              <a:spcBef>
                <a:spcPts val="0"/>
              </a:spcBef>
              <a:spcAft>
                <a:spcPts val="0"/>
              </a:spcAft>
              <a:buSzPts val="1400"/>
              <a:buChar char="●"/>
            </a:pPr>
            <a:r>
              <a:rPr lang="en" sz="1400"/>
              <a:t>The member should pay the membership before they are enrolled in a course by the instructor.</a:t>
            </a:r>
            <a:endParaRPr sz="1400"/>
          </a:p>
          <a:p>
            <a:pPr indent="-317500" lvl="0" marL="457200" rtl="0" algn="l">
              <a:spcBef>
                <a:spcPts val="0"/>
              </a:spcBef>
              <a:spcAft>
                <a:spcPts val="0"/>
              </a:spcAft>
              <a:buSzPts val="1400"/>
              <a:buChar char="●"/>
            </a:pPr>
            <a:r>
              <a:rPr lang="en" sz="1400"/>
              <a:t>The user must be enrolled in a course to be able to have a qr code where their course session will be scanned and thus having their attendance tracked.</a:t>
            </a:r>
            <a:endParaRPr sz="1400"/>
          </a:p>
          <a:p>
            <a:pPr indent="-317500" lvl="0" marL="457200" rtl="0" algn="l">
              <a:spcBef>
                <a:spcPts val="0"/>
              </a:spcBef>
              <a:spcAft>
                <a:spcPts val="0"/>
              </a:spcAft>
              <a:buSzPts val="1400"/>
              <a:buChar char="●"/>
            </a:pPr>
            <a:r>
              <a:rPr lang="en" sz="1400"/>
              <a:t>The admin or the instructor must be logged in to be able to use the qr scanner.</a:t>
            </a:r>
            <a:endParaRPr sz="1400"/>
          </a:p>
          <a:p>
            <a:pPr indent="0" lvl="0" marL="0" rtl="0" algn="l">
              <a:spcBef>
                <a:spcPts val="1600"/>
              </a:spcBef>
              <a:spcAft>
                <a:spcPts val="0"/>
              </a:spcAft>
              <a:buNone/>
            </a:pPr>
            <a:r>
              <a:rPr b="1" lang="en" sz="1600"/>
              <a:t>External Dependency</a:t>
            </a:r>
            <a:endParaRPr b="1" sz="1600"/>
          </a:p>
          <a:p>
            <a:pPr indent="-317500" lvl="0" marL="457200" rtl="0" algn="l">
              <a:spcBef>
                <a:spcPts val="1600"/>
              </a:spcBef>
              <a:spcAft>
                <a:spcPts val="0"/>
              </a:spcAft>
              <a:buSzPts val="1400"/>
              <a:buChar char="●"/>
            </a:pPr>
            <a:r>
              <a:rPr lang="en" sz="1400"/>
              <a:t>The system will be utilizing a cloud based database thus it must be up at all times.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Risk Management</a:t>
            </a:r>
            <a:endParaRPr b="1"/>
          </a:p>
        </p:txBody>
      </p:sp>
      <p:pic>
        <p:nvPicPr>
          <p:cNvPr id="258" name="Google Shape;258;p33"/>
          <p:cNvPicPr preferRelativeResize="0"/>
          <p:nvPr/>
        </p:nvPicPr>
        <p:blipFill>
          <a:blip r:embed="rId3">
            <a:alphaModFix/>
          </a:blip>
          <a:stretch>
            <a:fillRect/>
          </a:stretch>
        </p:blipFill>
        <p:spPr>
          <a:xfrm>
            <a:off x="1373475" y="1461575"/>
            <a:ext cx="6886952" cy="31962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599175" y="384000"/>
            <a:ext cx="5464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Task Listing(WBS)</a:t>
            </a:r>
            <a:endParaRPr b="1"/>
          </a:p>
        </p:txBody>
      </p:sp>
      <p:pic>
        <p:nvPicPr>
          <p:cNvPr id="264" name="Google Shape;264;p34"/>
          <p:cNvPicPr preferRelativeResize="0"/>
          <p:nvPr/>
        </p:nvPicPr>
        <p:blipFill>
          <a:blip r:embed="rId3">
            <a:alphaModFix/>
          </a:blip>
          <a:stretch>
            <a:fillRect/>
          </a:stretch>
        </p:blipFill>
        <p:spPr>
          <a:xfrm>
            <a:off x="1657675" y="1376125"/>
            <a:ext cx="6136399" cy="3530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1604650" y="369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Task Listing(WBS) contd.</a:t>
            </a:r>
            <a:endParaRPr b="1"/>
          </a:p>
        </p:txBody>
      </p:sp>
      <p:pic>
        <p:nvPicPr>
          <p:cNvPr id="270" name="Google Shape;270;p35"/>
          <p:cNvPicPr preferRelativeResize="0"/>
          <p:nvPr/>
        </p:nvPicPr>
        <p:blipFill>
          <a:blip r:embed="rId3">
            <a:alphaModFix/>
          </a:blip>
          <a:stretch>
            <a:fillRect/>
          </a:stretch>
        </p:blipFill>
        <p:spPr>
          <a:xfrm>
            <a:off x="1727850" y="1283475"/>
            <a:ext cx="5834550" cy="3573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604650" y="369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Plan - Gantt Chart</a:t>
            </a:r>
            <a:endParaRPr b="1"/>
          </a:p>
        </p:txBody>
      </p:sp>
      <p:pic>
        <p:nvPicPr>
          <p:cNvPr id="276" name="Google Shape;276;p36"/>
          <p:cNvPicPr preferRelativeResize="0"/>
          <p:nvPr/>
        </p:nvPicPr>
        <p:blipFill>
          <a:blip r:embed="rId3">
            <a:alphaModFix/>
          </a:blip>
          <a:stretch>
            <a:fillRect/>
          </a:stretch>
        </p:blipFill>
        <p:spPr>
          <a:xfrm>
            <a:off x="2169525" y="1380350"/>
            <a:ext cx="4015150" cy="1360350"/>
          </a:xfrm>
          <a:prstGeom prst="rect">
            <a:avLst/>
          </a:prstGeom>
          <a:noFill/>
          <a:ln>
            <a:noFill/>
          </a:ln>
        </p:spPr>
      </p:pic>
      <p:pic>
        <p:nvPicPr>
          <p:cNvPr id="277" name="Google Shape;277;p36"/>
          <p:cNvPicPr preferRelativeResize="0"/>
          <p:nvPr/>
        </p:nvPicPr>
        <p:blipFill>
          <a:blip r:embed="rId4">
            <a:alphaModFix/>
          </a:blip>
          <a:stretch>
            <a:fillRect/>
          </a:stretch>
        </p:blipFill>
        <p:spPr>
          <a:xfrm>
            <a:off x="2169524" y="2974998"/>
            <a:ext cx="4015150" cy="17051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Product </a:t>
            </a:r>
            <a:endParaRPr b="1"/>
          </a:p>
          <a:p>
            <a:pPr indent="0" lvl="0" marL="0" rtl="0" algn="l">
              <a:spcBef>
                <a:spcPts val="0"/>
              </a:spcBef>
              <a:spcAft>
                <a:spcPts val="0"/>
              </a:spcAft>
              <a:buNone/>
            </a:pPr>
            <a:r>
              <a:rPr b="1" lang="en"/>
              <a:t>Backlog</a:t>
            </a:r>
            <a:endParaRPr b="1"/>
          </a:p>
        </p:txBody>
      </p:sp>
      <p:sp>
        <p:nvSpPr>
          <p:cNvPr id="283" name="Google Shape;283;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37"/>
          <p:cNvPicPr preferRelativeResize="0"/>
          <p:nvPr/>
        </p:nvPicPr>
        <p:blipFill>
          <a:blip r:embed="rId3">
            <a:alphaModFix/>
          </a:blip>
          <a:stretch>
            <a:fillRect/>
          </a:stretch>
        </p:blipFill>
        <p:spPr>
          <a:xfrm>
            <a:off x="4087150" y="265000"/>
            <a:ext cx="4577177" cy="3500626"/>
          </a:xfrm>
          <a:prstGeom prst="rect">
            <a:avLst/>
          </a:prstGeom>
          <a:noFill/>
          <a:ln>
            <a:noFill/>
          </a:ln>
        </p:spPr>
      </p:pic>
      <p:pic>
        <p:nvPicPr>
          <p:cNvPr id="285" name="Google Shape;285;p37"/>
          <p:cNvPicPr preferRelativeResize="0"/>
          <p:nvPr/>
        </p:nvPicPr>
        <p:blipFill>
          <a:blip r:embed="rId4">
            <a:alphaModFix/>
          </a:blip>
          <a:stretch>
            <a:fillRect/>
          </a:stretch>
        </p:blipFill>
        <p:spPr>
          <a:xfrm>
            <a:off x="4087150" y="3765625"/>
            <a:ext cx="4577174" cy="12093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736825" y="33732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Sprint Backlog </a:t>
            </a:r>
            <a:endParaRPr b="1"/>
          </a:p>
          <a:p>
            <a:pPr indent="0" lvl="0" marL="0" rtl="0" algn="l">
              <a:spcBef>
                <a:spcPts val="0"/>
              </a:spcBef>
              <a:spcAft>
                <a:spcPts val="0"/>
              </a:spcAft>
              <a:buNone/>
            </a:pPr>
            <a:r>
              <a:rPr lang="en"/>
              <a:t>Implementation Phase</a:t>
            </a:r>
            <a:endParaRPr/>
          </a:p>
        </p:txBody>
      </p:sp>
      <p:pic>
        <p:nvPicPr>
          <p:cNvPr id="291" name="Google Shape;291;p38"/>
          <p:cNvPicPr preferRelativeResize="0"/>
          <p:nvPr/>
        </p:nvPicPr>
        <p:blipFill>
          <a:blip r:embed="rId3">
            <a:alphaModFix/>
          </a:blip>
          <a:stretch>
            <a:fillRect/>
          </a:stretch>
        </p:blipFill>
        <p:spPr>
          <a:xfrm>
            <a:off x="1413350" y="1486025"/>
            <a:ext cx="5845417" cy="323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476225" y="427950"/>
            <a:ext cx="4308900" cy="73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Sprint Backlog page 2</a:t>
            </a:r>
            <a:endParaRPr sz="2400"/>
          </a:p>
        </p:txBody>
      </p:sp>
      <p:pic>
        <p:nvPicPr>
          <p:cNvPr id="297" name="Google Shape;297;p39"/>
          <p:cNvPicPr preferRelativeResize="0"/>
          <p:nvPr/>
        </p:nvPicPr>
        <p:blipFill>
          <a:blip r:embed="rId3">
            <a:alphaModFix/>
          </a:blip>
          <a:stretch>
            <a:fillRect/>
          </a:stretch>
        </p:blipFill>
        <p:spPr>
          <a:xfrm>
            <a:off x="987625" y="1296125"/>
            <a:ext cx="6543809" cy="34471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615050" y="295525"/>
            <a:ext cx="4239600" cy="92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Sprint Backlog page 3</a:t>
            </a:r>
            <a:endParaRPr sz="2400"/>
          </a:p>
        </p:txBody>
      </p:sp>
      <p:pic>
        <p:nvPicPr>
          <p:cNvPr id="303" name="Google Shape;303;p40"/>
          <p:cNvPicPr preferRelativeResize="0"/>
          <p:nvPr/>
        </p:nvPicPr>
        <p:blipFill>
          <a:blip r:embed="rId3">
            <a:alphaModFix/>
          </a:blip>
          <a:stretch>
            <a:fillRect/>
          </a:stretch>
        </p:blipFill>
        <p:spPr>
          <a:xfrm>
            <a:off x="1216075" y="1309250"/>
            <a:ext cx="6092149" cy="32778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Charter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Description</a:t>
            </a:r>
            <a:endParaRPr b="1"/>
          </a:p>
        </p:txBody>
      </p:sp>
      <p:sp>
        <p:nvSpPr>
          <p:cNvPr id="149" name="Google Shape;149;p15"/>
          <p:cNvSpPr txBox="1"/>
          <p:nvPr>
            <p:ph idx="1" type="body"/>
          </p:nvPr>
        </p:nvSpPr>
        <p:spPr>
          <a:xfrm>
            <a:off x="1132975" y="1307850"/>
            <a:ext cx="7579800" cy="3499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W</a:t>
            </a:r>
            <a:r>
              <a:rPr lang="en" sz="1600"/>
              <a:t>eb application that automate</a:t>
            </a:r>
            <a:r>
              <a:rPr lang="en" sz="1600"/>
              <a:t>s a business process of Martial Arts Gyms</a:t>
            </a:r>
            <a:endParaRPr sz="1600"/>
          </a:p>
          <a:p>
            <a:pPr indent="-330200" lvl="0" marL="457200" rtl="0" algn="l">
              <a:lnSpc>
                <a:spcPct val="150000"/>
              </a:lnSpc>
              <a:spcBef>
                <a:spcPts val="0"/>
              </a:spcBef>
              <a:spcAft>
                <a:spcPts val="0"/>
              </a:spcAft>
              <a:buSzPts val="1600"/>
              <a:buChar char="●"/>
            </a:pPr>
            <a:r>
              <a:rPr lang="en" sz="1600"/>
              <a:t>It also solves common problems that the business face in their everyday operations</a:t>
            </a:r>
            <a:endParaRPr sz="1600"/>
          </a:p>
          <a:p>
            <a:pPr indent="-330200" lvl="0" marL="457200" rtl="0" algn="l">
              <a:lnSpc>
                <a:spcPct val="150000"/>
              </a:lnSpc>
              <a:spcBef>
                <a:spcPts val="0"/>
              </a:spcBef>
              <a:spcAft>
                <a:spcPts val="0"/>
              </a:spcAft>
              <a:buSzPts val="1600"/>
              <a:buChar char="●"/>
            </a:pPr>
            <a:r>
              <a:rPr lang="en" sz="1600"/>
              <a:t>The project will:</a:t>
            </a:r>
            <a:endParaRPr sz="1600"/>
          </a:p>
          <a:p>
            <a:pPr indent="-330200" lvl="1" marL="914400" rtl="0" algn="l">
              <a:lnSpc>
                <a:spcPct val="150000"/>
              </a:lnSpc>
              <a:spcBef>
                <a:spcPts val="0"/>
              </a:spcBef>
              <a:spcAft>
                <a:spcPts val="0"/>
              </a:spcAft>
              <a:buSzPts val="1600"/>
              <a:buChar char="○"/>
            </a:pPr>
            <a:r>
              <a:rPr lang="en" sz="1600"/>
              <a:t>Enable the gym to keep digital records of accounts and profiles</a:t>
            </a:r>
            <a:endParaRPr sz="1600"/>
          </a:p>
          <a:p>
            <a:pPr indent="-330200" lvl="1" marL="914400" rtl="0" algn="l">
              <a:lnSpc>
                <a:spcPct val="150000"/>
              </a:lnSpc>
              <a:spcBef>
                <a:spcPts val="0"/>
              </a:spcBef>
              <a:spcAft>
                <a:spcPts val="0"/>
              </a:spcAft>
              <a:buSzPts val="1600"/>
              <a:buChar char="○"/>
            </a:pPr>
            <a:r>
              <a:rPr lang="en" sz="1600"/>
              <a:t>Monitor and manage membership types of students</a:t>
            </a:r>
            <a:endParaRPr sz="1600"/>
          </a:p>
          <a:p>
            <a:pPr indent="-330200" lvl="1" marL="914400" rtl="0" algn="l">
              <a:lnSpc>
                <a:spcPct val="150000"/>
              </a:lnSpc>
              <a:spcBef>
                <a:spcPts val="0"/>
              </a:spcBef>
              <a:spcAft>
                <a:spcPts val="0"/>
              </a:spcAft>
              <a:buSzPts val="1600"/>
              <a:buChar char="○"/>
            </a:pPr>
            <a:r>
              <a:rPr lang="en" sz="1600"/>
              <a:t>Track their attendance and use modern QR code technologies to submit attendance</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Purpose</a:t>
            </a:r>
            <a:endParaRPr b="1"/>
          </a:p>
        </p:txBody>
      </p:sp>
      <p:sp>
        <p:nvSpPr>
          <p:cNvPr id="314" name="Google Shape;314;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just">
              <a:lnSpc>
                <a:spcPct val="138000"/>
              </a:lnSpc>
              <a:spcBef>
                <a:spcPts val="0"/>
              </a:spcBef>
              <a:spcAft>
                <a:spcPts val="0"/>
              </a:spcAft>
              <a:buNone/>
            </a:pPr>
            <a:r>
              <a:rPr lang="en" sz="1400">
                <a:solidFill>
                  <a:srgbClr val="FFFFFF"/>
                </a:solidFill>
              </a:rPr>
              <a:t>The team ‘Team Bits’ has been formed to complete the Capstone Assignment as part of the Course T127 (Computer Programming Analyst). The objectives of the team are to complete and learn each material related to the Project and to demonstrate that knowledge through the final presentation. We will also be working as a team to effectively finish tasks and goals within given deadlines. This will be achieved by openly listening to everyone's ideas, committing to plans and helping each members when they need it.</a:t>
            </a:r>
            <a:endParaRPr sz="1400">
              <a:solidFill>
                <a:srgbClr val="FFFFFF"/>
              </a:solidFill>
            </a:endParaRPr>
          </a:p>
          <a:p>
            <a:pPr indent="0" lvl="0" marL="45720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Background</a:t>
            </a:r>
            <a:endParaRPr b="1"/>
          </a:p>
        </p:txBody>
      </p:sp>
      <p:sp>
        <p:nvSpPr>
          <p:cNvPr id="320" name="Google Shape;320;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The team comprises of different educational backgrounds</a:t>
            </a:r>
            <a:endParaRPr sz="1400"/>
          </a:p>
          <a:p>
            <a:pPr indent="-317500" lvl="0" marL="457200" rtl="0" algn="l">
              <a:spcBef>
                <a:spcPts val="0"/>
              </a:spcBef>
              <a:spcAft>
                <a:spcPts val="0"/>
              </a:spcAft>
              <a:buSzPts val="1400"/>
              <a:buChar char="-"/>
            </a:pPr>
            <a:r>
              <a:rPr lang="en" sz="1400"/>
              <a:t>25% of the team has knowledge in the industry</a:t>
            </a:r>
            <a:endParaRPr sz="1400"/>
          </a:p>
          <a:p>
            <a:pPr indent="-317500" lvl="0" marL="457200" rtl="0" algn="l">
              <a:spcBef>
                <a:spcPts val="0"/>
              </a:spcBef>
              <a:spcAft>
                <a:spcPts val="0"/>
              </a:spcAft>
              <a:buSzPts val="1400"/>
              <a:buChar char="-"/>
            </a:pPr>
            <a:r>
              <a:rPr lang="en" sz="1400"/>
              <a:t>100% of the team have programming skills</a:t>
            </a:r>
            <a:endParaRPr sz="1400"/>
          </a:p>
          <a:p>
            <a:pPr indent="-317500" lvl="0" marL="457200" rtl="0" algn="l">
              <a:spcBef>
                <a:spcPts val="0"/>
              </a:spcBef>
              <a:spcAft>
                <a:spcPts val="0"/>
              </a:spcAft>
              <a:buSzPts val="1400"/>
              <a:buChar char="-"/>
            </a:pPr>
            <a:r>
              <a:rPr lang="en" sz="1400"/>
              <a:t>Team have similar cultural background</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High Level Goals</a:t>
            </a:r>
            <a:endParaRPr b="1"/>
          </a:p>
        </p:txBody>
      </p:sp>
      <p:sp>
        <p:nvSpPr>
          <p:cNvPr id="326" name="Google Shape;326;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lang="en" sz="1400">
                <a:solidFill>
                  <a:srgbClr val="FFFFFF"/>
                </a:solidFill>
              </a:rPr>
              <a:t>To create a working prototype by the end of the first sprint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To implement new features at the end of every sprint period after the first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To implement QR scanning technology into the system</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To integrate the system with cloud services</a:t>
            </a:r>
            <a:endParaRPr sz="14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Team Composition</a:t>
            </a:r>
            <a:endParaRPr b="1"/>
          </a:p>
        </p:txBody>
      </p:sp>
      <p:pic>
        <p:nvPicPr>
          <p:cNvPr id="332" name="Google Shape;332;p45"/>
          <p:cNvPicPr preferRelativeResize="0"/>
          <p:nvPr/>
        </p:nvPicPr>
        <p:blipFill>
          <a:blip r:embed="rId3">
            <a:alphaModFix/>
          </a:blip>
          <a:stretch>
            <a:fillRect/>
          </a:stretch>
        </p:blipFill>
        <p:spPr>
          <a:xfrm>
            <a:off x="1431675" y="1793775"/>
            <a:ext cx="6725849" cy="2458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Team Empowerment</a:t>
            </a:r>
            <a:endParaRPr b="1"/>
          </a:p>
        </p:txBody>
      </p:sp>
      <p:sp>
        <p:nvSpPr>
          <p:cNvPr id="338" name="Google Shape;338;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Authority:</a:t>
            </a:r>
            <a:endParaRPr sz="1400"/>
          </a:p>
          <a:p>
            <a:pPr indent="0" lvl="0" marL="0" rtl="0" algn="l">
              <a:lnSpc>
                <a:spcPct val="120000"/>
              </a:lnSpc>
              <a:spcBef>
                <a:spcPts val="1600"/>
              </a:spcBef>
              <a:spcAft>
                <a:spcPts val="0"/>
              </a:spcAft>
              <a:buNone/>
            </a:pPr>
            <a:r>
              <a:t/>
            </a:r>
            <a:endParaRPr sz="1400">
              <a:solidFill>
                <a:srgbClr val="FFFFFF"/>
              </a:solidFill>
            </a:endParaRPr>
          </a:p>
          <a:p>
            <a:pPr indent="0" lvl="0" marL="0" rtl="0" algn="l">
              <a:lnSpc>
                <a:spcPct val="120000"/>
              </a:lnSpc>
              <a:spcBef>
                <a:spcPts val="0"/>
              </a:spcBef>
              <a:spcAft>
                <a:spcPts val="0"/>
              </a:spcAft>
              <a:buNone/>
            </a:pPr>
            <a:r>
              <a:rPr lang="en" sz="1400">
                <a:solidFill>
                  <a:srgbClr val="FFFFFF"/>
                </a:solidFill>
              </a:rPr>
              <a:t>The team already possess full authority required to perform the objectives. Although additional authority might be required from the Instructor to allow for big changes or additions to the system.</a:t>
            </a:r>
            <a:endParaRPr sz="14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eam Charter - Team Operations</a:t>
            </a:r>
            <a:endParaRPr b="1"/>
          </a:p>
          <a:p>
            <a:pPr indent="0" lvl="0" marL="0" rtl="0" algn="l">
              <a:spcBef>
                <a:spcPts val="0"/>
              </a:spcBef>
              <a:spcAft>
                <a:spcPts val="0"/>
              </a:spcAft>
              <a:buNone/>
            </a:pPr>
            <a:r>
              <a:t/>
            </a:r>
            <a:endParaRPr/>
          </a:p>
        </p:txBody>
      </p:sp>
      <p:sp>
        <p:nvSpPr>
          <p:cNvPr id="344" name="Google Shape;344;p47"/>
          <p:cNvSpPr txBox="1"/>
          <p:nvPr>
            <p:ph idx="1" type="body"/>
          </p:nvPr>
        </p:nvSpPr>
        <p:spPr>
          <a:xfrm>
            <a:off x="959700" y="1175250"/>
            <a:ext cx="7038900" cy="2911200"/>
          </a:xfrm>
          <a:prstGeom prst="rect">
            <a:avLst/>
          </a:prstGeom>
        </p:spPr>
        <p:txBody>
          <a:bodyPr anchorCtr="0" anchor="t" bIns="91425" lIns="91425" spcFirstLastPara="1" rIns="91425" wrap="square" tIns="91425">
            <a:noAutofit/>
          </a:bodyPr>
          <a:lstStyle/>
          <a:p>
            <a:pPr indent="457200" lvl="0" marL="0" rtl="0" algn="l">
              <a:lnSpc>
                <a:spcPct val="120000"/>
              </a:lnSpc>
              <a:spcBef>
                <a:spcPts val="0"/>
              </a:spcBef>
              <a:spcAft>
                <a:spcPts val="0"/>
              </a:spcAft>
              <a:buNone/>
            </a:pPr>
            <a:r>
              <a:rPr b="1" lang="en" sz="1200">
                <a:solidFill>
                  <a:srgbClr val="FFFFFF"/>
                </a:solidFill>
              </a:rPr>
              <a:t>Team Meetings: </a:t>
            </a:r>
            <a:endParaRPr b="1" sz="1200">
              <a:solidFill>
                <a:srgbClr val="FFFFFF"/>
              </a:solidFill>
            </a:endParaRPr>
          </a:p>
          <a:p>
            <a:pPr indent="457200" lvl="0" marL="0" rtl="0" algn="l">
              <a:lnSpc>
                <a:spcPct val="120000"/>
              </a:lnSpc>
              <a:spcBef>
                <a:spcPts val="0"/>
              </a:spcBef>
              <a:spcAft>
                <a:spcPts val="0"/>
              </a:spcAft>
              <a:buNone/>
            </a:pPr>
            <a:r>
              <a:rPr lang="en" sz="1200">
                <a:solidFill>
                  <a:srgbClr val="FFFFFF"/>
                </a:solidFill>
              </a:rPr>
              <a:t> </a:t>
            </a:r>
            <a:endParaRPr sz="1200">
              <a:solidFill>
                <a:srgbClr val="FFFFFF"/>
              </a:solidFill>
            </a:endParaRPr>
          </a:p>
          <a:p>
            <a:pPr indent="457200" lvl="0" marL="457200" rtl="0" algn="just">
              <a:lnSpc>
                <a:spcPct val="120000"/>
              </a:lnSpc>
              <a:spcBef>
                <a:spcPts val="0"/>
              </a:spcBef>
              <a:spcAft>
                <a:spcPts val="0"/>
              </a:spcAft>
              <a:buNone/>
            </a:pPr>
            <a:r>
              <a:rPr lang="en" sz="1200">
                <a:solidFill>
                  <a:srgbClr val="FFFFFF"/>
                </a:solidFill>
              </a:rPr>
              <a:t>The purpose of team meetings is to set an agenda for the team to follow in order to meet the requirements by the given deadline.</a:t>
            </a:r>
            <a:endParaRPr sz="1200">
              <a:solidFill>
                <a:srgbClr val="FFFFFF"/>
              </a:solidFill>
            </a:endParaRPr>
          </a:p>
          <a:p>
            <a:pPr indent="457200" lvl="0" marL="0" rtl="0" algn="just">
              <a:lnSpc>
                <a:spcPct val="120000"/>
              </a:lnSpc>
              <a:spcBef>
                <a:spcPts val="0"/>
              </a:spcBef>
              <a:spcAft>
                <a:spcPts val="0"/>
              </a:spcAft>
              <a:buNone/>
            </a:pPr>
            <a:r>
              <a:rPr lang="en" sz="1200">
                <a:solidFill>
                  <a:srgbClr val="FFFFFF"/>
                </a:solidFill>
              </a:rPr>
              <a:t> </a:t>
            </a:r>
            <a:endParaRPr sz="1200">
              <a:solidFill>
                <a:srgbClr val="FFFFFF"/>
              </a:solidFill>
            </a:endParaRPr>
          </a:p>
          <a:p>
            <a:pPr indent="457200" lvl="0" marL="0" rtl="0" algn="l">
              <a:lnSpc>
                <a:spcPct val="120000"/>
              </a:lnSpc>
              <a:spcBef>
                <a:spcPts val="0"/>
              </a:spcBef>
              <a:spcAft>
                <a:spcPts val="0"/>
              </a:spcAft>
              <a:buNone/>
            </a:pPr>
            <a:r>
              <a:rPr b="1" lang="en" sz="1200">
                <a:solidFill>
                  <a:srgbClr val="FFFFFF"/>
                </a:solidFill>
              </a:rPr>
              <a:t>Decision Making Process:</a:t>
            </a:r>
            <a:endParaRPr b="1" sz="1200">
              <a:solidFill>
                <a:srgbClr val="FFFFFF"/>
              </a:solidFill>
            </a:endParaRPr>
          </a:p>
          <a:p>
            <a:pPr indent="0" lvl="0" marL="0" rtl="0" algn="l">
              <a:lnSpc>
                <a:spcPct val="120000"/>
              </a:lnSpc>
              <a:spcBef>
                <a:spcPts val="0"/>
              </a:spcBef>
              <a:spcAft>
                <a:spcPts val="0"/>
              </a:spcAft>
              <a:buNone/>
            </a:pPr>
            <a:r>
              <a:rPr lang="en" sz="1200">
                <a:solidFill>
                  <a:srgbClr val="FFFFFF"/>
                </a:solidFill>
              </a:rPr>
              <a:t> </a:t>
            </a:r>
            <a:endParaRPr sz="1200">
              <a:solidFill>
                <a:srgbClr val="FFFFFF"/>
              </a:solidFill>
            </a:endParaRPr>
          </a:p>
          <a:p>
            <a:pPr indent="0" lvl="0" marL="457200" rtl="0" algn="just">
              <a:lnSpc>
                <a:spcPct val="120000"/>
              </a:lnSpc>
              <a:spcBef>
                <a:spcPts val="0"/>
              </a:spcBef>
              <a:spcAft>
                <a:spcPts val="0"/>
              </a:spcAft>
              <a:buNone/>
            </a:pPr>
            <a:r>
              <a:rPr b="1" lang="en" sz="1200">
                <a:solidFill>
                  <a:srgbClr val="FFFFFF"/>
                </a:solidFill>
              </a:rPr>
              <a:t>	</a:t>
            </a:r>
            <a:r>
              <a:rPr lang="en" sz="1200">
                <a:solidFill>
                  <a:srgbClr val="FFFFFF"/>
                </a:solidFill>
              </a:rPr>
              <a:t>The team makes sure that every decision being applied in the Project is well reviewed and discussed before being added in the revision. This ensures the transparency and synergy of the ideas in the Project. </a:t>
            </a:r>
            <a:endParaRPr sz="1200">
              <a:solidFill>
                <a:srgbClr val="FFFFFF"/>
              </a:solidFill>
            </a:endParaRPr>
          </a:p>
          <a:p>
            <a:pPr indent="0" lvl="0" marL="0" rtl="0" algn="l">
              <a:lnSpc>
                <a:spcPct val="120000"/>
              </a:lnSpc>
              <a:spcBef>
                <a:spcPts val="0"/>
              </a:spcBef>
              <a:spcAft>
                <a:spcPts val="0"/>
              </a:spcAft>
              <a:buNone/>
            </a:pPr>
            <a:r>
              <a:rPr lang="en" sz="1200">
                <a:solidFill>
                  <a:srgbClr val="FFFFFF"/>
                </a:solidFill>
              </a:rPr>
              <a:t> </a:t>
            </a:r>
            <a:endParaRPr sz="1200">
              <a:solidFill>
                <a:srgbClr val="FFFFFF"/>
              </a:solidFill>
            </a:endParaRPr>
          </a:p>
          <a:p>
            <a:pPr indent="457200" lvl="0" marL="0" rtl="0" algn="l">
              <a:lnSpc>
                <a:spcPct val="120000"/>
              </a:lnSpc>
              <a:spcBef>
                <a:spcPts val="0"/>
              </a:spcBef>
              <a:spcAft>
                <a:spcPts val="0"/>
              </a:spcAft>
              <a:buNone/>
            </a:pPr>
            <a:r>
              <a:rPr b="1" lang="en" sz="1200">
                <a:solidFill>
                  <a:srgbClr val="FFFFFF"/>
                </a:solidFill>
              </a:rPr>
              <a:t>Team Communication:</a:t>
            </a:r>
            <a:endParaRPr b="1" sz="1200">
              <a:solidFill>
                <a:srgbClr val="FFFFFF"/>
              </a:solidFill>
            </a:endParaRPr>
          </a:p>
          <a:p>
            <a:pPr indent="0" lvl="0" marL="0" rtl="0" algn="l">
              <a:lnSpc>
                <a:spcPct val="120000"/>
              </a:lnSpc>
              <a:spcBef>
                <a:spcPts val="0"/>
              </a:spcBef>
              <a:spcAft>
                <a:spcPts val="0"/>
              </a:spcAft>
              <a:buNone/>
            </a:pPr>
            <a:r>
              <a:rPr lang="en" sz="1200">
                <a:solidFill>
                  <a:srgbClr val="FFFFFF"/>
                </a:solidFill>
              </a:rPr>
              <a:t>	</a:t>
            </a:r>
            <a:endParaRPr sz="1200">
              <a:solidFill>
                <a:srgbClr val="FFFFFF"/>
              </a:solidFill>
            </a:endParaRPr>
          </a:p>
          <a:p>
            <a:pPr indent="457200" lvl="0" marL="457200" rtl="0" algn="just">
              <a:lnSpc>
                <a:spcPct val="120000"/>
              </a:lnSpc>
              <a:spcBef>
                <a:spcPts val="0"/>
              </a:spcBef>
              <a:spcAft>
                <a:spcPts val="0"/>
              </a:spcAft>
              <a:buNone/>
            </a:pPr>
            <a:r>
              <a:rPr lang="en" sz="1200">
                <a:solidFill>
                  <a:srgbClr val="FFFFFF"/>
                </a:solidFill>
              </a:rPr>
              <a:t>The team uses two means of communication, primarily through face-to-face meetings and secondarily, through online audio conference.</a:t>
            </a:r>
            <a:endParaRPr sz="12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Team Charter - Assessment</a:t>
            </a:r>
            <a:endParaRPr b="1"/>
          </a:p>
        </p:txBody>
      </p:sp>
      <p:sp>
        <p:nvSpPr>
          <p:cNvPr id="350" name="Google Shape;350;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57200" lvl="0" marL="0" rtl="0" algn="just">
              <a:lnSpc>
                <a:spcPct val="120000"/>
              </a:lnSpc>
              <a:spcBef>
                <a:spcPts val="0"/>
              </a:spcBef>
              <a:spcAft>
                <a:spcPts val="0"/>
              </a:spcAft>
              <a:buNone/>
            </a:pPr>
            <a:r>
              <a:rPr lang="en" sz="1400">
                <a:solidFill>
                  <a:srgbClr val="FFFFFF"/>
                </a:solidFill>
              </a:rPr>
              <a:t>The team will conduct an evaluation at every conclusion of a meeting.  In this evaluation we will:</a:t>
            </a:r>
            <a:endParaRPr sz="1400">
              <a:solidFill>
                <a:srgbClr val="FFFFFF"/>
              </a:solidFill>
            </a:endParaRPr>
          </a:p>
          <a:p>
            <a:pPr indent="0" lvl="0" marL="0" rtl="0" algn="just">
              <a:lnSpc>
                <a:spcPct val="120000"/>
              </a:lnSpc>
              <a:spcBef>
                <a:spcPts val="0"/>
              </a:spcBef>
              <a:spcAft>
                <a:spcPts val="0"/>
              </a:spcAft>
              <a:buNone/>
            </a:pPr>
            <a:r>
              <a:rPr lang="en" sz="1400">
                <a:solidFill>
                  <a:srgbClr val="FFFFFF"/>
                </a:solidFill>
              </a:rPr>
              <a:t> </a:t>
            </a:r>
            <a:endParaRPr sz="1400">
              <a:solidFill>
                <a:srgbClr val="FFFFFF"/>
              </a:solidFill>
            </a:endParaRPr>
          </a:p>
          <a:p>
            <a:pPr indent="-317500" lvl="0" marL="457200" rtl="0" algn="l">
              <a:lnSpc>
                <a:spcPct val="100000"/>
              </a:lnSpc>
              <a:spcBef>
                <a:spcPts val="0"/>
              </a:spcBef>
              <a:spcAft>
                <a:spcPts val="0"/>
              </a:spcAft>
              <a:buClr>
                <a:srgbClr val="FFFFFF"/>
              </a:buClr>
              <a:buSzPts val="1400"/>
              <a:buFont typeface="Lato"/>
              <a:buAutoNum type="arabicPeriod"/>
            </a:pPr>
            <a:r>
              <a:rPr lang="en" sz="1400">
                <a:solidFill>
                  <a:srgbClr val="FFFFFF"/>
                </a:solidFill>
              </a:rPr>
              <a:t>Evaluate the team’s effectiveness in regards with the task currently at hand.</a:t>
            </a:r>
            <a:endParaRPr sz="1400">
              <a:solidFill>
                <a:srgbClr val="FFFFFF"/>
              </a:solidFill>
            </a:endParaRPr>
          </a:p>
          <a:p>
            <a:pPr indent="-317500" lvl="0" marL="457200" rtl="0" algn="l">
              <a:lnSpc>
                <a:spcPct val="100000"/>
              </a:lnSpc>
              <a:spcBef>
                <a:spcPts val="0"/>
              </a:spcBef>
              <a:spcAft>
                <a:spcPts val="0"/>
              </a:spcAft>
              <a:buClr>
                <a:srgbClr val="FFFFFF"/>
              </a:buClr>
              <a:buSzPts val="1400"/>
              <a:buFont typeface="Lato"/>
              <a:buAutoNum type="arabicPeriod"/>
            </a:pPr>
            <a:r>
              <a:rPr lang="en" sz="1400">
                <a:solidFill>
                  <a:srgbClr val="FFFFFF"/>
                </a:solidFill>
              </a:rPr>
              <a:t>Evaluate inconclusive tasks and try to look for solutions and/or answers for the next meeting.</a:t>
            </a:r>
            <a:endParaRPr sz="1400">
              <a:solidFill>
                <a:srgbClr val="FFFFFF"/>
              </a:solidFill>
            </a:endParaRPr>
          </a:p>
          <a:p>
            <a:pPr indent="-317500" lvl="0" marL="457200" rtl="0" algn="l">
              <a:lnSpc>
                <a:spcPct val="100000"/>
              </a:lnSpc>
              <a:spcBef>
                <a:spcPts val="0"/>
              </a:spcBef>
              <a:spcAft>
                <a:spcPts val="0"/>
              </a:spcAft>
              <a:buClr>
                <a:srgbClr val="FFFFFF"/>
              </a:buClr>
              <a:buSzPts val="1400"/>
              <a:buFont typeface="Lato"/>
              <a:buAutoNum type="arabicPeriod"/>
            </a:pPr>
            <a:r>
              <a:rPr lang="en" sz="1400">
                <a:solidFill>
                  <a:srgbClr val="FFFFFF"/>
                </a:solidFill>
              </a:rPr>
              <a:t>Evaluate feasibility of upcoming tasks until the next meeting.</a:t>
            </a:r>
            <a:endParaRPr sz="1400">
              <a:solidFill>
                <a:srgbClr val="FFFFFF"/>
              </a:solidFill>
            </a:endParaRPr>
          </a:p>
          <a:p>
            <a:pPr indent="-317500" lvl="0" marL="457200" rtl="0" algn="l">
              <a:lnSpc>
                <a:spcPct val="100000"/>
              </a:lnSpc>
              <a:spcBef>
                <a:spcPts val="0"/>
              </a:spcBef>
              <a:spcAft>
                <a:spcPts val="0"/>
              </a:spcAft>
              <a:buClr>
                <a:srgbClr val="FFFFFF"/>
              </a:buClr>
              <a:buSzPts val="1400"/>
              <a:buFont typeface="Lato"/>
              <a:buAutoNum type="arabicPeriod"/>
            </a:pPr>
            <a:r>
              <a:rPr lang="en" sz="1400">
                <a:solidFill>
                  <a:srgbClr val="FFFFFF"/>
                </a:solidFill>
              </a:rPr>
              <a:t>Evaluate the team’s synergy.</a:t>
            </a:r>
            <a:endParaRPr sz="1400">
              <a:solidFill>
                <a:srgbClr val="FFFFFF"/>
              </a:solidFill>
            </a:endParaRPr>
          </a:p>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End of Presentation! :)</a:t>
            </a:r>
            <a:endParaRPr/>
          </a:p>
        </p:txBody>
      </p:sp>
      <p:pic>
        <p:nvPicPr>
          <p:cNvPr id="356" name="Google Shape;356;p49"/>
          <p:cNvPicPr preferRelativeResize="0"/>
          <p:nvPr/>
        </p:nvPicPr>
        <p:blipFill>
          <a:blip r:embed="rId3">
            <a:alphaModFix/>
          </a:blip>
          <a:stretch>
            <a:fillRect/>
          </a:stretch>
        </p:blipFill>
        <p:spPr>
          <a:xfrm>
            <a:off x="5410850" y="363425"/>
            <a:ext cx="3428350" cy="46492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Vision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715400" y="383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In Scope</a:t>
            </a:r>
            <a:endParaRPr b="1"/>
          </a:p>
        </p:txBody>
      </p:sp>
      <p:pic>
        <p:nvPicPr>
          <p:cNvPr id="160" name="Google Shape;160;p17"/>
          <p:cNvPicPr preferRelativeResize="0"/>
          <p:nvPr/>
        </p:nvPicPr>
        <p:blipFill>
          <a:blip r:embed="rId3">
            <a:alphaModFix/>
          </a:blip>
          <a:stretch>
            <a:fillRect/>
          </a:stretch>
        </p:blipFill>
        <p:spPr>
          <a:xfrm>
            <a:off x="2292975" y="978338"/>
            <a:ext cx="4558050" cy="3931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715400" y="3830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Out of Scope</a:t>
            </a:r>
            <a:endParaRPr b="1"/>
          </a:p>
        </p:txBody>
      </p:sp>
      <p:pic>
        <p:nvPicPr>
          <p:cNvPr id="166" name="Google Shape;166;p18"/>
          <p:cNvPicPr preferRelativeResize="0"/>
          <p:nvPr/>
        </p:nvPicPr>
        <p:blipFill>
          <a:blip r:embed="rId3">
            <a:alphaModFix/>
          </a:blip>
          <a:stretch>
            <a:fillRect/>
          </a:stretch>
        </p:blipFill>
        <p:spPr>
          <a:xfrm>
            <a:off x="1575200" y="1165375"/>
            <a:ext cx="5507849" cy="370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Project Vision - Definitions</a:t>
            </a:r>
            <a:endParaRPr b="1"/>
          </a:p>
          <a:p>
            <a:pPr indent="0" lvl="0" marL="0" rtl="0" algn="l">
              <a:spcBef>
                <a:spcPts val="0"/>
              </a:spcBef>
              <a:spcAft>
                <a:spcPts val="0"/>
              </a:spcAft>
              <a:buNone/>
            </a:pPr>
            <a:r>
              <a:t/>
            </a:r>
            <a:endParaRPr/>
          </a:p>
        </p:txBody>
      </p:sp>
      <p:pic>
        <p:nvPicPr>
          <p:cNvPr id="172" name="Google Shape;172;p19"/>
          <p:cNvPicPr preferRelativeResize="0"/>
          <p:nvPr/>
        </p:nvPicPr>
        <p:blipFill rotWithShape="1">
          <a:blip r:embed="rId3">
            <a:alphaModFix/>
          </a:blip>
          <a:srcRect b="0" l="0" r="3947" t="0"/>
          <a:stretch/>
        </p:blipFill>
        <p:spPr>
          <a:xfrm>
            <a:off x="1660750" y="1307850"/>
            <a:ext cx="6035049" cy="348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Problem Statement</a:t>
            </a:r>
            <a:endParaRPr b="1"/>
          </a:p>
        </p:txBody>
      </p:sp>
      <p:sp>
        <p:nvSpPr>
          <p:cNvPr id="178" name="Google Shape;178;p20"/>
          <p:cNvSpPr txBox="1"/>
          <p:nvPr>
            <p:ph idx="1" type="body"/>
          </p:nvPr>
        </p:nvSpPr>
        <p:spPr>
          <a:xfrm>
            <a:off x="1297500" y="1307850"/>
            <a:ext cx="7038900" cy="344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Problem:</a:t>
            </a:r>
            <a:endParaRPr/>
          </a:p>
          <a:p>
            <a:pPr indent="-311150" lvl="1" marL="914400" rtl="0" algn="l">
              <a:spcBef>
                <a:spcPts val="0"/>
              </a:spcBef>
              <a:spcAft>
                <a:spcPts val="0"/>
              </a:spcAft>
              <a:buSzPts val="1300"/>
              <a:buAutoNum type="alphaLcPeriod"/>
            </a:pPr>
            <a:r>
              <a:rPr lang="en" sz="1300"/>
              <a:t>M</a:t>
            </a:r>
            <a:r>
              <a:rPr lang="en" sz="1300"/>
              <a:t>anual information tracking</a:t>
            </a:r>
            <a:endParaRPr sz="1300"/>
          </a:p>
          <a:p>
            <a:pPr indent="-311150" lvl="1" marL="914400" rtl="0" algn="l">
              <a:spcBef>
                <a:spcPts val="0"/>
              </a:spcBef>
              <a:spcAft>
                <a:spcPts val="0"/>
              </a:spcAft>
              <a:buSzPts val="1300"/>
              <a:buAutoNum type="alphaLcPeriod"/>
            </a:pPr>
            <a:r>
              <a:rPr lang="en" sz="1300"/>
              <a:t>Physical data storage</a:t>
            </a:r>
            <a:endParaRPr sz="1300"/>
          </a:p>
          <a:p>
            <a:pPr indent="-311150" lvl="1" marL="914400" rtl="0" algn="l">
              <a:spcBef>
                <a:spcPts val="0"/>
              </a:spcBef>
              <a:spcAft>
                <a:spcPts val="0"/>
              </a:spcAft>
              <a:buSzPts val="1300"/>
              <a:buAutoNum type="alphaLcPeriod"/>
            </a:pPr>
            <a:r>
              <a:rPr lang="en" sz="1300"/>
              <a:t>No communication platform</a:t>
            </a:r>
            <a:endParaRPr sz="1300"/>
          </a:p>
          <a:p>
            <a:pPr indent="-311150" lvl="0" marL="457200" rtl="0" algn="l">
              <a:spcBef>
                <a:spcPts val="0"/>
              </a:spcBef>
              <a:spcAft>
                <a:spcPts val="0"/>
              </a:spcAft>
              <a:buSzPts val="1300"/>
              <a:buChar char="●"/>
            </a:pPr>
            <a:r>
              <a:rPr lang="en"/>
              <a:t>Affected:</a:t>
            </a:r>
            <a:endParaRPr/>
          </a:p>
          <a:p>
            <a:pPr indent="-311150" lvl="1" marL="914400" rtl="0" algn="l">
              <a:spcBef>
                <a:spcPts val="0"/>
              </a:spcBef>
              <a:spcAft>
                <a:spcPts val="0"/>
              </a:spcAft>
              <a:buSzPts val="1300"/>
              <a:buAutoNum type="alphaLcPeriod"/>
            </a:pPr>
            <a:r>
              <a:rPr lang="en" sz="1300"/>
              <a:t>Gym owners</a:t>
            </a:r>
            <a:endParaRPr sz="1300"/>
          </a:p>
          <a:p>
            <a:pPr indent="-311150" lvl="1" marL="914400" rtl="0" algn="l">
              <a:spcBef>
                <a:spcPts val="0"/>
              </a:spcBef>
              <a:spcAft>
                <a:spcPts val="0"/>
              </a:spcAft>
              <a:buSzPts val="1300"/>
              <a:buAutoNum type="alphaLcPeriod"/>
            </a:pPr>
            <a:r>
              <a:rPr lang="en" sz="1300"/>
              <a:t>Instructors</a:t>
            </a:r>
            <a:endParaRPr sz="1300"/>
          </a:p>
          <a:p>
            <a:pPr indent="-311150" lvl="1" marL="914400" rtl="0" algn="l">
              <a:spcBef>
                <a:spcPts val="0"/>
              </a:spcBef>
              <a:spcAft>
                <a:spcPts val="0"/>
              </a:spcAft>
              <a:buSzPts val="1300"/>
              <a:buAutoNum type="alphaLcPeriod"/>
            </a:pPr>
            <a:r>
              <a:rPr lang="en" sz="1300"/>
              <a:t>Students</a:t>
            </a:r>
            <a:endParaRPr sz="1300"/>
          </a:p>
          <a:p>
            <a:pPr indent="-311150" lvl="0" marL="457200" rtl="0" algn="l">
              <a:spcBef>
                <a:spcPts val="0"/>
              </a:spcBef>
              <a:spcAft>
                <a:spcPts val="0"/>
              </a:spcAft>
              <a:buSzPts val="1300"/>
              <a:buChar char="●"/>
            </a:pPr>
            <a:r>
              <a:rPr lang="en"/>
              <a:t>Impact:</a:t>
            </a:r>
            <a:endParaRPr/>
          </a:p>
          <a:p>
            <a:pPr indent="-311150" lvl="1" marL="914400" rtl="0" algn="l">
              <a:spcBef>
                <a:spcPts val="0"/>
              </a:spcBef>
              <a:spcAft>
                <a:spcPts val="0"/>
              </a:spcAft>
              <a:buSzPts val="1300"/>
              <a:buAutoNum type="alphaLcPeriod"/>
            </a:pPr>
            <a:r>
              <a:rPr lang="en" sz="1300"/>
              <a:t>Inconsistent records</a:t>
            </a:r>
            <a:endParaRPr sz="1300"/>
          </a:p>
          <a:p>
            <a:pPr indent="-311150" lvl="1" marL="914400" rtl="0" algn="l">
              <a:spcBef>
                <a:spcPts val="0"/>
              </a:spcBef>
              <a:spcAft>
                <a:spcPts val="0"/>
              </a:spcAft>
              <a:buSzPts val="1300"/>
              <a:buAutoNum type="alphaLcPeriod"/>
            </a:pPr>
            <a:r>
              <a:rPr lang="en" sz="1300"/>
              <a:t>Potential loss of important information</a:t>
            </a:r>
            <a:endParaRPr sz="1300"/>
          </a:p>
          <a:p>
            <a:pPr indent="-311150" lvl="1" marL="914400" rtl="0" algn="l">
              <a:spcBef>
                <a:spcPts val="0"/>
              </a:spcBef>
              <a:spcAft>
                <a:spcPts val="0"/>
              </a:spcAft>
              <a:buSzPts val="1300"/>
              <a:buAutoNum type="alphaLcPeriod"/>
            </a:pPr>
            <a:r>
              <a:rPr lang="en" sz="1300"/>
              <a:t>Students being unaware of gym announcements such as class cancellations</a:t>
            </a:r>
            <a:endParaRPr sz="1300"/>
          </a:p>
          <a:p>
            <a:pPr indent="-311150" lvl="1" marL="914400" rtl="0" algn="l">
              <a:spcBef>
                <a:spcPts val="0"/>
              </a:spcBef>
              <a:spcAft>
                <a:spcPts val="0"/>
              </a:spcAft>
              <a:buSzPts val="1300"/>
              <a:buAutoNum type="alphaLcPeriod"/>
            </a:pPr>
            <a:r>
              <a:rPr lang="en" sz="1300"/>
              <a:t>L</a:t>
            </a:r>
            <a:r>
              <a:rPr lang="en" sz="1300"/>
              <a:t>oss of potential revenue</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Vision - Problem Statement</a:t>
            </a:r>
            <a:endParaRPr b="1"/>
          </a:p>
        </p:txBody>
      </p:sp>
      <p:sp>
        <p:nvSpPr>
          <p:cNvPr id="184" name="Google Shape;184;p21"/>
          <p:cNvSpPr txBox="1"/>
          <p:nvPr>
            <p:ph idx="1" type="body"/>
          </p:nvPr>
        </p:nvSpPr>
        <p:spPr>
          <a:xfrm>
            <a:off x="1297500" y="1307850"/>
            <a:ext cx="7038900" cy="344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a:t>
            </a:r>
            <a:r>
              <a:rPr lang="en" sz="1800"/>
              <a:t> successful solution - A system that:</a:t>
            </a:r>
            <a:endParaRPr sz="1800"/>
          </a:p>
          <a:p>
            <a:pPr indent="-342900" lvl="1" marL="914400" rtl="0" algn="l">
              <a:spcBef>
                <a:spcPts val="0"/>
              </a:spcBef>
              <a:spcAft>
                <a:spcPts val="0"/>
              </a:spcAft>
              <a:buSzPts val="1800"/>
              <a:buAutoNum type="alphaLcPeriod"/>
            </a:pPr>
            <a:r>
              <a:rPr lang="en" sz="1800"/>
              <a:t>Records profile information on instructors</a:t>
            </a:r>
            <a:r>
              <a:rPr lang="en" sz="1800"/>
              <a:t>, </a:t>
            </a:r>
            <a:r>
              <a:rPr lang="en" sz="1800"/>
              <a:t>students, sessions</a:t>
            </a:r>
            <a:endParaRPr sz="1800"/>
          </a:p>
          <a:p>
            <a:pPr indent="-342900" lvl="1" marL="914400" rtl="0" algn="l">
              <a:spcBef>
                <a:spcPts val="0"/>
              </a:spcBef>
              <a:spcAft>
                <a:spcPts val="0"/>
              </a:spcAft>
              <a:buSzPts val="1800"/>
              <a:buAutoNum type="alphaLcPeriod"/>
            </a:pPr>
            <a:r>
              <a:rPr lang="en" sz="1800"/>
              <a:t>Tracks sessions and attendance of students and instructors</a:t>
            </a:r>
            <a:endParaRPr sz="1800"/>
          </a:p>
          <a:p>
            <a:pPr indent="-342900" lvl="1" marL="914400" rtl="0" algn="l">
              <a:spcBef>
                <a:spcPts val="0"/>
              </a:spcBef>
              <a:spcAft>
                <a:spcPts val="0"/>
              </a:spcAft>
              <a:buSzPts val="1800"/>
              <a:buAutoNum type="alphaLcPeriod"/>
            </a:pPr>
            <a:r>
              <a:rPr lang="en" sz="1800"/>
              <a:t>Allow announcements from instructor to students</a:t>
            </a:r>
            <a:endParaRPr sz="1800"/>
          </a:p>
          <a:p>
            <a:pPr indent="-342900" lvl="1" marL="914400" rtl="0" algn="l">
              <a:spcBef>
                <a:spcPts val="0"/>
              </a:spcBef>
              <a:spcAft>
                <a:spcPts val="0"/>
              </a:spcAft>
              <a:buSzPts val="1800"/>
              <a:buAutoNum type="alphaLcPeriod"/>
            </a:pPr>
            <a:r>
              <a:rPr lang="en" sz="1800"/>
              <a:t>Store information digitally in the cloud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