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5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8">
          <p15:clr>
            <a:srgbClr val="9AA0A6"/>
          </p15:clr>
        </p15:guide>
        <p15:guide id="4" orient="horz" pos="72">
          <p15:clr>
            <a:srgbClr val="9AA0A6"/>
          </p15:clr>
        </p15:guide>
        <p15:guide id="5" orient="horz" pos="5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C72BA2-BCFB-45FA-BEAE-34F3168C3101}">
  <a:tblStyle styleId="{8FC72BA2-BCFB-45FA-BEAE-34F3168C31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56" orient="horz"/>
        <p:guide pos="2880"/>
        <p:guide pos="88" orient="horz"/>
        <p:guide pos="72" orient="horz"/>
        <p:guide pos="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26826742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26826742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2682674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12682674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26826742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26826742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2ab3fa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2ab3fa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2ab3fa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2ab3fa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26826742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26826742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26826742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26826742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26826742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26826742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26826742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26826742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26826742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26826742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2682674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2682674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mojipedia.org/grinning-cat-face-with-smiling-eyes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7932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Martial Arts Gym Tracking and Information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977325"/>
            <a:ext cx="78015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T29 - TeamBits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Aldrin Jacildo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Angel Naguit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 Victa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Lilian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29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952500" y="90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{8FC72BA2-BCFB-45FA-BEAE-34F3168C3101}</a:tableStyleId>
              </a:tblPr>
              <a:tblGrid>
                <a:gridCol w="1168075"/>
                <a:gridCol w="3413950"/>
                <a:gridCol w="1398675"/>
                <a:gridCol w="1258300"/>
              </a:tblGrid>
              <a:tr h="130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Phase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Announcement Manager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Email Feature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Session Feedback Feature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March 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0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Final Phase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Integration of Email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Integration of Check-in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Integration of Session Feedback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Integration of Event Log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Fix Bugs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User Testing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Deployment </a:t>
                      </a:r>
                      <a:r>
                        <a:rPr lang="en" sz="1200">
                          <a:solidFill>
                            <a:srgbClr val="93C47D"/>
                          </a:solidFill>
                        </a:rPr>
                        <a:t>(completed)</a:t>
                      </a:r>
                      <a:endParaRPr sz="1200">
                        <a:solidFill>
                          <a:srgbClr val="93C47D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Presentation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 March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525" y="1326450"/>
            <a:ext cx="774025" cy="7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3188" y="2950625"/>
            <a:ext cx="1282698" cy="47114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11700" y="4291250"/>
            <a:ext cx="3107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Status: </a:t>
            </a:r>
            <a:r>
              <a:rPr lang="en" sz="30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On Track!</a:t>
            </a:r>
            <a:endParaRPr sz="30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8675" y="4339953"/>
            <a:ext cx="5331778" cy="53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56175"/>
            <a:ext cx="40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375" y="0"/>
            <a:ext cx="1094000" cy="109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3"/>
          <p:cNvGraphicFramePr/>
          <p:nvPr/>
        </p:nvGraphicFramePr>
        <p:xfrm>
          <a:off x="415675" y="1210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{8FC72BA2-BCFB-45FA-BEAE-34F3168C3101}</a:tableStyleId>
              </a:tblPr>
              <a:tblGrid>
                <a:gridCol w="2225900"/>
                <a:gridCol w="1140250"/>
                <a:gridCol w="1041525"/>
                <a:gridCol w="2324625"/>
                <a:gridCol w="1683075"/>
              </a:tblGrid>
              <a:tr h="57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Risk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Risk Ranking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RIsk Impact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Mitigation Strategy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9187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Incorrect time estimation for task completion which could delay production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Med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High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8572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Adjust due dates and tasks accordingly.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8572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Project leader needs to be strict with due dates.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FF00"/>
                          </a:solidFill>
                        </a:rPr>
                        <a:t>SAFE</a:t>
                      </a:r>
                      <a:endParaRPr b="1" sz="9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8717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MongoDB service outage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Low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High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Installing local MongoDB to test locally will help mitigate risk.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FF00"/>
                          </a:solidFill>
                        </a:rPr>
                        <a:t>SAFE</a:t>
                      </a:r>
                      <a:endParaRPr b="1" sz="9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9125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Exams and other projects may delay completion of final tasks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Low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High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The group needs to finish tasks earlier and avoid delays.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-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Time Management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9900"/>
                          </a:solidFill>
                        </a:rPr>
                        <a:t>ONGOING</a:t>
                      </a:r>
                      <a:endParaRPr b="1" sz="9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66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completion is right around the corner!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Focus on final integration of remaining features and fixing bugs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More user testing to come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NPM is very powerful!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Importance of teamwork and communication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Lily-chan is a strict but great team lead! </a:t>
            </a:r>
            <a:r>
              <a:rPr lang="en" sz="24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😸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Get well soon miss Anjana!</a:t>
            </a:r>
            <a:endParaRPr sz="24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575" y="1244326"/>
            <a:ext cx="2171725" cy="32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236915">
            <a:off x="-997649" y="3547449"/>
            <a:ext cx="749124" cy="68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229512">
            <a:off x="-937499" y="388583"/>
            <a:ext cx="749124" cy="68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12100" y="4397350"/>
            <a:ext cx="749125" cy="6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8875" y="-686925"/>
            <a:ext cx="749125" cy="6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</a:t>
            </a:r>
            <a:r>
              <a:rPr lang="en"/>
              <a:t>Roles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602050" y="140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{8FC72BA2-BCFB-45FA-BEAE-34F3168C3101}</a:tableStyleId>
              </a:tblPr>
              <a:tblGrid>
                <a:gridCol w="2184025"/>
                <a:gridCol w="5676925"/>
              </a:tblGrid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Aldrin John Jacildo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Admin User Modules, Email Feature Implementation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Sir Angel Naguit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Member User Modules, User Authentication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Francis Victa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Backend API, Database Admin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Maria Lilian Yang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Instructor User Modules, QR Scan Implementation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DB Design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61300" y="1142450"/>
            <a:ext cx="32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Designed using SQL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Linking tables do not apply to NoSQL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Redesigned to fit NoSQL DB using subdocuments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250" y="0"/>
            <a:ext cx="540375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 flipH="1" rot="10800000">
            <a:off x="4331250" y="2240925"/>
            <a:ext cx="722100" cy="15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 flipH="1" rot="10800000">
            <a:off x="4742450" y="1089575"/>
            <a:ext cx="804300" cy="3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 flipH="1" rot="10800000">
            <a:off x="5243775" y="3257350"/>
            <a:ext cx="705900" cy="1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873350" y="57150"/>
            <a:ext cx="6657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35845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914775" y="2167200"/>
            <a:ext cx="1046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Course</a:t>
            </a:r>
            <a:endParaRPr/>
          </a:p>
        </p:txBody>
      </p:sp>
      <p:cxnSp>
        <p:nvCxnSpPr>
          <p:cNvPr id="89" name="Google Shape;89;p17"/>
          <p:cNvCxnSpPr>
            <a:endCxn id="86" idx="1"/>
          </p:cNvCxnSpPr>
          <p:nvPr/>
        </p:nvCxnSpPr>
        <p:spPr>
          <a:xfrm flipH="1" rot="10800000">
            <a:off x="2349750" y="327150"/>
            <a:ext cx="2523600" cy="11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endCxn id="88" idx="1"/>
          </p:cNvCxnSpPr>
          <p:nvPr/>
        </p:nvCxnSpPr>
        <p:spPr>
          <a:xfrm flipH="1" rot="10800000">
            <a:off x="2290275" y="2437200"/>
            <a:ext cx="1624500" cy="130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963" y="2619363"/>
            <a:ext cx="51530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375" y="57138"/>
            <a:ext cx="33909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DB Design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Reduced number of tables from 12 to only 8 collections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Announcements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Courses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Feedback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➢"/>
            </a:pPr>
            <a:r>
              <a:rPr b="1" lang="en" sz="1800">
                <a:solidFill>
                  <a:srgbClr val="D9D9D9"/>
                </a:solidFill>
              </a:rPr>
              <a:t>Logs*</a:t>
            </a:r>
            <a:endParaRPr b="1"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Memberships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Schedule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Sessions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Us</a:t>
            </a:r>
            <a:r>
              <a:rPr lang="en" sz="1800"/>
              <a:t>ers</a:t>
            </a:r>
            <a:endParaRPr sz="18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338" y="2205225"/>
            <a:ext cx="26574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970425" y="4267575"/>
            <a:ext cx="1819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*recent addition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22700" y="1083500"/>
            <a:ext cx="37335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Stack:</a:t>
            </a:r>
            <a:br>
              <a:rPr lang="en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M</a:t>
            </a:r>
            <a:r>
              <a:rPr lang="en" sz="2000"/>
              <a:t>ongoDB</a:t>
            </a:r>
            <a:br>
              <a:rPr lang="en" sz="2000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E</a:t>
            </a:r>
            <a:r>
              <a:rPr lang="en" sz="2000"/>
              <a:t>xpressJS</a:t>
            </a:r>
            <a:br>
              <a:rPr lang="en" sz="2000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A</a:t>
            </a:r>
            <a:r>
              <a:rPr lang="en" sz="2000"/>
              <a:t>ngular 8</a:t>
            </a:r>
            <a:br>
              <a:rPr lang="en" sz="2000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N</a:t>
            </a:r>
            <a:r>
              <a:rPr lang="en" sz="2000"/>
              <a:t>odeJS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Deployment Pipeline: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Web Host: </a:t>
            </a:r>
            <a:r>
              <a:rPr lang="en"/>
              <a:t>		Heroku</a:t>
            </a:r>
            <a:br>
              <a:rPr lang="en"/>
            </a:br>
            <a:r>
              <a:rPr b="1" lang="en"/>
              <a:t>Database Server: </a:t>
            </a:r>
            <a:r>
              <a:rPr lang="en"/>
              <a:t>	MongoDB Atlas</a:t>
            </a:r>
            <a:br>
              <a:rPr lang="en"/>
            </a:br>
            <a:r>
              <a:rPr b="1" lang="en"/>
              <a:t>Version Control: </a:t>
            </a:r>
            <a:r>
              <a:rPr lang="en"/>
              <a:t>	GitHub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575" y="1476400"/>
            <a:ext cx="1026375" cy="10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00" y="959746"/>
            <a:ext cx="1901902" cy="516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0475" y="1115600"/>
            <a:ext cx="1689474" cy="7002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5475" y="1564625"/>
            <a:ext cx="1533271" cy="938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2900" y="3588550"/>
            <a:ext cx="1187149" cy="107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6177" y="3085527"/>
            <a:ext cx="2052791" cy="10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21325" y="3961275"/>
            <a:ext cx="1848625" cy="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Modules and Other Libraries</a:t>
            </a:r>
            <a:endParaRPr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1011750" y="141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{8FC72BA2-BCFB-45FA-BEAE-34F3168C3101}</a:tableStyleId>
              </a:tblPr>
              <a:tblGrid>
                <a:gridCol w="2602650"/>
                <a:gridCol w="4636350"/>
              </a:tblGrid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Angular Material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CSS Design library built for Angular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Nodemailer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E-mail sender to send information to users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sonwebtoken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 JSON Web Tokens (JWT) to identify user and roles (grants level of access to application)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jwt-decode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Decode JSON Web Tokens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ngx-qrcode2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Generate QR code from User ID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zxing/ngx-scanner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QR Code scanner to scan User IDs for check-in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mongoose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ODM Library for MongoDB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mongoose-autopopulate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Auto-populates subdocuments; Make mongoose querying a little bit easier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100" y="359238"/>
            <a:ext cx="2420524" cy="9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9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{8FC72BA2-BCFB-45FA-BEAE-34F3168C3101}</a:tableStyleId>
              </a:tblPr>
              <a:tblGrid>
                <a:gridCol w="1168075"/>
                <a:gridCol w="3413950"/>
                <a:gridCol w="1398675"/>
                <a:gridCol w="1258300"/>
              </a:tblGrid>
              <a:tr h="133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Phase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Login/Logout Module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Member Account Manager Backend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Course Enrollment for Members Feature Backend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Member Module Backend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Instructor Account Manager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Instructor Module Backend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 January 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3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Phase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Member Account Management Frontend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Course Enrollment for Members Frontend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Member Module Frontend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Course Manager Backend and Frontend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Membership Type Manager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Instructor Module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Frontend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31 January 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6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Phase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Session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QR Generator and Scanning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 February 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825" y="1346500"/>
            <a:ext cx="774025" cy="7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825" y="2615550"/>
            <a:ext cx="774025" cy="7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825" y="4007475"/>
            <a:ext cx="774025" cy="7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