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75" r:id="rId11"/>
    <p:sldId id="276" r:id="rId12"/>
    <p:sldId id="277" r:id="rId13"/>
    <p:sldId id="266" r:id="rId14"/>
    <p:sldId id="267" r:id="rId15"/>
    <p:sldId id="268" r:id="rId16"/>
    <p:sldId id="269" r:id="rId17"/>
    <p:sldId id="270" r:id="rId18"/>
    <p:sldId id="271" r:id="rId19"/>
    <p:sldId id="272" r:id="rId20"/>
    <p:sldId id="273"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8" autoAdjust="0"/>
    <p:restoredTop sz="94353" autoAdjust="0"/>
  </p:normalViewPr>
  <p:slideViewPr>
    <p:cSldViewPr snapToGrid="0">
      <p:cViewPr varScale="1">
        <p:scale>
          <a:sx n="69" d="100"/>
          <a:sy n="69" d="100"/>
        </p:scale>
        <p:origin x="780" y="72"/>
      </p:cViewPr>
      <p:guideLst/>
    </p:cSldViewPr>
  </p:slideViewPr>
  <p:outlineViewPr>
    <p:cViewPr>
      <p:scale>
        <a:sx n="33" d="100"/>
        <a:sy n="33" d="100"/>
      </p:scale>
      <p:origin x="0" y="-61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1/29/2025</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1/29/2025</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01" y="978884"/>
            <a:ext cx="10572000" cy="2971051"/>
          </a:xfrm>
        </p:spPr>
        <p:txBody>
          <a:bodyPr vert="horz" anchor="t" anchorCtr="1">
            <a:noAutofit/>
          </a:bodyPr>
          <a:lstStyle/>
          <a:p>
            <a:pPr algn="ctr"/>
            <a:r>
              <a:rPr lang="en-US" sz="6600" dirty="0" smtClean="0">
                <a:latin typeface="Bahnschrift Condensed" panose="020B0502040204020203" pitchFamily="34" charset="0"/>
              </a:rPr>
              <a:t>Analysis Report on Apex Store</a:t>
            </a:r>
            <a:br>
              <a:rPr lang="en-US" sz="6600" dirty="0" smtClean="0">
                <a:latin typeface="Bahnschrift Condensed" panose="020B0502040204020203" pitchFamily="34" charset="0"/>
              </a:rPr>
            </a:br>
            <a:r>
              <a:rPr lang="en-US" sz="6600" dirty="0" smtClean="0">
                <a:latin typeface="Bahnschrift Condensed" panose="020B0502040204020203" pitchFamily="34" charset="0"/>
              </a:rPr>
              <a:t>	Data for 2012 – 2014</a:t>
            </a:r>
            <a:endParaRPr lang="en-US" sz="6600" dirty="0">
              <a:latin typeface="Bahnschrift Condensed" panose="020B0502040204020203" pitchFamily="34" charset="0"/>
            </a:endParaRPr>
          </a:p>
        </p:txBody>
      </p:sp>
      <p:sp>
        <p:nvSpPr>
          <p:cNvPr id="3" name="Subtitle 2"/>
          <p:cNvSpPr>
            <a:spLocks noGrp="1"/>
          </p:cNvSpPr>
          <p:nvPr>
            <p:ph type="subTitle" idx="1"/>
          </p:nvPr>
        </p:nvSpPr>
        <p:spPr/>
        <p:txBody>
          <a:bodyPr/>
          <a:lstStyle/>
          <a:p>
            <a:r>
              <a:rPr lang="en-US" smtClean="0"/>
              <a:t>By kelvin</a:t>
            </a:r>
            <a:endParaRPr lang="en-US" dirty="0"/>
          </a:p>
        </p:txBody>
      </p:sp>
    </p:spTree>
    <p:extLst>
      <p:ext uri="{BB962C8B-B14F-4D97-AF65-F5344CB8AC3E}">
        <p14:creationId xmlns:p14="http://schemas.microsoft.com/office/powerpoint/2010/main" val="10336102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Income Distribution</a:t>
            </a:r>
            <a:endParaRPr lang="en-US" dirty="0"/>
          </a:p>
        </p:txBody>
      </p:sp>
      <p:sp>
        <p:nvSpPr>
          <p:cNvPr id="3" name="Content Placeholder 2"/>
          <p:cNvSpPr>
            <a:spLocks noGrp="1"/>
          </p:cNvSpPr>
          <p:nvPr>
            <p:ph idx="1"/>
          </p:nvPr>
        </p:nvSpPr>
        <p:spPr/>
        <p:txBody>
          <a:bodyPr/>
          <a:lstStyle/>
          <a:p>
            <a:r>
              <a:rPr lang="en-US" dirty="0" smtClean="0"/>
              <a:t>What is the average purchase power of our customers </a:t>
            </a:r>
          </a:p>
          <a:p>
            <a:r>
              <a:rPr lang="en-US" dirty="0" smtClean="0"/>
              <a:t>How is the income spread across the customer population, this would help determine company policies which would help customers who have a low income</a:t>
            </a:r>
            <a:endParaRPr lang="en-US" dirty="0"/>
          </a:p>
        </p:txBody>
      </p:sp>
    </p:spTree>
    <p:extLst>
      <p:ext uri="{BB962C8B-B14F-4D97-AF65-F5344CB8AC3E}">
        <p14:creationId xmlns:p14="http://schemas.microsoft.com/office/powerpoint/2010/main" val="14376114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72" y="277091"/>
            <a:ext cx="8431139" cy="5694218"/>
          </a:xfrm>
          <a:prstGeom prst="rect">
            <a:avLst/>
          </a:prstGeom>
        </p:spPr>
      </p:pic>
    </p:spTree>
    <p:extLst>
      <p:ext uri="{BB962C8B-B14F-4D97-AF65-F5344CB8AC3E}">
        <p14:creationId xmlns:p14="http://schemas.microsoft.com/office/powerpoint/2010/main" val="35411203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0219" y="997528"/>
            <a:ext cx="11431334" cy="1015663"/>
          </a:xfrm>
          <a:prstGeom prst="rect">
            <a:avLst/>
          </a:prstGeom>
          <a:noFill/>
        </p:spPr>
        <p:txBody>
          <a:bodyPr wrap="none" rtlCol="0">
            <a:spAutoFit/>
          </a:bodyPr>
          <a:lstStyle/>
          <a:p>
            <a:r>
              <a:rPr lang="en-US" sz="2000" dirty="0"/>
              <a:t>The income histogram reveals a wide income range, with a concentration around </a:t>
            </a:r>
            <a:r>
              <a:rPr lang="en-US" sz="2000" dirty="0" smtClean="0"/>
              <a:t>30k-70k.</a:t>
            </a:r>
          </a:p>
          <a:p>
            <a:r>
              <a:rPr lang="en-US" sz="2000" dirty="0" smtClean="0"/>
              <a:t>This </a:t>
            </a:r>
            <a:r>
              <a:rPr lang="en-US" sz="2000" dirty="0"/>
              <a:t>suggests distinct customer segments with varied purchasing power, which </a:t>
            </a:r>
            <a:r>
              <a:rPr lang="en-US" sz="2000" dirty="0" smtClean="0"/>
              <a:t>could</a:t>
            </a:r>
          </a:p>
          <a:p>
            <a:r>
              <a:rPr lang="en-US" sz="2000" dirty="0" smtClean="0"/>
              <a:t>influence </a:t>
            </a:r>
            <a:r>
              <a:rPr lang="en-US" sz="2000" dirty="0"/>
              <a:t>spending patterns and marketing strategies.</a:t>
            </a:r>
          </a:p>
        </p:txBody>
      </p:sp>
      <p:sp>
        <p:nvSpPr>
          <p:cNvPr id="3" name="TextBox 2"/>
          <p:cNvSpPr txBox="1"/>
          <p:nvPr/>
        </p:nvSpPr>
        <p:spPr>
          <a:xfrm>
            <a:off x="360219" y="2626302"/>
            <a:ext cx="8228535" cy="1477328"/>
          </a:xfrm>
          <a:prstGeom prst="rect">
            <a:avLst/>
          </a:prstGeom>
          <a:noFill/>
        </p:spPr>
        <p:txBody>
          <a:bodyPr wrap="none" rtlCol="0">
            <a:spAutoFit/>
          </a:bodyPr>
          <a:lstStyle/>
          <a:p>
            <a:r>
              <a:rPr lang="en-US" dirty="0"/>
              <a:t>The average income of the customers in the mall is $52247.25 </a:t>
            </a:r>
            <a:endParaRPr lang="en-US" dirty="0" smtClean="0"/>
          </a:p>
          <a:p>
            <a:r>
              <a:rPr lang="en-US" dirty="0" smtClean="0"/>
              <a:t>51.61</a:t>
            </a:r>
            <a:r>
              <a:rPr lang="en-US" dirty="0"/>
              <a:t>% of the total customers have a high income greater than $</a:t>
            </a:r>
            <a:r>
              <a:rPr lang="en-US" dirty="0" smtClean="0"/>
              <a:t>50000</a:t>
            </a:r>
          </a:p>
          <a:p>
            <a:endParaRPr lang="en-US" dirty="0"/>
          </a:p>
          <a:p>
            <a:r>
              <a:rPr lang="en-US" dirty="0" smtClean="0"/>
              <a:t>This shows that the income distribution is wide with half of the customers </a:t>
            </a:r>
          </a:p>
          <a:p>
            <a:r>
              <a:rPr lang="en-US" dirty="0" smtClean="0"/>
              <a:t>having  a high income and different types with varying purchase power</a:t>
            </a:r>
            <a:endParaRPr lang="en-US" dirty="0"/>
          </a:p>
        </p:txBody>
      </p:sp>
    </p:spTree>
    <p:extLst>
      <p:ext uri="{BB962C8B-B14F-4D97-AF65-F5344CB8AC3E}">
        <p14:creationId xmlns:p14="http://schemas.microsoft.com/office/powerpoint/2010/main" val="15675521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400" dirty="0" smtClean="0"/>
              <a:t>Which </a:t>
            </a:r>
            <a:r>
              <a:rPr lang="en-US" sz="2400" dirty="0" smtClean="0"/>
              <a:t>product </a:t>
            </a:r>
            <a:r>
              <a:rPr lang="en-US" sz="2400" dirty="0" smtClean="0"/>
              <a:t>is in high demand compared to other products</a:t>
            </a:r>
            <a:endParaRPr lang="en-US" sz="2400" dirty="0"/>
          </a:p>
        </p:txBody>
      </p:sp>
      <p:pic>
        <p:nvPicPr>
          <p:cNvPr id="13"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5636" y="2410691"/>
            <a:ext cx="10585867" cy="4197927"/>
          </a:xfrm>
        </p:spPr>
      </p:pic>
    </p:spTree>
    <p:extLst>
      <p:ext uri="{BB962C8B-B14F-4D97-AF65-F5344CB8AC3E}">
        <p14:creationId xmlns:p14="http://schemas.microsoft.com/office/powerpoint/2010/main" val="20396074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8880764" cy="4821382"/>
          </a:xfrm>
          <a:prstGeom prst="rect">
            <a:avLst/>
          </a:prstGeom>
        </p:spPr>
      </p:pic>
      <p:sp>
        <p:nvSpPr>
          <p:cNvPr id="4" name="TextBox 3"/>
          <p:cNvSpPr txBox="1"/>
          <p:nvPr/>
        </p:nvSpPr>
        <p:spPr>
          <a:xfrm>
            <a:off x="9254836" y="872836"/>
            <a:ext cx="184731" cy="369332"/>
          </a:xfrm>
          <a:prstGeom prst="rect">
            <a:avLst/>
          </a:prstGeom>
          <a:noFill/>
        </p:spPr>
        <p:txBody>
          <a:bodyPr wrap="none" rtlCol="0">
            <a:spAutoFit/>
          </a:bodyPr>
          <a:lstStyle/>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932218"/>
            <a:ext cx="6601746" cy="1925782"/>
          </a:xfrm>
          <a:prstGeom prst="rect">
            <a:avLst/>
          </a:prstGeom>
        </p:spPr>
      </p:pic>
    </p:spTree>
    <p:extLst>
      <p:ext uri="{BB962C8B-B14F-4D97-AF65-F5344CB8AC3E}">
        <p14:creationId xmlns:p14="http://schemas.microsoft.com/office/powerpoint/2010/main" val="26812873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911369"/>
            <a:ext cx="10626436" cy="4493538"/>
          </a:xfrm>
          <a:prstGeom prst="rect">
            <a:avLst/>
          </a:prstGeom>
          <a:noFill/>
        </p:spPr>
        <p:txBody>
          <a:bodyPr wrap="square" rtlCol="0">
            <a:spAutoFit/>
          </a:bodyPr>
          <a:lstStyle/>
          <a:p>
            <a:r>
              <a:rPr lang="en-US" sz="2800" b="1" dirty="0"/>
              <a:t>Spending by Product </a:t>
            </a:r>
            <a:r>
              <a:rPr lang="en-US" sz="2800" b="1" dirty="0" smtClean="0"/>
              <a:t>Categories</a:t>
            </a:r>
          </a:p>
          <a:p>
            <a:endParaRPr lang="en-US" dirty="0" smtClean="0"/>
          </a:p>
          <a:p>
            <a:r>
              <a:rPr lang="en-US" sz="2000" b="1" dirty="0" smtClean="0">
                <a:latin typeface="Bahnschrift" panose="020B0502040204020203" pitchFamily="34" charset="0"/>
              </a:rPr>
              <a:t>From the bar chart portrayed earlier customers </a:t>
            </a:r>
            <a:r>
              <a:rPr lang="en-US" sz="2000" b="1" dirty="0">
                <a:latin typeface="Bahnschrift" panose="020B0502040204020203" pitchFamily="34" charset="0"/>
              </a:rPr>
              <a:t>spend the most on </a:t>
            </a:r>
            <a:endParaRPr lang="en-US" sz="2000" b="1" dirty="0" smtClean="0">
              <a:latin typeface="Bahnschrift" panose="020B0502040204020203" pitchFamily="34" charset="0"/>
            </a:endParaRPr>
          </a:p>
          <a:p>
            <a:r>
              <a:rPr lang="en-US" sz="2000" b="1" dirty="0" smtClean="0">
                <a:latin typeface="Bahnschrift" panose="020B0502040204020203" pitchFamily="34" charset="0"/>
              </a:rPr>
              <a:t>wines</a:t>
            </a:r>
            <a:r>
              <a:rPr lang="en-US" sz="2000" b="1" dirty="0">
                <a:latin typeface="Bahnschrift" panose="020B0502040204020203" pitchFamily="34" charset="0"/>
              </a:rPr>
              <a:t>, followed by meat and fish products</a:t>
            </a:r>
            <a:r>
              <a:rPr lang="en-US" sz="2000" b="1" dirty="0" smtClean="0">
                <a:latin typeface="Bahnschrift" panose="020B0502040204020203" pitchFamily="34" charset="0"/>
              </a:rPr>
              <a:t>.</a:t>
            </a:r>
          </a:p>
          <a:p>
            <a:r>
              <a:rPr lang="en-US" sz="2000" b="1" dirty="0" smtClean="0">
                <a:latin typeface="Bahnschrift" panose="020B0502040204020203" pitchFamily="34" charset="0"/>
              </a:rPr>
              <a:t>This </a:t>
            </a:r>
            <a:r>
              <a:rPr lang="en-US" sz="2000" b="1" dirty="0">
                <a:latin typeface="Bahnschrift" panose="020B0502040204020203" pitchFamily="34" charset="0"/>
              </a:rPr>
              <a:t>pattern suggests that promotions around wines and meat could yield high returns, </a:t>
            </a:r>
            <a:endParaRPr lang="en-US" sz="2000" b="1" dirty="0" smtClean="0">
              <a:latin typeface="Bahnschrift" panose="020B0502040204020203" pitchFamily="34" charset="0"/>
            </a:endParaRPr>
          </a:p>
          <a:p>
            <a:r>
              <a:rPr lang="en-US" sz="2000" b="1" dirty="0" smtClean="0">
                <a:latin typeface="Bahnschrift" panose="020B0502040204020203" pitchFamily="34" charset="0"/>
              </a:rPr>
              <a:t>with </a:t>
            </a:r>
            <a:r>
              <a:rPr lang="en-US" sz="2000" b="1" dirty="0">
                <a:latin typeface="Bahnschrift" panose="020B0502040204020203" pitchFamily="34" charset="0"/>
              </a:rPr>
              <a:t>potential for growth in other categories like sweets and gold products</a:t>
            </a:r>
            <a:r>
              <a:rPr lang="en-US" sz="2000" b="1" dirty="0" smtClean="0">
                <a:latin typeface="Bahnschrift" panose="020B0502040204020203" pitchFamily="34" charset="0"/>
              </a:rPr>
              <a:t>.</a:t>
            </a:r>
          </a:p>
          <a:p>
            <a:endParaRPr lang="en-US" sz="2000" b="1" dirty="0">
              <a:latin typeface="Bahnschrift" panose="020B0502040204020203" pitchFamily="34" charset="0"/>
            </a:endParaRPr>
          </a:p>
          <a:p>
            <a:r>
              <a:rPr lang="en-US" sz="2000" dirty="0">
                <a:latin typeface="Bahnschrift" panose="020B0502040204020203" pitchFamily="34" charset="0"/>
              </a:rPr>
              <a:t>The Maximum Purchase made on each product is as follows: </a:t>
            </a:r>
            <a:endParaRPr lang="en-US" sz="2000" dirty="0" smtClean="0">
              <a:latin typeface="Bahnschrift" panose="020B0502040204020203" pitchFamily="34" charset="0"/>
            </a:endParaRPr>
          </a:p>
          <a:p>
            <a:r>
              <a:rPr lang="en-US" sz="2000" dirty="0" smtClean="0">
                <a:latin typeface="Bahnschrift" panose="020B0502040204020203" pitchFamily="34" charset="0"/>
              </a:rPr>
              <a:t>Wines</a:t>
            </a:r>
            <a:r>
              <a:rPr lang="en-US" sz="2000" dirty="0">
                <a:latin typeface="Bahnschrift" panose="020B0502040204020203" pitchFamily="34" charset="0"/>
              </a:rPr>
              <a:t>: $</a:t>
            </a:r>
            <a:r>
              <a:rPr lang="en-US" sz="2000" dirty="0" smtClean="0">
                <a:latin typeface="Bahnschrift" panose="020B0502040204020203" pitchFamily="34" charset="0"/>
              </a:rPr>
              <a:t>1493</a:t>
            </a:r>
          </a:p>
          <a:p>
            <a:r>
              <a:rPr lang="en-US" sz="2000" dirty="0" smtClean="0">
                <a:latin typeface="Bahnschrift" panose="020B0502040204020203" pitchFamily="34" charset="0"/>
              </a:rPr>
              <a:t>Fruits</a:t>
            </a:r>
            <a:r>
              <a:rPr lang="en-US" sz="2000" dirty="0">
                <a:latin typeface="Bahnschrift" panose="020B0502040204020203" pitchFamily="34" charset="0"/>
              </a:rPr>
              <a:t>: $</a:t>
            </a:r>
            <a:r>
              <a:rPr lang="en-US" sz="2000" dirty="0" smtClean="0">
                <a:latin typeface="Bahnschrift" panose="020B0502040204020203" pitchFamily="34" charset="0"/>
              </a:rPr>
              <a:t>199</a:t>
            </a:r>
          </a:p>
          <a:p>
            <a:r>
              <a:rPr lang="en-US" sz="2000" dirty="0" smtClean="0">
                <a:latin typeface="Bahnschrift" panose="020B0502040204020203" pitchFamily="34" charset="0"/>
              </a:rPr>
              <a:t>Meat </a:t>
            </a:r>
            <a:r>
              <a:rPr lang="en-US" sz="2000" dirty="0">
                <a:latin typeface="Bahnschrift" panose="020B0502040204020203" pitchFamily="34" charset="0"/>
              </a:rPr>
              <a:t>Products: $</a:t>
            </a:r>
            <a:r>
              <a:rPr lang="en-US" sz="2000" dirty="0" smtClean="0">
                <a:latin typeface="Bahnschrift" panose="020B0502040204020203" pitchFamily="34" charset="0"/>
              </a:rPr>
              <a:t>1725</a:t>
            </a:r>
          </a:p>
          <a:p>
            <a:r>
              <a:rPr lang="en-US" sz="2000" dirty="0" smtClean="0">
                <a:latin typeface="Bahnschrift" panose="020B0502040204020203" pitchFamily="34" charset="0"/>
              </a:rPr>
              <a:t>Fish </a:t>
            </a:r>
            <a:r>
              <a:rPr lang="en-US" sz="2000" dirty="0">
                <a:latin typeface="Bahnschrift" panose="020B0502040204020203" pitchFamily="34" charset="0"/>
              </a:rPr>
              <a:t>Products: $</a:t>
            </a:r>
            <a:r>
              <a:rPr lang="en-US" sz="2000" dirty="0" smtClean="0">
                <a:latin typeface="Bahnschrift" panose="020B0502040204020203" pitchFamily="34" charset="0"/>
              </a:rPr>
              <a:t>259</a:t>
            </a:r>
          </a:p>
          <a:p>
            <a:r>
              <a:rPr lang="en-US" sz="2000" dirty="0" smtClean="0">
                <a:latin typeface="Bahnschrift" panose="020B0502040204020203" pitchFamily="34" charset="0"/>
              </a:rPr>
              <a:t>Sweet </a:t>
            </a:r>
            <a:r>
              <a:rPr lang="en-US" sz="2000" dirty="0">
                <a:latin typeface="Bahnschrift" panose="020B0502040204020203" pitchFamily="34" charset="0"/>
              </a:rPr>
              <a:t>Products: $</a:t>
            </a:r>
            <a:r>
              <a:rPr lang="en-US" sz="2000" dirty="0" smtClean="0">
                <a:latin typeface="Bahnschrift" panose="020B0502040204020203" pitchFamily="34" charset="0"/>
              </a:rPr>
              <a:t>263</a:t>
            </a:r>
          </a:p>
          <a:p>
            <a:r>
              <a:rPr lang="en-US" sz="2000" dirty="0" smtClean="0">
                <a:latin typeface="Bahnschrift" panose="020B0502040204020203" pitchFamily="34" charset="0"/>
              </a:rPr>
              <a:t>Gold </a:t>
            </a:r>
            <a:r>
              <a:rPr lang="en-US" sz="2000" dirty="0">
                <a:latin typeface="Bahnschrift" panose="020B0502040204020203" pitchFamily="34" charset="0"/>
              </a:rPr>
              <a:t>Prods: $362</a:t>
            </a:r>
            <a:endParaRPr lang="en-US" sz="2000" b="1" dirty="0">
              <a:latin typeface="Bahnschrift" panose="020B0502040204020203" pitchFamily="34" charset="0"/>
            </a:endParaRPr>
          </a:p>
        </p:txBody>
      </p:sp>
    </p:spTree>
    <p:extLst>
      <p:ext uri="{BB962C8B-B14F-4D97-AF65-F5344CB8AC3E}">
        <p14:creationId xmlns:p14="http://schemas.microsoft.com/office/powerpoint/2010/main" val="26155609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447187"/>
            <a:ext cx="10730836" cy="1215357"/>
          </a:xfrm>
        </p:spPr>
        <p:txBody>
          <a:bodyPr/>
          <a:lstStyle/>
          <a:p>
            <a:r>
              <a:rPr lang="en-US" sz="3100" dirty="0" smtClean="0"/>
              <a:t>Which Marital status has the highest purchasing power</a:t>
            </a:r>
            <a:endParaRPr lang="en-US" sz="3100" dirty="0"/>
          </a:p>
        </p:txBody>
      </p:sp>
      <p:sp>
        <p:nvSpPr>
          <p:cNvPr id="3" name="Content Placeholder 2"/>
          <p:cNvSpPr>
            <a:spLocks noGrp="1"/>
          </p:cNvSpPr>
          <p:nvPr>
            <p:ph idx="1"/>
          </p:nvPr>
        </p:nvSpPr>
        <p:spPr/>
        <p:txBody>
          <a:bodyPr/>
          <a:lstStyle/>
          <a:p>
            <a:r>
              <a:rPr lang="en-US" dirty="0" smtClean="0"/>
              <a:t>Can the marital status of customers affect their purchase power? </a:t>
            </a:r>
          </a:p>
          <a:p>
            <a:r>
              <a:rPr lang="en-US" dirty="0" smtClean="0"/>
              <a:t>Lets answer this question in this analysis by comparing the incomes of singles, couples, </a:t>
            </a:r>
          </a:p>
          <a:p>
            <a:pPr marL="0" indent="0">
              <a:buNone/>
            </a:pPr>
            <a:r>
              <a:rPr lang="en-US" dirty="0" smtClean="0"/>
              <a:t>      divorcees and individuals who are together</a:t>
            </a:r>
            <a:endParaRPr lang="en-US" dirty="0"/>
          </a:p>
        </p:txBody>
      </p:sp>
    </p:spTree>
    <p:extLst>
      <p:ext uri="{BB962C8B-B14F-4D97-AF65-F5344CB8AC3E}">
        <p14:creationId xmlns:p14="http://schemas.microsoft.com/office/powerpoint/2010/main" val="28357475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990" y="521073"/>
            <a:ext cx="11124773" cy="5685764"/>
          </a:xfrm>
          <a:prstGeom prst="rect">
            <a:avLst/>
          </a:prstGeom>
        </p:spPr>
      </p:pic>
    </p:spTree>
    <p:extLst>
      <p:ext uri="{BB962C8B-B14F-4D97-AF65-F5344CB8AC3E}">
        <p14:creationId xmlns:p14="http://schemas.microsoft.com/office/powerpoint/2010/main" val="41355983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61560"/>
            <a:ext cx="9525365" cy="923330"/>
          </a:xfrm>
          <a:prstGeom prst="rect">
            <a:avLst/>
          </a:prstGeom>
          <a:noFill/>
        </p:spPr>
        <p:txBody>
          <a:bodyPr wrap="none" rtlCol="0">
            <a:spAutoFit/>
          </a:bodyPr>
          <a:lstStyle/>
          <a:p>
            <a:r>
              <a:rPr lang="en-US" dirty="0" smtClean="0"/>
              <a:t>In the above code snippet we grouped the individuals into different marital status, </a:t>
            </a:r>
          </a:p>
          <a:p>
            <a:r>
              <a:rPr lang="en-US" dirty="0" smtClean="0"/>
              <a:t>calculated  the total income of each marital category and identified the category </a:t>
            </a:r>
          </a:p>
          <a:p>
            <a:r>
              <a:rPr lang="en-US" dirty="0" smtClean="0"/>
              <a:t>with the highest purchase power</a:t>
            </a:r>
            <a:endParaRPr lang="en-US" dirty="0"/>
          </a:p>
        </p:txBody>
      </p:sp>
      <p:pic>
        <p:nvPicPr>
          <p:cNvPr id="4" name="Picture 3"/>
          <p:cNvPicPr>
            <a:picLocks noChangeAspect="1"/>
          </p:cNvPicPr>
          <p:nvPr/>
        </p:nvPicPr>
        <p:blipFill>
          <a:blip r:embed="rId2"/>
          <a:stretch>
            <a:fillRect/>
          </a:stretch>
        </p:blipFill>
        <p:spPr>
          <a:xfrm>
            <a:off x="0" y="1279083"/>
            <a:ext cx="6081199" cy="5578917"/>
          </a:xfrm>
          <a:prstGeom prst="rect">
            <a:avLst/>
          </a:prstGeom>
        </p:spPr>
      </p:pic>
      <p:sp>
        <p:nvSpPr>
          <p:cNvPr id="5" name="TextBox 4"/>
          <p:cNvSpPr txBox="1"/>
          <p:nvPr/>
        </p:nvSpPr>
        <p:spPr>
          <a:xfrm>
            <a:off x="6081199" y="1426586"/>
            <a:ext cx="5352747" cy="369332"/>
          </a:xfrm>
          <a:prstGeom prst="rect">
            <a:avLst/>
          </a:prstGeom>
          <a:noFill/>
        </p:spPr>
        <p:txBody>
          <a:bodyPr wrap="none" rtlCol="0">
            <a:spAutoFit/>
          </a:bodyPr>
          <a:lstStyle/>
          <a:p>
            <a:r>
              <a:rPr lang="en-US" dirty="0"/>
              <a:t>NOTE: The amount spent is in ten million dollars</a:t>
            </a:r>
          </a:p>
        </p:txBody>
      </p:sp>
    </p:spTree>
    <p:extLst>
      <p:ext uri="{BB962C8B-B14F-4D97-AF65-F5344CB8AC3E}">
        <p14:creationId xmlns:p14="http://schemas.microsoft.com/office/powerpoint/2010/main" val="9901593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491" y="447188"/>
            <a:ext cx="11526982" cy="1118376"/>
          </a:xfrm>
        </p:spPr>
        <p:txBody>
          <a:bodyPr/>
          <a:lstStyle/>
          <a:p>
            <a:r>
              <a:rPr lang="en-US" sz="3000" dirty="0" smtClean="0"/>
              <a:t>Which Educational level has the highest purchasing power </a:t>
            </a:r>
            <a:endParaRPr lang="en-US" sz="3000" dirty="0"/>
          </a:p>
        </p:txBody>
      </p:sp>
      <p:sp>
        <p:nvSpPr>
          <p:cNvPr id="3" name="Content Placeholder 2"/>
          <p:cNvSpPr>
            <a:spLocks noGrp="1"/>
          </p:cNvSpPr>
          <p:nvPr>
            <p:ph idx="1"/>
          </p:nvPr>
        </p:nvSpPr>
        <p:spPr/>
        <p:txBody>
          <a:bodyPr>
            <a:normAutofit/>
          </a:bodyPr>
          <a:lstStyle/>
          <a:p>
            <a:r>
              <a:rPr lang="en-US" sz="2000" dirty="0">
                <a:latin typeface="Bahnschrift" panose="020B0502040204020203" pitchFamily="34" charset="0"/>
              </a:rPr>
              <a:t>Higher education generally boosts purchasing power by increasing income potential, improving financial literacy, providing job stability, and enhancing credit access, enabling smarter financial decisions and greater buying capacity</a:t>
            </a:r>
            <a:r>
              <a:rPr lang="en-US" sz="2000" dirty="0" smtClean="0">
                <a:latin typeface="Bahnschrift" panose="020B0502040204020203" pitchFamily="34" charset="0"/>
              </a:rPr>
              <a:t>. </a:t>
            </a:r>
          </a:p>
        </p:txBody>
      </p:sp>
    </p:spTree>
    <p:extLst>
      <p:ext uri="{BB962C8B-B14F-4D97-AF65-F5344CB8AC3E}">
        <p14:creationId xmlns:p14="http://schemas.microsoft.com/office/powerpoint/2010/main" val="40522481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37728" y="1501074"/>
            <a:ext cx="8646457" cy="2862322"/>
          </a:xfrm>
          <a:prstGeom prst="rect">
            <a:avLst/>
          </a:prstGeom>
          <a:noFill/>
        </p:spPr>
        <p:txBody>
          <a:bodyPr wrap="square" rtlCol="0" anchor="t">
            <a:spAutoFit/>
          </a:bodyPr>
          <a:lstStyle/>
          <a:p>
            <a:r>
              <a:rPr lang="en-US" dirty="0" smtClean="0">
                <a:latin typeface="Arial Rounded MT Bold" panose="020F0704030504030204" pitchFamily="34" charset="0"/>
              </a:rPr>
              <a:t>Hi …</a:t>
            </a:r>
          </a:p>
          <a:p>
            <a:r>
              <a:rPr lang="en-US" dirty="0" smtClean="0">
                <a:latin typeface="Arial Rounded MT Bold" panose="020F0704030504030204" pitchFamily="34" charset="0"/>
              </a:rPr>
              <a:t>Welcome to my first data analysis project </a:t>
            </a:r>
          </a:p>
          <a:p>
            <a:r>
              <a:rPr lang="en-US" dirty="0" smtClean="0">
                <a:latin typeface="Arial Rounded MT Bold" panose="020F0704030504030204" pitchFamily="34" charset="0"/>
              </a:rPr>
              <a:t>where I explore the shopping habits of customers </a:t>
            </a:r>
          </a:p>
          <a:p>
            <a:r>
              <a:rPr lang="en-US" dirty="0" smtClean="0">
                <a:latin typeface="Arial Rounded MT Bold" panose="020F0704030504030204" pitchFamily="34" charset="0"/>
              </a:rPr>
              <a:t>&amp; factors that influence the loyalty of customers and</a:t>
            </a:r>
          </a:p>
          <a:p>
            <a:r>
              <a:rPr lang="en-US" dirty="0" smtClean="0">
                <a:latin typeface="Arial Rounded MT Bold" panose="020F0704030504030204" pitchFamily="34" charset="0"/>
              </a:rPr>
              <a:t>therefore promote sales.</a:t>
            </a:r>
          </a:p>
          <a:p>
            <a:endParaRPr lang="en-US" dirty="0">
              <a:latin typeface="Arial Rounded MT Bold" panose="020F0704030504030204" pitchFamily="34" charset="0"/>
            </a:endParaRPr>
          </a:p>
          <a:p>
            <a:r>
              <a:rPr lang="en-US" dirty="0" smtClean="0">
                <a:latin typeface="Arial Rounded MT Bold" panose="020F0704030504030204" pitchFamily="34" charset="0"/>
              </a:rPr>
              <a:t>With the advancement of technology,</a:t>
            </a:r>
          </a:p>
          <a:p>
            <a:r>
              <a:rPr lang="en-US" dirty="0" smtClean="0">
                <a:latin typeface="Arial Rounded MT Bold" panose="020F0704030504030204" pitchFamily="34" charset="0"/>
              </a:rPr>
              <a:t>customers shopping habits have evolved over the </a:t>
            </a:r>
          </a:p>
          <a:p>
            <a:r>
              <a:rPr lang="en-US" dirty="0" smtClean="0">
                <a:latin typeface="Arial Rounded MT Bold" panose="020F0704030504030204" pitchFamily="34" charset="0"/>
              </a:rPr>
              <a:t>years, making it crucial for businesses to keep up with </a:t>
            </a:r>
          </a:p>
          <a:p>
            <a:r>
              <a:rPr lang="en-US" dirty="0" smtClean="0">
                <a:latin typeface="Arial Rounded MT Bold" panose="020F0704030504030204" pitchFamily="34" charset="0"/>
              </a:rPr>
              <a:t>the trends and develop more efficient sales strategies.</a:t>
            </a:r>
            <a:endParaRPr lang="en-US" dirty="0">
              <a:latin typeface="Arial Rounded MT Bold" panose="020F070403050403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48"/>
            <a:ext cx="6037728" cy="687144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389220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6877533" cy="532658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868" y="5326586"/>
            <a:ext cx="10058400" cy="1531414"/>
          </a:xfrm>
          <a:prstGeom prst="rect">
            <a:avLst/>
          </a:prstGeom>
        </p:spPr>
      </p:pic>
    </p:spTree>
    <p:extLst>
      <p:ext uri="{BB962C8B-B14F-4D97-AF65-F5344CB8AC3E}">
        <p14:creationId xmlns:p14="http://schemas.microsoft.com/office/powerpoint/2010/main" val="28031360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This </a:t>
            </a:r>
            <a:r>
              <a:rPr lang="en-US" dirty="0"/>
              <a:t>analysis identifies </a:t>
            </a:r>
            <a:r>
              <a:rPr lang="en-US" dirty="0" smtClean="0"/>
              <a:t>three customer </a:t>
            </a:r>
            <a:r>
              <a:rPr lang="en-US" dirty="0"/>
              <a:t>segments based on </a:t>
            </a:r>
            <a:r>
              <a:rPr lang="en-US" dirty="0" smtClean="0"/>
              <a:t>product demand, marital status, </a:t>
            </a:r>
            <a:r>
              <a:rPr lang="en-US" dirty="0"/>
              <a:t>and </a:t>
            </a:r>
            <a:r>
              <a:rPr lang="en-US" dirty="0" smtClean="0"/>
              <a:t>educational levels. By </a:t>
            </a:r>
            <a:r>
              <a:rPr lang="en-US" dirty="0"/>
              <a:t>targeting each segment—ranging from budget-conscious families to affluent high-spenders—with tailored marketing strategies, businesses can better meet customer needs and drive revenue growth. </a:t>
            </a:r>
            <a:endParaRPr lang="en-US" dirty="0" smtClean="0"/>
          </a:p>
          <a:p>
            <a:r>
              <a:rPr lang="en-US" dirty="0"/>
              <a:t>This brings me to the end of my analysis you can view the notebook </a:t>
            </a:r>
            <a:r>
              <a:rPr lang="en-US" b="1" u="sng" dirty="0"/>
              <a:t>Here</a:t>
            </a:r>
            <a:endParaRPr lang="en-US" dirty="0"/>
          </a:p>
        </p:txBody>
      </p:sp>
    </p:spTree>
    <p:extLst>
      <p:ext uri="{BB962C8B-B14F-4D97-AF65-F5344CB8AC3E}">
        <p14:creationId xmlns:p14="http://schemas.microsoft.com/office/powerpoint/2010/main" val="3959405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Objective of Analysis</a:t>
            </a:r>
            <a:endParaRPr lang="en-US" dirty="0"/>
          </a:p>
        </p:txBody>
      </p:sp>
      <p:sp>
        <p:nvSpPr>
          <p:cNvPr id="3" name="Content Placeholder 2"/>
          <p:cNvSpPr>
            <a:spLocks noGrp="1"/>
          </p:cNvSpPr>
          <p:nvPr>
            <p:ph idx="1"/>
          </p:nvPr>
        </p:nvSpPr>
        <p:spPr>
          <a:xfrm>
            <a:off x="805265" y="2222287"/>
            <a:ext cx="9602759" cy="3636511"/>
          </a:xfrm>
        </p:spPr>
        <p:txBody>
          <a:bodyPr>
            <a:normAutofit/>
          </a:bodyPr>
          <a:lstStyle/>
          <a:p>
            <a:r>
              <a:rPr lang="en-US" sz="2400" dirty="0" smtClean="0">
                <a:latin typeface="Bahnschrift" panose="020B0502040204020203" pitchFamily="34" charset="0"/>
              </a:rPr>
              <a:t>In this analysis, I aim to shed light on customers’ behavior and shopping habits and draw substantive conclusions that can serve as suggestions for making data driven decisions.</a:t>
            </a:r>
          </a:p>
          <a:p>
            <a:pPr marL="0" indent="0">
              <a:buNone/>
            </a:pPr>
            <a:endParaRPr lang="en-US" sz="2400" dirty="0" smtClean="0">
              <a:latin typeface="Bahnschrift" panose="020B0502040204020203" pitchFamily="34" charset="0"/>
            </a:endParaRPr>
          </a:p>
          <a:p>
            <a:r>
              <a:rPr lang="en-US" sz="2400" dirty="0" smtClean="0">
                <a:latin typeface="Bahnschrift" panose="020B0502040204020203" pitchFamily="34" charset="0"/>
              </a:rPr>
              <a:t>As noted earlier the retail industry is fast evolving, so how can businesses grow in the same manner? This is one of the questions this analysis answers by portraying trends in simple graphs, charts histograms etc.</a:t>
            </a:r>
          </a:p>
        </p:txBody>
      </p:sp>
    </p:spTree>
    <p:extLst>
      <p:ext uri="{BB962C8B-B14F-4D97-AF65-F5344CB8AC3E}">
        <p14:creationId xmlns:p14="http://schemas.microsoft.com/office/powerpoint/2010/main" val="41498054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Statements</a:t>
            </a:r>
            <a:endParaRPr lang="en-US" dirty="0"/>
          </a:p>
        </p:txBody>
      </p:sp>
      <p:sp>
        <p:nvSpPr>
          <p:cNvPr id="3" name="Content Placeholder 2"/>
          <p:cNvSpPr>
            <a:spLocks noGrp="1"/>
          </p:cNvSpPr>
          <p:nvPr>
            <p:ph idx="1"/>
          </p:nvPr>
        </p:nvSpPr>
        <p:spPr/>
        <p:txBody>
          <a:bodyPr>
            <a:normAutofit/>
          </a:bodyPr>
          <a:lstStyle/>
          <a:p>
            <a:r>
              <a:rPr lang="en-US" sz="2400" dirty="0" smtClean="0">
                <a:latin typeface="Bahnschrift SemiBold" panose="020B0502040204020203" pitchFamily="34" charset="0"/>
              </a:rPr>
              <a:t>Customer Segmentation: How can customers be segmented based on their spending habits and demographics to improve target marketing.</a:t>
            </a:r>
          </a:p>
          <a:p>
            <a:pPr marL="0" indent="0">
              <a:buNone/>
            </a:pPr>
            <a:endParaRPr lang="en-US" sz="2400" dirty="0" smtClean="0">
              <a:latin typeface="Bahnschrift SemiBold" panose="020B0502040204020203" pitchFamily="34" charset="0"/>
            </a:endParaRPr>
          </a:p>
          <a:p>
            <a:r>
              <a:rPr lang="en-US" sz="2400" dirty="0" smtClean="0">
                <a:latin typeface="Bahnschrift SemiBold" panose="020B0502040204020203" pitchFamily="34" charset="0"/>
              </a:rPr>
              <a:t>Revenue Optimization: Which customer segments contribute the most to revenue, which product categories have the highest potential for increased sales.</a:t>
            </a:r>
            <a:endParaRPr lang="en-US" sz="2400" dirty="0">
              <a:latin typeface="Bahnschrift SemiBold" panose="020B0502040204020203" pitchFamily="34" charset="0"/>
            </a:endParaRPr>
          </a:p>
        </p:txBody>
      </p:sp>
    </p:spTree>
    <p:extLst>
      <p:ext uri="{BB962C8B-B14F-4D97-AF65-F5344CB8AC3E}">
        <p14:creationId xmlns:p14="http://schemas.microsoft.com/office/powerpoint/2010/main" val="30870189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dirty="0" smtClean="0"/>
              <a:t>Data Collection: The data used in this analysis was gotten from the </a:t>
            </a:r>
            <a:r>
              <a:rPr lang="en-US" dirty="0" err="1" smtClean="0"/>
              <a:t>super_store</a:t>
            </a:r>
            <a:r>
              <a:rPr lang="en-US" dirty="0" smtClean="0"/>
              <a:t> data set which is available on kaggle. The Data set contains columns such as </a:t>
            </a:r>
            <a:r>
              <a:rPr lang="en-US" dirty="0" err="1" smtClean="0"/>
              <a:t>customer_id</a:t>
            </a:r>
            <a:r>
              <a:rPr lang="en-US" dirty="0" smtClean="0"/>
              <a:t>, date of transaction, reccency and other demographics (age, marital status and educational level)</a:t>
            </a:r>
            <a:endParaRPr lang="en-US" dirty="0"/>
          </a:p>
        </p:txBody>
      </p:sp>
    </p:spTree>
    <p:extLst>
      <p:ext uri="{BB962C8B-B14F-4D97-AF65-F5344CB8AC3E}">
        <p14:creationId xmlns:p14="http://schemas.microsoft.com/office/powerpoint/2010/main" val="1277040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12695"/>
            <a:ext cx="12364282" cy="4708981"/>
          </a:xfrm>
          <a:prstGeom prst="rect">
            <a:avLst/>
          </a:prstGeom>
          <a:noFill/>
        </p:spPr>
        <p:txBody>
          <a:bodyPr wrap="none" rtlCol="0">
            <a:spAutoFit/>
          </a:bodyPr>
          <a:lstStyle/>
          <a:p>
            <a:r>
              <a:rPr lang="en-US" sz="2000" dirty="0" smtClean="0">
                <a:latin typeface="Bahnschrift" panose="020B0502040204020203" pitchFamily="34" charset="0"/>
              </a:rPr>
              <a:t>For my analysis I made use of python libraries such as numpy for computational analysis,</a:t>
            </a:r>
          </a:p>
          <a:p>
            <a:r>
              <a:rPr lang="en-US" sz="2000" dirty="0" smtClean="0">
                <a:latin typeface="Bahnschrift" panose="020B0502040204020203" pitchFamily="34" charset="0"/>
              </a:rPr>
              <a:t>Pandas for data manipulation and matplotlib for data visualization. </a:t>
            </a:r>
          </a:p>
          <a:p>
            <a:endParaRPr lang="en-US" sz="2000" dirty="0">
              <a:latin typeface="Bahnschrift" panose="020B0502040204020203" pitchFamily="34" charset="0"/>
            </a:endParaRPr>
          </a:p>
          <a:p>
            <a:pPr marL="285750" indent="-285750">
              <a:buFont typeface="Wingdings" panose="05000000000000000000" pitchFamily="2" charset="2"/>
              <a:buChar char="v"/>
            </a:pPr>
            <a:r>
              <a:rPr lang="en-US" sz="2000" dirty="0" smtClean="0">
                <a:latin typeface="Bahnschrift" panose="020B0502040204020203" pitchFamily="34" charset="0"/>
              </a:rPr>
              <a:t>All analysis were performed in a Jupyter notebook, the file can be accessed on my </a:t>
            </a:r>
            <a:r>
              <a:rPr lang="en-US" sz="2000" dirty="0" err="1" smtClean="0">
                <a:latin typeface="Bahnschrift" panose="020B0502040204020203" pitchFamily="34" charset="0"/>
              </a:rPr>
              <a:t>Github</a:t>
            </a:r>
            <a:endParaRPr lang="en-US" sz="2000" dirty="0" smtClean="0">
              <a:latin typeface="Bahnschrift" panose="020B0502040204020203" pitchFamily="34" charset="0"/>
            </a:endParaRPr>
          </a:p>
          <a:p>
            <a:pPr marL="285750" indent="-285750">
              <a:buFont typeface="Wingdings" panose="05000000000000000000" pitchFamily="2" charset="2"/>
              <a:buChar char="v"/>
            </a:pPr>
            <a:endParaRPr lang="en-US" sz="2000" dirty="0" smtClean="0">
              <a:latin typeface="Bahnschrift" panose="020B0502040204020203" pitchFamily="34" charset="0"/>
            </a:endParaRPr>
          </a:p>
          <a:p>
            <a:pPr marL="285750" indent="-285750">
              <a:buFont typeface="Wingdings" panose="05000000000000000000" pitchFamily="2" charset="2"/>
              <a:buChar char="v"/>
            </a:pPr>
            <a:r>
              <a:rPr lang="en-US" sz="2000" dirty="0">
                <a:latin typeface="Bahnschrift" panose="020B0502040204020203" pitchFamily="34" charset="0"/>
              </a:rPr>
              <a:t>Pandas was used to read the data in a csv file, convert the data set into </a:t>
            </a:r>
            <a:endParaRPr lang="en-US" sz="2000" dirty="0" smtClean="0">
              <a:latin typeface="Bahnschrift" panose="020B0502040204020203" pitchFamily="34" charset="0"/>
            </a:endParaRPr>
          </a:p>
          <a:p>
            <a:r>
              <a:rPr lang="en-US" sz="2000" dirty="0">
                <a:latin typeface="Bahnschrift" panose="020B0502040204020203" pitchFamily="34" charset="0"/>
              </a:rPr>
              <a:t> </a:t>
            </a:r>
            <a:r>
              <a:rPr lang="en-US" sz="2000" dirty="0" smtClean="0">
                <a:latin typeface="Bahnschrift" panose="020B0502040204020203" pitchFamily="34" charset="0"/>
              </a:rPr>
              <a:t>   a data frame(rows </a:t>
            </a:r>
            <a:r>
              <a:rPr lang="en-US" sz="2000" dirty="0">
                <a:latin typeface="Bahnschrift" panose="020B0502040204020203" pitchFamily="34" charset="0"/>
              </a:rPr>
              <a:t>and columns</a:t>
            </a:r>
            <a:r>
              <a:rPr lang="en-US" sz="2000" dirty="0" smtClean="0">
                <a:latin typeface="Bahnschrift" panose="020B0502040204020203" pitchFamily="34" charset="0"/>
              </a:rPr>
              <a:t>).</a:t>
            </a:r>
          </a:p>
          <a:p>
            <a:pPr marL="285750" indent="-285750">
              <a:buFont typeface="Wingdings" panose="05000000000000000000" pitchFamily="2" charset="2"/>
              <a:buChar char="v"/>
            </a:pPr>
            <a:endParaRPr lang="en-US" sz="2000" dirty="0">
              <a:latin typeface="Bahnschrift" panose="020B0502040204020203" pitchFamily="34" charset="0"/>
            </a:endParaRPr>
          </a:p>
          <a:p>
            <a:pPr marL="285750" indent="-285750">
              <a:buFont typeface="Wingdings" panose="05000000000000000000" pitchFamily="2" charset="2"/>
              <a:buChar char="v"/>
            </a:pPr>
            <a:r>
              <a:rPr lang="en-US" sz="2000" dirty="0" smtClean="0">
                <a:latin typeface="Bahnschrift" panose="020B0502040204020203" pitchFamily="34" charset="0"/>
              </a:rPr>
              <a:t>I used numpy for aggregation of data using functions such as max, min, sum etc.</a:t>
            </a:r>
          </a:p>
          <a:p>
            <a:pPr marL="285750" indent="-285750">
              <a:buFont typeface="Wingdings" panose="05000000000000000000" pitchFamily="2" charset="2"/>
              <a:buChar char="v"/>
            </a:pPr>
            <a:endParaRPr lang="en-US" sz="2000" dirty="0" smtClean="0">
              <a:latin typeface="Bahnschrift" panose="020B0502040204020203" pitchFamily="34" charset="0"/>
            </a:endParaRPr>
          </a:p>
          <a:p>
            <a:pPr marL="285750" indent="-285750">
              <a:buFont typeface="Wingdings" panose="05000000000000000000" pitchFamily="2" charset="2"/>
              <a:buChar char="v"/>
            </a:pPr>
            <a:r>
              <a:rPr lang="en-US" sz="2000" dirty="0" smtClean="0">
                <a:latin typeface="Bahnschrift" panose="020B0502040204020203" pitchFamily="34" charset="0"/>
              </a:rPr>
              <a:t>Next, I used the pyplot module from matplotlib to visualize the data, addressing the problem statements</a:t>
            </a:r>
          </a:p>
          <a:p>
            <a:r>
              <a:rPr lang="en-US" sz="2000" dirty="0" smtClean="0">
                <a:latin typeface="Bahnschrift" panose="020B0502040204020203" pitchFamily="34" charset="0"/>
              </a:rPr>
              <a:t>    such as the income distribution, product spending patterns, income of customers according to </a:t>
            </a:r>
          </a:p>
          <a:p>
            <a:r>
              <a:rPr lang="en-US" sz="2000" dirty="0">
                <a:latin typeface="Bahnschrift" panose="020B0502040204020203" pitchFamily="34" charset="0"/>
              </a:rPr>
              <a:t> </a:t>
            </a:r>
            <a:r>
              <a:rPr lang="en-US" sz="2000" dirty="0" smtClean="0">
                <a:latin typeface="Bahnschrift" panose="020B0502040204020203" pitchFamily="34" charset="0"/>
              </a:rPr>
              <a:t>   certain demographics.</a:t>
            </a:r>
          </a:p>
          <a:p>
            <a:pPr>
              <a:lnSpc>
                <a:spcPct val="200000"/>
              </a:lnSpc>
            </a:pPr>
            <a:endParaRPr lang="en-US" sz="2000" dirty="0" smtClean="0">
              <a:latin typeface="Bahnschrift" panose="020B0502040204020203" pitchFamily="34" charset="0"/>
            </a:endParaRPr>
          </a:p>
        </p:txBody>
      </p:sp>
    </p:spTree>
    <p:extLst>
      <p:ext uri="{BB962C8B-B14F-4D97-AF65-F5344CB8AC3E}">
        <p14:creationId xmlns:p14="http://schemas.microsoft.com/office/powerpoint/2010/main" val="11373609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5" name="Content Placeholder 4"/>
          <p:cNvSpPr>
            <a:spLocks noGrp="1"/>
          </p:cNvSpPr>
          <p:nvPr>
            <p:ph sz="half" idx="1"/>
          </p:nvPr>
        </p:nvSpPr>
        <p:spPr/>
        <p:txBody>
          <a:bodyPr/>
          <a:lstStyle/>
          <a:p>
            <a:r>
              <a:rPr lang="en-US" dirty="0" smtClean="0"/>
              <a:t>This is a brief info on our data set using the pandas info() function</a:t>
            </a:r>
          </a:p>
          <a:p>
            <a:r>
              <a:rPr lang="en-US" dirty="0" smtClean="0"/>
              <a:t>This function summarizes the details of our dataset; columns, datatypes, null values etc.</a:t>
            </a:r>
            <a:endParaRPr lang="en-US" dirty="0"/>
          </a:p>
        </p:txBody>
      </p:sp>
      <p:pic>
        <p:nvPicPr>
          <p:cNvPr id="12" name="Content Placeholder 1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04586" y="1953492"/>
            <a:ext cx="5938032" cy="4765964"/>
          </a:xfrm>
        </p:spPr>
      </p:pic>
    </p:spTree>
    <p:extLst>
      <p:ext uri="{BB962C8B-B14F-4D97-AF65-F5344CB8AC3E}">
        <p14:creationId xmlns:p14="http://schemas.microsoft.com/office/powerpoint/2010/main" val="1552823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6472" y="651164"/>
            <a:ext cx="4682836" cy="523220"/>
          </a:xfrm>
          <a:prstGeom prst="rect">
            <a:avLst/>
          </a:prstGeom>
          <a:noFill/>
        </p:spPr>
        <p:txBody>
          <a:bodyPr wrap="square" rtlCol="0">
            <a:spAutoFit/>
          </a:bodyPr>
          <a:lstStyle/>
          <a:p>
            <a:r>
              <a:rPr lang="en-US" sz="2800" b="1" dirty="0" smtClean="0">
                <a:latin typeface="Bahnschrift" panose="020B0502040204020203" pitchFamily="34" charset="0"/>
              </a:rPr>
              <a:t>Customer segmentation</a:t>
            </a:r>
            <a:endParaRPr lang="en-US" sz="2800" b="1" dirty="0">
              <a:latin typeface="Bahnschrift" panose="020B0502040204020203" pitchFamily="34" charset="0"/>
            </a:endParaRPr>
          </a:p>
        </p:txBody>
      </p:sp>
      <p:sp>
        <p:nvSpPr>
          <p:cNvPr id="3" name="TextBox 2"/>
          <p:cNvSpPr txBox="1"/>
          <p:nvPr/>
        </p:nvSpPr>
        <p:spPr>
          <a:xfrm>
            <a:off x="526472" y="2646218"/>
            <a:ext cx="11929869" cy="646331"/>
          </a:xfrm>
          <a:prstGeom prst="rect">
            <a:avLst/>
          </a:prstGeom>
          <a:noFill/>
        </p:spPr>
        <p:txBody>
          <a:bodyPr wrap="none" rtlCol="0">
            <a:spAutoFit/>
          </a:bodyPr>
          <a:lstStyle/>
          <a:p>
            <a:r>
              <a:rPr lang="en-US" dirty="0" smtClean="0"/>
              <a:t>To do this I extracted the customers demographics such as Income, Education level, marital status, and </a:t>
            </a:r>
          </a:p>
          <a:p>
            <a:r>
              <a:rPr lang="en-US" dirty="0" smtClean="0"/>
              <a:t>amount spent on each product </a:t>
            </a:r>
            <a:endParaRPr lang="en-US" dirty="0"/>
          </a:p>
        </p:txBody>
      </p:sp>
      <p:sp>
        <p:nvSpPr>
          <p:cNvPr id="6" name="TextBox 5"/>
          <p:cNvSpPr txBox="1"/>
          <p:nvPr/>
        </p:nvSpPr>
        <p:spPr>
          <a:xfrm>
            <a:off x="526472" y="1725635"/>
            <a:ext cx="11248592" cy="646331"/>
          </a:xfrm>
          <a:prstGeom prst="rect">
            <a:avLst/>
          </a:prstGeom>
          <a:noFill/>
        </p:spPr>
        <p:txBody>
          <a:bodyPr wrap="none" rtlCol="0">
            <a:spAutoFit/>
          </a:bodyPr>
          <a:lstStyle/>
          <a:p>
            <a:r>
              <a:rPr lang="en-US" dirty="0" smtClean="0"/>
              <a:t>This is where we group the customers to compare their spending habits, which products they prefer</a:t>
            </a:r>
          </a:p>
          <a:p>
            <a:r>
              <a:rPr lang="en-US" dirty="0" smtClean="0"/>
              <a:t>and other factors that can influence their purchase power</a:t>
            </a:r>
            <a:endParaRPr lang="en-US" dirty="0"/>
          </a:p>
        </p:txBody>
      </p:sp>
    </p:spTree>
    <p:extLst>
      <p:ext uri="{BB962C8B-B14F-4D97-AF65-F5344CB8AC3E}">
        <p14:creationId xmlns:p14="http://schemas.microsoft.com/office/powerpoint/2010/main" val="32101903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364" y="295121"/>
            <a:ext cx="8285018" cy="6451639"/>
          </a:xfrm>
          <a:prstGeom prst="rect">
            <a:avLst/>
          </a:prstGeom>
        </p:spPr>
      </p:pic>
    </p:spTree>
    <p:extLst>
      <p:ext uri="{BB962C8B-B14F-4D97-AF65-F5344CB8AC3E}">
        <p14:creationId xmlns:p14="http://schemas.microsoft.com/office/powerpoint/2010/main" val="2750085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380</TotalTime>
  <Words>849</Words>
  <Application>Microsoft Office PowerPoint</Application>
  <PresentationFormat>Widescreen</PresentationFormat>
  <Paragraphs>82</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 Rounded MT Bold</vt:lpstr>
      <vt:lpstr>Bahnschrift</vt:lpstr>
      <vt:lpstr>Bahnschrift Condensed</vt:lpstr>
      <vt:lpstr>Bahnschrift SemiBold</vt:lpstr>
      <vt:lpstr>Century Gothic</vt:lpstr>
      <vt:lpstr>Wingdings</vt:lpstr>
      <vt:lpstr>Wingdings 2</vt:lpstr>
      <vt:lpstr>Quotable</vt:lpstr>
      <vt:lpstr>Analysis Report on Apex Store  Data for 2012 – 2014</vt:lpstr>
      <vt:lpstr>PowerPoint Presentation</vt:lpstr>
      <vt:lpstr>Objective of Analysis</vt:lpstr>
      <vt:lpstr>Problem Statements</vt:lpstr>
      <vt:lpstr>Methodology</vt:lpstr>
      <vt:lpstr>PowerPoint Presentation</vt:lpstr>
      <vt:lpstr>RESULTS</vt:lpstr>
      <vt:lpstr>PowerPoint Presentation</vt:lpstr>
      <vt:lpstr>PowerPoint Presentation</vt:lpstr>
      <vt:lpstr>Income Distribution</vt:lpstr>
      <vt:lpstr>PowerPoint Presentation</vt:lpstr>
      <vt:lpstr>PowerPoint Presentation</vt:lpstr>
      <vt:lpstr>Which product is in high demand compared to other products</vt:lpstr>
      <vt:lpstr>PowerPoint Presentation</vt:lpstr>
      <vt:lpstr>PowerPoint Presentation</vt:lpstr>
      <vt:lpstr>Which Marital status has the highest purchasing power</vt:lpstr>
      <vt:lpstr>PowerPoint Presentation</vt:lpstr>
      <vt:lpstr>PowerPoint Presentation</vt:lpstr>
      <vt:lpstr>Which Educational level has the highest purchasing power </vt:lpstr>
      <vt:lpstr>PowerPoint Presentation</vt:lpstr>
      <vt:lpstr>Conclusions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Report on Apex Store  Data for 2012 – 2014</dc:title>
  <dc:creator>VICTOR</dc:creator>
  <cp:lastModifiedBy>VICTOR</cp:lastModifiedBy>
  <cp:revision>46</cp:revision>
  <dcterms:created xsi:type="dcterms:W3CDTF">2024-10-29T21:30:20Z</dcterms:created>
  <dcterms:modified xsi:type="dcterms:W3CDTF">2025-01-29T09:46:58Z</dcterms:modified>
</cp:coreProperties>
</file>