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3" r:id="rId2"/>
    <p:sldId id="355" r:id="rId3"/>
    <p:sldId id="356" r:id="rId4"/>
    <p:sldId id="357" r:id="rId5"/>
    <p:sldId id="364" r:id="rId6"/>
    <p:sldId id="358" r:id="rId7"/>
    <p:sldId id="35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30" autoAdjust="0"/>
    <p:restoredTop sz="86991" autoAdjust="0"/>
  </p:normalViewPr>
  <p:slideViewPr>
    <p:cSldViewPr snapToGrid="0">
      <p:cViewPr varScale="1">
        <p:scale>
          <a:sx n="90" d="100"/>
          <a:sy n="90" d="100"/>
        </p:scale>
        <p:origin x="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06F3-C3E9-4C8D-8FE5-4CC55143F5DF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5685E-2346-440D-B9DC-DA7D80995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7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저장하는 방법</a:t>
            </a:r>
            <a:endParaRPr lang="en-US" altLang="ko-KR" dirty="0" smtClean="0"/>
          </a:p>
          <a:p>
            <a:r>
              <a:rPr lang="ko-KR" altLang="en-US" dirty="0" smtClean="0"/>
              <a:t>하나의 공간에 저장할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문제점이 없는가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주문을 하지 않은 고객의 정보는 저장할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이상현상이 발생할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삽입이상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삭제이상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변경이상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685E-2346-440D-B9DC-DA7D809959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어떻게 저장해야 잘 저장했다고 소문이 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중복을 제거하는 방식이 좋겠다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중복이 나쁜가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공간비용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이상현상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무결성과 </a:t>
            </a:r>
            <a:r>
              <a:rPr lang="ko-KR" altLang="en-US" dirty="0" err="1" smtClean="0"/>
              <a:t>관련있음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685E-2346-440D-B9DC-DA7D809959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3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5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4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5CF3-8573-4D46-A950-B24EC8215BF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700" y="1223963"/>
            <a:ext cx="9144000" cy="2376487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조인 쉽게 배우기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7" y="4686299"/>
            <a:ext cx="1319213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688" y="4257508"/>
            <a:ext cx="1050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SELECT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name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addr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tel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odate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pname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sale_cnt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  price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sale_cnt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* price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FROM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ORDER  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MEMBER  </a:t>
            </a:r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m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  o.id  = m.id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GOODS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g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 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o.pcode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=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g.pcode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3458" y="1169850"/>
            <a:ext cx="6620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주문내역 쿼리 </a:t>
            </a:r>
            <a:r>
              <a:rPr lang="en-US" altLang="ko-KR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( 3</a:t>
            </a:r>
            <a:r>
              <a:rPr lang="ko-KR" alt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개의 테이블 조인</a:t>
            </a:r>
            <a:r>
              <a:rPr lang="en-US" altLang="ko-KR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3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688" y="2163828"/>
            <a:ext cx="1050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SELECT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*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FROM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ORDER  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MEMBER  </a:t>
            </a:r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m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 o.id  = m.id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GOODS  </a:t>
            </a:r>
            <a:r>
              <a:rPr lang="en-US" altLang="ko-KR" b="1" dirty="0" smtClean="0">
                <a:solidFill>
                  <a:srgbClr val="00B05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g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o.pcode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=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g.pcode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46378"/>
              </p:ext>
            </p:extLst>
          </p:nvPr>
        </p:nvGraphicFramePr>
        <p:xfrm>
          <a:off x="1430866" y="1894124"/>
          <a:ext cx="9365767" cy="413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721">
                  <a:extLst>
                    <a:ext uri="{9D8B030D-6E8A-4147-A177-3AD203B41FA5}">
                      <a16:colId xmlns:a16="http://schemas.microsoft.com/office/drawing/2014/main" xmlns="" val="1316042051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2635120330"/>
                    </a:ext>
                  </a:extLst>
                </a:gridCol>
                <a:gridCol w="1425792">
                  <a:extLst>
                    <a:ext uri="{9D8B030D-6E8A-4147-A177-3AD203B41FA5}">
                      <a16:colId xmlns:a16="http://schemas.microsoft.com/office/drawing/2014/main" xmlns="" val="2737938820"/>
                    </a:ext>
                  </a:extLst>
                </a:gridCol>
                <a:gridCol w="1194339">
                  <a:extLst>
                    <a:ext uri="{9D8B030D-6E8A-4147-A177-3AD203B41FA5}">
                      <a16:colId xmlns:a16="http://schemas.microsoft.com/office/drawing/2014/main" xmlns="" val="3978057575"/>
                    </a:ext>
                  </a:extLst>
                </a:gridCol>
                <a:gridCol w="1142894">
                  <a:extLst>
                    <a:ext uri="{9D8B030D-6E8A-4147-A177-3AD203B41FA5}">
                      <a16:colId xmlns:a16="http://schemas.microsoft.com/office/drawing/2014/main" xmlns="" val="2145546315"/>
                    </a:ext>
                  </a:extLst>
                </a:gridCol>
                <a:gridCol w="919858">
                  <a:extLst>
                    <a:ext uri="{9D8B030D-6E8A-4147-A177-3AD203B41FA5}">
                      <a16:colId xmlns:a16="http://schemas.microsoft.com/office/drawing/2014/main" xmlns="" val="3479831101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201475946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1795375993"/>
                    </a:ext>
                  </a:extLst>
                </a:gridCol>
              </a:tblGrid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주문일자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구매상품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금액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073717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16117292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85628081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94718373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36978999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80663510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98837962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38426518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6703931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7564" y="1361633"/>
            <a:ext cx="2406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에이콘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쇼핑몰 정보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폭발 1 4"/>
          <p:cNvSpPr/>
          <p:nvPr/>
        </p:nvSpPr>
        <p:spPr>
          <a:xfrm>
            <a:off x="7415330" y="461448"/>
            <a:ext cx="1752937" cy="1300295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문제점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0689" y="6206067"/>
            <a:ext cx="9506044" cy="465666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주문정보를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하나의 공간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저장하다면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어떤 문제점이 있을까요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933" y="888745"/>
            <a:ext cx="194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이상현상 발견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ㅠㅠ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삽입이상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삭제이상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변경이상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6843562" y="2742440"/>
            <a:ext cx="4167739" cy="31193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008263" y="3638348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79322" y="4567185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655210" y="3272588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9542" y="3349592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고객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7768" y="2890605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주문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0922" y="4185201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제품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87822" y="5922510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데이터베이스</a:t>
            </a:r>
            <a:endParaRPr lang="en-US" altLang="ko-K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3562" y="647414"/>
            <a:ext cx="45496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데이터를 어떻게 저장할까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4324" y="3042820"/>
            <a:ext cx="1471761" cy="26216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</a:t>
            </a:r>
          </a:p>
          <a:p>
            <a:pPr algn="ctr"/>
            <a:r>
              <a:rPr lang="en-US" altLang="ko-KR" sz="2000" dirty="0" smtClean="0"/>
              <a:t>B</a:t>
            </a:r>
          </a:p>
          <a:p>
            <a:pPr algn="ctr"/>
            <a:r>
              <a:rPr lang="en-US" altLang="ko-KR" sz="2000" dirty="0" smtClean="0"/>
              <a:t>M</a:t>
            </a:r>
          </a:p>
          <a:p>
            <a:pPr algn="ctr"/>
            <a:r>
              <a:rPr lang="en-US" altLang="ko-KR" sz="2000" dirty="0"/>
              <a:t>S</a:t>
            </a:r>
            <a:endParaRPr lang="ko-KR" altLang="en-US" sz="2000" dirty="0" smtClean="0"/>
          </a:p>
        </p:txBody>
      </p:sp>
      <p:sp>
        <p:nvSpPr>
          <p:cNvPr id="22" name="순서도: 연결자 21"/>
          <p:cNvSpPr/>
          <p:nvPr/>
        </p:nvSpPr>
        <p:spPr>
          <a:xfrm>
            <a:off x="1055802" y="3591612"/>
            <a:ext cx="565608" cy="53732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24" name="이등변 삼각형 23"/>
          <p:cNvSpPr/>
          <p:nvPr/>
        </p:nvSpPr>
        <p:spPr>
          <a:xfrm>
            <a:off x="1112362" y="4128940"/>
            <a:ext cx="452487" cy="49962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234911" y="4628560"/>
            <a:ext cx="18854" cy="3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3"/>
          </p:cNvCxnSpPr>
          <p:nvPr/>
        </p:nvCxnSpPr>
        <p:spPr>
          <a:xfrm>
            <a:off x="1338606" y="4628560"/>
            <a:ext cx="179108" cy="34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913641" y="3714161"/>
            <a:ext cx="132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913641" y="4355182"/>
            <a:ext cx="1432875" cy="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66085" y="3714161"/>
            <a:ext cx="1477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0" idx="3"/>
          </p:cNvCxnSpPr>
          <p:nvPr/>
        </p:nvCxnSpPr>
        <p:spPr>
          <a:xfrm flipH="1" flipV="1">
            <a:off x="5366085" y="4353643"/>
            <a:ext cx="1477477" cy="2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2630" y="2004625"/>
            <a:ext cx="4023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어떻게 저장하는 것이 잘 저장했다고 소문이 날까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8191500" y="1398688"/>
            <a:ext cx="2774950" cy="1343751"/>
          </a:xfrm>
          <a:prstGeom prst="irregularSeal1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err="1" smtClean="0">
                <a:solidFill>
                  <a:srgbClr val="FFC000"/>
                </a:solidFill>
              </a:rPr>
              <a:t>무결성</a:t>
            </a:r>
            <a:r>
              <a:rPr lang="ko-KR" altLang="en-US" sz="1400" dirty="0" smtClean="0">
                <a:solidFill>
                  <a:srgbClr val="FFC000"/>
                </a:solidFill>
              </a:rPr>
              <a:t> 유지해줘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630" y="2385222"/>
            <a:ext cx="402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데이터는 무엇이 제일 중요하지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올바른 데이터를 유지하는 것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!!!!  </a:t>
            </a: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중복된 데이터는 이상현상을 많이 일으켜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ㅠ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중복되지 않게 데이터를 저장하도록 하자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1234911" y="3759200"/>
            <a:ext cx="45719" cy="57150"/>
          </a:xfrm>
          <a:prstGeom prst="flowChartConnector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32" name="순서도: 연결자 31"/>
          <p:cNvSpPr/>
          <p:nvPr/>
        </p:nvSpPr>
        <p:spPr>
          <a:xfrm>
            <a:off x="1405600" y="3768686"/>
            <a:ext cx="45719" cy="57150"/>
          </a:xfrm>
          <a:prstGeom prst="flowChartConnector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362837" y="4560180"/>
            <a:ext cx="425450" cy="1035905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</a:t>
            </a:r>
          </a:p>
          <a:p>
            <a:pPr algn="ctr"/>
            <a:r>
              <a:rPr lang="en-US" altLang="ko-KR" sz="2000" dirty="0" smtClean="0"/>
              <a:t>Q</a:t>
            </a:r>
          </a:p>
          <a:p>
            <a:pPr algn="ctr"/>
            <a:r>
              <a:rPr lang="en-US" altLang="ko-KR" sz="2000" dirty="0"/>
              <a:t>L</a:t>
            </a:r>
            <a:endParaRPr lang="ko-KR" altLang="en-US" sz="20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02" y="937338"/>
            <a:ext cx="595312" cy="5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498" y="1322084"/>
            <a:ext cx="736612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관계형 데이터베이스</a:t>
            </a:r>
            <a:endParaRPr lang="en-US" altLang="ko-KR" sz="6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(RDBMS)</a:t>
            </a:r>
            <a:endParaRPr lang="en-US" altLang="ko-KR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8412" y="3707393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정규화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8959" y="375789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조인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5383" y="465778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여러 개로 쪼개기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7617" y="468122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여러테이블을</a:t>
            </a:r>
            <a:r>
              <a:rPr lang="ko-KR" altLang="en-US" dirty="0" smtClean="0"/>
              <a:t> 하나로 합치기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4043" y="5081230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왜 쪼갤까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42579" y="5074009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왜 합칠까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5367593" y="4219564"/>
            <a:ext cx="1861547" cy="100650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112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1778" y="598160"/>
            <a:ext cx="21451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테이블이란</a:t>
            </a:r>
            <a:r>
              <a:rPr lang="en-US" altLang="ko-K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9464" y="2910815"/>
            <a:ext cx="1420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주키란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463" y="4961860"/>
            <a:ext cx="1420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외래키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0550" y="1531803"/>
            <a:ext cx="4756150" cy="901700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데이터 베이스에서 실제 데이터가 저장 되는 </a:t>
            </a:r>
            <a:r>
              <a:rPr lang="ko-KR" altLang="en-US" sz="1200" b="1" dirty="0" smtClean="0"/>
              <a:t>부분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공간</a:t>
            </a:r>
            <a:r>
              <a:rPr lang="en-US" altLang="ko-KR" sz="1200" b="1" dirty="0" smtClean="0"/>
              <a:t>)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smtClean="0"/>
              <a:t>우리에게 친숙한 표 형태  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60550" y="3663934"/>
            <a:ext cx="4756150" cy="895366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테이블에 저장된 행을 식별할 수 있는 유일한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algn="ctr"/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저장된 데이터를 쉽게 찾을 수 있는 값이 필요함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60550" y="5485080"/>
            <a:ext cx="5168900" cy="1106220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테이블 간의 관계성을 설정할 때 사용함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다른테이블의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주키를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가짐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이것을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외래키라고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함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다른 테이블에서 넘어온 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80139"/>
              </p:ext>
            </p:extLst>
          </p:nvPr>
        </p:nvGraphicFramePr>
        <p:xfrm>
          <a:off x="7377785" y="3917950"/>
          <a:ext cx="4141115" cy="2391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223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865882528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1158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46560"/>
              </p:ext>
            </p:extLst>
          </p:nvPr>
        </p:nvGraphicFramePr>
        <p:xfrm>
          <a:off x="7377785" y="1296415"/>
          <a:ext cx="3906164" cy="227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541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1786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50250" y="462140"/>
            <a:ext cx="271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주키와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외래키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찾아보기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25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0391"/>
              </p:ext>
            </p:extLst>
          </p:nvPr>
        </p:nvGraphicFramePr>
        <p:xfrm>
          <a:off x="882709" y="377557"/>
          <a:ext cx="5225860" cy="2797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65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259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26692"/>
              </p:ext>
            </p:extLst>
          </p:nvPr>
        </p:nvGraphicFramePr>
        <p:xfrm>
          <a:off x="6342079" y="377557"/>
          <a:ext cx="4110603" cy="175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201">
                  <a:extLst>
                    <a:ext uri="{9D8B030D-6E8A-4147-A177-3AD203B41FA5}">
                      <a16:colId xmlns:a16="http://schemas.microsoft.com/office/drawing/2014/main" xmlns="" val="3573751995"/>
                    </a:ext>
                  </a:extLst>
                </a:gridCol>
                <a:gridCol w="1370201">
                  <a:extLst>
                    <a:ext uri="{9D8B030D-6E8A-4147-A177-3AD203B41FA5}">
                      <a16:colId xmlns:a16="http://schemas.microsoft.com/office/drawing/2014/main" xmlns="" val="119041183"/>
                    </a:ext>
                  </a:extLst>
                </a:gridCol>
                <a:gridCol w="1370201">
                  <a:extLst>
                    <a:ext uri="{9D8B030D-6E8A-4147-A177-3AD203B41FA5}">
                      <a16:colId xmlns:a16="http://schemas.microsoft.com/office/drawing/2014/main" xmlns="" val="1155423954"/>
                    </a:ext>
                  </a:extLst>
                </a:gridCol>
              </a:tblGrid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구매상품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4882469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81628901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53991800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138545932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958182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40502"/>
              </p:ext>
            </p:extLst>
          </p:nvPr>
        </p:nvGraphicFramePr>
        <p:xfrm>
          <a:off x="2634144" y="3498853"/>
          <a:ext cx="6097105" cy="311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421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865882528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023" y="700722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고객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3765" y="607933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제품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2851" y="3233830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주문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07913"/>
              </p:ext>
            </p:extLst>
          </p:nvPr>
        </p:nvGraphicFramePr>
        <p:xfrm>
          <a:off x="618514" y="2020476"/>
          <a:ext cx="5081864" cy="342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466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095869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445063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4399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9162"/>
              </p:ext>
            </p:extLst>
          </p:nvPr>
        </p:nvGraphicFramePr>
        <p:xfrm>
          <a:off x="6103807" y="1543736"/>
          <a:ext cx="5113928" cy="3989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572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514" y="1615886"/>
            <a:ext cx="10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957" y="1061284"/>
            <a:ext cx="1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1962" y="6239530"/>
            <a:ext cx="1846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 테이블 조인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15544" y="5522108"/>
            <a:ext cx="524366" cy="509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028507" y="5549170"/>
            <a:ext cx="452789" cy="57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8514" y="610394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조인연습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60771" y="1540226"/>
            <a:ext cx="1272619" cy="39929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무엇을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가져야 할까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주문 누가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한거쥬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?)</a:t>
            </a:r>
            <a:endParaRPr lang="ko-KR" altLang="en-US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20523" y="50800"/>
            <a:ext cx="2483277" cy="1846352"/>
          </a:xfrm>
          <a:prstGeom prst="irregularSeal1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테이블에는 키가 반드시 필요해요</a:t>
            </a:r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무엇을 키로 쓰면 좋을까</a:t>
            </a:r>
            <a:r>
              <a:rPr lang="en-US" altLang="ko-KR" sz="1100" dirty="0" smtClean="0"/>
              <a:t>?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745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5817"/>
              </p:ext>
            </p:extLst>
          </p:nvPr>
        </p:nvGraphicFramePr>
        <p:xfrm>
          <a:off x="546294" y="1900134"/>
          <a:ext cx="5067105" cy="44198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421">
                  <a:extLst>
                    <a:ext uri="{9D8B030D-6E8A-4147-A177-3AD203B41FA5}">
                      <a16:colId xmlns:a16="http://schemas.microsoft.com/office/drawing/2014/main" xmlns="" val="2383835686"/>
                    </a:ext>
                  </a:extLst>
                </a:gridCol>
                <a:gridCol w="1238513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924985">
                  <a:extLst>
                    <a:ext uri="{9D8B030D-6E8A-4147-A177-3AD203B41FA5}">
                      <a16:colId xmlns:a16="http://schemas.microsoft.com/office/drawing/2014/main" xmlns="" val="443055124"/>
                    </a:ext>
                  </a:extLst>
                </a:gridCol>
                <a:gridCol w="876765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  <a:gridCol w="1013421">
                  <a:extLst>
                    <a:ext uri="{9D8B030D-6E8A-4147-A177-3AD203B41FA5}">
                      <a16:colId xmlns:a16="http://schemas.microsoft.com/office/drawing/2014/main" xmlns="" val="1988210029"/>
                    </a:ext>
                  </a:extLst>
                </a:gridCol>
              </a:tblGrid>
              <a:tr h="6342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0544" y="915691"/>
            <a:ext cx="61350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주문내역에서 </a:t>
            </a:r>
            <a:r>
              <a:rPr lang="ko-KR" alt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고객이름을</a:t>
            </a:r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같이 보고 </a:t>
            </a:r>
            <a:r>
              <a:rPr lang="ko-KR" alt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싶을때</a:t>
            </a:r>
            <a:endParaRPr lang="en-US" altLang="ko-KR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할까요</a:t>
            </a:r>
            <a:r>
              <a:rPr lang="en-US" altLang="ko-K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85975" y="1823959"/>
            <a:ext cx="5379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  </a:t>
            </a:r>
            <a:r>
              <a:rPr lang="ko-KR" altLang="en-US" sz="2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합쳐야할꺼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같아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</a:p>
          <a:p>
            <a:pPr algn="ctr"/>
            <a:r>
              <a:rPr lang="ko-KR" altLang="en-US" sz="2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너도 조회에 합류해 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!!!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3858" y="2671983"/>
            <a:ext cx="4864232" cy="3572758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SELECT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*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FROM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주문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JOIN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고객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c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ON     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o.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고객코드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=  c.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아이디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SELECT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o.* ,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c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FROM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주문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JOIN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고객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c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ON     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o.</a:t>
            </a:r>
            <a:r>
              <a:rPr lang="ko-KR" altLang="en-US" sz="2000" dirty="0" err="1">
                <a:latin typeface="HY강M" panose="02030600000101010101" pitchFamily="18" charset="-127"/>
                <a:ea typeface="HY강M" panose="02030600000101010101" pitchFamily="18" charset="-127"/>
              </a:rPr>
              <a:t>고객코드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=  c.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아이디</a:t>
            </a:r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01" y="915691"/>
            <a:ext cx="838199" cy="8381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4" y="318985"/>
            <a:ext cx="596706" cy="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42344"/>
              </p:ext>
            </p:extLst>
          </p:nvPr>
        </p:nvGraphicFramePr>
        <p:xfrm>
          <a:off x="681373" y="276890"/>
          <a:ext cx="5081864" cy="301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466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478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유원준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87812"/>
              </p:ext>
            </p:extLst>
          </p:nvPr>
        </p:nvGraphicFramePr>
        <p:xfrm>
          <a:off x="6014907" y="276890"/>
          <a:ext cx="5113928" cy="37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478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C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27613"/>
              </p:ext>
            </p:extLst>
          </p:nvPr>
        </p:nvGraphicFramePr>
        <p:xfrm>
          <a:off x="744797" y="3378249"/>
          <a:ext cx="3525804" cy="33717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5268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175268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175268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3908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김수진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ko-KR" alt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김연수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김예원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김기엽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강지훈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28912" y="4851952"/>
            <a:ext cx="511392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SELECT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주문날짜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수량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FROM </a:t>
            </a:r>
            <a:r>
              <a:rPr lang="en-US" altLang="ko-KR" sz="1600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JOIN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고객코드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아이디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004" y="276890"/>
            <a:ext cx="3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42840" y="219739"/>
            <a:ext cx="3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676957" y="3002443"/>
            <a:ext cx="633276" cy="13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784615" y="4057384"/>
            <a:ext cx="1086374" cy="4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55832" y="3544022"/>
            <a:ext cx="5966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join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84" y="4938842"/>
            <a:ext cx="990470" cy="9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>
          <a:defRPr sz="2000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11647</TotalTime>
  <Words>902</Words>
  <Application>Microsoft Office PowerPoint</Application>
  <PresentationFormat>와이드스크린</PresentationFormat>
  <Paragraphs>544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HY강B</vt:lpstr>
      <vt:lpstr>HY강M</vt:lpstr>
      <vt:lpstr>HY궁서</vt:lpstr>
      <vt:lpstr>맑은 고딕</vt:lpstr>
      <vt:lpstr>Arial</vt:lpstr>
      <vt:lpstr>Office 테마</vt:lpstr>
      <vt:lpstr>조인 쉽게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402</cp:revision>
  <dcterms:created xsi:type="dcterms:W3CDTF">2021-08-31T06:20:57Z</dcterms:created>
  <dcterms:modified xsi:type="dcterms:W3CDTF">2024-02-21T15:09:17Z</dcterms:modified>
</cp:coreProperties>
</file>