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7" r:id="rId6"/>
    <p:sldId id="270" r:id="rId7"/>
    <p:sldId id="268" r:id="rId8"/>
    <p:sldId id="271" r:id="rId9"/>
    <p:sldId id="278" r:id="rId10"/>
    <p:sldId id="273" r:id="rId11"/>
    <p:sldId id="274" r:id="rId12"/>
    <p:sldId id="279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2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0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8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6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8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8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A273-F063-4233-ABD3-3B2260EDF2E1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984-B82A-4AE8-B547-D5C8A5A7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2621" y="505480"/>
            <a:ext cx="2703175" cy="691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인터페이스</a:t>
            </a:r>
            <a:r>
              <a:rPr lang="en-US" altLang="ko-KR" b="1" dirty="0" smtClean="0"/>
              <a:t>(interface)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237956" y="4951246"/>
            <a:ext cx="1206628" cy="708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약속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규격</a:t>
            </a:r>
            <a:r>
              <a:rPr lang="en-US" altLang="ko-KR" b="1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29591" y="2530553"/>
            <a:ext cx="1206628" cy="840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/>
              <a:t>집중화</a:t>
            </a:r>
            <a:endParaRPr lang="ko-KR" altLang="en-US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72621" y="2412178"/>
            <a:ext cx="1555423" cy="10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/>
              <a:t>추상클래스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(Abstract)</a:t>
            </a:r>
            <a:endParaRPr lang="ko-KR" altLang="en-US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72621" y="4722826"/>
            <a:ext cx="1555423" cy="1076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인터페이스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09437" y="1546081"/>
            <a:ext cx="569749" cy="417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65137" y="2696066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004122" y="2696066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715840" y="2696066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427558" y="2693437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5" name="직선 화살표 연결선 14"/>
          <p:cNvCxnSpPr>
            <a:stCxn id="10" idx="0"/>
          </p:cNvCxnSpPr>
          <p:nvPr/>
        </p:nvCxnSpPr>
        <p:spPr>
          <a:xfrm flipV="1">
            <a:off x="6410232" y="2234152"/>
            <a:ext cx="480763" cy="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0"/>
          </p:cNvCxnSpPr>
          <p:nvPr/>
        </p:nvCxnSpPr>
        <p:spPr>
          <a:xfrm flipV="1">
            <a:off x="7249217" y="2243579"/>
            <a:ext cx="115478" cy="4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601537" y="2234152"/>
            <a:ext cx="222704" cy="45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0"/>
          </p:cNvCxnSpPr>
          <p:nvPr/>
        </p:nvCxnSpPr>
        <p:spPr>
          <a:xfrm flipH="1" flipV="1">
            <a:off x="8205442" y="2175736"/>
            <a:ext cx="467211" cy="51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15748" y="5878611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031641" y="4971269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8721843" y="6123708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9372613" y="5043339"/>
            <a:ext cx="490190" cy="352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208158" y="5129248"/>
            <a:ext cx="822779" cy="176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092860" y="4786603"/>
            <a:ext cx="140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915748" y="6250555"/>
            <a:ext cx="822779" cy="176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8728942" y="6456705"/>
            <a:ext cx="822779" cy="176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992907" y="5326240"/>
            <a:ext cx="822779" cy="176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9372613" y="5395204"/>
            <a:ext cx="822779" cy="176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129728" y="5240209"/>
            <a:ext cx="135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DBDriver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92907" y="4563892"/>
            <a:ext cx="14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OracleDriver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81222" y="5573569"/>
            <a:ext cx="16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MySqlDriver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72612" y="4663440"/>
            <a:ext cx="15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MsSqlDriver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05060" y="5752305"/>
            <a:ext cx="266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SybaseSqlDriver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103870" y="3020281"/>
            <a:ext cx="569749" cy="417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973769" y="3041349"/>
            <a:ext cx="569749" cy="417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710093" y="3060027"/>
            <a:ext cx="569749" cy="417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8389084" y="3033462"/>
            <a:ext cx="569749" cy="4178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104893" y="1154714"/>
            <a:ext cx="34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부모로만 사용됨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5561821" y="5609541"/>
            <a:ext cx="0" cy="72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703640" y="68580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28" idx="1"/>
          </p:cNvCxnSpPr>
          <p:nvPr/>
        </p:nvCxnSpPr>
        <p:spPr>
          <a:xfrm>
            <a:off x="5561821" y="6338795"/>
            <a:ext cx="1353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7748" y="2175736"/>
            <a:ext cx="131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상속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(extends)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48890" y="5946074"/>
            <a:ext cx="1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상속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(implements)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070303" y="5219819"/>
            <a:ext cx="1922604" cy="22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24240" y="1755014"/>
            <a:ext cx="16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87050" y="3453854"/>
            <a:ext cx="16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782861" y="3434871"/>
            <a:ext cx="16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mouse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808044" y="3463234"/>
            <a:ext cx="16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743353" y="3434945"/>
            <a:ext cx="16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wolf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2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44629" y="1159499"/>
            <a:ext cx="3516197" cy="688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 smtClean="0">
                <a:solidFill>
                  <a:srgbClr val="00B0F0"/>
                </a:solidFill>
              </a:rPr>
              <a:t>int</a:t>
            </a:r>
            <a:r>
              <a:rPr lang="en-US" altLang="ko-KR" b="1" i="1" dirty="0" smtClean="0">
                <a:solidFill>
                  <a:srgbClr val="00B0F0"/>
                </a:solidFill>
              </a:rPr>
              <a:t> </a:t>
            </a:r>
            <a:r>
              <a:rPr lang="en-US" altLang="ko-KR" b="1" i="1" dirty="0" err="1" smtClean="0">
                <a:solidFill>
                  <a:srgbClr val="00B0F0"/>
                </a:solidFill>
              </a:rPr>
              <a:t>compareTo</a:t>
            </a:r>
            <a:r>
              <a:rPr lang="en-US" altLang="ko-KR" b="1" i="1" dirty="0" smtClean="0">
                <a:solidFill>
                  <a:srgbClr val="00B0F0"/>
                </a:solidFill>
              </a:rPr>
              <a:t>(Object  </a:t>
            </a:r>
            <a:r>
              <a:rPr lang="en-US" altLang="ko-KR" b="1" i="1" dirty="0" err="1" smtClean="0">
                <a:solidFill>
                  <a:srgbClr val="00B0F0"/>
                </a:solidFill>
              </a:rPr>
              <a:t>obj</a:t>
            </a:r>
            <a:r>
              <a:rPr lang="en-US" altLang="ko-KR" b="1" i="1" dirty="0" smtClean="0">
                <a:solidFill>
                  <a:srgbClr val="00B0F0"/>
                </a:solidFill>
              </a:rPr>
              <a:t>);</a:t>
            </a:r>
            <a:endParaRPr lang="ko-KR" altLang="en-US" b="1" i="1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4629" y="744718"/>
            <a:ext cx="3516197" cy="414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 smtClean="0"/>
              <a:t>MyComparable</a:t>
            </a:r>
            <a:endParaRPr lang="ko-KR" altLang="en-US" b="1" i="1" dirty="0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9360826" y="952107"/>
            <a:ext cx="9803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63762" y="744718"/>
            <a:ext cx="1630837" cy="546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인터페이스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429089" y="1847656"/>
            <a:ext cx="1018096" cy="78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52774" y="2630078"/>
            <a:ext cx="2743199" cy="295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/>
          </a:p>
        </p:txBody>
      </p:sp>
      <p:sp>
        <p:nvSpPr>
          <p:cNvPr id="14" name="직사각형 13"/>
          <p:cNvSpPr/>
          <p:nvPr/>
        </p:nvSpPr>
        <p:spPr>
          <a:xfrm>
            <a:off x="8031644" y="2630078"/>
            <a:ext cx="3308808" cy="295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8031645" y="1847654"/>
            <a:ext cx="1206631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52775" y="2630078"/>
            <a:ext cx="2743198" cy="61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031645" y="2630078"/>
            <a:ext cx="3195686" cy="61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5052772" y="5090474"/>
            <a:ext cx="2884603" cy="49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compareTo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(Object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obj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498" y="5090474"/>
            <a:ext cx="3289954" cy="49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compareTo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(Object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obj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4748" y="3431357"/>
            <a:ext cx="270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eng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Student(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eng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088204" y="3431357"/>
            <a:ext cx="325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name;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point;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Member(String name,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point)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43060" y="1503576"/>
            <a:ext cx="4091237" cy="4355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/>
          </a:p>
        </p:txBody>
      </p:sp>
      <p:sp>
        <p:nvSpPr>
          <p:cNvPr id="27" name="직사각형 26"/>
          <p:cNvSpPr/>
          <p:nvPr/>
        </p:nvSpPr>
        <p:spPr>
          <a:xfrm>
            <a:off x="443060" y="1018095"/>
            <a:ext cx="4091237" cy="485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 smtClean="0"/>
              <a:t>MyArrays</a:t>
            </a:r>
            <a:endParaRPr lang="ko-KR" altLang="en-US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41023" y="1847654"/>
            <a:ext cx="3893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public static sort( </a:t>
            </a:r>
            <a:r>
              <a:rPr lang="en-US" altLang="ko-KR" b="1" dirty="0" smtClean="0">
                <a:solidFill>
                  <a:srgbClr val="7030A0"/>
                </a:solidFill>
              </a:rPr>
              <a:t>Object[]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obj</a:t>
            </a:r>
            <a:r>
              <a:rPr lang="en-US" altLang="ko-KR" b="1" dirty="0" smtClean="0">
                <a:solidFill>
                  <a:srgbClr val="7030A0"/>
                </a:solidFill>
              </a:rPr>
              <a:t>  </a:t>
            </a:r>
            <a:r>
              <a:rPr lang="en-US" altLang="ko-KR" b="1" dirty="0" smtClean="0"/>
              <a:t>){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 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매개변수로 받은 배열의 정렬 수행</a:t>
            </a:r>
            <a:endParaRPr lang="en-US" altLang="ko-KR" sz="1400" b="1" dirty="0" smtClean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3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9241" y="585247"/>
            <a:ext cx="10180949" cy="5712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public static void sort(Object[]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{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nn-NO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for(int i=0 ; i&lt; arr.length-1 ; i++ ) {</a:t>
            </a:r>
          </a:p>
          <a:p>
            <a:pPr lvl="2"/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for(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int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j=i+1; 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j&lt;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arr.length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;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j++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 )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{</a:t>
            </a:r>
          </a:p>
          <a:p>
            <a:pPr lvl="2"/>
            <a:endParaRPr lang="en-US" altLang="ko-KR" sz="1600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3"/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if(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]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instanceof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b="1" i="1" dirty="0" err="1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MyComparable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) { </a:t>
            </a:r>
          </a:p>
          <a:p>
            <a:pPr lvl="4"/>
            <a:r>
              <a:rPr lang="en-US" altLang="ko-KR" sz="1600" b="1" i="1" dirty="0" err="1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MyComparable</a:t>
            </a:r>
            <a:r>
              <a:rPr lang="en-US" altLang="ko-KR" sz="16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obj</a:t>
            </a:r>
            <a:r>
              <a:rPr lang="en-US" altLang="ko-KR" sz="16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sz="16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=  (</a:t>
            </a:r>
            <a:r>
              <a:rPr lang="en-US" altLang="ko-KR" sz="1600" b="1" i="1" dirty="0" err="1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MyComparable</a:t>
            </a:r>
            <a:r>
              <a:rPr lang="en-US" altLang="ko-KR" sz="16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];</a:t>
            </a:r>
          </a:p>
          <a:p>
            <a:pPr lvl="4"/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if(</a:t>
            </a:r>
            <a:r>
              <a:rPr lang="en-US" altLang="ko-KR" sz="1600" b="1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obj.compareTo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[j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] )  &gt;0 ){   // </a:t>
            </a:r>
            <a:r>
              <a:rPr lang="ko-KR" altLang="en-US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내용이 클 때 자리 바꿈 일어남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오름차순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sz="1600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5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Object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tmp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= 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];</a:t>
            </a:r>
          </a:p>
          <a:p>
            <a:pPr lvl="6"/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]=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[j];</a:t>
            </a:r>
          </a:p>
          <a:p>
            <a:pPr lvl="6"/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[j]=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tmp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;</a:t>
            </a:r>
          </a:p>
          <a:p>
            <a:pPr lvl="4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3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2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1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  <a:endParaRPr lang="ko-KR" altLang="en-US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73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9241" y="585247"/>
            <a:ext cx="10180949" cy="5712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public static void sort(Object[] </a:t>
            </a:r>
            <a:r>
              <a:rPr lang="en-US" altLang="ko-KR" sz="1600" b="1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,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MyComparator</a:t>
            </a:r>
            <a:r>
              <a:rPr lang="en-US" altLang="ko-KR" sz="1600" b="1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c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{</a:t>
            </a: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nn-NO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for(int i=0 ; i&lt; arr.length-1 ; i++ ) {</a:t>
            </a:r>
          </a:p>
          <a:p>
            <a:pPr lvl="2"/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for(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int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j=i+1; 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j&lt;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arr.length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; </a:t>
            </a:r>
            <a:r>
              <a:rPr lang="en-US" altLang="ko-KR" sz="16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j++</a:t>
            </a:r>
            <a:r>
              <a:rPr lang="en-US" altLang="ko-KR" sz="16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 )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{</a:t>
            </a:r>
          </a:p>
          <a:p>
            <a:pPr lvl="2"/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4"/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if(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.compare</a:t>
            </a:r>
            <a:r>
              <a:rPr lang="en-US" altLang="ko-KR" sz="1600" b="1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b="1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],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b="1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[j] ) 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 </a:t>
            </a:r>
            <a:r>
              <a:rPr lang="en-US" altLang="ko-KR" sz="16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)</a:t>
            </a:r>
            <a:endParaRPr lang="en-US" altLang="ko-KR" sz="1600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5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Object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tmp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= 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];</a:t>
            </a:r>
          </a:p>
          <a:p>
            <a:pPr lvl="6"/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i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]=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[j];</a:t>
            </a:r>
          </a:p>
          <a:p>
            <a:pPr lvl="6"/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arr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[j]= </a:t>
            </a:r>
            <a:r>
              <a:rPr lang="en-US" altLang="ko-KR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tmp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;</a:t>
            </a:r>
          </a:p>
          <a:p>
            <a:pPr lvl="4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3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2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pPr lvl="1"/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}</a:t>
            </a:r>
            <a:endParaRPr lang="ko-KR" altLang="en-US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64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084" y="226243"/>
            <a:ext cx="5618375" cy="6023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public class Student implements </a:t>
            </a:r>
            <a:r>
              <a:rPr lang="en-US" altLang="ko-KR" sz="1600" b="1" dirty="0" err="1">
                <a:solidFill>
                  <a:srgbClr val="00B05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MyComparable</a:t>
            </a:r>
            <a:r>
              <a:rPr lang="en-US" altLang="ko-KR" sz="16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kor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eng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;</a:t>
            </a: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nn-NO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nn-NO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public Student(int kor, int eng) {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this.kor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=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kor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this.eng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=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eng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;</a:t>
            </a:r>
          </a:p>
          <a:p>
            <a:r>
              <a:rPr lang="ko-KR" altLang="en-US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}</a:t>
            </a: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@Override</a:t>
            </a: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public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compareTo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(Object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) {</a:t>
            </a:r>
          </a:p>
          <a:p>
            <a:pPr lvl="1"/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if(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instanceof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Student) {</a:t>
            </a:r>
          </a:p>
          <a:p>
            <a:pPr lvl="1"/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     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Student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another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= (Student)</a:t>
            </a:r>
            <a:r>
              <a:rPr lang="en-US" altLang="ko-KR" sz="16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;                   </a:t>
            </a:r>
          </a:p>
          <a:p>
            <a:pPr lvl="1"/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      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return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this.kor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en-US" altLang="ko-KR" sz="16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another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.kor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;</a:t>
            </a:r>
            <a:endParaRPr lang="en-US" altLang="ko-KR" sz="16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1"/>
            <a:r>
              <a:rPr lang="ko-KR" altLang="en-US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}       </a:t>
            </a: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 return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0;</a:t>
            </a: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}</a:t>
            </a:r>
            <a:endParaRPr lang="en-US" altLang="ko-KR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}</a:t>
            </a:r>
            <a:endParaRPr lang="ko-KR" altLang="en-US" sz="1600" b="1" dirty="0" smtClean="0">
              <a:solidFill>
                <a:srgbClr val="0070C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59398" y="226243"/>
            <a:ext cx="5788058" cy="6023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public class Member  implements </a:t>
            </a:r>
            <a:r>
              <a:rPr lang="en-US" altLang="ko-KR" sz="1600" b="1" dirty="0" err="1">
                <a:solidFill>
                  <a:srgbClr val="00B05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MyComparable</a:t>
            </a:r>
            <a:r>
              <a:rPr lang="en-US" altLang="ko-KR" sz="16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{</a:t>
            </a: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point;</a:t>
            </a: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String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name;</a:t>
            </a: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public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Member(String name,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point) {</a:t>
            </a: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this.name 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= name;</a:t>
            </a: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this.point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= point;</a:t>
            </a: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}</a:t>
            </a:r>
            <a:endParaRPr lang="en-US" altLang="ko-KR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@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Override</a:t>
            </a: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public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int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compareTo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(Object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) {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if(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instanceof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 Member) {</a:t>
            </a: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   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Member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another 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= (Member)</a:t>
            </a:r>
            <a:r>
              <a:rPr lang="en-US" altLang="ko-KR" sz="16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obj</a:t>
            </a:r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;                   </a:t>
            </a:r>
          </a:p>
          <a:p>
            <a:r>
              <a:rPr lang="en-US" altLang="ko-KR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   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return 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this.point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en-US" altLang="ko-KR" sz="1600" b="1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another.point</a:t>
            </a:r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;</a:t>
            </a:r>
            <a:endParaRPr lang="en-US" altLang="ko-KR" sz="16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ko-KR" altLang="en-US" sz="16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</a:t>
            </a:r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}       </a:t>
            </a:r>
            <a:endParaRPr lang="en-US" altLang="ko-KR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b="1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  return </a:t>
            </a:r>
            <a:r>
              <a:rPr lang="en-US" altLang="ko-KR" sz="16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0;</a:t>
            </a:r>
          </a:p>
          <a:p>
            <a:r>
              <a:rPr lang="en-US" altLang="ko-KR" sz="16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 }</a:t>
            </a:r>
            <a:endParaRPr lang="en-US" altLang="ko-KR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endParaRPr lang="ko-KR" altLang="en-US" sz="16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}</a:t>
            </a:r>
          </a:p>
          <a:p>
            <a:endParaRPr lang="ko-KR" altLang="en-US" sz="1600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44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998" y="94268"/>
            <a:ext cx="10718276" cy="6655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/>
              <a:t> </a:t>
            </a:r>
            <a:endParaRPr lang="ko-KR" altLang="en-US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TestMain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endParaRPr lang="ko-KR" altLang="en-US" sz="1400" dirty="0"/>
          </a:p>
          <a:p>
            <a:pPr lvl="1"/>
            <a:r>
              <a:rPr lang="en-US" altLang="ko-KR" sz="1400" dirty="0"/>
              <a:t>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 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Student</a:t>
            </a:r>
            <a:r>
              <a:rPr lang="en-US" altLang="ko-KR" sz="1400" b="1" dirty="0">
                <a:solidFill>
                  <a:schemeClr val="tx1"/>
                </a:solidFill>
              </a:rPr>
              <a:t>[] </a:t>
            </a:r>
            <a:r>
              <a:rPr lang="en-US" altLang="ko-KR" sz="1400" b="1" dirty="0" err="1">
                <a:solidFill>
                  <a:schemeClr val="tx1"/>
                </a:solidFill>
              </a:rPr>
              <a:t>arr</a:t>
            </a:r>
            <a:r>
              <a:rPr lang="en-US" altLang="ko-KR" sz="1400" b="1" dirty="0">
                <a:solidFill>
                  <a:schemeClr val="tx1"/>
                </a:solidFill>
              </a:rPr>
              <a:t> = new Student[3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];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[0</a:t>
            </a:r>
            <a:r>
              <a:rPr lang="en-US" altLang="ko-KR" sz="1400" b="1" dirty="0">
                <a:solidFill>
                  <a:schemeClr val="tx1"/>
                </a:solidFill>
              </a:rPr>
              <a:t>]= new  Student(30,50);</a:t>
            </a: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[1</a:t>
            </a:r>
            <a:r>
              <a:rPr lang="en-US" altLang="ko-KR" sz="1400" b="1" dirty="0">
                <a:solidFill>
                  <a:schemeClr val="tx1"/>
                </a:solidFill>
              </a:rPr>
              <a:t>]= new  Student(10,90);</a:t>
            </a: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[2</a:t>
            </a:r>
            <a:r>
              <a:rPr lang="en-US" altLang="ko-KR" sz="1400" b="1" dirty="0">
                <a:solidFill>
                  <a:schemeClr val="tx1"/>
                </a:solidFill>
              </a:rPr>
              <a:t>]= new  Student(60,50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);</a:t>
            </a:r>
          </a:p>
          <a:p>
            <a:pPr lvl="3"/>
            <a:endParaRPr lang="ko-KR" altLang="en-US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0070C0"/>
                </a:solidFill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</a:rPr>
              <a:t>MyArrays.sort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en-US" altLang="ko-KR" sz="1400" b="1" dirty="0" err="1">
                <a:solidFill>
                  <a:srgbClr val="0070C0"/>
                </a:solidFill>
              </a:rPr>
              <a:t>arr</a:t>
            </a:r>
            <a:r>
              <a:rPr lang="en-US" altLang="ko-KR" sz="1400" b="1" dirty="0">
                <a:solidFill>
                  <a:srgbClr val="0070C0"/>
                </a:solidFill>
              </a:rPr>
              <a:t>);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각 클래스는 정렬기준 인터페이스를 구현해야 한다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 </a:t>
            </a:r>
          </a:p>
          <a:p>
            <a:pPr lvl="1"/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                                          //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MyArrays.sort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에서는 각 객체를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                                         //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MyComparable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형으로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형변환하고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compareTo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매서드를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호출하는 코드가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b="1" dirty="0">
                <a:solidFill>
                  <a:schemeClr val="tx1"/>
                </a:solidFill>
              </a:rPr>
              <a:t>for(</a:t>
            </a:r>
            <a:r>
              <a:rPr lang="en-US" altLang="ko-KR" sz="1400" b="1" dirty="0" err="1">
                <a:solidFill>
                  <a:schemeClr val="tx1"/>
                </a:solidFill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=0 ; 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&lt; </a:t>
            </a:r>
            <a:r>
              <a:rPr lang="en-US" altLang="ko-KR" sz="1400" b="1" dirty="0" err="1">
                <a:solidFill>
                  <a:schemeClr val="tx1"/>
                </a:solidFill>
              </a:rPr>
              <a:t>arr.length</a:t>
            </a:r>
            <a:r>
              <a:rPr lang="en-US" altLang="ko-KR" sz="1400" b="1" dirty="0">
                <a:solidFill>
                  <a:schemeClr val="tx1"/>
                </a:solidFill>
              </a:rPr>
              <a:t> ;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++)</a:t>
            </a:r>
          </a:p>
          <a:p>
            <a:pPr lvl="1"/>
            <a:r>
              <a:rPr lang="nn-NO" altLang="ko-KR" sz="1400" b="1" dirty="0">
                <a:solidFill>
                  <a:schemeClr val="tx1"/>
                </a:solidFill>
              </a:rPr>
              <a:t>       </a:t>
            </a:r>
            <a:r>
              <a:rPr lang="nn-NO" altLang="ko-KR" sz="1400" b="1" dirty="0" smtClean="0">
                <a:solidFill>
                  <a:schemeClr val="tx1"/>
                </a:solidFill>
              </a:rPr>
              <a:t>     </a:t>
            </a:r>
            <a:r>
              <a:rPr lang="nn-NO" altLang="ko-KR" sz="1400" b="1" dirty="0">
                <a:solidFill>
                  <a:schemeClr val="tx1"/>
                </a:solidFill>
              </a:rPr>
              <a:t>System.out.println( arr[i].kor + "   " + arr[i].eng);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</a:p>
          <a:p>
            <a:pPr lvl="1"/>
            <a:r>
              <a:rPr lang="ko-KR" altLang="en-US" sz="1400" b="1" dirty="0">
                <a:solidFill>
                  <a:schemeClr val="tx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Member</a:t>
            </a:r>
            <a:r>
              <a:rPr lang="en-US" altLang="ko-KR" sz="1400" b="1" dirty="0">
                <a:solidFill>
                  <a:schemeClr val="tx1"/>
                </a:solidFill>
              </a:rPr>
              <a:t>[] arr2 = new Member[3];</a:t>
            </a: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 arr2[0</a:t>
            </a:r>
            <a:r>
              <a:rPr lang="en-US" altLang="ko-KR" sz="1400" b="1" dirty="0">
                <a:solidFill>
                  <a:schemeClr val="tx1"/>
                </a:solidFill>
              </a:rPr>
              <a:t>]= new  Member("</a:t>
            </a:r>
            <a:r>
              <a:rPr lang="en-US" altLang="ko-KR" sz="1400" b="1" dirty="0" err="1">
                <a:solidFill>
                  <a:schemeClr val="tx1"/>
                </a:solidFill>
              </a:rPr>
              <a:t>hong</a:t>
            </a:r>
            <a:r>
              <a:rPr lang="en-US" altLang="ko-KR" sz="1400" b="1" dirty="0">
                <a:solidFill>
                  <a:schemeClr val="tx1"/>
                </a:solidFill>
              </a:rPr>
              <a:t>", 9000);</a:t>
            </a: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 arr2[1</a:t>
            </a:r>
            <a:r>
              <a:rPr lang="en-US" altLang="ko-KR" sz="1400" b="1" dirty="0">
                <a:solidFill>
                  <a:schemeClr val="tx1"/>
                </a:solidFill>
              </a:rPr>
              <a:t>]= new  Member("</a:t>
            </a:r>
            <a:r>
              <a:rPr lang="en-US" altLang="ko-KR" sz="1400" b="1" dirty="0" err="1">
                <a:solidFill>
                  <a:schemeClr val="tx1"/>
                </a:solidFill>
              </a:rPr>
              <a:t>kim</a:t>
            </a:r>
            <a:r>
              <a:rPr lang="en-US" altLang="ko-KR" sz="1400" b="1" dirty="0">
                <a:solidFill>
                  <a:schemeClr val="tx1"/>
                </a:solidFill>
              </a:rPr>
              <a:t>", 2000);</a:t>
            </a:r>
          </a:p>
          <a:p>
            <a:pPr lvl="2"/>
            <a:r>
              <a:rPr lang="en-US" altLang="ko-KR" sz="1400" b="1" dirty="0" smtClean="0">
                <a:solidFill>
                  <a:schemeClr val="tx1"/>
                </a:solidFill>
              </a:rPr>
              <a:t>  arr2[2</a:t>
            </a:r>
            <a:r>
              <a:rPr lang="en-US" altLang="ko-KR" sz="1400" b="1" dirty="0">
                <a:solidFill>
                  <a:schemeClr val="tx1"/>
                </a:solidFill>
              </a:rPr>
              <a:t>]= new  Member("park", 3000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);</a:t>
            </a:r>
          </a:p>
          <a:p>
            <a:pPr lvl="2"/>
            <a:endParaRPr lang="en-US" altLang="ko-KR" sz="1400" b="1" dirty="0">
              <a:solidFill>
                <a:schemeClr val="tx1"/>
              </a:solidFill>
            </a:endParaRPr>
          </a:p>
          <a:p>
            <a:pPr lvl="2"/>
            <a:endParaRPr lang="ko-KR" altLang="en-US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MyArrays.sort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(arr2</a:t>
            </a:r>
            <a:r>
              <a:rPr lang="en-US" altLang="ko-KR" sz="1400" b="1" dirty="0">
                <a:solidFill>
                  <a:schemeClr val="tx1"/>
                </a:solidFill>
              </a:rPr>
              <a:t>); </a:t>
            </a:r>
          </a:p>
          <a:p>
            <a:pPr lvl="1"/>
            <a:endParaRPr lang="ko-KR" altLang="en-US" sz="140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b="1" dirty="0">
                <a:solidFill>
                  <a:schemeClr val="tx1"/>
                </a:solidFill>
              </a:rPr>
              <a:t>        for(</a:t>
            </a:r>
            <a:r>
              <a:rPr lang="en-US" altLang="ko-KR" sz="1400" b="1" dirty="0" err="1">
                <a:solidFill>
                  <a:schemeClr val="tx1"/>
                </a:solidFill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=0 ; 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&lt; arr2.length ;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++)</a:t>
            </a:r>
          </a:p>
          <a:p>
            <a:pPr lvl="1"/>
            <a:r>
              <a:rPr lang="en-US" altLang="ko-KR" sz="1400" b="1" dirty="0">
                <a:solidFill>
                  <a:schemeClr val="tx1"/>
                </a:solidFill>
              </a:rPr>
              <a:t>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b="1" dirty="0">
                <a:solidFill>
                  <a:schemeClr val="tx1"/>
                </a:solidFill>
              </a:rPr>
              <a:t>( arr2[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].name +"  " + arr2[</a:t>
            </a:r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</a:rPr>
              <a:t>].point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);</a:t>
            </a:r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lvl="1"/>
            <a:r>
              <a:rPr lang="ko-KR" altLang="en-US" sz="1400" dirty="0"/>
              <a:t>        </a:t>
            </a:r>
          </a:p>
          <a:p>
            <a:pPr lvl="1"/>
            <a:r>
              <a:rPr lang="en-US" altLang="ko-KR" sz="1400" dirty="0" smtClean="0"/>
              <a:t>    }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10301" y="800101"/>
            <a:ext cx="3804557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 smtClean="0"/>
              <a:t>Arrays.sort</a:t>
            </a:r>
            <a:r>
              <a:rPr lang="ko-KR" altLang="en-US" sz="1400" dirty="0" smtClean="0"/>
              <a:t>를 사용하려면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클래스는 반드시 약속을 지켜야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인터페이스를 </a:t>
            </a:r>
            <a:r>
              <a:rPr lang="ko-KR" altLang="en-US" sz="1400" dirty="0" err="1" smtClean="0"/>
              <a:t>구현해야한다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Comparable </a:t>
            </a:r>
            <a:r>
              <a:rPr lang="ko-KR" altLang="en-US" sz="1400" dirty="0" smtClean="0"/>
              <a:t>인터페이스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매서드를</a:t>
            </a:r>
            <a:r>
              <a:rPr lang="ko-KR" altLang="en-US" sz="1400" dirty="0" smtClean="0"/>
              <a:t> 구현해야 한다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819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5997" y="933254"/>
            <a:ext cx="3751868" cy="2658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altLang="ko-KR" dirty="0" smtClean="0"/>
              <a:t> Animal{</a:t>
            </a:r>
          </a:p>
          <a:p>
            <a:r>
              <a:rPr lang="en-US" altLang="ko-KR" dirty="0" smtClean="0"/>
              <a:t>       void sleep(){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잔다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abstract void bark();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 smtClean="0"/>
              <a:t>} </a:t>
            </a:r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673420" y="933254"/>
            <a:ext cx="3308807" cy="2073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i</a:t>
            </a:r>
            <a:r>
              <a:rPr lang="en-US" altLang="ko-KR" sz="2000" b="1" dirty="0" smtClean="0"/>
              <a:t>nterface Battery{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b="1" dirty="0" smtClean="0">
                <a:solidFill>
                  <a:srgbClr val="0070C0"/>
                </a:solidFill>
              </a:rPr>
              <a:t>void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getEnergy</a:t>
            </a:r>
            <a:r>
              <a:rPr lang="en-US" altLang="ko-KR" b="1" dirty="0" smtClean="0">
                <a:solidFill>
                  <a:srgbClr val="0070C0"/>
                </a:solidFill>
              </a:rPr>
              <a:t>() ;      </a:t>
            </a:r>
          </a:p>
          <a:p>
            <a:r>
              <a:rPr lang="en-US" altLang="ko-KR" sz="2000" b="1" dirty="0"/>
              <a:t>}</a:t>
            </a:r>
            <a:endParaRPr lang="ko-KR" altLang="en-US" sz="20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5997" y="499621"/>
            <a:ext cx="2271860" cy="433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추상클래스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3993" y="499620"/>
            <a:ext cx="2271860" cy="433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3721" y="4411744"/>
            <a:ext cx="3949831" cy="1885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공통점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객체를 생성할 수 없다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어떻게 객체 생성하는가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자식이 부모를 상속받으면서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객체를 생성함</a:t>
            </a:r>
            <a:endParaRPr lang="en-US" altLang="ko-KR" dirty="0" smtClean="0"/>
          </a:p>
          <a:p>
            <a:pPr algn="ctr"/>
            <a:endParaRPr lang="ko-KR" altLang="en-US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628562" y="3591612"/>
            <a:ext cx="970961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343482" y="2573518"/>
            <a:ext cx="1150070" cy="18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53146" y="424205"/>
            <a:ext cx="4807670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class </a:t>
            </a:r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altLang="ko-KR" dirty="0"/>
              <a:t> Animal{</a:t>
            </a:r>
          </a:p>
          <a:p>
            <a:r>
              <a:rPr lang="en-US" altLang="ko-KR" dirty="0"/>
              <a:t>       void sleep(){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잔다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abstract void bark();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6500" y="3582184"/>
            <a:ext cx="3388938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b="1" dirty="0" smtClean="0"/>
              <a:t>Cat </a:t>
            </a:r>
            <a:r>
              <a:rPr lang="en-US" altLang="ko-KR" dirty="0" smtClean="0"/>
              <a:t>extends Animal{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 @override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void bark(){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야옹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35810" y="2639505"/>
            <a:ext cx="2017336" cy="9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231118" y="2639505"/>
            <a:ext cx="0" cy="9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8107052" y="2639505"/>
            <a:ext cx="1791092" cy="9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57460" y="593889"/>
            <a:ext cx="1998482" cy="164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공통된 코드의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집중화가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일어남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355942" y="1008668"/>
            <a:ext cx="1102936" cy="62216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735290" y="3271101"/>
            <a:ext cx="1423448" cy="31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892511" y="3271101"/>
            <a:ext cx="1423448" cy="31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941322" y="3275812"/>
            <a:ext cx="1423448" cy="31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wolf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425889" y="3582181"/>
            <a:ext cx="3388938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b="1" dirty="0" smtClean="0"/>
              <a:t>Dog</a:t>
            </a:r>
            <a:r>
              <a:rPr lang="en-US" altLang="ko-KR" dirty="0" smtClean="0"/>
              <a:t> extends Animal{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 @override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void bark(){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멍멍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87509" y="3582180"/>
            <a:ext cx="3388938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b="1" dirty="0" smtClean="0"/>
              <a:t>Wolf</a:t>
            </a:r>
            <a:r>
              <a:rPr lang="en-US" altLang="ko-KR" dirty="0" smtClean="0"/>
              <a:t> extends Animal{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 @override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void bark(){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아우</a:t>
            </a:r>
            <a:r>
              <a:rPr lang="en-US" altLang="ko-KR" dirty="0" smtClean="0"/>
              <a:t>~”);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9014795" y="1008668"/>
            <a:ext cx="27592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extends</a:t>
            </a:r>
          </a:p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확장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1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53146" y="424205"/>
            <a:ext cx="4807670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</a:rPr>
              <a:t>i</a:t>
            </a:r>
            <a:r>
              <a:rPr lang="en-US" altLang="ko-KR" b="1" dirty="0" smtClean="0">
                <a:solidFill>
                  <a:srgbClr val="0070C0"/>
                </a:solidFill>
              </a:rPr>
              <a:t>nterface</a:t>
            </a:r>
            <a:r>
              <a:rPr lang="en-US" altLang="ko-KR" dirty="0" smtClean="0"/>
              <a:t> Battery{</a:t>
            </a:r>
            <a:endParaRPr lang="en-US" altLang="ko-KR" dirty="0"/>
          </a:p>
          <a:p>
            <a:r>
              <a:rPr lang="en-US" altLang="ko-KR" dirty="0" smtClean="0"/>
              <a:t>      void </a:t>
            </a:r>
            <a:r>
              <a:rPr lang="en-US" altLang="ko-KR" dirty="0" err="1" smtClean="0"/>
              <a:t>getEnergy</a:t>
            </a:r>
            <a:r>
              <a:rPr lang="en-US" altLang="ko-KR" dirty="0" smtClean="0"/>
              <a:t>();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6500" y="3582184"/>
            <a:ext cx="4812386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err="1" smtClean="0"/>
              <a:t>LGBatttery</a:t>
            </a:r>
            <a:r>
              <a:rPr lang="en-US" altLang="ko-KR" dirty="0" smtClean="0"/>
              <a:t> implements Battery {</a:t>
            </a:r>
          </a:p>
          <a:p>
            <a:r>
              <a:rPr lang="en-US" altLang="ko-KR" dirty="0" smtClean="0"/>
              <a:t>   //LG</a:t>
            </a:r>
            <a:r>
              <a:rPr lang="ko-KR" altLang="en-US" dirty="0" smtClean="0"/>
              <a:t>만의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@override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void </a:t>
            </a:r>
            <a:r>
              <a:rPr lang="en-US" altLang="ko-KR" dirty="0" err="1" smtClean="0"/>
              <a:t>getEnergy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lg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에너지얻어옴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 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535810" y="2639505"/>
            <a:ext cx="2017336" cy="9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6231118" y="2639505"/>
            <a:ext cx="0" cy="9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76956" y="603316"/>
            <a:ext cx="1998482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작업의 </a:t>
            </a:r>
            <a:r>
              <a:rPr lang="ko-KR" altLang="en-US" dirty="0" err="1" smtClean="0"/>
              <a:t>명세정의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약속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290" y="3271101"/>
            <a:ext cx="1423448" cy="31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LG</a:t>
            </a:r>
            <a:r>
              <a:rPr lang="ko-KR" altLang="en-US" dirty="0" err="1" smtClean="0"/>
              <a:t>바테리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662016" y="3582184"/>
            <a:ext cx="5895246" cy="258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err="1" smtClean="0"/>
              <a:t>SamsungBattery</a:t>
            </a:r>
            <a:r>
              <a:rPr lang="en-US" altLang="ko-KR" dirty="0" smtClean="0"/>
              <a:t>  implements Battery {</a:t>
            </a:r>
          </a:p>
          <a:p>
            <a:r>
              <a:rPr lang="en-US" altLang="ko-KR" dirty="0" smtClean="0"/>
              <a:t>    //</a:t>
            </a:r>
            <a:r>
              <a:rPr lang="ko-KR" altLang="en-US" dirty="0" smtClean="0"/>
              <a:t>삼성만의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@override</a:t>
            </a:r>
          </a:p>
          <a:p>
            <a:r>
              <a:rPr lang="en-US" altLang="ko-KR" dirty="0" smtClean="0"/>
              <a:t>    void </a:t>
            </a:r>
            <a:r>
              <a:rPr lang="en-US" altLang="ko-KR" dirty="0" err="1"/>
              <a:t>getEnergy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삼성 에너지 </a:t>
            </a:r>
            <a:r>
              <a:rPr lang="ko-KR" altLang="en-US" dirty="0" err="1" smtClean="0"/>
              <a:t>얻어옴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056423" y="2034329"/>
            <a:ext cx="40511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mplements</a:t>
            </a:r>
          </a:p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</a:t>
            </a: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구현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3351" y="3271101"/>
            <a:ext cx="1423448" cy="311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삼성바테리</a:t>
            </a:r>
            <a:endParaRPr lang="ko-KR" altLang="en-US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3978111" y="1150070"/>
            <a:ext cx="471341" cy="4713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4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2958" y="1609875"/>
            <a:ext cx="7840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인터페이스를 이용한</a:t>
            </a:r>
            <a:endParaRPr lang="en-US" altLang="ko-KR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느슨한 결합이 가능해짐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08088" y="363192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계산기 예제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729" y="5208814"/>
            <a:ext cx="782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계산기에 의존적이지 않는 프로그램을 작성할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약속에 기반한 프로그램을 작성할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09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551625" y="3640319"/>
            <a:ext cx="2253006" cy="2246110"/>
            <a:chOff x="5373277" y="3640319"/>
            <a:chExt cx="2253006" cy="2246110"/>
          </a:xfrm>
        </p:grpSpPr>
        <p:sp>
          <p:nvSpPr>
            <p:cNvPr id="8" name="빗면 7"/>
            <p:cNvSpPr/>
            <p:nvPr/>
          </p:nvSpPr>
          <p:spPr>
            <a:xfrm>
              <a:off x="5373277" y="4101621"/>
              <a:ext cx="1630838" cy="1784808"/>
            </a:xfrm>
            <a:prstGeom prst="bevel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4679" y="3640319"/>
              <a:ext cx="211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SamsungBattery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748829" y="1436745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Battery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32014" y="1941922"/>
            <a:ext cx="546755" cy="16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8182463" y="1941922"/>
            <a:ext cx="1168924" cy="16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9045014" y="3640319"/>
            <a:ext cx="2253006" cy="2246110"/>
            <a:chOff x="7866666" y="3640319"/>
            <a:chExt cx="2253006" cy="2246110"/>
          </a:xfrm>
        </p:grpSpPr>
        <p:sp>
          <p:nvSpPr>
            <p:cNvPr id="19" name="빗면 18"/>
            <p:cNvSpPr/>
            <p:nvPr/>
          </p:nvSpPr>
          <p:spPr>
            <a:xfrm>
              <a:off x="7866666" y="4101621"/>
              <a:ext cx="1630838" cy="1784808"/>
            </a:xfrm>
            <a:prstGeom prst="bevel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8068" y="3640319"/>
              <a:ext cx="2111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LgBattery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857078" y="1436745"/>
            <a:ext cx="2271860" cy="2974999"/>
            <a:chOff x="678730" y="1436745"/>
            <a:chExt cx="2271860" cy="2974999"/>
          </a:xfrm>
        </p:grpSpPr>
        <p:grpSp>
          <p:nvGrpSpPr>
            <p:cNvPr id="23" name="그룹 22"/>
            <p:cNvGrpSpPr/>
            <p:nvPr/>
          </p:nvGrpSpPr>
          <p:grpSpPr>
            <a:xfrm>
              <a:off x="678730" y="1436745"/>
              <a:ext cx="2271860" cy="2974999"/>
              <a:chOff x="678730" y="1436745"/>
              <a:chExt cx="2271860" cy="2974999"/>
            </a:xfrm>
          </p:grpSpPr>
          <p:sp>
            <p:nvSpPr>
              <p:cNvPr id="3" name="액자 2"/>
              <p:cNvSpPr/>
              <p:nvPr/>
            </p:nvSpPr>
            <p:spPr>
              <a:xfrm>
                <a:off x="791851" y="1847654"/>
                <a:ext cx="2158739" cy="2564090"/>
              </a:xfrm>
              <a:prstGeom prst="fram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8730" y="1436745"/>
                <a:ext cx="2111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HandPhone</a:t>
                </a:r>
                <a:endParaRPr lang="ko-KR" altLang="en-US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65229" y="2111604"/>
                <a:ext cx="1630837" cy="46191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187019" y="4101621"/>
              <a:ext cx="678729" cy="3101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전원</a:t>
              </a:r>
              <a:endParaRPr lang="ko-KR" altLang="en-US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04631" y="1436745"/>
            <a:ext cx="2347278" cy="80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getEnergy</a:t>
            </a:r>
            <a:r>
              <a:rPr lang="en-US" altLang="ko-KR" dirty="0" smtClean="0"/>
              <a:t>();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7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35365 -0.2354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4332" y="3133570"/>
            <a:ext cx="4277412" cy="3091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rPr>
              <a:t>public class </a:t>
            </a:r>
            <a:r>
              <a:rPr lang="en-US" altLang="ko-KR" sz="12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TestMain</a:t>
            </a:r>
            <a:r>
              <a: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2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{</a:t>
            </a:r>
          </a:p>
          <a:p>
            <a:endParaRPr lang="en-US" altLang="ko-KR" sz="12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1"/>
            <a:r>
              <a: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rPr>
              <a:t>public static void main(String[] </a:t>
            </a:r>
            <a:r>
              <a:rPr lang="en-US" altLang="ko-KR" sz="12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args</a:t>
            </a:r>
            <a:r>
              <a: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rPr>
              <a:t>) </a:t>
            </a:r>
            <a:r>
              <a:rPr lang="en-US" altLang="ko-KR" sz="12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{</a:t>
            </a:r>
          </a:p>
          <a:p>
            <a:pPr lvl="1"/>
            <a:endParaRPr lang="en-US" altLang="ko-KR" sz="12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2"/>
            <a:r>
              <a:rPr lang="en-US" altLang="ko-KR" sz="1200" b="1" dirty="0" err="1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HandPhone</a:t>
            </a:r>
            <a:r>
              <a:rPr lang="en-US" altLang="ko-KR" sz="12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cellphone </a:t>
            </a:r>
            <a:r>
              <a:rPr lang="en-US" altLang="ko-KR" sz="1200" b="1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= new </a:t>
            </a:r>
            <a:r>
              <a:rPr lang="en-US" altLang="ko-KR" sz="1200" b="1" dirty="0" err="1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HandPhone</a:t>
            </a:r>
            <a:r>
              <a:rPr lang="en-US" altLang="ko-KR" sz="1200" b="1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();</a:t>
            </a:r>
          </a:p>
          <a:p>
            <a:pPr lvl="2"/>
            <a:endParaRPr lang="en-US" altLang="ko-KR" sz="1200" b="1" dirty="0">
              <a:solidFill>
                <a:srgbClr val="0070C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2"/>
            <a:r>
              <a:rPr lang="en-US" altLang="ko-KR" sz="1200" b="1" dirty="0" err="1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LgBattery</a:t>
            </a:r>
            <a:r>
              <a:rPr lang="en-US" altLang="ko-KR" sz="1200" b="1" dirty="0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200" b="1" dirty="0" err="1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lg</a:t>
            </a:r>
            <a:r>
              <a:rPr lang="en-US" altLang="ko-KR" sz="1200" b="1" dirty="0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= new </a:t>
            </a:r>
            <a:r>
              <a:rPr lang="en-US" altLang="ko-KR" sz="1200" b="1" dirty="0" err="1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LgBattery</a:t>
            </a:r>
            <a:r>
              <a:rPr lang="en-US" altLang="ko-KR" sz="1200" b="1" dirty="0" smtClean="0">
                <a:solidFill>
                  <a:srgbClr val="FFC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();</a:t>
            </a:r>
            <a:endParaRPr lang="en-US" altLang="ko-KR" sz="1200" b="1" dirty="0">
              <a:solidFill>
                <a:srgbClr val="FFC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2"/>
            <a:endParaRPr lang="en-US" altLang="ko-KR" sz="1200" b="1" dirty="0" smtClean="0">
              <a:solidFill>
                <a:srgbClr val="FF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2"/>
            <a:r>
              <a:rPr lang="en-US" altLang="ko-KR" sz="1200" b="1" dirty="0" err="1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cellphone.setBattery</a:t>
            </a:r>
            <a:r>
              <a:rPr lang="en-US" altLang="ko-KR" sz="1200" b="1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lg</a:t>
            </a:r>
            <a:r>
              <a:rPr lang="en-US" altLang="ko-KR" sz="1200" b="1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);</a:t>
            </a:r>
            <a:endParaRPr lang="en-US" altLang="ko-KR" sz="1200" b="1" dirty="0">
              <a:solidFill>
                <a:srgbClr val="FF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2"/>
            <a:r>
              <a:rPr lang="en-US" altLang="ko-KR" sz="1200" b="1" dirty="0" err="1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cellphone.powerOn</a:t>
            </a:r>
            <a:r>
              <a:rPr lang="en-US" altLang="ko-KR" sz="1200" b="1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();</a:t>
            </a:r>
          </a:p>
          <a:p>
            <a:pPr lvl="2"/>
            <a:endParaRPr lang="en-US" altLang="ko-KR" sz="1200" b="1" dirty="0">
              <a:solidFill>
                <a:srgbClr val="0070C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}</a:t>
            </a:r>
            <a:endParaRPr lang="ko-KR" altLang="en-US" sz="12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r>
              <a: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32171" y="2466586"/>
            <a:ext cx="5078972" cy="1669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b="1" dirty="0" err="1" smtClean="0">
                <a:solidFill>
                  <a:srgbClr val="FFC000"/>
                </a:solidFill>
              </a:rPr>
              <a:t>LgBattery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200" dirty="0"/>
              <a:t>implements </a:t>
            </a:r>
            <a:r>
              <a:rPr lang="en-US" altLang="ko-KR" sz="1200" b="1" dirty="0">
                <a:solidFill>
                  <a:srgbClr val="FF0000"/>
                </a:solidFill>
              </a:rPr>
              <a:t>Battery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lvl="1"/>
            <a:r>
              <a:rPr lang="en-US" altLang="ko-KR" sz="1200" dirty="0"/>
              <a:t>public </a:t>
            </a:r>
            <a:r>
              <a:rPr lang="en-US" altLang="ko-KR" sz="1200" dirty="0" err="1" smtClean="0"/>
              <a:t>LgBattery</a:t>
            </a:r>
            <a:r>
              <a:rPr lang="en-US" altLang="ko-KR" sz="1200" dirty="0" smtClean="0"/>
              <a:t>()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("LG battery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lvl="1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lvl="1"/>
            <a:r>
              <a:rPr lang="en-US" altLang="ko-KR" sz="1200" dirty="0"/>
              <a:t>public void </a:t>
            </a:r>
            <a:r>
              <a:rPr lang="en-US" altLang="ko-KR" sz="1200" dirty="0" err="1"/>
              <a:t>getEnergy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에너지 </a:t>
            </a:r>
            <a:r>
              <a:rPr lang="ko-KR" altLang="en-US" sz="1200" dirty="0" err="1" smtClean="0"/>
              <a:t>얻어옴</a:t>
            </a:r>
            <a:r>
              <a:rPr lang="en-US" altLang="ko-KR" sz="1200" dirty="0" smtClean="0"/>
              <a:t>＂);</a:t>
            </a:r>
            <a:endParaRPr lang="en-US" altLang="ko-KR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32171" y="1280898"/>
            <a:ext cx="5078972" cy="933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interface </a:t>
            </a:r>
            <a:r>
              <a:rPr lang="en-US" altLang="ko-KR" b="1" dirty="0">
                <a:solidFill>
                  <a:srgbClr val="FF0000"/>
                </a:solidFill>
              </a:rPr>
              <a:t>Battery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void </a:t>
            </a:r>
            <a:r>
              <a:rPr lang="en-US" altLang="ko-KR" dirty="0" err="1" smtClean="0"/>
              <a:t>getEnergy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4332" y="339086"/>
            <a:ext cx="4239312" cy="2635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b="1" dirty="0" err="1">
                <a:solidFill>
                  <a:srgbClr val="0070C0"/>
                </a:solidFill>
              </a:rPr>
              <a:t>HandPhone</a:t>
            </a:r>
            <a:r>
              <a:rPr lang="en-US" altLang="ko-KR" sz="1200" dirty="0"/>
              <a:t> {</a:t>
            </a:r>
          </a:p>
          <a:p>
            <a:endParaRPr lang="ko-KR" altLang="en-US" sz="1200" dirty="0"/>
          </a:p>
          <a:p>
            <a:pPr lvl="1"/>
            <a:r>
              <a:rPr lang="en-US" altLang="ko-KR" sz="1200" dirty="0"/>
              <a:t>private </a:t>
            </a:r>
            <a:r>
              <a:rPr lang="en-US" altLang="ko-KR" sz="1200" b="1" dirty="0"/>
              <a:t>Battery </a:t>
            </a:r>
            <a:r>
              <a:rPr lang="en-US" altLang="ko-KR" sz="1200" dirty="0" err="1"/>
              <a:t>battery</a:t>
            </a:r>
            <a:r>
              <a:rPr lang="en-US" altLang="ko-KR" sz="1200" dirty="0"/>
              <a:t>;</a:t>
            </a:r>
          </a:p>
          <a:p>
            <a:pPr lvl="1"/>
            <a:endParaRPr lang="ko-KR" altLang="en-US" sz="1200" dirty="0"/>
          </a:p>
          <a:p>
            <a:pPr lvl="1"/>
            <a:r>
              <a:rPr lang="en-US" altLang="ko-KR" sz="1200" b="1" dirty="0"/>
              <a:t>void </a:t>
            </a:r>
            <a:r>
              <a:rPr lang="en-US" altLang="ko-KR" sz="1200" b="1" dirty="0" err="1"/>
              <a:t>setBattery</a:t>
            </a:r>
            <a:r>
              <a:rPr lang="en-US" altLang="ko-KR" sz="1200" b="1" dirty="0"/>
              <a:t>(Battery battery</a:t>
            </a:r>
            <a:r>
              <a:rPr lang="en-US" altLang="ko-KR" sz="1200" b="1" dirty="0" smtClean="0"/>
              <a:t>){</a:t>
            </a:r>
            <a:endParaRPr lang="en-US" altLang="ko-KR" sz="1200" b="1" dirty="0"/>
          </a:p>
          <a:p>
            <a:pPr lvl="1"/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this.battery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battery;</a:t>
            </a:r>
          </a:p>
          <a:p>
            <a:pPr lvl="1"/>
            <a:r>
              <a:rPr lang="en-US" altLang="ko-KR" sz="1200" b="1" dirty="0"/>
              <a:t>}</a:t>
            </a:r>
          </a:p>
          <a:p>
            <a:pPr lvl="1"/>
            <a:endParaRPr lang="ko-KR" altLang="en-US" sz="1200" dirty="0"/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>
                <a:solidFill>
                  <a:srgbClr val="FF0000"/>
                </a:solidFill>
              </a:rPr>
              <a:t>powerOn</a:t>
            </a:r>
            <a:r>
              <a:rPr lang="en-US" altLang="ko-KR" sz="1200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altLang="ko-KR" sz="1200" dirty="0" err="1" smtClean="0"/>
              <a:t>battery.getEnergy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System.out.println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핸드폰이 </a:t>
            </a:r>
            <a:r>
              <a:rPr lang="ko-KR" altLang="en-US" sz="1200" dirty="0"/>
              <a:t>켜</a:t>
            </a:r>
            <a:r>
              <a:rPr lang="ko-KR" altLang="en-US" sz="1200" dirty="0" smtClean="0"/>
              <a:t>집니다</a:t>
            </a:r>
            <a:r>
              <a:rPr lang="en-US" altLang="ko-KR" sz="1200" dirty="0" smtClean="0"/>
              <a:t>.”);</a:t>
            </a:r>
            <a:endParaRPr lang="en-US" altLang="ko-KR" sz="1200" dirty="0"/>
          </a:p>
          <a:p>
            <a:pPr lvl="1"/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71" y="4388461"/>
            <a:ext cx="5078972" cy="1669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SMBattery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200" dirty="0" smtClean="0"/>
              <a:t>implements </a:t>
            </a:r>
            <a:r>
              <a:rPr lang="en-US" altLang="ko-KR" sz="1200" b="1" dirty="0">
                <a:solidFill>
                  <a:srgbClr val="FF0000"/>
                </a:solidFill>
              </a:rPr>
              <a:t>Battery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lvl="1"/>
            <a:r>
              <a:rPr lang="en-US" altLang="ko-KR" sz="1200" dirty="0"/>
              <a:t>public </a:t>
            </a:r>
            <a:r>
              <a:rPr lang="en-US" altLang="ko-KR" sz="1200" dirty="0" err="1" smtClean="0"/>
              <a:t>SMBattery</a:t>
            </a:r>
            <a:r>
              <a:rPr lang="en-US" altLang="ko-KR" sz="1200" dirty="0" smtClean="0"/>
              <a:t>()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(“SM </a:t>
            </a:r>
            <a:r>
              <a:rPr lang="en-US" altLang="ko-KR" sz="1200" dirty="0"/>
              <a:t>battery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lvl="1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lvl="1"/>
            <a:r>
              <a:rPr lang="en-US" altLang="ko-KR" sz="1200" dirty="0"/>
              <a:t>public void </a:t>
            </a:r>
            <a:r>
              <a:rPr lang="en-US" altLang="ko-KR" sz="1200" dirty="0" err="1"/>
              <a:t>getEnergy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에너지 </a:t>
            </a:r>
            <a:r>
              <a:rPr lang="ko-KR" altLang="en-US" sz="1200" dirty="0" err="1" smtClean="0"/>
              <a:t>얻어옴</a:t>
            </a:r>
            <a:r>
              <a:rPr lang="en-US" altLang="ko-KR" sz="1200" dirty="0" smtClean="0"/>
              <a:t>＂);</a:t>
            </a:r>
            <a:endParaRPr lang="en-US" altLang="ko-KR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2171" y="843797"/>
            <a:ext cx="434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Battery</a:t>
            </a:r>
            <a:r>
              <a:rPr lang="ko-KR" altLang="en-US" dirty="0" smtClean="0">
                <a:solidFill>
                  <a:srgbClr val="00B0F0"/>
                </a:solidFill>
              </a:rPr>
              <a:t>가 가져야 할 기능의 명세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6329" y="4659086"/>
            <a:ext cx="21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7030A0"/>
                </a:solidFill>
              </a:rPr>
              <a:t>배터리객체가 생성되어</a:t>
            </a:r>
            <a:endParaRPr lang="en-US" altLang="ko-KR" sz="1200" b="1" dirty="0" smtClean="0">
              <a:solidFill>
                <a:srgbClr val="7030A0"/>
              </a:solidFill>
            </a:endParaRPr>
          </a:p>
          <a:p>
            <a:r>
              <a:rPr lang="en-US" altLang="ko-KR" sz="1200" b="1" dirty="0" smtClean="0">
                <a:solidFill>
                  <a:srgbClr val="7030A0"/>
                </a:solidFill>
              </a:rPr>
              <a:t>Setter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로 전달받음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3086100" y="4889919"/>
            <a:ext cx="740229" cy="1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2786" y="5496039"/>
            <a:ext cx="21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7030A0"/>
                </a:solidFill>
              </a:rPr>
              <a:t>핸드폰의 파워의 기능을 사용할 수 있다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.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2601686" y="5351584"/>
            <a:ext cx="1137557" cy="41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1744" y="612964"/>
            <a:ext cx="2188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7030A0"/>
                </a:solidFill>
              </a:rPr>
              <a:t>핸드폰은 </a:t>
            </a:r>
            <a:r>
              <a:rPr lang="ko-KR" altLang="en-US" sz="1200" b="1" dirty="0" err="1" smtClean="0">
                <a:solidFill>
                  <a:srgbClr val="7030A0"/>
                </a:solidFill>
              </a:rPr>
              <a:t>바테리를</a:t>
            </a:r>
            <a:endParaRPr lang="en-US" altLang="ko-KR" sz="1200" b="1" dirty="0" smtClean="0">
              <a:solidFill>
                <a:srgbClr val="7030A0"/>
              </a:solidFill>
            </a:endParaRPr>
          </a:p>
          <a:p>
            <a:r>
              <a:rPr lang="ko-KR" altLang="en-US" sz="1200" b="1" dirty="0" smtClean="0">
                <a:solidFill>
                  <a:srgbClr val="7030A0"/>
                </a:solidFill>
              </a:rPr>
              <a:t>의존한다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7030A0"/>
              </a:solidFill>
            </a:endParaRPr>
          </a:p>
          <a:p>
            <a:endParaRPr lang="en-US" altLang="ko-KR" sz="1200" b="1" dirty="0">
              <a:solidFill>
                <a:srgbClr val="7030A0"/>
              </a:solidFill>
            </a:endParaRPr>
          </a:p>
          <a:p>
            <a:r>
              <a:rPr lang="en-US" altLang="ko-KR" sz="1200" b="1" dirty="0" smtClean="0">
                <a:solidFill>
                  <a:srgbClr val="7030A0"/>
                </a:solidFill>
              </a:rPr>
              <a:t>(has a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관계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):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멤버로 가질 때</a:t>
            </a:r>
            <a:endParaRPr lang="en-US" altLang="ko-KR" sz="1200" b="1" dirty="0" smtClean="0">
              <a:solidFill>
                <a:srgbClr val="7030A0"/>
              </a:solidFill>
            </a:endParaRPr>
          </a:p>
          <a:p>
            <a:r>
              <a:rPr lang="en-US" altLang="ko-KR" sz="1200" b="1" dirty="0" smtClean="0">
                <a:solidFill>
                  <a:srgbClr val="7030A0"/>
                </a:solidFill>
              </a:rPr>
              <a:t>Has a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관계라고 한다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.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230" y="1517715"/>
            <a:ext cx="310142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익명클래스로 객체 만들기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230" y="2017335"/>
            <a:ext cx="3836710" cy="1093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600" dirty="0" smtClean="0">
                <a:solidFill>
                  <a:srgbClr val="FF0000"/>
                </a:solidFill>
              </a:rPr>
              <a:t>! </a:t>
            </a:r>
            <a:r>
              <a:rPr lang="ko-KR" altLang="en-US" sz="1600" dirty="0" smtClean="0">
                <a:solidFill>
                  <a:srgbClr val="0070C0"/>
                </a:solidFill>
              </a:rPr>
              <a:t>상속으로 </a:t>
            </a:r>
            <a:r>
              <a:rPr lang="ko-KR" altLang="en-US" sz="1600" dirty="0" smtClean="0">
                <a:solidFill>
                  <a:srgbClr val="0070C0"/>
                </a:solidFill>
              </a:rPr>
              <a:t>클래스 만들 때만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 익명으로 클래스를 만들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01939" y="401986"/>
            <a:ext cx="7290061" cy="3919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public class </a:t>
            </a:r>
            <a:r>
              <a:rPr lang="en-US" altLang="ko-KR" sz="1600" b="1" dirty="0" err="1">
                <a:solidFill>
                  <a:srgbClr val="00B0F0"/>
                </a:solidFill>
              </a:rPr>
              <a:t>AnimalTest</a:t>
            </a: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{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 smtClean="0"/>
              <a:t>   public </a:t>
            </a:r>
            <a:r>
              <a:rPr lang="en-US" altLang="ko-KR" sz="1600" b="1" dirty="0"/>
              <a:t>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 Animal </a:t>
            </a:r>
            <a:r>
              <a:rPr lang="en-US" altLang="ko-KR" sz="1600" b="1" dirty="0">
                <a:solidFill>
                  <a:srgbClr val="7030A0"/>
                </a:solidFill>
              </a:rPr>
              <a:t>c = new Cat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();       //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고양이 클래스 만들고 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객체생성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1600" b="1" dirty="0" err="1">
                <a:solidFill>
                  <a:srgbClr val="7030A0"/>
                </a:solidFill>
              </a:rPr>
              <a:t>c.bark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();                     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ko-KR" altLang="en-US" sz="1600" b="1" dirty="0">
                <a:solidFill>
                  <a:srgbClr val="7030A0"/>
                </a:solidFill>
              </a:rPr>
              <a:t> </a:t>
            </a:r>
          </a:p>
          <a:p>
            <a:r>
              <a:rPr lang="ko-KR" altLang="en-US" sz="1600" b="1" dirty="0"/>
              <a:t> </a:t>
            </a:r>
          </a:p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     new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Animal() {               //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익명으로 클래스 만들고 객체 생성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@Override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public void bark() {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멍멍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"); 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}  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}.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bark();</a:t>
            </a:r>
          </a:p>
          <a:p>
            <a:endParaRPr lang="ko-KR" altLang="en-US" sz="1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}  //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main</a:t>
            </a:r>
            <a:endParaRPr lang="ko-KR" altLang="en-US" sz="1600" b="1" dirty="0"/>
          </a:p>
          <a:p>
            <a:r>
              <a:rPr lang="en-US" altLang="ko-KR" sz="1600" b="1" dirty="0" smtClean="0">
                <a:solidFill>
                  <a:srgbClr val="00B0F0"/>
                </a:solidFill>
              </a:rPr>
              <a:t>} 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 </a:t>
            </a:r>
            <a:endParaRPr lang="en-US" altLang="ko-KR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85238" y="4609819"/>
            <a:ext cx="3957519" cy="165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public abstract class Animal </a:t>
            </a: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 public </a:t>
            </a:r>
            <a:r>
              <a:rPr lang="en-US" altLang="ko-KR" b="1" dirty="0"/>
              <a:t>abstract void bark</a:t>
            </a:r>
            <a:r>
              <a:rPr lang="en-US" altLang="ko-KR" b="1" dirty="0" smtClean="0"/>
              <a:t>();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317476" y="2158738"/>
            <a:ext cx="584463" cy="8672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901938" y="4565042"/>
            <a:ext cx="7290061" cy="174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class Cat extends Animal{              // </a:t>
            </a:r>
            <a:r>
              <a:rPr lang="ko-KR" altLang="en-US" sz="1600" b="1" dirty="0"/>
              <a:t>고양이 클래스 </a:t>
            </a:r>
            <a:r>
              <a:rPr lang="ko-KR" altLang="en-US" sz="1600" b="1" dirty="0" err="1"/>
              <a:t>만듬</a:t>
            </a:r>
            <a:endParaRPr lang="ko-KR" altLang="en-US" sz="1600" b="1" dirty="0"/>
          </a:p>
          <a:p>
            <a:pPr lvl="1"/>
            <a:r>
              <a:rPr lang="en-US" altLang="ko-KR" sz="1600" b="1" dirty="0"/>
              <a:t>@Override</a:t>
            </a:r>
          </a:p>
          <a:p>
            <a:pPr lvl="2"/>
            <a:r>
              <a:rPr lang="en-US" altLang="ko-KR" sz="1600" b="1" dirty="0"/>
              <a:t>public void bark() {</a:t>
            </a:r>
          </a:p>
          <a:p>
            <a:pPr lvl="2"/>
            <a:r>
              <a:rPr lang="en-US" altLang="ko-KR" sz="1600" b="1" dirty="0"/>
              <a:t>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야옹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b="1" dirty="0"/>
              <a:t>	}</a:t>
            </a:r>
            <a:endParaRPr lang="ko-KR" altLang="en-US" sz="1600" b="1" dirty="0"/>
          </a:p>
          <a:p>
            <a:r>
              <a:rPr lang="en-US" altLang="ko-KR" sz="1600" b="1" dirty="0"/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8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6569" y="1621410"/>
            <a:ext cx="9681328" cy="3346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nterface </a:t>
            </a:r>
            <a:r>
              <a:rPr lang="en-US" altLang="ko-KR" b="1" dirty="0" err="1" smtClean="0"/>
              <a:t>MyComparable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r>
              <a:rPr lang="en-US" altLang="ko-KR" b="1" dirty="0" smtClean="0"/>
              <a:t>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compareTo</a:t>
            </a:r>
            <a:r>
              <a:rPr lang="en-US" altLang="ko-KR" b="1" dirty="0" smtClean="0"/>
              <a:t>(Object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}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5838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1098</Words>
  <Application>Microsoft Office PowerPoint</Application>
  <PresentationFormat>와이드스크린</PresentationFormat>
  <Paragraphs>332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HY궁서B</vt:lpstr>
      <vt:lpstr>HY나무M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95</cp:revision>
  <dcterms:created xsi:type="dcterms:W3CDTF">2020-12-25T10:26:32Z</dcterms:created>
  <dcterms:modified xsi:type="dcterms:W3CDTF">2023-08-06T08:57:11Z</dcterms:modified>
</cp:coreProperties>
</file>