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2"/>
  </p:notesMasterIdLst>
  <p:handoutMasterIdLst>
    <p:handoutMasterId r:id="rId263"/>
  </p:handoutMasterIdLst>
  <p:sldIdLst>
    <p:sldId id="381" r:id="rId2"/>
    <p:sldId id="708" r:id="rId3"/>
    <p:sldId id="383" r:id="rId4"/>
    <p:sldId id="554" r:id="rId5"/>
    <p:sldId id="706" r:id="rId6"/>
    <p:sldId id="556" r:id="rId7"/>
    <p:sldId id="555" r:id="rId8"/>
    <p:sldId id="743" r:id="rId9"/>
    <p:sldId id="744" r:id="rId10"/>
    <p:sldId id="745" r:id="rId11"/>
    <p:sldId id="750" r:id="rId12"/>
    <p:sldId id="771" r:id="rId13"/>
    <p:sldId id="772" r:id="rId14"/>
    <p:sldId id="773" r:id="rId15"/>
    <p:sldId id="774" r:id="rId16"/>
    <p:sldId id="775" r:id="rId17"/>
    <p:sldId id="776" r:id="rId18"/>
    <p:sldId id="777" r:id="rId19"/>
    <p:sldId id="747" r:id="rId20"/>
    <p:sldId id="748" r:id="rId21"/>
    <p:sldId id="641" r:id="rId22"/>
    <p:sldId id="588" r:id="rId23"/>
    <p:sldId id="760" r:id="rId24"/>
    <p:sldId id="590" r:id="rId25"/>
    <p:sldId id="277" r:id="rId26"/>
    <p:sldId id="346" r:id="rId27"/>
    <p:sldId id="360" r:id="rId28"/>
    <p:sldId id="349" r:id="rId29"/>
    <p:sldId id="356" r:id="rId30"/>
    <p:sldId id="357" r:id="rId31"/>
    <p:sldId id="528" r:id="rId32"/>
    <p:sldId id="529" r:id="rId33"/>
    <p:sldId id="354" r:id="rId34"/>
    <p:sldId id="352" r:id="rId35"/>
    <p:sldId id="591" r:id="rId36"/>
    <p:sldId id="361" r:id="rId37"/>
    <p:sldId id="362" r:id="rId38"/>
    <p:sldId id="749" r:id="rId39"/>
    <p:sldId id="632" r:id="rId40"/>
    <p:sldId id="634" r:id="rId41"/>
    <p:sldId id="355" r:id="rId42"/>
    <p:sldId id="282" r:id="rId43"/>
    <p:sldId id="709" r:id="rId44"/>
    <p:sldId id="710" r:id="rId45"/>
    <p:sldId id="711" r:id="rId46"/>
    <p:sldId id="712" r:id="rId47"/>
    <p:sldId id="713" r:id="rId48"/>
    <p:sldId id="714" r:id="rId49"/>
    <p:sldId id="715" r:id="rId50"/>
    <p:sldId id="614" r:id="rId51"/>
    <p:sldId id="615" r:id="rId52"/>
    <p:sldId id="617" r:id="rId53"/>
    <p:sldId id="283" r:id="rId54"/>
    <p:sldId id="284" r:id="rId55"/>
    <p:sldId id="285" r:id="rId56"/>
    <p:sldId id="363" r:id="rId57"/>
    <p:sldId id="364" r:id="rId58"/>
    <p:sldId id="365" r:id="rId59"/>
    <p:sldId id="281" r:id="rId60"/>
    <p:sldId id="765" r:id="rId61"/>
    <p:sldId id="766" r:id="rId62"/>
    <p:sldId id="767" r:id="rId63"/>
    <p:sldId id="768" r:id="rId64"/>
    <p:sldId id="769" r:id="rId65"/>
    <p:sldId id="770" r:id="rId66"/>
    <p:sldId id="593" r:id="rId67"/>
    <p:sldId id="618" r:id="rId68"/>
    <p:sldId id="629" r:id="rId69"/>
    <p:sldId id="630" r:id="rId70"/>
    <p:sldId id="764" r:id="rId71"/>
    <p:sldId id="625" r:id="rId72"/>
    <p:sldId id="628" r:id="rId73"/>
    <p:sldId id="689" r:id="rId74"/>
    <p:sldId id="690" r:id="rId75"/>
    <p:sldId id="626" r:id="rId76"/>
    <p:sldId id="635" r:id="rId77"/>
    <p:sldId id="627" r:id="rId78"/>
    <p:sldId id="637" r:id="rId79"/>
    <p:sldId id="678" r:id="rId80"/>
    <p:sldId id="679" r:id="rId81"/>
    <p:sldId id="264" r:id="rId82"/>
    <p:sldId id="269" r:id="rId83"/>
    <p:sldId id="270" r:id="rId84"/>
    <p:sldId id="267" r:id="rId85"/>
    <p:sldId id="265" r:id="rId86"/>
    <p:sldId id="272" r:id="rId87"/>
    <p:sldId id="273" r:id="rId88"/>
    <p:sldId id="680" r:id="rId89"/>
    <p:sldId id="681" r:id="rId90"/>
    <p:sldId id="682" r:id="rId91"/>
    <p:sldId id="683" r:id="rId92"/>
    <p:sldId id="684" r:id="rId93"/>
    <p:sldId id="685" r:id="rId94"/>
    <p:sldId id="686" r:id="rId95"/>
    <p:sldId id="687" r:id="rId96"/>
    <p:sldId id="268" r:id="rId97"/>
    <p:sldId id="276" r:id="rId98"/>
    <p:sldId id="372" r:id="rId99"/>
    <p:sldId id="373" r:id="rId100"/>
    <p:sldId id="274" r:id="rId101"/>
    <p:sldId id="638" r:id="rId102"/>
    <p:sldId id="275" r:id="rId103"/>
    <p:sldId id="374" r:id="rId104"/>
    <p:sldId id="375" r:id="rId105"/>
    <p:sldId id="376" r:id="rId106"/>
    <p:sldId id="651" r:id="rId107"/>
    <p:sldId id="652" r:id="rId108"/>
    <p:sldId id="717" r:id="rId109"/>
    <p:sldId id="720" r:id="rId110"/>
    <p:sldId id="726" r:id="rId111"/>
    <p:sldId id="721" r:id="rId112"/>
    <p:sldId id="718" r:id="rId113"/>
    <p:sldId id="722" r:id="rId114"/>
    <p:sldId id="719" r:id="rId115"/>
    <p:sldId id="723" r:id="rId116"/>
    <p:sldId id="639" r:id="rId117"/>
    <p:sldId id="653" r:id="rId118"/>
    <p:sldId id="642" r:id="rId119"/>
    <p:sldId id="643" r:id="rId120"/>
    <p:sldId id="644" r:id="rId121"/>
    <p:sldId id="645" r:id="rId122"/>
    <p:sldId id="646" r:id="rId123"/>
    <p:sldId id="647" r:id="rId124"/>
    <p:sldId id="648" r:id="rId125"/>
    <p:sldId id="649" r:id="rId126"/>
    <p:sldId id="539" r:id="rId127"/>
    <p:sldId id="295" r:id="rId128"/>
    <p:sldId id="296" r:id="rId129"/>
    <p:sldId id="503" r:id="rId130"/>
    <p:sldId id="297" r:id="rId131"/>
    <p:sldId id="298" r:id="rId132"/>
    <p:sldId id="299" r:id="rId133"/>
    <p:sldId id="300" r:id="rId134"/>
    <p:sldId id="301" r:id="rId135"/>
    <p:sldId id="309" r:id="rId136"/>
    <p:sldId id="303" r:id="rId137"/>
    <p:sldId id="390" r:id="rId138"/>
    <p:sldId id="311" r:id="rId139"/>
    <p:sldId id="306" r:id="rId140"/>
    <p:sldId id="314" r:id="rId141"/>
    <p:sldId id="304" r:id="rId142"/>
    <p:sldId id="317" r:id="rId143"/>
    <p:sldId id="320" r:id="rId144"/>
    <p:sldId id="716" r:id="rId145"/>
    <p:sldId id="318" r:id="rId146"/>
    <p:sldId id="315" r:id="rId147"/>
    <p:sldId id="321" r:id="rId148"/>
    <p:sldId id="662" r:id="rId149"/>
    <p:sldId id="660" r:id="rId150"/>
    <p:sldId id="664" r:id="rId151"/>
    <p:sldId id="663" r:id="rId152"/>
    <p:sldId id="666" r:id="rId153"/>
    <p:sldId id="667" r:id="rId154"/>
    <p:sldId id="668" r:id="rId155"/>
    <p:sldId id="674" r:id="rId156"/>
    <p:sldId id="676" r:id="rId157"/>
    <p:sldId id="675" r:id="rId158"/>
    <p:sldId id="677" r:id="rId159"/>
    <p:sldId id="325" r:id="rId160"/>
    <p:sldId id="327" r:id="rId161"/>
    <p:sldId id="328" r:id="rId162"/>
    <p:sldId id="329" r:id="rId163"/>
    <p:sldId id="330" r:id="rId164"/>
    <p:sldId id="333" r:id="rId165"/>
    <p:sldId id="331" r:id="rId166"/>
    <p:sldId id="332" r:id="rId167"/>
    <p:sldId id="334" r:id="rId168"/>
    <p:sldId id="525" r:id="rId169"/>
    <p:sldId id="570" r:id="rId170"/>
    <p:sldId id="571" r:id="rId171"/>
    <p:sldId id="565" r:id="rId172"/>
    <p:sldId id="569" r:id="rId173"/>
    <p:sldId id="572" r:id="rId174"/>
    <p:sldId id="566" r:id="rId175"/>
    <p:sldId id="564" r:id="rId176"/>
    <p:sldId id="567" r:id="rId177"/>
    <p:sldId id="573" r:id="rId178"/>
    <p:sldId id="574" r:id="rId179"/>
    <p:sldId id="568" r:id="rId180"/>
    <p:sldId id="335" r:id="rId181"/>
    <p:sldId id="336" r:id="rId182"/>
    <p:sldId id="337" r:id="rId183"/>
    <p:sldId id="557" r:id="rId184"/>
    <p:sldId id="338" r:id="rId185"/>
    <p:sldId id="340" r:id="rId186"/>
    <p:sldId id="341" r:id="rId187"/>
    <p:sldId id="342" r:id="rId188"/>
    <p:sldId id="343" r:id="rId189"/>
    <p:sldId id="558" r:id="rId190"/>
    <p:sldId id="559" r:id="rId191"/>
    <p:sldId id="560" r:id="rId192"/>
    <p:sldId id="561" r:id="rId193"/>
    <p:sldId id="562" r:id="rId194"/>
    <p:sldId id="563" r:id="rId195"/>
    <p:sldId id="492" r:id="rId196"/>
    <p:sldId id="493" r:id="rId197"/>
    <p:sldId id="494" r:id="rId198"/>
    <p:sldId id="527" r:id="rId199"/>
    <p:sldId id="445" r:id="rId200"/>
    <p:sldId id="446" r:id="rId201"/>
    <p:sldId id="447" r:id="rId202"/>
    <p:sldId id="448" r:id="rId203"/>
    <p:sldId id="449" r:id="rId204"/>
    <p:sldId id="450" r:id="rId205"/>
    <p:sldId id="451" r:id="rId206"/>
    <p:sldId id="452" r:id="rId207"/>
    <p:sldId id="453" r:id="rId208"/>
    <p:sldId id="454" r:id="rId209"/>
    <p:sldId id="455" r:id="rId210"/>
    <p:sldId id="456" r:id="rId211"/>
    <p:sldId id="457" r:id="rId212"/>
    <p:sldId id="458" r:id="rId213"/>
    <p:sldId id="459" r:id="rId214"/>
    <p:sldId id="460" r:id="rId215"/>
    <p:sldId id="461" r:id="rId216"/>
    <p:sldId id="462" r:id="rId217"/>
    <p:sldId id="470" r:id="rId218"/>
    <p:sldId id="471" r:id="rId219"/>
    <p:sldId id="472" r:id="rId220"/>
    <p:sldId id="655" r:id="rId221"/>
    <p:sldId id="654" r:id="rId222"/>
    <p:sldId id="537" r:id="rId223"/>
    <p:sldId id="499" r:id="rId224"/>
    <p:sldId id="504" r:id="rId225"/>
    <p:sldId id="505" r:id="rId226"/>
    <p:sldId id="506" r:id="rId227"/>
    <p:sldId id="509" r:id="rId228"/>
    <p:sldId id="510" r:id="rId229"/>
    <p:sldId id="511" r:id="rId230"/>
    <p:sldId id="512" r:id="rId231"/>
    <p:sldId id="513" r:id="rId232"/>
    <p:sldId id="522" r:id="rId233"/>
    <p:sldId id="523" r:id="rId234"/>
    <p:sldId id="524" r:id="rId235"/>
    <p:sldId id="542" r:id="rId236"/>
    <p:sldId id="544" r:id="rId237"/>
    <p:sldId id="545" r:id="rId238"/>
    <p:sldId id="546" r:id="rId239"/>
    <p:sldId id="547" r:id="rId240"/>
    <p:sldId id="548" r:id="rId241"/>
    <p:sldId id="702" r:id="rId242"/>
    <p:sldId id="550" r:id="rId243"/>
    <p:sldId id="552" r:id="rId244"/>
    <p:sldId id="551" r:id="rId245"/>
    <p:sldId id="553" r:id="rId246"/>
    <p:sldId id="727" r:id="rId247"/>
    <p:sldId id="728" r:id="rId248"/>
    <p:sldId id="730" r:id="rId249"/>
    <p:sldId id="729" r:id="rId250"/>
    <p:sldId id="731" r:id="rId251"/>
    <p:sldId id="732" r:id="rId252"/>
    <p:sldId id="733" r:id="rId253"/>
    <p:sldId id="734" r:id="rId254"/>
    <p:sldId id="738" r:id="rId255"/>
    <p:sldId id="739" r:id="rId256"/>
    <p:sldId id="751" r:id="rId257"/>
    <p:sldId id="753" r:id="rId258"/>
    <p:sldId id="755" r:id="rId259"/>
    <p:sldId id="756" r:id="rId260"/>
    <p:sldId id="754" r:id="rId261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F4F"/>
    <a:srgbClr val="E3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81419" autoAdjust="0"/>
  </p:normalViewPr>
  <p:slideViewPr>
    <p:cSldViewPr>
      <p:cViewPr varScale="1">
        <p:scale>
          <a:sx n="95" d="100"/>
          <a:sy n="95" d="100"/>
        </p:scale>
        <p:origin x="86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624"/>
    </p:cViewPr>
  </p:sorterViewPr>
  <p:notesViewPr>
    <p:cSldViewPr>
      <p:cViewPr>
        <p:scale>
          <a:sx n="125" d="100"/>
          <a:sy n="125" d="100"/>
        </p:scale>
        <p:origin x="2392" y="-2556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slide" Target="slides/slide227.xml"/><Relationship Id="rId244" Type="http://schemas.openxmlformats.org/officeDocument/2006/relationships/slide" Target="slides/slide243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65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slide" Target="slides/slide233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0" Type="http://schemas.openxmlformats.org/officeDocument/2006/relationships/slide" Target="slides/slide249.xml"/><Relationship Id="rId255" Type="http://schemas.openxmlformats.org/officeDocument/2006/relationships/slide" Target="slides/slide254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261" Type="http://schemas.openxmlformats.org/officeDocument/2006/relationships/slide" Target="slides/slide260.xml"/><Relationship Id="rId266" Type="http://schemas.openxmlformats.org/officeDocument/2006/relationships/theme" Target="theme/theme1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handoutMaster" Target="handoutMasters/handoutMaster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presProps" Target="pres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EC2B8-F2EB-4081-BAC7-0643C5F6AEBF}" type="datetimeFigureOut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54B2A-F64E-48EB-8583-93653305F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381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EDF54-EEB6-49DD-ADA9-635AF31A354E}" type="datetimeFigureOut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662B3-CE67-4C5D-A2FA-FCF4E78BD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77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662B3-CE67-4C5D-A2FA-FCF4E78BD9D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522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662B3-CE67-4C5D-A2FA-FCF4E78BD9DE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059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662B3-CE67-4C5D-A2FA-FCF4E78BD9DE}" type="slidenum">
              <a:rPr lang="ko-KR" altLang="en-US" smtClean="0"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454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662B3-CE67-4C5D-A2FA-FCF4E78BD9DE}" type="slidenum">
              <a:rPr lang="ko-KR" altLang="en-US" smtClean="0"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838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4A947-5500-452E-B3B4-07AD394F5C05}" type="slidenum">
              <a:rPr lang="ko-KR" altLang="en-US" smtClean="0"/>
              <a:t>216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261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(1,1)</a:t>
            </a:r>
          </a:p>
          <a:p>
            <a:r>
              <a:rPr lang="en-US" altLang="ko-KR" dirty="0" smtClean="0"/>
              <a:t>(1,2)</a:t>
            </a:r>
          </a:p>
          <a:p>
            <a:r>
              <a:rPr lang="en-US" altLang="ko-KR" dirty="0" smtClean="0"/>
              <a:t>(1,3)</a:t>
            </a:r>
          </a:p>
          <a:p>
            <a:r>
              <a:rPr lang="en-US" altLang="ko-KR" dirty="0" smtClean="0"/>
              <a:t>(1,4)</a:t>
            </a:r>
          </a:p>
          <a:p>
            <a:r>
              <a:rPr lang="en-US" altLang="ko-KR" dirty="0" smtClean="0"/>
              <a:t>(1,5)</a:t>
            </a:r>
          </a:p>
          <a:p>
            <a:r>
              <a:rPr lang="en-US" altLang="ko-KR" dirty="0" smtClean="0"/>
              <a:t>(2,2)</a:t>
            </a:r>
          </a:p>
          <a:p>
            <a:r>
              <a:rPr lang="en-US" altLang="ko-KR" dirty="0" smtClean="0"/>
              <a:t>(2,3)</a:t>
            </a:r>
          </a:p>
          <a:p>
            <a:r>
              <a:rPr lang="en-US" altLang="ko-KR" dirty="0" smtClean="0"/>
              <a:t>(2,4)</a:t>
            </a:r>
          </a:p>
          <a:p>
            <a:r>
              <a:rPr lang="en-US" altLang="ko-KR" dirty="0" smtClean="0"/>
              <a:t>(3,3)</a:t>
            </a:r>
          </a:p>
          <a:p>
            <a:r>
              <a:rPr lang="en-US" altLang="ko-KR" dirty="0" smtClean="0"/>
              <a:t>(4,2)</a:t>
            </a:r>
          </a:p>
          <a:p>
            <a:r>
              <a:rPr lang="en-US" altLang="ko-KR" dirty="0" smtClean="0"/>
              <a:t>(4,3)</a:t>
            </a:r>
          </a:p>
          <a:p>
            <a:r>
              <a:rPr lang="en-US" altLang="ko-KR" dirty="0" smtClean="0"/>
              <a:t>(4,4)</a:t>
            </a:r>
          </a:p>
          <a:p>
            <a:r>
              <a:rPr lang="en-US" altLang="ko-KR" dirty="0" smtClean="0"/>
              <a:t>(5,1)</a:t>
            </a:r>
          </a:p>
          <a:p>
            <a:r>
              <a:rPr lang="en-US" altLang="ko-KR" dirty="0" smtClean="0"/>
              <a:t>(5,2)</a:t>
            </a:r>
          </a:p>
          <a:p>
            <a:r>
              <a:rPr lang="en-US" altLang="ko-KR" dirty="0" smtClean="0"/>
              <a:t>(5,3)</a:t>
            </a:r>
          </a:p>
          <a:p>
            <a:r>
              <a:rPr lang="en-US" altLang="ko-KR" dirty="0" smtClean="0"/>
              <a:t>(5,4)</a:t>
            </a:r>
          </a:p>
          <a:p>
            <a:r>
              <a:rPr lang="en-US" altLang="ko-KR" dirty="0" smtClean="0"/>
              <a:t>(5,5)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R=1,M,1</a:t>
            </a:r>
          </a:p>
          <a:p>
            <a:r>
              <a:rPr lang="en-US" altLang="ko-KR" dirty="0" smtClean="0"/>
              <a:t>C=R,</a:t>
            </a:r>
            <a:r>
              <a:rPr lang="en-US" altLang="ko-KR" baseline="0" dirty="0" smtClean="0"/>
              <a:t> 6-R,1 (</a:t>
            </a:r>
            <a:r>
              <a:rPr lang="ko-KR" altLang="en-US" baseline="0" dirty="0" smtClean="0"/>
              <a:t>열 시작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끝 값 모두 변하고 있는 경우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R=M+1,5,1</a:t>
            </a:r>
          </a:p>
          <a:p>
            <a:r>
              <a:rPr lang="en-US" altLang="ko-KR" baseline="0" dirty="0" smtClean="0"/>
              <a:t>C= 6-R, R,1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4A947-5500-452E-B3B4-07AD394F5C05}" type="slidenum">
              <a:rPr lang="ko-KR" altLang="en-US" smtClean="0"/>
              <a:t>218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839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662B3-CE67-4C5D-A2FA-FCF4E78BD9D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952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662B3-CE67-4C5D-A2FA-FCF4E78BD9D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569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돼지갈비찜을 </a:t>
            </a:r>
            <a:r>
              <a:rPr lang="ko-KR" altLang="en-US" dirty="0" err="1" smtClean="0"/>
              <a:t>만들기</a:t>
            </a:r>
            <a:r>
              <a:rPr lang="ko-KR" altLang="en-US" baseline="0" dirty="0" err="1" smtClean="0"/>
              <a:t>려고</a:t>
            </a:r>
            <a:r>
              <a:rPr lang="ko-KR" altLang="en-US" baseline="0" dirty="0" smtClean="0"/>
              <a:t> 하면  무엇을 </a:t>
            </a:r>
            <a:r>
              <a:rPr lang="ko-KR" altLang="en-US" baseline="0" dirty="0" err="1" smtClean="0"/>
              <a:t>해야하는지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큰덩리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몇 단계의 단계로 나눈다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err="1" smtClean="0"/>
              <a:t>큰문제</a:t>
            </a:r>
            <a:endParaRPr lang="en-US" altLang="ko-KR" baseline="0" dirty="0" smtClean="0"/>
          </a:p>
          <a:p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작은 문제 여러 개로 나눈 효과가 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큰문제를</a:t>
            </a:r>
            <a:r>
              <a:rPr lang="ko-KR" altLang="en-US" baseline="0" dirty="0" smtClean="0"/>
              <a:t> 해결하는 것과 작은 문제를 해결하는 것 중 무엇이 유리할까요</a:t>
            </a:r>
            <a:r>
              <a:rPr lang="en-US" altLang="ko-KR" baseline="0" dirty="0" smtClean="0"/>
              <a:t>?</a:t>
            </a:r>
          </a:p>
          <a:p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고기핏물을 </a:t>
            </a:r>
            <a:r>
              <a:rPr lang="ko-KR" altLang="en-US" baseline="0" dirty="0" err="1" smtClean="0"/>
              <a:t>빼는것에</a:t>
            </a:r>
            <a:r>
              <a:rPr lang="ko-KR" altLang="en-US" baseline="0" dirty="0" smtClean="0"/>
              <a:t> 집중합니다</a:t>
            </a:r>
            <a:r>
              <a:rPr lang="en-US" altLang="ko-KR" baseline="0" dirty="0" smtClean="0"/>
              <a:t>.   </a:t>
            </a:r>
            <a:r>
              <a:rPr lang="ko-KR" altLang="en-US" baseline="0" dirty="0" smtClean="0"/>
              <a:t>방법을 찾는다  어떻게 하지</a:t>
            </a:r>
            <a:r>
              <a:rPr lang="en-US" altLang="ko-KR" baseline="0" dirty="0" smtClean="0"/>
              <a:t>?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야채를 다듬고 썬다 </a:t>
            </a:r>
            <a:r>
              <a:rPr lang="en-US" altLang="ko-KR" baseline="0" dirty="0" smtClean="0"/>
              <a:t>.   </a:t>
            </a:r>
            <a:r>
              <a:rPr lang="ko-KR" altLang="en-US" baseline="0" dirty="0" smtClean="0"/>
              <a:t>방법을 찾는다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양념장을 만든다 </a:t>
            </a:r>
            <a:r>
              <a:rPr lang="en-US" altLang="ko-KR" baseline="0" dirty="0" smtClean="0"/>
              <a:t>.  </a:t>
            </a:r>
            <a:r>
              <a:rPr lang="ko-KR" altLang="en-US" baseline="0" dirty="0" smtClean="0"/>
              <a:t>방법을 찾는다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내가 </a:t>
            </a:r>
            <a:r>
              <a:rPr lang="ko-KR" altLang="en-US" baseline="0" dirty="0" err="1" smtClean="0"/>
              <a:t>만들수</a:t>
            </a:r>
            <a:r>
              <a:rPr lang="ko-KR" altLang="en-US" baseline="0" dirty="0" smtClean="0"/>
              <a:t> 도 있고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사올수도</a:t>
            </a:r>
            <a:r>
              <a:rPr lang="ko-KR" altLang="en-US" baseline="0" dirty="0" smtClean="0"/>
              <a:t> 있다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 err="1" smtClean="0"/>
              <a:t>가스불을</a:t>
            </a:r>
            <a:r>
              <a:rPr lang="ko-KR" altLang="en-US" baseline="0" dirty="0" smtClean="0"/>
              <a:t> 어떻게 </a:t>
            </a:r>
            <a:r>
              <a:rPr lang="ko-KR" altLang="en-US" baseline="0" dirty="0" err="1" smtClean="0"/>
              <a:t>해야하는지</a:t>
            </a:r>
            <a:r>
              <a:rPr lang="ko-KR" altLang="en-US" baseline="0" dirty="0" smtClean="0"/>
              <a:t> 방법을 찾는다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AutoNum type="arabicPeriod"/>
            </a:pPr>
            <a:endParaRPr lang="en-US" altLang="ko-KR" baseline="0" dirty="0" smtClean="0"/>
          </a:p>
          <a:p>
            <a:pPr marL="0" indent="0">
              <a:buNone/>
            </a:pPr>
            <a:r>
              <a:rPr lang="ko-KR" altLang="en-US" baseline="0" dirty="0" smtClean="0"/>
              <a:t>분할정복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662B3-CE67-4C5D-A2FA-FCF4E78BD9D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487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662B3-CE67-4C5D-A2FA-FCF4E78BD9D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018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알고리즘은 </a:t>
            </a:r>
            <a:r>
              <a:rPr lang="en-US" altLang="ko-KR" dirty="0" smtClean="0"/>
              <a:t>, </a:t>
            </a:r>
            <a:r>
              <a:rPr lang="ko-KR" altLang="en-US" baseline="0" dirty="0" smtClean="0"/>
              <a:t> 알고리즘을 학습하는 것은 </a:t>
            </a:r>
            <a:r>
              <a:rPr lang="en-US" altLang="ko-KR" baseline="0" dirty="0" smtClean="0"/>
              <a:t>( </a:t>
            </a:r>
            <a:r>
              <a:rPr lang="ko-KR" altLang="en-US" baseline="0" dirty="0" err="1" smtClean="0"/>
              <a:t>초중고에서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smtClean="0"/>
              <a:t>문제해결능력을 키우기 위한 것 </a:t>
            </a:r>
            <a:r>
              <a:rPr lang="en-US" altLang="ko-KR" baseline="0" dirty="0" smtClean="0"/>
              <a:t>!!! </a:t>
            </a:r>
          </a:p>
          <a:p>
            <a:r>
              <a:rPr lang="ko-KR" altLang="en-US" baseline="0" dirty="0" smtClean="0"/>
              <a:t>결국 무언가를 할 때 먼저 생각하고 더 효율적으로 일을 </a:t>
            </a:r>
            <a:r>
              <a:rPr lang="ko-KR" altLang="en-US" baseline="0" dirty="0" err="1" smtClean="0"/>
              <a:t>수행해라라는</a:t>
            </a:r>
            <a:r>
              <a:rPr lang="ko-KR" altLang="en-US" baseline="0" dirty="0" smtClean="0"/>
              <a:t> 의미  </a:t>
            </a:r>
            <a:r>
              <a:rPr lang="en-US" altLang="ko-KR" baseline="0" dirty="0" smtClean="0"/>
              <a:t>!! 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무엇을 어떻게 </a:t>
            </a:r>
            <a:r>
              <a:rPr lang="ko-KR" altLang="en-US" baseline="0" dirty="0" err="1" smtClean="0"/>
              <a:t>해야하는지가</a:t>
            </a:r>
            <a:r>
              <a:rPr lang="ko-KR" altLang="en-US" baseline="0" dirty="0" smtClean="0"/>
              <a:t> 검증까지 끝났다면 </a:t>
            </a:r>
            <a:endParaRPr lang="en-US" altLang="ko-KR" baseline="0" dirty="0" smtClean="0"/>
          </a:p>
          <a:p>
            <a:r>
              <a:rPr lang="ko-KR" altLang="en-US" baseline="0" dirty="0" smtClean="0"/>
              <a:t>프로그래밍언어로 표현하는 것만 남은 것입니다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( </a:t>
            </a:r>
            <a:r>
              <a:rPr lang="ko-KR" altLang="en-US" baseline="0" dirty="0" smtClean="0"/>
              <a:t>프로그래밍언어의 문법을 알아야 합니다</a:t>
            </a:r>
            <a:r>
              <a:rPr lang="en-US" altLang="ko-KR" baseline="0" dirty="0" smtClean="0"/>
              <a:t>.)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체계적으로 문제를 해결한 자료를 제공해 드립니다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그리고 이것을 코드로 구현해 보는 시간을 갖겠습니다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baseline="0" dirty="0" smtClean="0"/>
              <a:t>코딩이 </a:t>
            </a:r>
            <a:r>
              <a:rPr lang="ko-KR" altLang="en-US" baseline="0" dirty="0" err="1" smtClean="0"/>
              <a:t>어려운것인지를</a:t>
            </a:r>
            <a:r>
              <a:rPr lang="ko-KR" altLang="en-US" baseline="0" dirty="0" smtClean="0"/>
              <a:t> 경험하려고 합니다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무엇을 어떻게 </a:t>
            </a:r>
            <a:r>
              <a:rPr lang="ko-KR" altLang="en-US" baseline="0" dirty="0" err="1" smtClean="0"/>
              <a:t>해야하는지</a:t>
            </a:r>
            <a:r>
              <a:rPr lang="ko-KR" altLang="en-US" baseline="0" dirty="0" smtClean="0"/>
              <a:t> 검증되지 논리를 가지고 코드를 작성하려니 힘이 </a:t>
            </a:r>
            <a:r>
              <a:rPr lang="ko-KR" altLang="en-US" baseline="0" dirty="0" err="1" smtClean="0"/>
              <a:t>드는것</a:t>
            </a:r>
            <a:r>
              <a:rPr lang="ko-KR" altLang="en-US" baseline="0" dirty="0" smtClean="0"/>
              <a:t> 입니다</a:t>
            </a:r>
            <a:r>
              <a:rPr lang="en-US" altLang="ko-KR" baseline="0" dirty="0" smtClean="0"/>
              <a:t>.)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ko-KR" baseline="0" dirty="0" smtClean="0"/>
          </a:p>
          <a:p>
            <a:pPr marL="0" indent="0">
              <a:buFont typeface="Symbol" panose="05050102010706020507" pitchFamily="18" charset="2"/>
              <a:buNone/>
            </a:pPr>
            <a:r>
              <a:rPr lang="ko-KR" altLang="en-US" baseline="0" dirty="0" smtClean="0"/>
              <a:t>짝수홀수 개수 구하기 </a:t>
            </a:r>
            <a:endParaRPr lang="en-US" altLang="ko-KR" baseline="0" dirty="0" smtClean="0"/>
          </a:p>
          <a:p>
            <a:pPr marL="0" indent="0">
              <a:buFont typeface="Symbol" panose="05050102010706020507" pitchFamily="18" charset="2"/>
              <a:buNone/>
            </a:pPr>
            <a:r>
              <a:rPr lang="ko-KR" altLang="en-US" baseline="0" dirty="0" smtClean="0"/>
              <a:t>사원의 임금 구하기</a:t>
            </a:r>
            <a:endParaRPr lang="en-US" altLang="ko-KR" baseline="0" dirty="0" smtClean="0"/>
          </a:p>
          <a:p>
            <a:pPr marL="0" indent="0">
              <a:buFont typeface="Symbol" panose="05050102010706020507" pitchFamily="18" charset="2"/>
              <a:buNone/>
            </a:pPr>
            <a:endParaRPr lang="en-US" altLang="ko-KR" baseline="0" dirty="0" smtClean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baseline="0" dirty="0" smtClean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662B3-CE67-4C5D-A2FA-FCF4E78BD9D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251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662B3-CE67-4C5D-A2FA-FCF4E78BD9DE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642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662B3-CE67-4C5D-A2FA-FCF4E78BD9DE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384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662B3-CE67-4C5D-A2FA-FCF4E78BD9DE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150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3BA5-D2B3-4D6D-A473-EE314F96F6A1}" type="datetime1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52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6DCC-A167-463F-9EB7-CA0B2088E634}" type="datetime1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23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CDE2-132C-470E-A7E5-B029ADCC6F1C}" type="datetime1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199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81DC-0D33-4155-BE80-B79682A0A613}" type="datetime1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46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19EC-83D9-4796-904A-483462B91076}" type="datetime1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80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4603-25B7-4BB8-BDC6-57962EFC2A56}" type="datetime1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43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81A8-4FA1-4BE7-886E-7887EAB246F4}" type="datetime1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1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B840E-E5D5-47D1-BD96-6A2BFD709612}" type="datetime1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0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DADF-143C-43C5-B29B-D2EBB5E411E8}" type="datetime1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622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3D41-512C-4707-BE4A-09EC4E940914}" type="datetime1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523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E2A9-A9F3-4A55-940E-625F55845083}" type="datetime1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721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DFD">
            <a:alpha val="5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C5EA4-0538-4381-B530-1096975B999A}" type="datetime1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76256" y="6309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A89C5-8975-459D-9712-CA15A429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66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Ct-lOOUqmyY" TargetMode="Externa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audio" Target="../media/audio1.wav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.png"/><Relationship Id="rId7" Type="http://schemas.openxmlformats.org/officeDocument/2006/relationships/image" Target="../media/image60.pn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10.png"/><Relationship Id="rId5" Type="http://schemas.openxmlformats.org/officeDocument/2006/relationships/image" Target="../media/image40.png"/><Relationship Id="rId10" Type="http://schemas.openxmlformats.org/officeDocument/2006/relationships/image" Target="../media/image9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87624" y="1005533"/>
            <a:ext cx="63145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성공적인 학원생활</a:t>
            </a:r>
            <a:endParaRPr lang="en-US" altLang="ko-KR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76908" y="2182441"/>
            <a:ext cx="3135794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1.</a:t>
            </a:r>
            <a:r>
              <a:rPr lang="ko-KR" alt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결석하지 마라</a:t>
            </a:r>
            <a:endParaRPr lang="en-US" altLang="ko-KR" sz="32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n-US" altLang="ko-KR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(</a:t>
            </a:r>
            <a:r>
              <a:rPr lang="ko-KR" alt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지각하지 마라</a:t>
            </a:r>
            <a:r>
              <a:rPr lang="en-US" altLang="ko-KR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)</a:t>
            </a:r>
            <a:endParaRPr lang="en-US" altLang="ko-KR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76908" y="4196844"/>
            <a:ext cx="424507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3. </a:t>
            </a:r>
            <a:r>
              <a:rPr lang="ko-KR" alt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남과 비교하지 마라</a:t>
            </a:r>
            <a:endParaRPr lang="en-US" altLang="ko-KR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50531" y="4941168"/>
            <a:ext cx="272542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4. </a:t>
            </a:r>
            <a:r>
              <a:rPr lang="ko-KR" alt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긍정적으로</a:t>
            </a:r>
            <a:endParaRPr lang="en-US" altLang="ko-KR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476908" y="3377129"/>
            <a:ext cx="4535252" cy="853251"/>
            <a:chOff x="1476908" y="3377129"/>
            <a:chExt cx="4535252" cy="853251"/>
          </a:xfrm>
        </p:grpSpPr>
        <p:sp>
          <p:nvSpPr>
            <p:cNvPr id="7" name="직사각형 6"/>
            <p:cNvSpPr/>
            <p:nvPr/>
          </p:nvSpPr>
          <p:spPr>
            <a:xfrm>
              <a:off x="1476908" y="3377129"/>
              <a:ext cx="328006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3200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2. </a:t>
              </a:r>
              <a:r>
                <a:rPr lang="ko-KR" altLang="en-US" sz="3200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시간투자 많이</a:t>
              </a:r>
              <a:endParaRPr lang="en-US" altLang="ko-KR" sz="32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39752" y="3861048"/>
              <a:ext cx="3672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 </a:t>
              </a:r>
              <a:r>
                <a:rPr lang="ko-KR" altLang="en-US" dirty="0" smtClean="0"/>
                <a:t>집중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조급해 하지 말자</a:t>
              </a:r>
              <a:endParaRPr lang="ko-KR" altLang="en-US" dirty="0"/>
            </a:p>
          </p:txBody>
        </p:sp>
      </p:grpSp>
      <p:pic>
        <p:nvPicPr>
          <p:cNvPr id="1027" name="Picture 3" descr="C:\Users\우주연\AppData\Local\Microsoft\Windows\INetCache\IE\ZHIUOYCK\smiley-304270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859" y="2606486"/>
            <a:ext cx="2452629" cy="245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2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99592" y="1412776"/>
            <a:ext cx="7128792" cy="46805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한번에 미리 번역한다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배포시 구문 오류가 존재할 수 없다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기계어를 직접 만들어 낸다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실행만 하면 되기 때문에 수행성능이 좋다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별도의 실행환경이 존재하지 않는다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메모리 관리도 직접해야 한다</a:t>
            </a:r>
            <a:r>
              <a:rPr lang="en-US" altLang="ko-KR" sz="2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24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99592" y="620688"/>
            <a:ext cx="3384376" cy="7920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C/C++ 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컴파일언어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239419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548680"/>
            <a:ext cx="78488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배열첨자</a:t>
            </a:r>
            <a:endParaRPr lang="en-US" altLang="ko-KR" sz="2800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배열요소 각각을 구분하기 위해 첨자를 이용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정수형상수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정수형변수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계산결과값이 정수일 경우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2384299"/>
            <a:ext cx="3168352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첨자 에러발생 할 수 있다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3425365"/>
            <a:ext cx="640871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배열은 선언한 대로만 이용해라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1160" y="3933056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 err="1" smtClean="0"/>
              <a:t>nt</a:t>
            </a:r>
            <a:r>
              <a:rPr lang="en-US" altLang="ko-KR" dirty="0" smtClean="0"/>
              <a:t> a(4);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630156" y="4509120"/>
            <a:ext cx="4589916" cy="1164318"/>
            <a:chOff x="1475656" y="2942754"/>
            <a:chExt cx="4589916" cy="1164318"/>
          </a:xfrm>
        </p:grpSpPr>
        <p:sp>
          <p:nvSpPr>
            <p:cNvPr id="10" name="정육면체 9"/>
            <p:cNvSpPr/>
            <p:nvPr/>
          </p:nvSpPr>
          <p:spPr>
            <a:xfrm>
              <a:off x="1475656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정육면체 10"/>
            <p:cNvSpPr/>
            <p:nvPr/>
          </p:nvSpPr>
          <p:spPr>
            <a:xfrm>
              <a:off x="2339752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정육면체 11"/>
            <p:cNvSpPr/>
            <p:nvPr/>
          </p:nvSpPr>
          <p:spPr>
            <a:xfrm>
              <a:off x="3203848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정육면체 12"/>
            <p:cNvSpPr/>
            <p:nvPr/>
          </p:nvSpPr>
          <p:spPr>
            <a:xfrm>
              <a:off x="4067944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정육면체 13"/>
            <p:cNvSpPr/>
            <p:nvPr/>
          </p:nvSpPr>
          <p:spPr>
            <a:xfrm>
              <a:off x="4913444" y="2942754"/>
              <a:ext cx="1152128" cy="1164318"/>
            </a:xfrm>
            <a:prstGeom prst="cube">
              <a:avLst/>
            </a:prstGeom>
            <a:solidFill>
              <a:schemeClr val="bg1"/>
            </a:solidFill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55576" y="5091279"/>
            <a:ext cx="73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a(1)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19671" y="5091279"/>
            <a:ext cx="63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a(2)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58884" y="5091279"/>
            <a:ext cx="63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a(3)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47864" y="5091279"/>
            <a:ext cx="63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a(4)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266042" y="5091279"/>
            <a:ext cx="63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a(5)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246974" y="4720501"/>
            <a:ext cx="4594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접근은 가능하다</a:t>
            </a:r>
            <a:r>
              <a:rPr lang="en-US" altLang="ko-KR" dirty="0" smtClean="0"/>
              <a:t>(</a:t>
            </a:r>
          </a:p>
          <a:p>
            <a:r>
              <a:rPr lang="ko-KR" altLang="en-US" dirty="0" smtClean="0"/>
              <a:t>사용하지 않고 있다면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=&gt; </a:t>
            </a:r>
            <a:r>
              <a:rPr lang="ko-KR" altLang="en-US" dirty="0" smtClean="0"/>
              <a:t>잘못된 결과가 발생할 수 있다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83792" y="5949280"/>
            <a:ext cx="109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A(5)=10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646380" y="5949280"/>
            <a:ext cx="459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</a:t>
            </a:r>
            <a:r>
              <a:rPr lang="ko-KR" altLang="en-US" dirty="0" err="1" smtClean="0"/>
              <a:t>언에서는</a:t>
            </a:r>
            <a:r>
              <a:rPr lang="ko-KR" altLang="en-US" dirty="0" smtClean="0"/>
              <a:t> 컴파일 에러가 발생하지 않음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2070316" y="6133946"/>
            <a:ext cx="488568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64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101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08214" y="1299008"/>
            <a:ext cx="48958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배열의 필요성</a:t>
            </a:r>
            <a:r>
              <a:rPr lang="en-US" altLang="ko-KR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?</a:t>
            </a:r>
            <a:endParaRPr lang="en-US" altLang="ko-KR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2" name="정육면체 11"/>
          <p:cNvSpPr/>
          <p:nvPr/>
        </p:nvSpPr>
        <p:spPr>
          <a:xfrm>
            <a:off x="424081" y="5191923"/>
            <a:ext cx="881701" cy="755052"/>
          </a:xfrm>
          <a:prstGeom prst="cub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7466" y="5946975"/>
            <a:ext cx="102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kor</a:t>
            </a:r>
            <a:endParaRPr lang="ko-KR" altLang="en-US" dirty="0"/>
          </a:p>
        </p:txBody>
      </p:sp>
      <p:sp>
        <p:nvSpPr>
          <p:cNvPr id="20" name="정육면체 19"/>
          <p:cNvSpPr/>
          <p:nvPr/>
        </p:nvSpPr>
        <p:spPr>
          <a:xfrm>
            <a:off x="1089758" y="5191923"/>
            <a:ext cx="881701" cy="755052"/>
          </a:xfrm>
          <a:prstGeom prst="cub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1" name="정육면체 20"/>
          <p:cNvSpPr/>
          <p:nvPr/>
        </p:nvSpPr>
        <p:spPr>
          <a:xfrm>
            <a:off x="1809838" y="5191923"/>
            <a:ext cx="881701" cy="755052"/>
          </a:xfrm>
          <a:prstGeom prst="cub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2" name="정육면체 21"/>
          <p:cNvSpPr/>
          <p:nvPr/>
        </p:nvSpPr>
        <p:spPr>
          <a:xfrm>
            <a:off x="2486286" y="5191923"/>
            <a:ext cx="881701" cy="755052"/>
          </a:xfrm>
          <a:prstGeom prst="cub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22239" y="3149443"/>
            <a:ext cx="3308973" cy="971155"/>
            <a:chOff x="8294" y="2559617"/>
            <a:chExt cx="4842141" cy="1224298"/>
          </a:xfrm>
        </p:grpSpPr>
        <p:sp>
          <p:nvSpPr>
            <p:cNvPr id="8" name="TextBox 7"/>
            <p:cNvSpPr txBox="1"/>
            <p:nvPr/>
          </p:nvSpPr>
          <p:spPr>
            <a:xfrm>
              <a:off x="8294" y="3427463"/>
              <a:ext cx="1025717" cy="349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kor1</a:t>
              </a:r>
              <a:endParaRPr lang="ko-KR" alt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69516" y="3434713"/>
              <a:ext cx="1025717" cy="349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kor2</a:t>
              </a:r>
              <a:endParaRPr lang="ko-KR" alt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35793" y="3434713"/>
              <a:ext cx="1025717" cy="349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kor3</a:t>
              </a:r>
              <a:endParaRPr lang="ko-KR" alt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24718" y="3402448"/>
              <a:ext cx="1025717" cy="349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kor4</a:t>
              </a:r>
              <a:endParaRPr lang="ko-KR" altLang="en-US" sz="1200" dirty="0"/>
            </a:p>
          </p:txBody>
        </p:sp>
        <p:sp>
          <p:nvSpPr>
            <p:cNvPr id="23" name="정육면체 22"/>
            <p:cNvSpPr/>
            <p:nvPr/>
          </p:nvSpPr>
          <p:spPr>
            <a:xfrm>
              <a:off x="8294" y="2627057"/>
              <a:ext cx="881701" cy="755052"/>
            </a:xfrm>
            <a:prstGeom prst="cub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4" name="정육면체 23"/>
            <p:cNvSpPr/>
            <p:nvPr/>
          </p:nvSpPr>
          <p:spPr>
            <a:xfrm>
              <a:off x="1322044" y="2567994"/>
              <a:ext cx="881701" cy="755052"/>
            </a:xfrm>
            <a:prstGeom prst="cub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5" name="정육면체 24"/>
            <p:cNvSpPr/>
            <p:nvPr/>
          </p:nvSpPr>
          <p:spPr>
            <a:xfrm>
              <a:off x="2635794" y="2610112"/>
              <a:ext cx="881701" cy="755052"/>
            </a:xfrm>
            <a:prstGeom prst="cub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6" name="정육면체 25"/>
            <p:cNvSpPr/>
            <p:nvPr/>
          </p:nvSpPr>
          <p:spPr>
            <a:xfrm>
              <a:off x="3896727" y="2559617"/>
              <a:ext cx="881701" cy="755052"/>
            </a:xfrm>
            <a:prstGeom prst="cub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4294559" y="2623116"/>
            <a:ext cx="1656184" cy="149748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k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or1=90;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kor2=90;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kor3=90;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kor4=90;</a:t>
            </a:r>
            <a:endParaRPr lang="ko-KR" altLang="en-US" sz="1600" dirty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337577" y="4597942"/>
            <a:ext cx="1656184" cy="149748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ea typeface="HY강M" panose="02030600000101010101" pitchFamily="18" charset="-127"/>
              </a:rPr>
              <a:t>k</a:t>
            </a:r>
            <a:r>
              <a:rPr lang="en-US" altLang="ko-KR" sz="1600" dirty="0" err="1" smtClean="0">
                <a:solidFill>
                  <a:schemeClr val="tx1"/>
                </a:solidFill>
                <a:ea typeface="HY강M" panose="02030600000101010101" pitchFamily="18" charset="-127"/>
              </a:rPr>
              <a:t>or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[</a:t>
            </a:r>
            <a:r>
              <a:rPr lang="en-US" altLang="ko-KR" sz="1600" dirty="0" smtClean="0">
                <a:solidFill>
                  <a:srgbClr val="FF0000"/>
                </a:solidFill>
                <a:ea typeface="HY강M" panose="02030600000101010101" pitchFamily="18" charset="-127"/>
              </a:rPr>
              <a:t>0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]=90</a:t>
            </a:r>
            <a:r>
              <a:rPr lang="en-US" altLang="ko-KR" sz="1600" dirty="0">
                <a:solidFill>
                  <a:schemeClr val="tx1"/>
                </a:solidFill>
                <a:ea typeface="HY강M" panose="02030600000101010101" pitchFamily="18" charset="-127"/>
              </a:rPr>
              <a:t>;</a:t>
            </a: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ea typeface="HY강M" panose="02030600000101010101" pitchFamily="18" charset="-127"/>
              </a:rPr>
              <a:t>k</a:t>
            </a:r>
            <a:r>
              <a:rPr lang="en-US" altLang="ko-KR" sz="1600" dirty="0" err="1" smtClean="0">
                <a:solidFill>
                  <a:schemeClr val="tx1"/>
                </a:solidFill>
                <a:ea typeface="HY강M" panose="02030600000101010101" pitchFamily="18" charset="-127"/>
              </a:rPr>
              <a:t>or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[</a:t>
            </a:r>
            <a:r>
              <a:rPr lang="en-US" altLang="ko-KR" sz="1600" dirty="0" smtClean="0">
                <a:solidFill>
                  <a:srgbClr val="FF0000"/>
                </a:solidFill>
                <a:ea typeface="HY강M" panose="02030600000101010101" pitchFamily="18" charset="-127"/>
              </a:rPr>
              <a:t>1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]=90;</a:t>
            </a:r>
            <a:endParaRPr lang="en-US" altLang="ko-KR" sz="1600" dirty="0">
              <a:solidFill>
                <a:schemeClr val="tx1"/>
              </a:solidFill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ea typeface="HY강M" panose="02030600000101010101" pitchFamily="18" charset="-127"/>
              </a:rPr>
              <a:t>k</a:t>
            </a:r>
            <a:r>
              <a:rPr lang="en-US" altLang="ko-KR" sz="1600" dirty="0" err="1" smtClean="0">
                <a:solidFill>
                  <a:schemeClr val="tx1"/>
                </a:solidFill>
                <a:ea typeface="HY강M" panose="02030600000101010101" pitchFamily="18" charset="-127"/>
              </a:rPr>
              <a:t>or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[</a:t>
            </a:r>
            <a:r>
              <a:rPr lang="en-US" altLang="ko-KR" sz="1600" dirty="0" smtClean="0">
                <a:solidFill>
                  <a:srgbClr val="FF0000"/>
                </a:solidFill>
                <a:ea typeface="HY강M" panose="02030600000101010101" pitchFamily="18" charset="-127"/>
              </a:rPr>
              <a:t>2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]=90;</a:t>
            </a:r>
            <a:endParaRPr lang="en-US" altLang="ko-KR" sz="1600" dirty="0">
              <a:solidFill>
                <a:schemeClr val="tx1"/>
              </a:solidFill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ea typeface="HY강M" panose="02030600000101010101" pitchFamily="18" charset="-127"/>
              </a:rPr>
              <a:t>k</a:t>
            </a:r>
            <a:r>
              <a:rPr lang="en-US" altLang="ko-KR" sz="1600" dirty="0" err="1" smtClean="0">
                <a:solidFill>
                  <a:schemeClr val="tx1"/>
                </a:solidFill>
                <a:ea typeface="HY강M" panose="02030600000101010101" pitchFamily="18" charset="-127"/>
              </a:rPr>
              <a:t>or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[</a:t>
            </a:r>
            <a:r>
              <a:rPr lang="en-US" altLang="ko-KR" sz="1600" dirty="0" smtClean="0">
                <a:solidFill>
                  <a:srgbClr val="FF0000"/>
                </a:solidFill>
                <a:ea typeface="HY강M" panose="02030600000101010101" pitchFamily="18" charset="-127"/>
              </a:rPr>
              <a:t>3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]=90;</a:t>
            </a:r>
            <a:endParaRPr lang="ko-KR" altLang="en-US" sz="1600" dirty="0">
              <a:solidFill>
                <a:schemeClr val="tx1"/>
              </a:solidFill>
              <a:ea typeface="HY강M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6512" y="4903891"/>
            <a:ext cx="42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483606" y="4909149"/>
            <a:ext cx="42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137482" y="4903891"/>
            <a:ext cx="42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798758" y="4903891"/>
            <a:ext cx="42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6772644" y="4597942"/>
            <a:ext cx="1656184" cy="149748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ea typeface="HY강M" panose="02030600000101010101" pitchFamily="18" charset="-127"/>
              </a:rPr>
              <a:t>f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or(</a:t>
            </a:r>
            <a:r>
              <a:rPr lang="en-US" altLang="ko-KR" sz="1600" dirty="0" err="1" smtClean="0">
                <a:solidFill>
                  <a:schemeClr val="tx1"/>
                </a:solidFill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=0; </a:t>
            </a:r>
            <a:r>
              <a:rPr lang="en-US" altLang="ko-KR" sz="1600" dirty="0" err="1" smtClean="0">
                <a:solidFill>
                  <a:schemeClr val="tx1"/>
                </a:solidFill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&lt;4;i++)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{</a:t>
            </a:r>
          </a:p>
          <a:p>
            <a:r>
              <a:rPr lang="en-US" altLang="ko-KR" sz="1600" dirty="0">
                <a:solidFill>
                  <a:schemeClr val="tx1"/>
                </a:solidFill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   </a:t>
            </a:r>
            <a:r>
              <a:rPr lang="en-US" altLang="ko-KR" sz="1600" dirty="0" err="1" smtClean="0">
                <a:solidFill>
                  <a:schemeClr val="tx1"/>
                </a:solidFill>
                <a:ea typeface="HY강M" panose="02030600000101010101" pitchFamily="18" charset="-127"/>
              </a:rPr>
              <a:t>kor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[ </a:t>
            </a:r>
            <a:r>
              <a:rPr lang="en-US" altLang="ko-KR" sz="1600" dirty="0" err="1" smtClean="0">
                <a:solidFill>
                  <a:schemeClr val="tx1"/>
                </a:solidFill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 ]=90; </a:t>
            </a:r>
            <a:endParaRPr lang="en-US" altLang="ko-KR" sz="1600" dirty="0">
              <a:solidFill>
                <a:schemeClr val="tx1"/>
              </a:solidFill>
              <a:ea typeface="HY강M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}</a:t>
            </a:r>
            <a:endParaRPr lang="ko-KR" altLang="en-US" sz="1600" dirty="0">
              <a:solidFill>
                <a:schemeClr val="tx1"/>
              </a:solidFill>
              <a:ea typeface="HY강M" panose="02030600000101010101" pitchFamily="18" charset="-127"/>
            </a:endParaRPr>
          </a:p>
        </p:txBody>
      </p:sp>
      <p:sp>
        <p:nvSpPr>
          <p:cNvPr id="35" name="오른쪽 화살표 34"/>
          <p:cNvSpPr/>
          <p:nvPr/>
        </p:nvSpPr>
        <p:spPr>
          <a:xfrm>
            <a:off x="6156176" y="4988686"/>
            <a:ext cx="504056" cy="744570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4" name="오른쪽 화살표 33"/>
          <p:cNvSpPr/>
          <p:nvPr/>
        </p:nvSpPr>
        <p:spPr>
          <a:xfrm>
            <a:off x="6174755" y="3013116"/>
            <a:ext cx="504056" cy="744570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772644" y="2584215"/>
            <a:ext cx="1656184" cy="149748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rgbClr val="FF0000"/>
                </a:solidFill>
                <a:ea typeface="HY강M" panose="02030600000101010101" pitchFamily="18" charset="-127"/>
              </a:rPr>
              <a:t>반복 구조 사용</a:t>
            </a:r>
            <a:endParaRPr lang="ko-KR" altLang="en-US" sz="1600" b="1" dirty="0">
              <a:solidFill>
                <a:srgbClr val="FF0000"/>
              </a:solidFill>
              <a:ea typeface="HY강M" panose="02030600000101010101" pitchFamily="18" charset="-127"/>
            </a:endParaRPr>
          </a:p>
        </p:txBody>
      </p:sp>
      <p:sp>
        <p:nvSpPr>
          <p:cNvPr id="5" name="곱셈 기호 4"/>
          <p:cNvSpPr/>
          <p:nvPr/>
        </p:nvSpPr>
        <p:spPr>
          <a:xfrm>
            <a:off x="7096680" y="3564279"/>
            <a:ext cx="1008112" cy="431628"/>
          </a:xfrm>
          <a:prstGeom prst="mathMultiply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도넛 5"/>
          <p:cNvSpPr/>
          <p:nvPr/>
        </p:nvSpPr>
        <p:spPr>
          <a:xfrm>
            <a:off x="7402239" y="6120518"/>
            <a:ext cx="576064" cy="579021"/>
          </a:xfrm>
          <a:prstGeom prst="donut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722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5818" y="332656"/>
            <a:ext cx="763284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배열</a:t>
            </a:r>
            <a:r>
              <a:rPr lang="ko-KR" altLang="en-US" sz="2800" b="1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과</a:t>
            </a:r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반복구조</a:t>
            </a:r>
            <a:r>
              <a:rPr lang="en-US" altLang="ko-KR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r>
              <a:rPr lang="ko-KR" altLang="en-US" sz="16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배열의 첨자로 배열요소에 접근한다</a:t>
            </a:r>
            <a:endParaRPr lang="en-US" altLang="ko-KR" sz="1600" b="1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20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반복구조에서 </a:t>
            </a:r>
            <a:r>
              <a:rPr lang="ko-KR" altLang="en-US" sz="2000" b="1" dirty="0" err="1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반복변수</a:t>
            </a:r>
            <a:r>
              <a:rPr lang="ko-KR" altLang="en-US" sz="2000" b="1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를</a:t>
            </a:r>
            <a:r>
              <a:rPr lang="ko-KR" altLang="en-US" sz="20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2000" b="1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배열변수의</a:t>
            </a:r>
            <a:r>
              <a:rPr lang="ko-KR" altLang="en-US" sz="20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첨자</a:t>
            </a:r>
            <a:r>
              <a:rPr lang="ko-KR" altLang="en-US" sz="20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로사용하면</a:t>
            </a:r>
            <a:endParaRPr lang="en-US" altLang="ko-KR" sz="200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b="1" dirty="0" err="1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배열요소</a:t>
            </a:r>
            <a:r>
              <a:rPr lang="ko-KR" altLang="en-US" b="1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에</a:t>
            </a:r>
            <a:r>
              <a:rPr lang="ko-KR" altLang="en-US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접근할 수 있다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11560" y="2971360"/>
            <a:ext cx="4608512" cy="1164318"/>
            <a:chOff x="1475656" y="2942754"/>
            <a:chExt cx="4608512" cy="1164318"/>
          </a:xfrm>
        </p:grpSpPr>
        <p:sp>
          <p:nvSpPr>
            <p:cNvPr id="4" name="정육면체 3"/>
            <p:cNvSpPr/>
            <p:nvPr/>
          </p:nvSpPr>
          <p:spPr>
            <a:xfrm>
              <a:off x="1475656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정육면체 4"/>
            <p:cNvSpPr/>
            <p:nvPr/>
          </p:nvSpPr>
          <p:spPr>
            <a:xfrm>
              <a:off x="2339752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정육면체 5"/>
            <p:cNvSpPr/>
            <p:nvPr/>
          </p:nvSpPr>
          <p:spPr>
            <a:xfrm>
              <a:off x="3203848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정육면체 6"/>
            <p:cNvSpPr/>
            <p:nvPr/>
          </p:nvSpPr>
          <p:spPr>
            <a:xfrm>
              <a:off x="4067944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정육면체 36"/>
            <p:cNvSpPr/>
            <p:nvPr/>
          </p:nvSpPr>
          <p:spPr>
            <a:xfrm>
              <a:off x="4932040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13568" y="2564875"/>
            <a:ext cx="84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27718" y="2564875"/>
            <a:ext cx="84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31598" y="2564875"/>
            <a:ext cx="84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713" y="4422258"/>
            <a:ext cx="99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kor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847543" y="2549013"/>
            <a:ext cx="84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0852" y="4118847"/>
            <a:ext cx="99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kor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645911" y="4118847"/>
            <a:ext cx="99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kor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374558" y="4118847"/>
            <a:ext cx="99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kor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25789" y="4118847"/>
            <a:ext cx="99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kor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5460844" y="1990628"/>
            <a:ext cx="2830824" cy="4337762"/>
            <a:chOff x="5364087" y="1716501"/>
            <a:chExt cx="2861205" cy="5141499"/>
          </a:xfrm>
        </p:grpSpPr>
        <p:sp>
          <p:nvSpPr>
            <p:cNvPr id="32" name="순서도: 준비 31"/>
            <p:cNvSpPr/>
            <p:nvPr/>
          </p:nvSpPr>
          <p:spPr>
            <a:xfrm>
              <a:off x="6012160" y="1716501"/>
              <a:ext cx="2068744" cy="488363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kor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84168" y="2549013"/>
              <a:ext cx="1924728" cy="5199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K=1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순서도: 데이터 33"/>
            <p:cNvSpPr/>
            <p:nvPr/>
          </p:nvSpPr>
          <p:spPr>
            <a:xfrm>
              <a:off x="5947297" y="3410051"/>
              <a:ext cx="2160240" cy="606862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read </a:t>
              </a:r>
              <a:r>
                <a:rPr lang="en-US" altLang="ko-KR" dirty="0" err="1">
                  <a:solidFill>
                    <a:schemeClr val="tx1"/>
                  </a:solidFill>
                </a:rPr>
                <a:t>kor</a:t>
              </a:r>
              <a:r>
                <a:rPr lang="en-US" altLang="ko-KR" dirty="0">
                  <a:solidFill>
                    <a:schemeClr val="tx1"/>
                  </a:solidFill>
                </a:rPr>
                <a:t>(k)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084168" y="4302105"/>
              <a:ext cx="1924728" cy="5199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K=k+1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순서도: 판단 35"/>
            <p:cNvSpPr/>
            <p:nvPr/>
          </p:nvSpPr>
          <p:spPr>
            <a:xfrm>
              <a:off x="5993044" y="5301208"/>
              <a:ext cx="2232248" cy="1008112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K&lt;=5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꺾인 연결선 37"/>
            <p:cNvCxnSpPr>
              <a:stCxn id="36" idx="1"/>
            </p:cNvCxnSpPr>
            <p:nvPr/>
          </p:nvCxnSpPr>
          <p:spPr>
            <a:xfrm rot="10800000">
              <a:off x="5364088" y="3294184"/>
              <a:ext cx="628956" cy="2511080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32" idx="2"/>
              <a:endCxn id="33" idx="0"/>
            </p:cNvCxnSpPr>
            <p:nvPr/>
          </p:nvCxnSpPr>
          <p:spPr>
            <a:xfrm>
              <a:off x="7046532" y="2204864"/>
              <a:ext cx="0" cy="3441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33" idx="2"/>
              <a:endCxn id="34" idx="1"/>
            </p:cNvCxnSpPr>
            <p:nvPr/>
          </p:nvCxnSpPr>
          <p:spPr>
            <a:xfrm flipH="1">
              <a:off x="7027417" y="3068960"/>
              <a:ext cx="19115" cy="3410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34" idx="4"/>
              <a:endCxn id="35" idx="0"/>
            </p:cNvCxnSpPr>
            <p:nvPr/>
          </p:nvCxnSpPr>
          <p:spPr>
            <a:xfrm>
              <a:off x="7027417" y="4016913"/>
              <a:ext cx="19115" cy="2851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35" idx="2"/>
            </p:cNvCxnSpPr>
            <p:nvPr/>
          </p:nvCxnSpPr>
          <p:spPr>
            <a:xfrm>
              <a:off x="7046532" y="4822052"/>
              <a:ext cx="0" cy="4791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>
              <a:off x="5364087" y="3294184"/>
              <a:ext cx="166333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5451048" y="5246296"/>
              <a:ext cx="62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T</a:t>
              </a:r>
              <a:endParaRPr lang="ko-KR" altLang="en-US" dirty="0"/>
            </a:p>
          </p:txBody>
        </p:sp>
        <p:cxnSp>
          <p:nvCxnSpPr>
            <p:cNvPr id="60" name="직선 화살표 연결선 59"/>
            <p:cNvCxnSpPr>
              <a:stCxn id="36" idx="2"/>
            </p:cNvCxnSpPr>
            <p:nvPr/>
          </p:nvCxnSpPr>
          <p:spPr>
            <a:xfrm>
              <a:off x="7109168" y="6309320"/>
              <a:ext cx="0" cy="5486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7359709" y="6314876"/>
              <a:ext cx="62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F</a:t>
              </a:r>
              <a:endParaRPr lang="ko-KR" altLang="en-US" dirty="0"/>
            </a:p>
          </p:txBody>
        </p:sp>
      </p:grpSp>
      <p:cxnSp>
        <p:nvCxnSpPr>
          <p:cNvPr id="63" name="직선 화살표 연결선 62"/>
          <p:cNvCxnSpPr/>
          <p:nvPr/>
        </p:nvCxnSpPr>
        <p:spPr>
          <a:xfrm flipV="1">
            <a:off x="355818" y="4159509"/>
            <a:ext cx="255742" cy="328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5818" y="2565222"/>
            <a:ext cx="67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5373" y="5086073"/>
            <a:ext cx="3456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</a:t>
            </a:r>
          </a:p>
          <a:p>
            <a:r>
              <a:rPr lang="ko-KR" altLang="en-US" dirty="0" smtClean="0"/>
              <a:t>반복횟수 </a:t>
            </a:r>
            <a:r>
              <a:rPr lang="en-US" altLang="ko-KR" dirty="0" smtClean="0"/>
              <a:t>:1,2,3,4,5</a:t>
            </a:r>
          </a:p>
          <a:p>
            <a:r>
              <a:rPr lang="en-US" altLang="ko-KR" dirty="0" err="1" smtClean="0"/>
              <a:t>kor</a:t>
            </a:r>
            <a:r>
              <a:rPr lang="ko-KR" altLang="en-US" dirty="0" smtClean="0"/>
              <a:t>배열의 첨자</a:t>
            </a:r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102</a:t>
            </a:fld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396617" y="2564875"/>
            <a:ext cx="84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46899" y="4115708"/>
            <a:ext cx="99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kor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15" name="오른쪽 대괄호 14"/>
          <p:cNvSpPr/>
          <p:nvPr/>
        </p:nvSpPr>
        <p:spPr>
          <a:xfrm>
            <a:off x="8388424" y="2564875"/>
            <a:ext cx="504056" cy="3096373"/>
          </a:xfrm>
          <a:prstGeom prst="righ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3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927280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중첩반복구조와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차원배열 </a:t>
            </a:r>
            <a:r>
              <a:rPr lang="en-US" altLang="ko-KR" dirty="0" smtClean="0"/>
              <a:t>:</a:t>
            </a:r>
            <a:r>
              <a:rPr lang="ko-KR" altLang="en-US" dirty="0" smtClean="0"/>
              <a:t>외부반복구조와 내부반복구조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404664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차원배열</a:t>
            </a:r>
            <a:endParaRPr lang="ko-KR" altLang="en-US" dirty="0"/>
          </a:p>
        </p:txBody>
      </p:sp>
      <p:grpSp>
        <p:nvGrpSpPr>
          <p:cNvPr id="54" name="그룹 53"/>
          <p:cNvGrpSpPr/>
          <p:nvPr/>
        </p:nvGrpSpPr>
        <p:grpSpPr>
          <a:xfrm>
            <a:off x="877780" y="1953028"/>
            <a:ext cx="2973922" cy="4904972"/>
            <a:chOff x="1152476" y="1511524"/>
            <a:chExt cx="2307716" cy="5085828"/>
          </a:xfrm>
        </p:grpSpPr>
        <p:sp>
          <p:nvSpPr>
            <p:cNvPr id="4" name="순서도: 준비 3"/>
            <p:cNvSpPr/>
            <p:nvPr/>
          </p:nvSpPr>
          <p:spPr>
            <a:xfrm>
              <a:off x="1656532" y="1511524"/>
              <a:ext cx="1728192" cy="432048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ENG(3,5)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순서도: 처리 4"/>
            <p:cNvSpPr/>
            <p:nvPr/>
          </p:nvSpPr>
          <p:spPr>
            <a:xfrm>
              <a:off x="1691680" y="2213484"/>
              <a:ext cx="1693044" cy="36004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K=1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순서도: 처리 5"/>
            <p:cNvSpPr/>
            <p:nvPr/>
          </p:nvSpPr>
          <p:spPr>
            <a:xfrm>
              <a:off x="1719908" y="2795712"/>
              <a:ext cx="1664816" cy="36004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L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=1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순서도: 데이터 6"/>
            <p:cNvSpPr/>
            <p:nvPr/>
          </p:nvSpPr>
          <p:spPr>
            <a:xfrm>
              <a:off x="1587228" y="3410248"/>
              <a:ext cx="1872964" cy="496844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READ ENG(K,L)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순서도: 처리 7"/>
            <p:cNvSpPr/>
            <p:nvPr/>
          </p:nvSpPr>
          <p:spPr>
            <a:xfrm>
              <a:off x="1659236" y="4043896"/>
              <a:ext cx="1690340" cy="36583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L=L+1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순서도: 판단 8"/>
            <p:cNvSpPr/>
            <p:nvPr/>
          </p:nvSpPr>
          <p:spPr>
            <a:xfrm>
              <a:off x="1616212" y="4656348"/>
              <a:ext cx="1843980" cy="401452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L&lt;=5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순서도: 처리 9"/>
            <p:cNvSpPr/>
            <p:nvPr/>
          </p:nvSpPr>
          <p:spPr>
            <a:xfrm>
              <a:off x="1653072" y="5273824"/>
              <a:ext cx="1728192" cy="36004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K=K+1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순서도: 판단 10"/>
            <p:cNvSpPr/>
            <p:nvPr/>
          </p:nvSpPr>
          <p:spPr>
            <a:xfrm>
              <a:off x="1598638" y="5849888"/>
              <a:ext cx="1843980" cy="401452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K&lt;=3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화살표 연결선 12"/>
            <p:cNvCxnSpPr>
              <a:stCxn id="4" idx="2"/>
              <a:endCxn id="5" idx="0"/>
            </p:cNvCxnSpPr>
            <p:nvPr/>
          </p:nvCxnSpPr>
          <p:spPr>
            <a:xfrm>
              <a:off x="2520628" y="1943572"/>
              <a:ext cx="17574" cy="2699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5" idx="2"/>
              <a:endCxn id="6" idx="0"/>
            </p:cNvCxnSpPr>
            <p:nvPr/>
          </p:nvCxnSpPr>
          <p:spPr>
            <a:xfrm>
              <a:off x="2538202" y="2573524"/>
              <a:ext cx="14114" cy="2221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6" idx="2"/>
            </p:cNvCxnSpPr>
            <p:nvPr/>
          </p:nvCxnSpPr>
          <p:spPr>
            <a:xfrm flipH="1">
              <a:off x="2529415" y="3155752"/>
              <a:ext cx="22901" cy="2458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7" idx="4"/>
              <a:endCxn id="8" idx="0"/>
            </p:cNvCxnSpPr>
            <p:nvPr/>
          </p:nvCxnSpPr>
          <p:spPr>
            <a:xfrm flipH="1">
              <a:off x="2504406" y="3907092"/>
              <a:ext cx="19304" cy="1368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8" idx="2"/>
              <a:endCxn id="9" idx="0"/>
            </p:cNvCxnSpPr>
            <p:nvPr/>
          </p:nvCxnSpPr>
          <p:spPr>
            <a:xfrm>
              <a:off x="2504406" y="4409728"/>
              <a:ext cx="33796" cy="2466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9" idx="2"/>
            </p:cNvCxnSpPr>
            <p:nvPr/>
          </p:nvCxnSpPr>
          <p:spPr>
            <a:xfrm flipH="1">
              <a:off x="2517168" y="5057800"/>
              <a:ext cx="21034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10" idx="2"/>
              <a:endCxn id="11" idx="0"/>
            </p:cNvCxnSpPr>
            <p:nvPr/>
          </p:nvCxnSpPr>
          <p:spPr>
            <a:xfrm>
              <a:off x="2517168" y="5633864"/>
              <a:ext cx="346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11" idx="1"/>
            </p:cNvCxnSpPr>
            <p:nvPr/>
          </p:nvCxnSpPr>
          <p:spPr>
            <a:xfrm flipH="1">
              <a:off x="1152476" y="6050614"/>
              <a:ext cx="4461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flipV="1">
              <a:off x="1152476" y="2684618"/>
              <a:ext cx="0" cy="3365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>
              <a:off x="1152476" y="2684618"/>
              <a:ext cx="13391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9" idx="1"/>
            </p:cNvCxnSpPr>
            <p:nvPr/>
          </p:nvCxnSpPr>
          <p:spPr>
            <a:xfrm flipH="1">
              <a:off x="1375557" y="4857074"/>
              <a:ext cx="2406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V="1">
              <a:off x="1375557" y="3278684"/>
              <a:ext cx="0" cy="15783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>
              <a:off x="1375557" y="3278684"/>
              <a:ext cx="10362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429048" y="4421567"/>
              <a:ext cx="224024" cy="403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375557" y="5681282"/>
              <a:ext cx="224024" cy="403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71800" y="4981146"/>
              <a:ext cx="224024" cy="403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F</a:t>
              </a:r>
              <a:endParaRPr lang="ko-KR" altLang="en-US" sz="14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771800" y="5633863"/>
              <a:ext cx="224024" cy="403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F</a:t>
              </a:r>
              <a:endParaRPr lang="ko-KR" altLang="en-US" sz="1400" dirty="0"/>
            </a:p>
          </p:txBody>
        </p:sp>
        <p:cxnSp>
          <p:nvCxnSpPr>
            <p:cNvPr id="53" name="직선 화살표 연결선 52"/>
            <p:cNvCxnSpPr>
              <a:stCxn id="11" idx="2"/>
            </p:cNvCxnSpPr>
            <p:nvPr/>
          </p:nvCxnSpPr>
          <p:spPr>
            <a:xfrm>
              <a:off x="2520628" y="6251340"/>
              <a:ext cx="20237" cy="3460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26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82829" y="2074157"/>
            <a:ext cx="3072056" cy="3312518"/>
            <a:chOff x="5364087" y="1716501"/>
            <a:chExt cx="2861205" cy="5141499"/>
          </a:xfrm>
        </p:grpSpPr>
        <p:sp>
          <p:nvSpPr>
            <p:cNvPr id="3" name="순서도: 준비 2"/>
            <p:cNvSpPr/>
            <p:nvPr/>
          </p:nvSpPr>
          <p:spPr>
            <a:xfrm>
              <a:off x="6012160" y="1716501"/>
              <a:ext cx="2068744" cy="488363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kor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(5)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084168" y="2549013"/>
              <a:ext cx="1924728" cy="5199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K=1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순서도: 데이터 4"/>
            <p:cNvSpPr/>
            <p:nvPr/>
          </p:nvSpPr>
          <p:spPr>
            <a:xfrm>
              <a:off x="5947297" y="3410051"/>
              <a:ext cx="2160240" cy="606862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read </a:t>
              </a:r>
              <a:r>
                <a:rPr lang="en-US" altLang="ko-KR" sz="1400" dirty="0" err="1">
                  <a:solidFill>
                    <a:schemeClr val="tx1"/>
                  </a:solidFill>
                </a:rPr>
                <a:t>kor</a:t>
              </a:r>
              <a:r>
                <a:rPr lang="en-US" altLang="ko-KR" sz="1400" dirty="0">
                  <a:solidFill>
                    <a:schemeClr val="tx1"/>
                  </a:solidFill>
                </a:rPr>
                <a:t>(k)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084168" y="4302105"/>
              <a:ext cx="1924728" cy="5199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K=k+1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순서도: 판단 6"/>
            <p:cNvSpPr/>
            <p:nvPr/>
          </p:nvSpPr>
          <p:spPr>
            <a:xfrm>
              <a:off x="5993044" y="5301208"/>
              <a:ext cx="2232248" cy="1008112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K&lt;=5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꺾인 연결선 7"/>
            <p:cNvCxnSpPr>
              <a:stCxn id="7" idx="1"/>
            </p:cNvCxnSpPr>
            <p:nvPr/>
          </p:nvCxnSpPr>
          <p:spPr>
            <a:xfrm rot="10800000">
              <a:off x="5364088" y="3294184"/>
              <a:ext cx="628956" cy="2511080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3" idx="2"/>
              <a:endCxn id="4" idx="0"/>
            </p:cNvCxnSpPr>
            <p:nvPr/>
          </p:nvCxnSpPr>
          <p:spPr>
            <a:xfrm>
              <a:off x="7046532" y="2204864"/>
              <a:ext cx="0" cy="3441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4" idx="2"/>
              <a:endCxn id="5" idx="1"/>
            </p:cNvCxnSpPr>
            <p:nvPr/>
          </p:nvCxnSpPr>
          <p:spPr>
            <a:xfrm flipH="1">
              <a:off x="7027417" y="3068960"/>
              <a:ext cx="19115" cy="3410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5" idx="4"/>
              <a:endCxn id="6" idx="0"/>
            </p:cNvCxnSpPr>
            <p:nvPr/>
          </p:nvCxnSpPr>
          <p:spPr>
            <a:xfrm>
              <a:off x="7027417" y="4016913"/>
              <a:ext cx="19115" cy="2851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6" idx="2"/>
            </p:cNvCxnSpPr>
            <p:nvPr/>
          </p:nvCxnSpPr>
          <p:spPr>
            <a:xfrm>
              <a:off x="7046532" y="4822052"/>
              <a:ext cx="0" cy="4791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5364087" y="3294184"/>
              <a:ext cx="166333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451048" y="5246296"/>
              <a:ext cx="628957" cy="477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cxnSp>
          <p:nvCxnSpPr>
            <p:cNvPr id="15" name="직선 화살표 연결선 14"/>
            <p:cNvCxnSpPr>
              <a:stCxn id="7" idx="2"/>
            </p:cNvCxnSpPr>
            <p:nvPr/>
          </p:nvCxnSpPr>
          <p:spPr>
            <a:xfrm>
              <a:off x="7109168" y="6309320"/>
              <a:ext cx="0" cy="5486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359709" y="6314876"/>
              <a:ext cx="628957" cy="477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F</a:t>
              </a:r>
              <a:endParaRPr lang="ko-KR" altLang="en-US" sz="1400" dirty="0"/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4979021" y="2653326"/>
            <a:ext cx="3384376" cy="24728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979021" y="3329238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데이터 19"/>
          <p:cNvSpPr/>
          <p:nvPr/>
        </p:nvSpPr>
        <p:spPr>
          <a:xfrm>
            <a:off x="5339061" y="3766489"/>
            <a:ext cx="2448272" cy="587362"/>
          </a:xfrm>
          <a:prstGeom prst="flowChartInputOutpu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read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k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or</a:t>
            </a:r>
            <a:r>
              <a:rPr lang="en-US" altLang="ko-KR" sz="1400" dirty="0" smtClean="0">
                <a:solidFill>
                  <a:schemeClr val="tx1"/>
                </a:solidFill>
              </a:rPr>
              <a:t>(k)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63197" y="283383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K=1,5,1</a:t>
            </a:r>
            <a:endParaRPr lang="ko-KR" altLang="en-US" sz="1400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6671209" y="3329238"/>
            <a:ext cx="0" cy="4903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6671209" y="4353851"/>
            <a:ext cx="0" cy="595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104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87494" y="1009124"/>
            <a:ext cx="37513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2800" b="1" cap="none" spc="0" dirty="0" smtClean="0">
                <a:ln/>
                <a:solidFill>
                  <a:schemeClr val="accent3"/>
                </a:solidFill>
                <a:effectLst/>
              </a:rPr>
              <a:t>1</a:t>
            </a:r>
            <a:r>
              <a:rPr lang="ko-KR" altLang="en-US" sz="2800" b="1" cap="none" spc="0" dirty="0" err="1" smtClean="0">
                <a:ln/>
                <a:solidFill>
                  <a:schemeClr val="accent3"/>
                </a:solidFill>
                <a:effectLst/>
              </a:rPr>
              <a:t>차원배열과</a:t>
            </a:r>
            <a:r>
              <a:rPr lang="ko-KR" altLang="en-US" sz="2800" b="1" cap="none" spc="0" dirty="0" smtClean="0">
                <a:ln/>
                <a:solidFill>
                  <a:schemeClr val="accent3"/>
                </a:solidFill>
                <a:effectLst/>
              </a:rPr>
              <a:t> </a:t>
            </a:r>
            <a:r>
              <a:rPr lang="ko-KR" altLang="en-US" sz="2800" b="1" cap="none" spc="0" dirty="0" err="1" smtClean="0">
                <a:ln/>
                <a:solidFill>
                  <a:schemeClr val="accent3"/>
                </a:solidFill>
                <a:effectLst/>
              </a:rPr>
              <a:t>반복구조</a:t>
            </a:r>
            <a:endParaRPr lang="en-US" altLang="ko-KR" sz="28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6137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04808" y="1707453"/>
            <a:ext cx="3030413" cy="4745883"/>
            <a:chOff x="1152476" y="1511524"/>
            <a:chExt cx="2307716" cy="5085828"/>
          </a:xfrm>
        </p:grpSpPr>
        <p:sp>
          <p:nvSpPr>
            <p:cNvPr id="3" name="순서도: 준비 2"/>
            <p:cNvSpPr/>
            <p:nvPr/>
          </p:nvSpPr>
          <p:spPr>
            <a:xfrm>
              <a:off x="1656532" y="1511524"/>
              <a:ext cx="1728192" cy="432048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ENG(3,5)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" name="순서도: 처리 3"/>
            <p:cNvSpPr/>
            <p:nvPr/>
          </p:nvSpPr>
          <p:spPr>
            <a:xfrm>
              <a:off x="1691680" y="2213484"/>
              <a:ext cx="1693044" cy="36004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K=1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순서도: 처리 4"/>
            <p:cNvSpPr/>
            <p:nvPr/>
          </p:nvSpPr>
          <p:spPr>
            <a:xfrm>
              <a:off x="1719908" y="2795712"/>
              <a:ext cx="1664816" cy="36004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L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=1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순서도: 데이터 5"/>
            <p:cNvSpPr/>
            <p:nvPr/>
          </p:nvSpPr>
          <p:spPr>
            <a:xfrm>
              <a:off x="1587228" y="3410248"/>
              <a:ext cx="1872964" cy="496844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READ ENG(K,L)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순서도: 처리 6"/>
            <p:cNvSpPr/>
            <p:nvPr/>
          </p:nvSpPr>
          <p:spPr>
            <a:xfrm>
              <a:off x="1659236" y="4043896"/>
              <a:ext cx="1690340" cy="36583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L=L+1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순서도: 판단 7"/>
            <p:cNvSpPr/>
            <p:nvPr/>
          </p:nvSpPr>
          <p:spPr>
            <a:xfrm>
              <a:off x="1616212" y="4656348"/>
              <a:ext cx="1843980" cy="401452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L&lt;=5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순서도: 처리 8"/>
            <p:cNvSpPr/>
            <p:nvPr/>
          </p:nvSpPr>
          <p:spPr>
            <a:xfrm>
              <a:off x="1653072" y="5273824"/>
              <a:ext cx="1728192" cy="36004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K=K+1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순서도: 판단 9"/>
            <p:cNvSpPr/>
            <p:nvPr/>
          </p:nvSpPr>
          <p:spPr>
            <a:xfrm>
              <a:off x="1598638" y="5849888"/>
              <a:ext cx="1843980" cy="401452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K&lt;=3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화살표 연결선 10"/>
            <p:cNvCxnSpPr>
              <a:stCxn id="3" idx="2"/>
              <a:endCxn id="4" idx="0"/>
            </p:cNvCxnSpPr>
            <p:nvPr/>
          </p:nvCxnSpPr>
          <p:spPr>
            <a:xfrm>
              <a:off x="2520628" y="1943572"/>
              <a:ext cx="17574" cy="2699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4" idx="2"/>
              <a:endCxn id="5" idx="0"/>
            </p:cNvCxnSpPr>
            <p:nvPr/>
          </p:nvCxnSpPr>
          <p:spPr>
            <a:xfrm>
              <a:off x="2538202" y="2573524"/>
              <a:ext cx="14114" cy="2221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5" idx="2"/>
            </p:cNvCxnSpPr>
            <p:nvPr/>
          </p:nvCxnSpPr>
          <p:spPr>
            <a:xfrm flipH="1">
              <a:off x="2529415" y="3155752"/>
              <a:ext cx="22901" cy="2458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6" idx="4"/>
              <a:endCxn id="7" idx="0"/>
            </p:cNvCxnSpPr>
            <p:nvPr/>
          </p:nvCxnSpPr>
          <p:spPr>
            <a:xfrm flipH="1">
              <a:off x="2504406" y="3907092"/>
              <a:ext cx="19304" cy="1368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7" idx="2"/>
              <a:endCxn id="8" idx="0"/>
            </p:cNvCxnSpPr>
            <p:nvPr/>
          </p:nvCxnSpPr>
          <p:spPr>
            <a:xfrm>
              <a:off x="2504406" y="4409728"/>
              <a:ext cx="33796" cy="2466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8" idx="2"/>
            </p:cNvCxnSpPr>
            <p:nvPr/>
          </p:nvCxnSpPr>
          <p:spPr>
            <a:xfrm flipH="1">
              <a:off x="2517168" y="5057800"/>
              <a:ext cx="21034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9" idx="2"/>
              <a:endCxn id="10" idx="0"/>
            </p:cNvCxnSpPr>
            <p:nvPr/>
          </p:nvCxnSpPr>
          <p:spPr>
            <a:xfrm>
              <a:off x="2517168" y="5633864"/>
              <a:ext cx="346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10" idx="1"/>
            </p:cNvCxnSpPr>
            <p:nvPr/>
          </p:nvCxnSpPr>
          <p:spPr>
            <a:xfrm flipH="1">
              <a:off x="1152476" y="6050614"/>
              <a:ext cx="4461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V="1">
              <a:off x="1152476" y="2684618"/>
              <a:ext cx="0" cy="3365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1152476" y="2684618"/>
              <a:ext cx="13391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8" idx="1"/>
            </p:cNvCxnSpPr>
            <p:nvPr/>
          </p:nvCxnSpPr>
          <p:spPr>
            <a:xfrm flipH="1">
              <a:off x="1375557" y="4857074"/>
              <a:ext cx="2406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V="1">
              <a:off x="1375557" y="3278684"/>
              <a:ext cx="0" cy="15783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1375557" y="3278684"/>
              <a:ext cx="10362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429048" y="4421566"/>
              <a:ext cx="224024" cy="401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75557" y="5681282"/>
              <a:ext cx="224024" cy="401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71800" y="4981146"/>
              <a:ext cx="224024" cy="401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F</a:t>
              </a:r>
              <a:endParaRPr lang="ko-KR" alt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71800" y="5633864"/>
              <a:ext cx="224024" cy="401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F</a:t>
              </a:r>
              <a:endParaRPr lang="ko-KR" altLang="en-US" sz="1400" dirty="0"/>
            </a:p>
          </p:txBody>
        </p:sp>
        <p:cxnSp>
          <p:nvCxnSpPr>
            <p:cNvPr id="28" name="직선 화살표 연결선 27"/>
            <p:cNvCxnSpPr>
              <a:stCxn id="10" idx="2"/>
            </p:cNvCxnSpPr>
            <p:nvPr/>
          </p:nvCxnSpPr>
          <p:spPr>
            <a:xfrm>
              <a:off x="2520628" y="6251340"/>
              <a:ext cx="20237" cy="3460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/>
          <p:cNvGrpSpPr/>
          <p:nvPr/>
        </p:nvGrpSpPr>
        <p:grpSpPr>
          <a:xfrm>
            <a:off x="4705242" y="1927462"/>
            <a:ext cx="3708412" cy="3438955"/>
            <a:chOff x="3707904" y="2437272"/>
            <a:chExt cx="4752528" cy="3929010"/>
          </a:xfrm>
        </p:grpSpPr>
        <p:sp>
          <p:nvSpPr>
            <p:cNvPr id="29" name="직사각형 28"/>
            <p:cNvSpPr/>
            <p:nvPr/>
          </p:nvSpPr>
          <p:spPr>
            <a:xfrm>
              <a:off x="3707904" y="2437272"/>
              <a:ext cx="4752528" cy="39290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499992" y="3263101"/>
              <a:ext cx="3456384" cy="25277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3707904" y="2991599"/>
              <a:ext cx="47525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4499992" y="3764968"/>
              <a:ext cx="34563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>
              <a:off x="6084168" y="2991599"/>
              <a:ext cx="0" cy="2715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/>
            <p:nvPr/>
          </p:nvCxnSpPr>
          <p:spPr>
            <a:xfrm>
              <a:off x="6084168" y="3764968"/>
              <a:ext cx="0" cy="3745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순서도: 데이터 40"/>
            <p:cNvSpPr/>
            <p:nvPr/>
          </p:nvSpPr>
          <p:spPr>
            <a:xfrm>
              <a:off x="5004048" y="4168627"/>
              <a:ext cx="2160240" cy="743850"/>
            </a:xfrm>
            <a:prstGeom prst="flowChartInputOutpu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READ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ENG(K,L)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>
              <a:off x="6084168" y="4974056"/>
              <a:ext cx="0" cy="7536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endCxn id="29" idx="2"/>
            </p:cNvCxnSpPr>
            <p:nvPr/>
          </p:nvCxnSpPr>
          <p:spPr>
            <a:xfrm>
              <a:off x="6084168" y="5790833"/>
              <a:ext cx="0" cy="5754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804249" y="2557996"/>
              <a:ext cx="1476164" cy="351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K=1,3,+1</a:t>
              </a:r>
              <a:endParaRPr lang="ko-KR" alt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97894" y="3353730"/>
              <a:ext cx="1486476" cy="351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L=1,5,1</a:t>
              </a:r>
              <a:endParaRPr lang="ko-KR" altLang="en-US" sz="1400" dirty="0"/>
            </a:p>
          </p:txBody>
        </p:sp>
      </p:grpSp>
      <p:sp>
        <p:nvSpPr>
          <p:cNvPr id="33" name="슬라이드 번호 개체 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105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80273" y="660950"/>
            <a:ext cx="45961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2800" b="1" cap="none" spc="0" dirty="0" smtClean="0">
                <a:ln/>
                <a:solidFill>
                  <a:schemeClr val="accent3"/>
                </a:solidFill>
                <a:effectLst/>
              </a:rPr>
              <a:t>2</a:t>
            </a:r>
            <a:r>
              <a:rPr lang="ko-KR" altLang="en-US" sz="2800" b="1" cap="none" spc="0" dirty="0" err="1" smtClean="0">
                <a:ln/>
                <a:solidFill>
                  <a:schemeClr val="accent3"/>
                </a:solidFill>
                <a:effectLst/>
              </a:rPr>
              <a:t>차원배열과</a:t>
            </a:r>
            <a:r>
              <a:rPr lang="ko-KR" altLang="en-US" sz="2800" b="1" cap="none" spc="0" dirty="0" smtClean="0">
                <a:ln/>
                <a:solidFill>
                  <a:schemeClr val="accent3"/>
                </a:solidFill>
                <a:effectLst/>
              </a:rPr>
              <a:t> 중첩 </a:t>
            </a:r>
            <a:r>
              <a:rPr lang="ko-KR" altLang="en-US" sz="2800" b="1" cap="none" spc="0" dirty="0" err="1" smtClean="0">
                <a:ln/>
                <a:solidFill>
                  <a:schemeClr val="accent3"/>
                </a:solidFill>
                <a:effectLst/>
              </a:rPr>
              <a:t>반복구조</a:t>
            </a:r>
            <a:endParaRPr lang="en-US" altLang="ko-KR" sz="28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1492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106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75656" y="1988840"/>
            <a:ext cx="59683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smtClean="0">
                <a:ln/>
                <a:solidFill>
                  <a:schemeClr val="accent3"/>
                </a:solidFill>
              </a:rPr>
              <a:t>마구잡이 문제풀이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0210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107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39552" y="548680"/>
            <a:ext cx="7848872" cy="57606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1)  1 +3 +5 +7 +9 ….. +99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홀수의 합을 구하는 순서도</a:t>
            </a:r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2)  1 + (1+2) + (1+2+3) +(1+2+3+4) +(1+2+3+4+5) ….. (1+2+3+…100)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까지의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   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합을 구하는 순서도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  <a:r>
              <a:rPr lang="en-US" altLang="ko-KR" sz="16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3)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100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개의 수가 입력될 때 양수의 개수와 음수의 개수를 구하고 양수 중에서 홀수와 짝수의 개수도 구하시오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4)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두 숫자가 입력될 때 앞의 숫자를 뒤의 숫자로 나누었을 때 몫과 나머지를 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 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구하시오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5)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마지막 값 구하기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1+3+5 ..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등차수열에서 얼마까지 합하면 그 값이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1000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을 처음으로 초과하는지 알아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보는 순서도를 작성하시오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그때의 마지막 항과 초과한 값을 출력할 것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594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108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09588" y="2177245"/>
            <a:ext cx="8136904" cy="40011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1+ 3+  5+   7+   9+  11+  13+... 99</a:t>
            </a:r>
            <a:endParaRPr lang="ko-KR" altLang="en-US" sz="2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102" y="1583199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    2     3     4      5     6      7  …  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5816" y="3429000"/>
            <a:ext cx="1728192" cy="36933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전체누</a:t>
            </a:r>
            <a:r>
              <a:rPr lang="ko-KR" altLang="en-US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적</a:t>
            </a:r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합계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3323392" y="2610519"/>
            <a:ext cx="670572" cy="636907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866172" y="918012"/>
            <a:ext cx="1363397" cy="767756"/>
          </a:xfrm>
          <a:prstGeom prst="wedgeRoundRectCallout">
            <a:avLst>
              <a:gd name="adj1" fmla="val -147386"/>
              <a:gd name="adj2" fmla="val 60874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순번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969628" y="3247426"/>
            <a:ext cx="1080120" cy="406890"/>
          </a:xfrm>
          <a:prstGeom prst="wedgeRoundRectCallout">
            <a:avLst>
              <a:gd name="adj1" fmla="val 55593"/>
              <a:gd name="adj2" fmla="val -223448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4323" y="4221088"/>
            <a:ext cx="1599405" cy="39774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24323" y="4649578"/>
            <a:ext cx="3687637" cy="17317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합계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sum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  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항을 구할 변수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N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4.S.C(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의미화 상수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  :   D=2: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공차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24323" y="480350"/>
            <a:ext cx="3687637" cy="7293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등차수열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차이가 같은 수열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공차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차이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80954" y="4189102"/>
            <a:ext cx="1599405" cy="39774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처리과정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580954" y="4617592"/>
            <a:ext cx="3687637" cy="17317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1.1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항을 구함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1.2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항을 누적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634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109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812335" y="1196752"/>
            <a:ext cx="4536504" cy="5256584"/>
            <a:chOff x="251520" y="116632"/>
            <a:chExt cx="5256584" cy="6644152"/>
          </a:xfrm>
        </p:grpSpPr>
        <p:sp>
          <p:nvSpPr>
            <p:cNvPr id="4" name="순서도: 수행의 시작/종료 3"/>
            <p:cNvSpPr/>
            <p:nvPr/>
          </p:nvSpPr>
          <p:spPr>
            <a:xfrm>
              <a:off x="1907704" y="332656"/>
              <a:ext cx="1800200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시작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순서도: 준비 4"/>
            <p:cNvSpPr/>
            <p:nvPr/>
          </p:nvSpPr>
          <p:spPr>
            <a:xfrm>
              <a:off x="1475656" y="1200039"/>
              <a:ext cx="2664296" cy="720080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N=1 , SUM=0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D=2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순서도: 판단 5"/>
            <p:cNvSpPr/>
            <p:nvPr/>
          </p:nvSpPr>
          <p:spPr>
            <a:xfrm>
              <a:off x="1403130" y="4267070"/>
              <a:ext cx="2880320" cy="772134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N&gt;99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화살표 연결선 6"/>
            <p:cNvCxnSpPr>
              <a:stCxn id="4" idx="2"/>
            </p:cNvCxnSpPr>
            <p:nvPr/>
          </p:nvCxnSpPr>
          <p:spPr>
            <a:xfrm>
              <a:off x="2807804" y="836712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>
              <a:stCxn id="5" idx="2"/>
            </p:cNvCxnSpPr>
            <p:nvPr/>
          </p:nvCxnSpPr>
          <p:spPr>
            <a:xfrm>
              <a:off x="2807804" y="1920119"/>
              <a:ext cx="0" cy="4287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순서도: 처리 8"/>
            <p:cNvSpPr/>
            <p:nvPr/>
          </p:nvSpPr>
          <p:spPr>
            <a:xfrm>
              <a:off x="1603166" y="2349434"/>
              <a:ext cx="2376264" cy="64807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SUM=SUM+N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화살표 연결선 9"/>
            <p:cNvCxnSpPr>
              <a:stCxn id="9" idx="2"/>
            </p:cNvCxnSpPr>
            <p:nvPr/>
          </p:nvCxnSpPr>
          <p:spPr>
            <a:xfrm>
              <a:off x="2791298" y="2997506"/>
              <a:ext cx="16506" cy="4417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6" idx="1"/>
            </p:cNvCxnSpPr>
            <p:nvPr/>
          </p:nvCxnSpPr>
          <p:spPr>
            <a:xfrm flipH="1">
              <a:off x="467545" y="4653137"/>
              <a:ext cx="935585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순서도: 처리 11"/>
            <p:cNvSpPr/>
            <p:nvPr/>
          </p:nvSpPr>
          <p:spPr>
            <a:xfrm>
              <a:off x="1629422" y="3439254"/>
              <a:ext cx="2350008" cy="44174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N=N+D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화살표 연결선 12"/>
            <p:cNvCxnSpPr>
              <a:stCxn id="12" idx="2"/>
              <a:endCxn id="6" idx="0"/>
            </p:cNvCxnSpPr>
            <p:nvPr/>
          </p:nvCxnSpPr>
          <p:spPr>
            <a:xfrm>
              <a:off x="2804426" y="3881002"/>
              <a:ext cx="38864" cy="3860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6" idx="2"/>
            </p:cNvCxnSpPr>
            <p:nvPr/>
          </p:nvCxnSpPr>
          <p:spPr>
            <a:xfrm flipH="1">
              <a:off x="2807804" y="5039204"/>
              <a:ext cx="35486" cy="2390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순서도: 문서 14"/>
            <p:cNvSpPr/>
            <p:nvPr/>
          </p:nvSpPr>
          <p:spPr>
            <a:xfrm>
              <a:off x="1870012" y="5278218"/>
              <a:ext cx="2109418" cy="720080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SUM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출력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순서도: 수행의 시작/종료 15"/>
            <p:cNvSpPr/>
            <p:nvPr/>
          </p:nvSpPr>
          <p:spPr>
            <a:xfrm>
              <a:off x="1943190" y="6256728"/>
              <a:ext cx="1800200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종료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직선 화살표 연결선 16"/>
            <p:cNvCxnSpPr>
              <a:stCxn id="15" idx="2"/>
            </p:cNvCxnSpPr>
            <p:nvPr/>
          </p:nvCxnSpPr>
          <p:spPr>
            <a:xfrm>
              <a:off x="2924721" y="5950693"/>
              <a:ext cx="0" cy="3060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83568" y="4074036"/>
              <a:ext cx="719562" cy="50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</a:t>
              </a:r>
              <a:endParaRPr lang="ko-KR" alt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75856" y="4868762"/>
              <a:ext cx="719562" cy="50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20" name="오른쪽 대괄호 19"/>
            <p:cNvSpPr/>
            <p:nvPr/>
          </p:nvSpPr>
          <p:spPr>
            <a:xfrm>
              <a:off x="4499992" y="2348880"/>
              <a:ext cx="1008112" cy="2304257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1520" y="116632"/>
              <a:ext cx="1224136" cy="50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</a:t>
              </a:r>
              <a:r>
                <a:rPr lang="ko-KR" altLang="en-US" sz="1400" dirty="0" smtClean="0"/>
                <a:t>세분</a:t>
              </a:r>
              <a:r>
                <a:rPr lang="ko-KR" altLang="en-US" sz="1400" dirty="0"/>
                <a:t>화</a:t>
              </a:r>
            </a:p>
          </p:txBody>
        </p:sp>
        <p:cxnSp>
          <p:nvCxnSpPr>
            <p:cNvPr id="22" name="직선 연결선 21"/>
            <p:cNvCxnSpPr/>
            <p:nvPr/>
          </p:nvCxnSpPr>
          <p:spPr>
            <a:xfrm flipV="1">
              <a:off x="467545" y="2134499"/>
              <a:ext cx="0" cy="25186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467545" y="2134499"/>
              <a:ext cx="23237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순서도: 연결자 23"/>
            <p:cNvSpPr/>
            <p:nvPr/>
          </p:nvSpPr>
          <p:spPr>
            <a:xfrm>
              <a:off x="2771800" y="2060848"/>
              <a:ext cx="133423" cy="144016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156707" y="1653528"/>
            <a:ext cx="2073600" cy="3740256"/>
            <a:chOff x="6623720" y="713738"/>
            <a:chExt cx="2523904" cy="3939399"/>
          </a:xfrm>
        </p:grpSpPr>
        <p:grpSp>
          <p:nvGrpSpPr>
            <p:cNvPr id="26" name="그룹 25"/>
            <p:cNvGrpSpPr/>
            <p:nvPr/>
          </p:nvGrpSpPr>
          <p:grpSpPr>
            <a:xfrm>
              <a:off x="6623720" y="836712"/>
              <a:ext cx="2520280" cy="3816425"/>
              <a:chOff x="6623720" y="836712"/>
              <a:chExt cx="2520280" cy="3816425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6887832" y="1158974"/>
                <a:ext cx="2256168" cy="403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N              SUM</a:t>
                </a:r>
                <a:endParaRPr lang="ko-KR" altLang="en-US" sz="1400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6623720" y="1700808"/>
                <a:ext cx="25202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7703840" y="836712"/>
                <a:ext cx="72008" cy="38164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8096819" y="733473"/>
              <a:ext cx="9006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886652" y="735363"/>
              <a:ext cx="9006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1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247016" y="713738"/>
              <a:ext cx="9006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0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214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67544" y="4437112"/>
            <a:ext cx="1080120" cy="648072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3+4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1558995" y="4365104"/>
            <a:ext cx="936104" cy="792088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17783" y="4379460"/>
            <a:ext cx="622169" cy="7920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실행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4139952" y="4235444"/>
            <a:ext cx="2232248" cy="1080120"/>
          </a:xfrm>
          <a:prstGeom prst="rightArrow">
            <a:avLst>
              <a:gd name="adj1" fmla="val 72692"/>
              <a:gd name="adj2" fmla="val 50000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Virtual Execute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(VM + 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interprinter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16216" y="4437112"/>
            <a:ext cx="1152128" cy="7344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1100  0011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위로 굽은 화살표 8"/>
          <p:cNvSpPr/>
          <p:nvPr/>
        </p:nvSpPr>
        <p:spPr>
          <a:xfrm>
            <a:off x="7668344" y="1916832"/>
            <a:ext cx="576064" cy="2967414"/>
          </a:xfrm>
          <a:prstGeom prst="bentUp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24328" y="3356992"/>
            <a:ext cx="1224136" cy="64807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load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67918" y="1117567"/>
            <a:ext cx="2088232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메모리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1100 0011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067944" y="836712"/>
            <a:ext cx="1368152" cy="129614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CPU</a:t>
            </a:r>
          </a:p>
          <a:p>
            <a:pPr algn="ctr"/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3" name="직선 연결선 12"/>
          <p:cNvCxnSpPr>
            <a:stCxn id="12" idx="1"/>
            <a:endCxn id="12" idx="3"/>
          </p:cNvCxnSpPr>
          <p:nvPr/>
        </p:nvCxnSpPr>
        <p:spPr>
          <a:xfrm>
            <a:off x="4067944" y="1484784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endCxn id="12" idx="2"/>
          </p:cNvCxnSpPr>
          <p:nvPr/>
        </p:nvCxnSpPr>
        <p:spPr>
          <a:xfrm>
            <a:off x="4752020" y="1484784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39952" y="1628800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CU</a:t>
            </a:r>
            <a:endParaRPr lang="ko-KR" altLang="en-US" dirty="0"/>
          </a:p>
        </p:txBody>
      </p:sp>
      <p:sp>
        <p:nvSpPr>
          <p:cNvPr id="16" name="왼쪽 화살표 15"/>
          <p:cNvSpPr/>
          <p:nvPr/>
        </p:nvSpPr>
        <p:spPr>
          <a:xfrm>
            <a:off x="2979130" y="1158711"/>
            <a:ext cx="936104" cy="648072"/>
          </a:xfrm>
          <a:prstGeom prst="lef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실행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17" name="그림 16" descr="&lt;strong&gt;컴퓨터&lt;/strong&gt; 바탕 화면 키보드 · Pixabay의 무료 이미지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673" y="877896"/>
            <a:ext cx="1577139" cy="1268760"/>
          </a:xfrm>
          <a:prstGeom prst="rect">
            <a:avLst/>
          </a:prstGeom>
        </p:spPr>
      </p:pic>
      <p:sp>
        <p:nvSpPr>
          <p:cNvPr id="18" name="왼쪽 화살표 17"/>
          <p:cNvSpPr/>
          <p:nvPr/>
        </p:nvSpPr>
        <p:spPr>
          <a:xfrm>
            <a:off x="5616116" y="1203929"/>
            <a:ext cx="648072" cy="424871"/>
          </a:xfrm>
          <a:prstGeom prst="lef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30426" y="5730826"/>
            <a:ext cx="2088232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인터프린터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방식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55750" y="1628800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ALU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506430" y="4422756"/>
            <a:ext cx="938186" cy="7344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1100  0011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92386" y="3876095"/>
            <a:ext cx="12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중간언어</a:t>
            </a: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565011" y="4043599"/>
            <a:ext cx="12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기계어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67544" y="2758211"/>
            <a:ext cx="14924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java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3259965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110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09588" y="2177245"/>
            <a:ext cx="8136904" cy="40011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1+ 3+  5+   7+   9+  11+  13+... 99</a:t>
            </a:r>
            <a:endParaRPr lang="ko-KR" altLang="en-US" sz="2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102" y="1583199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    2     3     4      5     6      7  …  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5816" y="3429000"/>
            <a:ext cx="1728192" cy="36933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전체누</a:t>
            </a:r>
            <a:r>
              <a:rPr lang="ko-KR" altLang="en-US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적</a:t>
            </a:r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합계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3323392" y="2610519"/>
            <a:ext cx="670572" cy="636907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866172" y="918012"/>
            <a:ext cx="1363397" cy="767756"/>
          </a:xfrm>
          <a:prstGeom prst="wedgeRoundRectCallout">
            <a:avLst>
              <a:gd name="adj1" fmla="val -147386"/>
              <a:gd name="adj2" fmla="val 60874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순번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969628" y="3247426"/>
            <a:ext cx="1080120" cy="406890"/>
          </a:xfrm>
          <a:prstGeom prst="wedgeRoundRectCallout">
            <a:avLst>
              <a:gd name="adj1" fmla="val 55593"/>
              <a:gd name="adj2" fmla="val -223448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4323" y="480350"/>
            <a:ext cx="3687637" cy="7293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등차수열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차이가 같은 수열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공차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차이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9985" y="4324387"/>
            <a:ext cx="1599405" cy="39774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09984" y="4760132"/>
            <a:ext cx="7174383" cy="17317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합계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sum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  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항을 구할 변수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N,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반복제어변수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4.S.C(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의미화 상수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  :   D=2: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공차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초항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:A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973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111</a:t>
            </a:fld>
            <a:endParaRPr lang="ko-KR" altLang="en-US"/>
          </a:p>
        </p:txBody>
      </p:sp>
      <p:sp>
        <p:nvSpPr>
          <p:cNvPr id="4" name="순서도: 수행의 시작/종료 3"/>
          <p:cNvSpPr/>
          <p:nvPr/>
        </p:nvSpPr>
        <p:spPr>
          <a:xfrm>
            <a:off x="2538370" y="692696"/>
            <a:ext cx="1553597" cy="415563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순서도: 준비 4"/>
          <p:cNvSpPr/>
          <p:nvPr/>
        </p:nvSpPr>
        <p:spPr>
          <a:xfrm>
            <a:off x="1754075" y="1364321"/>
            <a:ext cx="2703219" cy="774013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N=1 , SUM=1,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=1,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D=2,  A=1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순서도: 판단 5"/>
          <p:cNvSpPr/>
          <p:nvPr/>
        </p:nvSpPr>
        <p:spPr>
          <a:xfrm>
            <a:off x="1868585" y="4690540"/>
            <a:ext cx="2485756" cy="636577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&gt;=50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/>
          <p:cNvCxnSpPr>
            <a:endCxn id="5" idx="0"/>
          </p:cNvCxnSpPr>
          <p:nvPr/>
        </p:nvCxnSpPr>
        <p:spPr>
          <a:xfrm>
            <a:off x="3094693" y="1065075"/>
            <a:ext cx="10992" cy="2992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5" idx="2"/>
          </p:cNvCxnSpPr>
          <p:nvPr/>
        </p:nvCxnSpPr>
        <p:spPr>
          <a:xfrm>
            <a:off x="3105685" y="2138334"/>
            <a:ext cx="18350" cy="364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처리 8"/>
          <p:cNvSpPr/>
          <p:nvPr/>
        </p:nvSpPr>
        <p:spPr>
          <a:xfrm>
            <a:off x="2041219" y="2492277"/>
            <a:ext cx="2050748" cy="53429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=i+1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9" idx="2"/>
          </p:cNvCxnSpPr>
          <p:nvPr/>
        </p:nvCxnSpPr>
        <p:spPr>
          <a:xfrm>
            <a:off x="3066593" y="3026573"/>
            <a:ext cx="14245" cy="364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1"/>
          </p:cNvCxnSpPr>
          <p:nvPr/>
        </p:nvCxnSpPr>
        <p:spPr>
          <a:xfrm flipH="1">
            <a:off x="1061163" y="5008828"/>
            <a:ext cx="80742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처리 11"/>
          <p:cNvSpPr/>
          <p:nvPr/>
        </p:nvSpPr>
        <p:spPr>
          <a:xfrm>
            <a:off x="2063878" y="4008057"/>
            <a:ext cx="2028089" cy="364194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SUM=SUM+N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12" idx="2"/>
            <a:endCxn id="6" idx="0"/>
          </p:cNvCxnSpPr>
          <p:nvPr/>
        </p:nvCxnSpPr>
        <p:spPr>
          <a:xfrm>
            <a:off x="3077923" y="4372251"/>
            <a:ext cx="33540" cy="318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</p:cNvCxnSpPr>
          <p:nvPr/>
        </p:nvCxnSpPr>
        <p:spPr>
          <a:xfrm flipH="1">
            <a:off x="3080838" y="5327117"/>
            <a:ext cx="30625" cy="197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순서도: 문서 14"/>
          <p:cNvSpPr/>
          <p:nvPr/>
        </p:nvSpPr>
        <p:spPr>
          <a:xfrm>
            <a:off x="2271511" y="5524169"/>
            <a:ext cx="1820457" cy="593661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SUM</a:t>
            </a:r>
            <a:r>
              <a:rPr lang="ko-KR" altLang="en-US" sz="1400" dirty="0" smtClean="0">
                <a:solidFill>
                  <a:schemeClr val="tx1"/>
                </a:solidFill>
              </a:rPr>
              <a:t>출력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순서도: 수행의 시작/종료 15"/>
          <p:cNvSpPr/>
          <p:nvPr/>
        </p:nvSpPr>
        <p:spPr>
          <a:xfrm>
            <a:off x="2334664" y="6330890"/>
            <a:ext cx="1553597" cy="415563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종료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15" idx="2"/>
          </p:cNvCxnSpPr>
          <p:nvPr/>
        </p:nvCxnSpPr>
        <p:spPr>
          <a:xfrm>
            <a:off x="3181739" y="6078583"/>
            <a:ext cx="0" cy="252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47593" y="4531395"/>
            <a:ext cx="620992" cy="413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484773" y="5186598"/>
            <a:ext cx="620992" cy="413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</a:t>
            </a:r>
            <a:endParaRPr lang="ko-KR" altLang="en-US" sz="1400" dirty="0"/>
          </a:p>
        </p:txBody>
      </p:sp>
      <p:sp>
        <p:nvSpPr>
          <p:cNvPr id="20" name="오른쪽 대괄호 19"/>
          <p:cNvSpPr/>
          <p:nvPr/>
        </p:nvSpPr>
        <p:spPr>
          <a:xfrm>
            <a:off x="4541220" y="2267610"/>
            <a:ext cx="870014" cy="274121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874730" y="1268760"/>
            <a:ext cx="1056446" cy="413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</a:t>
            </a:r>
            <a:r>
              <a:rPr lang="ko-KR" altLang="en-US" sz="1400" dirty="0" smtClean="0"/>
              <a:t>세분</a:t>
            </a:r>
            <a:r>
              <a:rPr lang="ko-KR" altLang="en-US" sz="1400" dirty="0"/>
              <a:t>화</a:t>
            </a: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061163" y="2267610"/>
            <a:ext cx="0" cy="2741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1061163" y="2276872"/>
            <a:ext cx="200543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처리 42"/>
          <p:cNvSpPr/>
          <p:nvPr/>
        </p:nvSpPr>
        <p:spPr>
          <a:xfrm>
            <a:off x="2020344" y="3402807"/>
            <a:ext cx="2028089" cy="364194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N= A+ (i-1)*D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6228185" y="1770285"/>
            <a:ext cx="2589311" cy="3623499"/>
            <a:chOff x="5992394" y="836712"/>
            <a:chExt cx="3151606" cy="3816425"/>
          </a:xfrm>
        </p:grpSpPr>
        <p:sp>
          <p:nvSpPr>
            <p:cNvPr id="30" name="TextBox 29"/>
            <p:cNvSpPr txBox="1"/>
            <p:nvPr/>
          </p:nvSpPr>
          <p:spPr>
            <a:xfrm>
              <a:off x="6887832" y="1158974"/>
              <a:ext cx="2256168" cy="324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altLang="ko-KR" sz="1400" b="1" dirty="0" smtClean="0">
                  <a:solidFill>
                    <a:schemeClr val="accent5">
                      <a:lumMod val="50000"/>
                    </a:schemeClr>
                  </a:solidFill>
                </a:rPr>
                <a:t>N              SUM</a:t>
              </a:r>
              <a:endParaRPr lang="ko-KR" altLang="en-US" sz="14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5992394" y="1700808"/>
              <a:ext cx="3151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7703840" y="836712"/>
              <a:ext cx="72008" cy="38164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7957147" y="1672265"/>
            <a:ext cx="739925" cy="292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04094" y="1666792"/>
            <a:ext cx="739925" cy="292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80547" y="1653528"/>
            <a:ext cx="739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48632" y="2060848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accent5">
                    <a:lumMod val="50000"/>
                  </a:schemeClr>
                </a:solidFill>
              </a:rPr>
              <a:t>i</a:t>
            </a:r>
            <a:endParaRPr lang="ko-KR" altLang="en-US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24363" y="1699132"/>
            <a:ext cx="739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 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45411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112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09588" y="2177245"/>
            <a:ext cx="8400268" cy="369332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1+  (1+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)+  (1+2+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+  (1+2+3+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en-US" altLang="ko-KR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+ (1+2+3+4+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en-US" altLang="ko-KR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…(1+2+3+4..+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100</a:t>
            </a:r>
            <a:r>
              <a:rPr lang="en-US" altLang="ko-KR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   </a:t>
            </a:r>
            <a:endParaRPr lang="ko-KR" altLang="en-US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102" y="1583199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         2          3                 4                5       …                           100 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5816" y="3429000"/>
            <a:ext cx="1728192" cy="36933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전체누</a:t>
            </a:r>
            <a:r>
              <a:rPr lang="ko-KR" altLang="en-US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적</a:t>
            </a:r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합계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3323392" y="2610519"/>
            <a:ext cx="670572" cy="636907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899662" y="434235"/>
            <a:ext cx="1363397" cy="767756"/>
          </a:xfrm>
          <a:prstGeom prst="wedgeRoundRectCallout">
            <a:avLst>
              <a:gd name="adj1" fmla="val -154992"/>
              <a:gd name="adj2" fmla="val 97709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순번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969628" y="3322840"/>
            <a:ext cx="1080120" cy="406890"/>
          </a:xfrm>
          <a:prstGeom prst="wedgeRoundRectCallout">
            <a:avLst>
              <a:gd name="adj1" fmla="val 55593"/>
              <a:gd name="adj2" fmla="val -223448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9000" y="4134454"/>
            <a:ext cx="1970729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69000" y="4638509"/>
            <a:ext cx="8424936" cy="167081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누적합계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sum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항을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구할변수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:N  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반복제어변수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4.S.C :  MAX=100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20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113</a:t>
            </a:fld>
            <a:endParaRPr lang="ko-KR" altLang="en-US"/>
          </a:p>
        </p:txBody>
      </p:sp>
      <p:sp>
        <p:nvSpPr>
          <p:cNvPr id="33" name="순서도: 수행의 시작/종료 32"/>
          <p:cNvSpPr/>
          <p:nvPr/>
        </p:nvSpPr>
        <p:spPr>
          <a:xfrm>
            <a:off x="2538370" y="692696"/>
            <a:ext cx="1553597" cy="415563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순서도: 준비 33"/>
          <p:cNvSpPr/>
          <p:nvPr/>
        </p:nvSpPr>
        <p:spPr>
          <a:xfrm>
            <a:off x="1754075" y="1364321"/>
            <a:ext cx="2703219" cy="774013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N=1 , SUM=1,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=1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순서도: 판단 34"/>
          <p:cNvSpPr/>
          <p:nvPr/>
        </p:nvSpPr>
        <p:spPr>
          <a:xfrm>
            <a:off x="1868585" y="4690540"/>
            <a:ext cx="2485756" cy="636577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&gt;=100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36" name="직선 화살표 연결선 35"/>
          <p:cNvCxnSpPr>
            <a:endCxn id="34" idx="0"/>
          </p:cNvCxnSpPr>
          <p:nvPr/>
        </p:nvCxnSpPr>
        <p:spPr>
          <a:xfrm>
            <a:off x="3094693" y="1065075"/>
            <a:ext cx="10992" cy="2992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4" idx="2"/>
          </p:cNvCxnSpPr>
          <p:nvPr/>
        </p:nvCxnSpPr>
        <p:spPr>
          <a:xfrm>
            <a:off x="3105685" y="2138334"/>
            <a:ext cx="18350" cy="364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순서도: 처리 37"/>
          <p:cNvSpPr/>
          <p:nvPr/>
        </p:nvSpPr>
        <p:spPr>
          <a:xfrm>
            <a:off x="2041219" y="2492277"/>
            <a:ext cx="2050748" cy="53429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=i+1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>
            <a:stCxn id="38" idx="2"/>
          </p:cNvCxnSpPr>
          <p:nvPr/>
        </p:nvCxnSpPr>
        <p:spPr>
          <a:xfrm>
            <a:off x="3066593" y="3026573"/>
            <a:ext cx="14245" cy="364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5" idx="1"/>
          </p:cNvCxnSpPr>
          <p:nvPr/>
        </p:nvCxnSpPr>
        <p:spPr>
          <a:xfrm flipH="1">
            <a:off x="1061163" y="5008828"/>
            <a:ext cx="80742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처리 40"/>
          <p:cNvSpPr/>
          <p:nvPr/>
        </p:nvSpPr>
        <p:spPr>
          <a:xfrm>
            <a:off x="2063878" y="4008057"/>
            <a:ext cx="2028089" cy="364194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SUM=SUM+N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>
            <a:stCxn id="41" idx="2"/>
            <a:endCxn id="35" idx="0"/>
          </p:cNvCxnSpPr>
          <p:nvPr/>
        </p:nvCxnSpPr>
        <p:spPr>
          <a:xfrm>
            <a:off x="3077923" y="4372251"/>
            <a:ext cx="33540" cy="318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5" idx="2"/>
          </p:cNvCxnSpPr>
          <p:nvPr/>
        </p:nvCxnSpPr>
        <p:spPr>
          <a:xfrm flipH="1">
            <a:off x="3080838" y="5327117"/>
            <a:ext cx="30625" cy="197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순서도: 문서 43"/>
          <p:cNvSpPr/>
          <p:nvPr/>
        </p:nvSpPr>
        <p:spPr>
          <a:xfrm>
            <a:off x="2271511" y="5524169"/>
            <a:ext cx="1820457" cy="593661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SUM</a:t>
            </a:r>
            <a:r>
              <a:rPr lang="ko-KR" altLang="en-US" sz="1400" dirty="0" smtClean="0">
                <a:solidFill>
                  <a:schemeClr val="tx1"/>
                </a:solidFill>
              </a:rPr>
              <a:t>출력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순서도: 수행의 시작/종료 44"/>
          <p:cNvSpPr/>
          <p:nvPr/>
        </p:nvSpPr>
        <p:spPr>
          <a:xfrm>
            <a:off x="2334664" y="6330890"/>
            <a:ext cx="1553597" cy="415563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종료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/>
          <p:cNvCxnSpPr>
            <a:stCxn id="44" idx="2"/>
          </p:cNvCxnSpPr>
          <p:nvPr/>
        </p:nvCxnSpPr>
        <p:spPr>
          <a:xfrm>
            <a:off x="3181739" y="6078583"/>
            <a:ext cx="0" cy="252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247593" y="4531395"/>
            <a:ext cx="620992" cy="413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3484773" y="5186598"/>
            <a:ext cx="620992" cy="413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</a:t>
            </a:r>
            <a:endParaRPr lang="ko-KR" altLang="en-US" sz="1400" dirty="0"/>
          </a:p>
        </p:txBody>
      </p:sp>
      <p:sp>
        <p:nvSpPr>
          <p:cNvPr id="49" name="오른쪽 대괄호 48"/>
          <p:cNvSpPr/>
          <p:nvPr/>
        </p:nvSpPr>
        <p:spPr>
          <a:xfrm>
            <a:off x="4541220" y="2267610"/>
            <a:ext cx="870014" cy="274121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0" name="TextBox 49"/>
          <p:cNvSpPr txBox="1"/>
          <p:nvPr/>
        </p:nvSpPr>
        <p:spPr>
          <a:xfrm>
            <a:off x="874730" y="1268760"/>
            <a:ext cx="1056446" cy="413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</a:t>
            </a:r>
            <a:r>
              <a:rPr lang="ko-KR" altLang="en-US" sz="1400" dirty="0" smtClean="0"/>
              <a:t>세분</a:t>
            </a:r>
            <a:r>
              <a:rPr lang="ko-KR" altLang="en-US" sz="1400" dirty="0"/>
              <a:t>화</a:t>
            </a:r>
          </a:p>
        </p:txBody>
      </p:sp>
      <p:cxnSp>
        <p:nvCxnSpPr>
          <p:cNvPr id="51" name="직선 연결선 50"/>
          <p:cNvCxnSpPr/>
          <p:nvPr/>
        </p:nvCxnSpPr>
        <p:spPr>
          <a:xfrm flipV="1">
            <a:off x="1061163" y="2267610"/>
            <a:ext cx="0" cy="2741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1061163" y="2276872"/>
            <a:ext cx="200543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순서도: 처리 52"/>
          <p:cNvSpPr/>
          <p:nvPr/>
        </p:nvSpPr>
        <p:spPr>
          <a:xfrm>
            <a:off x="2020344" y="3402807"/>
            <a:ext cx="2028089" cy="364194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N=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N+i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6228185" y="1770285"/>
            <a:ext cx="2589311" cy="3623499"/>
            <a:chOff x="5992394" y="836712"/>
            <a:chExt cx="3151606" cy="3816425"/>
          </a:xfrm>
        </p:grpSpPr>
        <p:sp>
          <p:nvSpPr>
            <p:cNvPr id="55" name="TextBox 54"/>
            <p:cNvSpPr txBox="1"/>
            <p:nvPr/>
          </p:nvSpPr>
          <p:spPr>
            <a:xfrm>
              <a:off x="6887832" y="1158974"/>
              <a:ext cx="2256168" cy="324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altLang="ko-KR" sz="1400" b="1" dirty="0" smtClean="0">
                  <a:solidFill>
                    <a:schemeClr val="accent5">
                      <a:lumMod val="50000"/>
                    </a:schemeClr>
                  </a:solidFill>
                </a:rPr>
                <a:t>N              SUM</a:t>
              </a:r>
              <a:endParaRPr lang="ko-KR" altLang="en-US" sz="14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cxnSp>
          <p:nvCxnSpPr>
            <p:cNvPr id="56" name="직선 연결선 55"/>
            <p:cNvCxnSpPr/>
            <p:nvPr/>
          </p:nvCxnSpPr>
          <p:spPr>
            <a:xfrm>
              <a:off x="5992394" y="1700808"/>
              <a:ext cx="3151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7703840" y="836712"/>
              <a:ext cx="72008" cy="38164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7957147" y="1672265"/>
            <a:ext cx="739925" cy="292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004094" y="1666792"/>
            <a:ext cx="739925" cy="292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080547" y="1653528"/>
            <a:ext cx="739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448632" y="2060848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accent5">
                    <a:lumMod val="50000"/>
                  </a:schemeClr>
                </a:solidFill>
              </a:rPr>
              <a:t>i</a:t>
            </a:r>
            <a:endParaRPr lang="ko-KR" altLang="en-US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24363" y="1699132"/>
            <a:ext cx="739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 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98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114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09588" y="2177245"/>
            <a:ext cx="8136904" cy="40011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1+ 3+  5+   7+   9+  11+  13+…….</a:t>
            </a:r>
            <a:endParaRPr lang="ko-KR" altLang="en-US" sz="2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102" y="1583199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    2     3     4      5     6      7  …  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5210" y="3511776"/>
            <a:ext cx="1728192" cy="36933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전체누</a:t>
            </a:r>
            <a:r>
              <a:rPr lang="ko-KR" altLang="en-US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적</a:t>
            </a:r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합계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3323392" y="2610519"/>
            <a:ext cx="670572" cy="636907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866172" y="918012"/>
            <a:ext cx="1363397" cy="767756"/>
          </a:xfrm>
          <a:prstGeom prst="wedgeRoundRectCallout">
            <a:avLst>
              <a:gd name="adj1" fmla="val -147386"/>
              <a:gd name="adj2" fmla="val 60874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순번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969628" y="3247426"/>
            <a:ext cx="1080120" cy="406890"/>
          </a:xfrm>
          <a:prstGeom prst="wedgeRoundRectCallout">
            <a:avLst>
              <a:gd name="adj1" fmla="val 55593"/>
              <a:gd name="adj2" fmla="val -223448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4323" y="480350"/>
            <a:ext cx="3687637" cy="7293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등차수열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차이가 같은 수열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공차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차이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순서도: 판단 9"/>
          <p:cNvSpPr/>
          <p:nvPr/>
        </p:nvSpPr>
        <p:spPr>
          <a:xfrm>
            <a:off x="5652120" y="3378370"/>
            <a:ext cx="2808312" cy="1008112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51131" y="3669349"/>
            <a:ext cx="2156876" cy="36933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전체누적합계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9000" y="4134454"/>
            <a:ext cx="1970729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69000" y="4638509"/>
            <a:ext cx="8424936" cy="167081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누적합계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sum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항을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구할변수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:N 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4.S.C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D=2: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공차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4" name="폭발 1 13"/>
          <p:cNvSpPr/>
          <p:nvPr/>
        </p:nvSpPr>
        <p:spPr>
          <a:xfrm>
            <a:off x="7452320" y="2920054"/>
            <a:ext cx="1541616" cy="961054"/>
          </a:xfrm>
          <a:prstGeom prst="irregularSeal1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1000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을 초과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75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115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812335" y="1196752"/>
            <a:ext cx="4536504" cy="5256584"/>
            <a:chOff x="251520" y="116632"/>
            <a:chExt cx="5256584" cy="6644152"/>
          </a:xfrm>
        </p:grpSpPr>
        <p:sp>
          <p:nvSpPr>
            <p:cNvPr id="4" name="순서도: 수행의 시작/종료 3"/>
            <p:cNvSpPr/>
            <p:nvPr/>
          </p:nvSpPr>
          <p:spPr>
            <a:xfrm>
              <a:off x="1907704" y="332656"/>
              <a:ext cx="1800200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시작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순서도: 준비 4"/>
            <p:cNvSpPr/>
            <p:nvPr/>
          </p:nvSpPr>
          <p:spPr>
            <a:xfrm>
              <a:off x="1475656" y="1200039"/>
              <a:ext cx="2664296" cy="720080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N=1 , SUM=0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D=2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순서도: 판단 5"/>
            <p:cNvSpPr/>
            <p:nvPr/>
          </p:nvSpPr>
          <p:spPr>
            <a:xfrm>
              <a:off x="1403130" y="4267070"/>
              <a:ext cx="2880320" cy="772134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SUM&gt;1000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화살표 연결선 6"/>
            <p:cNvCxnSpPr>
              <a:stCxn id="4" idx="2"/>
            </p:cNvCxnSpPr>
            <p:nvPr/>
          </p:nvCxnSpPr>
          <p:spPr>
            <a:xfrm>
              <a:off x="2807804" y="836712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>
              <a:stCxn id="5" idx="2"/>
            </p:cNvCxnSpPr>
            <p:nvPr/>
          </p:nvCxnSpPr>
          <p:spPr>
            <a:xfrm>
              <a:off x="2807804" y="1920119"/>
              <a:ext cx="0" cy="4287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순서도: 처리 8"/>
            <p:cNvSpPr/>
            <p:nvPr/>
          </p:nvSpPr>
          <p:spPr>
            <a:xfrm>
              <a:off x="1603166" y="2349434"/>
              <a:ext cx="2376264" cy="64807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SUM=SUM+N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화살표 연결선 9"/>
            <p:cNvCxnSpPr>
              <a:stCxn id="9" idx="2"/>
            </p:cNvCxnSpPr>
            <p:nvPr/>
          </p:nvCxnSpPr>
          <p:spPr>
            <a:xfrm>
              <a:off x="2791298" y="2997506"/>
              <a:ext cx="16506" cy="4417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6" idx="1"/>
            </p:cNvCxnSpPr>
            <p:nvPr/>
          </p:nvCxnSpPr>
          <p:spPr>
            <a:xfrm flipH="1">
              <a:off x="467545" y="4653137"/>
              <a:ext cx="935585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순서도: 처리 11"/>
            <p:cNvSpPr/>
            <p:nvPr/>
          </p:nvSpPr>
          <p:spPr>
            <a:xfrm>
              <a:off x="1629422" y="3439254"/>
              <a:ext cx="2350008" cy="44174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N=N+D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화살표 연결선 12"/>
            <p:cNvCxnSpPr>
              <a:stCxn id="12" idx="2"/>
              <a:endCxn id="6" idx="0"/>
            </p:cNvCxnSpPr>
            <p:nvPr/>
          </p:nvCxnSpPr>
          <p:spPr>
            <a:xfrm>
              <a:off x="2804426" y="3881002"/>
              <a:ext cx="38864" cy="3860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6" idx="2"/>
            </p:cNvCxnSpPr>
            <p:nvPr/>
          </p:nvCxnSpPr>
          <p:spPr>
            <a:xfrm flipH="1">
              <a:off x="2807804" y="5039204"/>
              <a:ext cx="35486" cy="2390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순서도: 문서 14"/>
            <p:cNvSpPr/>
            <p:nvPr/>
          </p:nvSpPr>
          <p:spPr>
            <a:xfrm>
              <a:off x="1870012" y="5278218"/>
              <a:ext cx="2109418" cy="720080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N, SUM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출력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순서도: 수행의 시작/종료 15"/>
            <p:cNvSpPr/>
            <p:nvPr/>
          </p:nvSpPr>
          <p:spPr>
            <a:xfrm>
              <a:off x="1943190" y="6256728"/>
              <a:ext cx="1800200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종료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직선 화살표 연결선 16"/>
            <p:cNvCxnSpPr>
              <a:stCxn id="15" idx="2"/>
            </p:cNvCxnSpPr>
            <p:nvPr/>
          </p:nvCxnSpPr>
          <p:spPr>
            <a:xfrm>
              <a:off x="2924721" y="5950693"/>
              <a:ext cx="0" cy="3060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83568" y="4074036"/>
              <a:ext cx="719562" cy="50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</a:t>
              </a:r>
              <a:endParaRPr lang="ko-KR" alt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75856" y="4868762"/>
              <a:ext cx="719562" cy="50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20" name="오른쪽 대괄호 19"/>
            <p:cNvSpPr/>
            <p:nvPr/>
          </p:nvSpPr>
          <p:spPr>
            <a:xfrm>
              <a:off x="4499992" y="2348880"/>
              <a:ext cx="1008112" cy="2304257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1520" y="116632"/>
              <a:ext cx="1224136" cy="50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</a:t>
              </a:r>
              <a:r>
                <a:rPr lang="ko-KR" altLang="en-US" sz="1400" dirty="0" smtClean="0"/>
                <a:t>세분</a:t>
              </a:r>
              <a:r>
                <a:rPr lang="ko-KR" altLang="en-US" sz="1400" dirty="0"/>
                <a:t>화</a:t>
              </a:r>
            </a:p>
          </p:txBody>
        </p:sp>
        <p:cxnSp>
          <p:nvCxnSpPr>
            <p:cNvPr id="22" name="직선 연결선 21"/>
            <p:cNvCxnSpPr/>
            <p:nvPr/>
          </p:nvCxnSpPr>
          <p:spPr>
            <a:xfrm flipV="1">
              <a:off x="467545" y="2134499"/>
              <a:ext cx="0" cy="25186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467545" y="2134499"/>
              <a:ext cx="23237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순서도: 연결자 23"/>
            <p:cNvSpPr/>
            <p:nvPr/>
          </p:nvSpPr>
          <p:spPr>
            <a:xfrm>
              <a:off x="2771800" y="2060848"/>
              <a:ext cx="133423" cy="144016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156707" y="1653528"/>
            <a:ext cx="2073600" cy="3740256"/>
            <a:chOff x="6623720" y="713738"/>
            <a:chExt cx="2523904" cy="3939399"/>
          </a:xfrm>
        </p:grpSpPr>
        <p:grpSp>
          <p:nvGrpSpPr>
            <p:cNvPr id="26" name="그룹 25"/>
            <p:cNvGrpSpPr/>
            <p:nvPr/>
          </p:nvGrpSpPr>
          <p:grpSpPr>
            <a:xfrm>
              <a:off x="6623720" y="836712"/>
              <a:ext cx="2520280" cy="3816425"/>
              <a:chOff x="6623720" y="836712"/>
              <a:chExt cx="2520280" cy="3816425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6887832" y="1158974"/>
                <a:ext cx="2256168" cy="403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N              SUM</a:t>
                </a:r>
                <a:endParaRPr lang="ko-KR" altLang="en-US" sz="1400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6623720" y="1700808"/>
                <a:ext cx="25202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7703840" y="836712"/>
                <a:ext cx="72008" cy="38164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8096819" y="733473"/>
              <a:ext cx="9006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886652" y="735363"/>
              <a:ext cx="9006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1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247016" y="713738"/>
              <a:ext cx="9006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0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939470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116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55576" y="2276872"/>
            <a:ext cx="75969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dirty="0" smtClean="0">
                <a:ln/>
                <a:solidFill>
                  <a:schemeClr val="accent3"/>
                </a:solidFill>
              </a:rPr>
              <a:t>체계적인 문제풀이 방식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677312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117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55576" y="1628800"/>
            <a:ext cx="7632848" cy="15841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문제</a:t>
            </a:r>
            <a:r>
              <a:rPr lang="en-US" altLang="ko-KR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3) 100</a:t>
            </a:r>
            <a:r>
              <a:rPr lang="ko-KR" altLang="en-US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개의 수가 입력될 때 양수의 개수와 음수의 개수를 구하고 양수 중에서 홀수와 짝수의 개수도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구하시오</a:t>
            </a:r>
            <a:endParaRPr lang="en-US" altLang="ko-KR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(0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은</a:t>
            </a:r>
            <a:r>
              <a:rPr lang="en-US" altLang="ko-KR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입력되지 않는다는 조건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)</a:t>
            </a:r>
            <a:endParaRPr lang="en-US" altLang="ko-KR" dirty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269122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118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99592" y="2636912"/>
            <a:ext cx="246574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2800" b="1" dirty="0" smtClean="0">
                <a:ln/>
                <a:solidFill>
                  <a:schemeClr val="accent5">
                    <a:lumMod val="50000"/>
                  </a:schemeClr>
                </a:solidFill>
              </a:rPr>
              <a:t>■</a:t>
            </a:r>
            <a:r>
              <a:rPr lang="en-US" altLang="ko-KR" sz="2800" b="1" cap="none" spc="0" dirty="0" smtClean="0">
                <a:ln/>
                <a:solidFill>
                  <a:schemeClr val="accent5">
                    <a:lumMod val="50000"/>
                  </a:schemeClr>
                </a:solidFill>
                <a:effectLst/>
              </a:rPr>
              <a:t> </a:t>
            </a:r>
            <a:r>
              <a:rPr lang="ko-KR" altLang="en-US" sz="2800" b="1" cap="none" spc="0" dirty="0" err="1" smtClean="0">
                <a:ln/>
                <a:solidFill>
                  <a:schemeClr val="accent5">
                    <a:lumMod val="50000"/>
                  </a:schemeClr>
                </a:solidFill>
                <a:effectLst/>
              </a:rPr>
              <a:t>자료명세표</a:t>
            </a:r>
            <a:endParaRPr lang="en-US" altLang="ko-KR" sz="2800" b="1" cap="none" spc="0" dirty="0">
              <a:ln/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04111" y="3913021"/>
            <a:ext cx="223330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2800" b="1" dirty="0" smtClean="0">
                <a:ln/>
                <a:solidFill>
                  <a:schemeClr val="accent5">
                    <a:lumMod val="50000"/>
                  </a:schemeClr>
                </a:solidFill>
              </a:rPr>
              <a:t>■</a:t>
            </a:r>
            <a:r>
              <a:rPr lang="en-US" altLang="ko-KR" sz="2800" b="1" cap="none" spc="0" dirty="0" smtClean="0">
                <a:ln/>
                <a:solidFill>
                  <a:schemeClr val="accent5">
                    <a:lumMod val="50000"/>
                  </a:schemeClr>
                </a:solidFill>
                <a:effectLst/>
              </a:rPr>
              <a:t> </a:t>
            </a:r>
            <a:r>
              <a:rPr lang="ko-KR" altLang="en-US" sz="2800" b="1" cap="none" spc="0" dirty="0" smtClean="0">
                <a:ln/>
                <a:solidFill>
                  <a:schemeClr val="accent5">
                    <a:lumMod val="50000"/>
                  </a:schemeClr>
                </a:solidFill>
                <a:effectLst/>
              </a:rPr>
              <a:t>처리 과정</a:t>
            </a:r>
            <a:endParaRPr lang="en-US" altLang="ko-KR" sz="2800" b="1" cap="none" spc="0" dirty="0">
              <a:ln/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592" y="5189130"/>
            <a:ext cx="174759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2800" b="1" dirty="0" smtClean="0">
                <a:ln/>
                <a:solidFill>
                  <a:schemeClr val="accent5">
                    <a:lumMod val="50000"/>
                  </a:schemeClr>
                </a:solidFill>
              </a:rPr>
              <a:t>■</a:t>
            </a:r>
            <a:r>
              <a:rPr lang="en-US" altLang="ko-KR" sz="2800" b="1" cap="none" spc="0" dirty="0" smtClean="0">
                <a:ln/>
                <a:solidFill>
                  <a:schemeClr val="accent5">
                    <a:lumMod val="50000"/>
                  </a:schemeClr>
                </a:solidFill>
                <a:effectLst/>
              </a:rPr>
              <a:t> </a:t>
            </a:r>
            <a:r>
              <a:rPr lang="ko-KR" altLang="en-US" sz="2800" b="1" cap="none" spc="0" dirty="0" smtClean="0">
                <a:ln/>
                <a:solidFill>
                  <a:schemeClr val="accent5">
                    <a:lumMod val="50000"/>
                  </a:schemeClr>
                </a:solidFill>
                <a:effectLst/>
              </a:rPr>
              <a:t>순서도</a:t>
            </a:r>
            <a:endParaRPr lang="en-US" altLang="ko-KR" sz="2800" b="1" cap="none" spc="0" dirty="0">
              <a:ln/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1934" y="1129402"/>
            <a:ext cx="83279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체계적인 문제 해결 방법  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6550222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8234" y="1556792"/>
            <a:ext cx="8640960" cy="388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 smtClean="0">
                <a:solidFill>
                  <a:srgbClr val="FFC000"/>
                </a:solidFill>
              </a:rPr>
              <a:t>사원번호</a:t>
            </a:r>
            <a:r>
              <a:rPr lang="en-US" altLang="ko-KR" sz="3200" dirty="0" smtClean="0">
                <a:solidFill>
                  <a:schemeClr val="tx1"/>
                </a:solidFill>
              </a:rPr>
              <a:t>, </a:t>
            </a:r>
            <a:r>
              <a:rPr lang="ko-KR" altLang="en-US" sz="3200" dirty="0" smtClean="0">
                <a:solidFill>
                  <a:srgbClr val="FF0000"/>
                </a:solidFill>
              </a:rPr>
              <a:t>일한 시간</a:t>
            </a:r>
            <a:r>
              <a:rPr lang="en-US" altLang="ko-KR" sz="3200" dirty="0" smtClean="0">
                <a:solidFill>
                  <a:srgbClr val="FF0000"/>
                </a:solidFill>
              </a:rPr>
              <a:t>(</a:t>
            </a:r>
            <a:r>
              <a:rPr lang="ko-KR" altLang="en-US" sz="3200" dirty="0" smtClean="0">
                <a:solidFill>
                  <a:srgbClr val="FF0000"/>
                </a:solidFill>
              </a:rPr>
              <a:t>주급</a:t>
            </a:r>
            <a:r>
              <a:rPr lang="en-US" altLang="ko-KR" sz="3200" dirty="0" smtClean="0">
                <a:solidFill>
                  <a:schemeClr val="tx1"/>
                </a:solidFill>
              </a:rPr>
              <a:t>) , </a:t>
            </a:r>
            <a:r>
              <a:rPr lang="ko-KR" altLang="en-US" sz="3200" dirty="0" smtClean="0">
                <a:solidFill>
                  <a:srgbClr val="00B0F0"/>
                </a:solidFill>
              </a:rPr>
              <a:t>시간당 임금</a:t>
            </a:r>
            <a:r>
              <a:rPr lang="ko-KR" altLang="en-US" sz="3200" dirty="0" smtClean="0">
                <a:solidFill>
                  <a:schemeClr val="tx1"/>
                </a:solidFill>
              </a:rPr>
              <a:t>을</a:t>
            </a:r>
            <a:endParaRPr lang="en-US" altLang="ko-KR" sz="3200" dirty="0" smtClean="0">
              <a:solidFill>
                <a:schemeClr val="tx1"/>
              </a:solidFill>
            </a:endParaRPr>
          </a:p>
          <a:p>
            <a:r>
              <a:rPr lang="ko-KR" altLang="en-US" sz="3200" dirty="0" smtClean="0">
                <a:solidFill>
                  <a:schemeClr val="tx1"/>
                </a:solidFill>
              </a:rPr>
              <a:t> 입력 받아 사원의 급여를 계산하려고 합니다</a:t>
            </a:r>
            <a:r>
              <a:rPr lang="en-US" altLang="ko-KR" sz="3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3200" dirty="0" smtClean="0">
                <a:solidFill>
                  <a:schemeClr val="tx1"/>
                </a:solidFill>
              </a:rPr>
              <a:t> </a:t>
            </a:r>
            <a:r>
              <a:rPr lang="ko-KR" altLang="en-US" sz="3200" dirty="0" smtClean="0">
                <a:solidFill>
                  <a:schemeClr val="tx1"/>
                </a:solidFill>
              </a:rPr>
              <a:t>일한 시간이 </a:t>
            </a:r>
            <a:r>
              <a:rPr lang="en-US" altLang="ko-KR" sz="3200" dirty="0" smtClean="0">
                <a:solidFill>
                  <a:schemeClr val="tx1"/>
                </a:solidFill>
              </a:rPr>
              <a:t>40</a:t>
            </a:r>
            <a:r>
              <a:rPr lang="ko-KR" altLang="en-US" sz="3200" dirty="0" smtClean="0">
                <a:solidFill>
                  <a:schemeClr val="tx1"/>
                </a:solidFill>
              </a:rPr>
              <a:t>시간을 초과한 경우</a:t>
            </a:r>
            <a:r>
              <a:rPr lang="en-US" altLang="ko-KR" sz="3200" dirty="0" smtClean="0">
                <a:solidFill>
                  <a:schemeClr val="tx1"/>
                </a:solidFill>
              </a:rPr>
              <a:t>, 40</a:t>
            </a:r>
            <a:r>
              <a:rPr lang="ko-KR" altLang="en-US" sz="3200" dirty="0" smtClean="0">
                <a:solidFill>
                  <a:schemeClr val="tx1"/>
                </a:solidFill>
              </a:rPr>
              <a:t>시간 초과 분에 대해서는 </a:t>
            </a:r>
            <a:r>
              <a:rPr lang="ko-KR" altLang="en-US" sz="3200" dirty="0" err="1" smtClean="0">
                <a:solidFill>
                  <a:schemeClr val="tx1"/>
                </a:solidFill>
              </a:rPr>
              <a:t>임금율을</a:t>
            </a:r>
            <a:r>
              <a:rPr lang="ko-KR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ko-KR" sz="3200" dirty="0" smtClean="0">
                <a:solidFill>
                  <a:schemeClr val="tx1"/>
                </a:solidFill>
              </a:rPr>
              <a:t>1.5</a:t>
            </a:r>
            <a:r>
              <a:rPr lang="ko-KR" altLang="en-US" sz="3200" dirty="0" smtClean="0">
                <a:solidFill>
                  <a:schemeClr val="tx1"/>
                </a:solidFill>
              </a:rPr>
              <a:t>배로 계산한다</a:t>
            </a:r>
            <a:r>
              <a:rPr lang="en-US" altLang="ko-KR" sz="3200" dirty="0" smtClean="0">
                <a:solidFill>
                  <a:schemeClr val="tx1"/>
                </a:solidFill>
              </a:rPr>
              <a:t>.  </a:t>
            </a:r>
            <a:r>
              <a:rPr lang="ko-KR" altLang="en-US" sz="3200" dirty="0" err="1" smtClean="0">
                <a:solidFill>
                  <a:schemeClr val="tx1"/>
                </a:solidFill>
              </a:rPr>
              <a:t>총지급액이</a:t>
            </a:r>
            <a:r>
              <a:rPr lang="ko-KR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ko-KR" sz="3200" dirty="0" smtClean="0">
                <a:solidFill>
                  <a:schemeClr val="tx1"/>
                </a:solidFill>
              </a:rPr>
              <a:t>40</a:t>
            </a:r>
            <a:r>
              <a:rPr lang="ko-KR" altLang="en-US" sz="3200" dirty="0" smtClean="0">
                <a:solidFill>
                  <a:schemeClr val="tx1"/>
                </a:solidFill>
              </a:rPr>
              <a:t>만원을 초과한 경우에 세금으로 </a:t>
            </a:r>
            <a:r>
              <a:rPr lang="en-US" altLang="ko-KR" sz="3200" dirty="0" smtClean="0">
                <a:solidFill>
                  <a:schemeClr val="tx1"/>
                </a:solidFill>
              </a:rPr>
              <a:t>3</a:t>
            </a:r>
            <a:r>
              <a:rPr lang="ko-KR" altLang="en-US" sz="3200" dirty="0" smtClean="0">
                <a:solidFill>
                  <a:schemeClr val="tx1"/>
                </a:solidFill>
              </a:rPr>
              <a:t>만원을 공제한다</a:t>
            </a:r>
            <a:r>
              <a:rPr lang="en-US" altLang="ko-KR" sz="3200" dirty="0" smtClean="0">
                <a:solidFill>
                  <a:schemeClr val="tx1"/>
                </a:solidFill>
              </a:rPr>
              <a:t>. 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8234" y="836712"/>
            <a:ext cx="395372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/>
              <a:t>사원급여계산 문제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237464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포인트가 7개인 별 2"/>
          <p:cNvSpPr/>
          <p:nvPr/>
        </p:nvSpPr>
        <p:spPr>
          <a:xfrm>
            <a:off x="683568" y="2204864"/>
            <a:ext cx="2736304" cy="1368152"/>
          </a:xfrm>
          <a:prstGeom prst="star7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TV</a:t>
            </a:r>
            <a:r>
              <a:rPr lang="ko-KR" altLang="en-US" sz="16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프로그램</a:t>
            </a:r>
            <a:endParaRPr lang="ko-KR" altLang="en-US" sz="1600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포인트가 7개인 별 3"/>
          <p:cNvSpPr/>
          <p:nvPr/>
        </p:nvSpPr>
        <p:spPr>
          <a:xfrm>
            <a:off x="5829936" y="2205121"/>
            <a:ext cx="2127455" cy="2016224"/>
          </a:xfrm>
          <a:prstGeom prst="star7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부산국제영화제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프로그램</a:t>
            </a:r>
            <a:endParaRPr lang="ko-KR" altLang="en-US" sz="1600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포인트가 7개인 별 4"/>
          <p:cNvSpPr/>
          <p:nvPr/>
        </p:nvSpPr>
        <p:spPr>
          <a:xfrm>
            <a:off x="971600" y="4293096"/>
            <a:ext cx="3168352" cy="1368152"/>
          </a:xfrm>
          <a:prstGeom prst="star7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라디오 </a:t>
            </a:r>
            <a:r>
              <a:rPr lang="ko-KR" altLang="en-US" sz="16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프로그램</a:t>
            </a:r>
            <a:endParaRPr lang="ko-KR" altLang="en-US" sz="1600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포인트가 7개인 별 6"/>
          <p:cNvSpPr/>
          <p:nvPr/>
        </p:nvSpPr>
        <p:spPr>
          <a:xfrm>
            <a:off x="4644008" y="4419110"/>
            <a:ext cx="3168352" cy="1368152"/>
          </a:xfrm>
          <a:prstGeom prst="star7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컴퓨터 </a:t>
            </a:r>
            <a:r>
              <a:rPr lang="ko-KR" altLang="en-US" sz="16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프로그램</a:t>
            </a:r>
            <a:endParaRPr lang="ko-KR" altLang="en-US" sz="1600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11474" y="764704"/>
            <a:ext cx="20313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프로그램</a:t>
            </a:r>
            <a:endParaRPr lang="en-US" altLang="ko-KR" sz="36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33733" y="1471428"/>
            <a:ext cx="482055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일상에서 사용되는 프로그램 용어</a:t>
            </a:r>
            <a:endParaRPr lang="en-US" altLang="ko-KR" sz="2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686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332656"/>
            <a:ext cx="8640960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사원번호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일한 시간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주급</a:t>
            </a:r>
            <a:r>
              <a:rPr lang="en-US" altLang="ko-KR" dirty="0" smtClean="0">
                <a:solidFill>
                  <a:schemeClr val="tx1"/>
                </a:solidFill>
              </a:rPr>
              <a:t>) , </a:t>
            </a:r>
            <a:r>
              <a:rPr lang="ko-KR" altLang="en-US" dirty="0" smtClean="0">
                <a:solidFill>
                  <a:schemeClr val="tx1"/>
                </a:solidFill>
              </a:rPr>
              <a:t>시간당 임금을 읽어서 사원의 급여를 계산하여 인쇄하는 순서도를 작성하시오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일한 시간이 </a:t>
            </a:r>
            <a:r>
              <a:rPr lang="en-US" altLang="ko-KR" dirty="0" smtClean="0">
                <a:solidFill>
                  <a:schemeClr val="tx1"/>
                </a:solidFill>
              </a:rPr>
              <a:t>40</a:t>
            </a:r>
            <a:r>
              <a:rPr lang="ko-KR" altLang="en-US" dirty="0" smtClean="0">
                <a:solidFill>
                  <a:schemeClr val="tx1"/>
                </a:solidFill>
              </a:rPr>
              <a:t>시간을 초과한 경우</a:t>
            </a:r>
            <a:r>
              <a:rPr lang="en-US" altLang="ko-KR" dirty="0" smtClean="0">
                <a:solidFill>
                  <a:schemeClr val="tx1"/>
                </a:solidFill>
              </a:rPr>
              <a:t>, 40</a:t>
            </a:r>
            <a:r>
              <a:rPr lang="ko-KR" altLang="en-US" dirty="0" smtClean="0">
                <a:solidFill>
                  <a:schemeClr val="tx1"/>
                </a:solidFill>
              </a:rPr>
              <a:t>시간 초과 분에 대해서는 </a:t>
            </a:r>
            <a:r>
              <a:rPr lang="ko-KR" altLang="en-US" dirty="0" err="1" smtClean="0">
                <a:solidFill>
                  <a:schemeClr val="tx1"/>
                </a:solidFill>
              </a:rPr>
              <a:t>임금율을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1.5</a:t>
            </a:r>
            <a:r>
              <a:rPr lang="ko-KR" altLang="en-US" dirty="0" smtClean="0">
                <a:solidFill>
                  <a:schemeClr val="tx1"/>
                </a:solidFill>
              </a:rPr>
              <a:t>배로 계산한다</a:t>
            </a:r>
            <a:r>
              <a:rPr lang="en-US" altLang="ko-KR" dirty="0" smtClean="0">
                <a:solidFill>
                  <a:schemeClr val="tx1"/>
                </a:solidFill>
              </a:rPr>
              <a:t>.  </a:t>
            </a:r>
            <a:r>
              <a:rPr lang="ko-KR" altLang="en-US" dirty="0" err="1" smtClean="0">
                <a:solidFill>
                  <a:schemeClr val="tx1"/>
                </a:solidFill>
              </a:rPr>
              <a:t>총지급액이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40</a:t>
            </a:r>
            <a:r>
              <a:rPr lang="ko-KR" altLang="en-US" dirty="0" smtClean="0">
                <a:solidFill>
                  <a:schemeClr val="tx1"/>
                </a:solidFill>
              </a:rPr>
              <a:t>만원을 초과한 경우에 세금으로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만원을 공제한다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1628800"/>
            <a:ext cx="1584176" cy="2520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자료명세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880828"/>
            <a:ext cx="8496944" cy="4572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</a:rPr>
              <a:t>출력자료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err="1" smtClean="0">
                <a:solidFill>
                  <a:schemeClr val="tx1"/>
                </a:solidFill>
              </a:rPr>
              <a:t>실수령액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:</a:t>
            </a:r>
            <a:r>
              <a:rPr lang="en-US" altLang="ko-KR" dirty="0" err="1" smtClean="0">
                <a:solidFill>
                  <a:schemeClr val="tx1"/>
                </a:solidFill>
              </a:rPr>
              <a:t>netpay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입력자료 </a:t>
            </a:r>
            <a:r>
              <a:rPr lang="en-US" altLang="ko-KR" dirty="0" smtClean="0">
                <a:solidFill>
                  <a:schemeClr val="tx1"/>
                </a:solidFill>
              </a:rPr>
              <a:t>:  </a:t>
            </a:r>
            <a:r>
              <a:rPr lang="ko-KR" altLang="en-US" b="1" dirty="0" smtClean="0">
                <a:solidFill>
                  <a:schemeClr val="tx1"/>
                </a:solidFill>
              </a:rPr>
              <a:t>사원번호</a:t>
            </a:r>
            <a:r>
              <a:rPr lang="en-US" altLang="ko-KR" b="1" dirty="0" smtClean="0">
                <a:solidFill>
                  <a:schemeClr val="tx1"/>
                </a:solidFill>
              </a:rPr>
              <a:t>: no , </a:t>
            </a:r>
            <a:r>
              <a:rPr lang="ko-KR" altLang="en-US" b="1" dirty="0" smtClean="0">
                <a:solidFill>
                  <a:schemeClr val="tx1"/>
                </a:solidFill>
              </a:rPr>
              <a:t>일한 시간</a:t>
            </a:r>
            <a:r>
              <a:rPr lang="en-US" altLang="ko-KR" b="1" dirty="0" smtClean="0">
                <a:solidFill>
                  <a:schemeClr val="tx1"/>
                </a:solidFill>
              </a:rPr>
              <a:t>:  hours,  </a:t>
            </a:r>
            <a:r>
              <a:rPr lang="ko-KR" altLang="en-US" b="1" dirty="0" smtClean="0">
                <a:solidFill>
                  <a:schemeClr val="tx1"/>
                </a:solidFill>
              </a:rPr>
              <a:t>시간당 임금</a:t>
            </a:r>
            <a:r>
              <a:rPr lang="en-US" altLang="ko-KR" b="1" dirty="0" smtClean="0">
                <a:solidFill>
                  <a:schemeClr val="tx1"/>
                </a:solidFill>
              </a:rPr>
              <a:t>: wages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처리자료 </a:t>
            </a:r>
            <a:r>
              <a:rPr lang="en-US" altLang="ko-KR" dirty="0" smtClean="0">
                <a:solidFill>
                  <a:schemeClr val="tx1"/>
                </a:solidFill>
              </a:rPr>
              <a:t>:  </a:t>
            </a:r>
            <a:r>
              <a:rPr lang="ko-KR" altLang="en-US" dirty="0" err="1" smtClean="0">
                <a:solidFill>
                  <a:schemeClr val="tx1"/>
                </a:solidFill>
              </a:rPr>
              <a:t>총지급액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</a:rPr>
              <a:t>grosspay</a:t>
            </a:r>
            <a:r>
              <a:rPr lang="en-US" altLang="ko-KR" dirty="0" smtClean="0">
                <a:solidFill>
                  <a:schemeClr val="tx1"/>
                </a:solidFill>
              </a:rPr>
              <a:t> ,  </a:t>
            </a:r>
            <a:r>
              <a:rPr lang="ko-KR" altLang="en-US" dirty="0" smtClean="0">
                <a:solidFill>
                  <a:schemeClr val="tx1"/>
                </a:solidFill>
              </a:rPr>
              <a:t>세금</a:t>
            </a:r>
            <a:r>
              <a:rPr lang="en-US" altLang="ko-KR" dirty="0" smtClean="0">
                <a:solidFill>
                  <a:schemeClr val="tx1"/>
                </a:solidFill>
              </a:rPr>
              <a:t>:tax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            </a:t>
            </a:r>
            <a:r>
              <a:rPr lang="ko-KR" altLang="en-US" dirty="0" smtClean="0">
                <a:solidFill>
                  <a:schemeClr val="tx1"/>
                </a:solidFill>
              </a:rPr>
              <a:t>기준시간 </a:t>
            </a:r>
            <a:r>
              <a:rPr lang="ko-KR" altLang="en-US" dirty="0" err="1" smtClean="0">
                <a:solidFill>
                  <a:schemeClr val="tx1"/>
                </a:solidFill>
              </a:rPr>
              <a:t>초과분</a:t>
            </a:r>
            <a:r>
              <a:rPr lang="ko-KR" altLang="en-US" dirty="0" smtClean="0">
                <a:solidFill>
                  <a:schemeClr val="tx1"/>
                </a:solidFill>
              </a:rPr>
              <a:t> 일한시간</a:t>
            </a:r>
            <a:r>
              <a:rPr lang="en-US" altLang="ko-KR" dirty="0" smtClean="0">
                <a:solidFill>
                  <a:schemeClr val="tx1"/>
                </a:solidFill>
              </a:rPr>
              <a:t>: overtime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       </a:t>
            </a:r>
            <a:r>
              <a:rPr lang="ko-KR" altLang="en-US" dirty="0" smtClean="0">
                <a:solidFill>
                  <a:schemeClr val="tx1"/>
                </a:solidFill>
              </a:rPr>
              <a:t>기준시간 이하의 일한 시간</a:t>
            </a:r>
            <a:r>
              <a:rPr lang="en-US" altLang="ko-KR" dirty="0" smtClean="0">
                <a:solidFill>
                  <a:schemeClr val="tx1"/>
                </a:solidFill>
              </a:rPr>
              <a:t>: worktime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4.S.C(Symbolic constant)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    : BASETIME : 40(</a:t>
            </a:r>
            <a:r>
              <a:rPr lang="ko-KR" altLang="en-US" dirty="0" smtClean="0">
                <a:solidFill>
                  <a:schemeClr val="tx1"/>
                </a:solidFill>
              </a:rPr>
              <a:t>기준 시간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      OTRATE : 1.5 (</a:t>
            </a:r>
            <a:r>
              <a:rPr lang="ko-KR" altLang="en-US" dirty="0" smtClean="0">
                <a:solidFill>
                  <a:schemeClr val="tx1"/>
                </a:solidFill>
              </a:rPr>
              <a:t>초과 </a:t>
            </a:r>
            <a:r>
              <a:rPr lang="ko-KR" altLang="en-US" dirty="0" err="1" smtClean="0">
                <a:solidFill>
                  <a:schemeClr val="tx1"/>
                </a:solidFill>
              </a:rPr>
              <a:t>임금율</a:t>
            </a:r>
            <a:r>
              <a:rPr lang="en-US" altLang="ko-KR" dirty="0" smtClean="0">
                <a:solidFill>
                  <a:schemeClr val="tx1"/>
                </a:solidFill>
              </a:rPr>
              <a:t>)                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      TAX1: 30000 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      TAX2: 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96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052736"/>
            <a:ext cx="8352928" cy="5184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다음의 과정을 반복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1.1 </a:t>
            </a:r>
            <a:r>
              <a:rPr lang="ko-KR" altLang="en-US" dirty="0" smtClean="0">
                <a:solidFill>
                  <a:schemeClr val="tx1"/>
                </a:solidFill>
              </a:rPr>
              <a:t>입력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1.2 </a:t>
            </a:r>
            <a:r>
              <a:rPr lang="ko-KR" altLang="en-US" dirty="0" smtClean="0">
                <a:solidFill>
                  <a:schemeClr val="tx1"/>
                </a:solidFill>
              </a:rPr>
              <a:t>급여를 계산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0"/>
            <a:r>
              <a:rPr lang="en-US" altLang="ko-KR" dirty="0" smtClean="0">
                <a:solidFill>
                  <a:schemeClr val="tx1"/>
                </a:solidFill>
              </a:rPr>
              <a:t>          1.2.1 </a:t>
            </a:r>
            <a:r>
              <a:rPr lang="ko-KR" altLang="en-US" dirty="0" err="1" smtClean="0">
                <a:solidFill>
                  <a:schemeClr val="tx1"/>
                </a:solidFill>
              </a:rPr>
              <a:t>기준이하</a:t>
            </a:r>
            <a:r>
              <a:rPr lang="ko-KR" altLang="en-US" dirty="0" smtClean="0">
                <a:solidFill>
                  <a:schemeClr val="tx1"/>
                </a:solidFill>
              </a:rPr>
              <a:t> 일한시간과 </a:t>
            </a:r>
            <a:r>
              <a:rPr lang="ko-KR" altLang="en-US" dirty="0">
                <a:solidFill>
                  <a:schemeClr val="tx1"/>
                </a:solidFill>
              </a:rPr>
              <a:t>초과 근무시간 </a:t>
            </a:r>
            <a:r>
              <a:rPr lang="ko-KR" altLang="en-US" dirty="0" smtClean="0">
                <a:solidFill>
                  <a:schemeClr val="tx1"/>
                </a:solidFill>
              </a:rPr>
              <a:t>계산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    1.2.2 </a:t>
            </a:r>
            <a:r>
              <a:rPr lang="ko-KR" altLang="en-US" dirty="0" err="1" smtClean="0">
                <a:solidFill>
                  <a:schemeClr val="tx1"/>
                </a:solidFill>
              </a:rPr>
              <a:t>총지급액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계</a:t>
            </a:r>
            <a:r>
              <a:rPr lang="ko-KR" altLang="en-US" dirty="0" smtClean="0">
                <a:solidFill>
                  <a:schemeClr val="tx1"/>
                </a:solidFill>
              </a:rPr>
              <a:t>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1.2.3 </a:t>
            </a:r>
            <a:r>
              <a:rPr lang="ko-KR" altLang="en-US" dirty="0" smtClean="0">
                <a:solidFill>
                  <a:schemeClr val="tx1"/>
                </a:solidFill>
              </a:rPr>
              <a:t>세금 공제 기준을 초과 판단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1.2.4 </a:t>
            </a:r>
            <a:r>
              <a:rPr lang="ko-KR" altLang="en-US" dirty="0" smtClean="0">
                <a:solidFill>
                  <a:schemeClr val="tx1"/>
                </a:solidFill>
              </a:rPr>
              <a:t>세금을 계산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1.3  </a:t>
            </a:r>
            <a:r>
              <a:rPr lang="ko-KR" altLang="en-US" dirty="0" smtClean="0">
                <a:solidFill>
                  <a:schemeClr val="tx1"/>
                </a:solidFill>
              </a:rPr>
              <a:t>급여 출력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종료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 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1520" y="548680"/>
            <a:ext cx="187220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처리과정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43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504" y="472777"/>
            <a:ext cx="956035" cy="292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순서도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순서도: 수행의 시작/종료 2"/>
          <p:cNvSpPr/>
          <p:nvPr/>
        </p:nvSpPr>
        <p:spPr>
          <a:xfrm>
            <a:off x="1900069" y="365986"/>
            <a:ext cx="896283" cy="399624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순서도: 준비 3"/>
          <p:cNvSpPr/>
          <p:nvPr/>
        </p:nvSpPr>
        <p:spPr>
          <a:xfrm>
            <a:off x="227008" y="942780"/>
            <a:ext cx="4063149" cy="1266801"/>
          </a:xfrm>
          <a:prstGeom prst="flowChartPrepa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netpay</a:t>
            </a:r>
            <a:r>
              <a:rPr lang="en-US" altLang="ko-KR" sz="1200" dirty="0" smtClean="0">
                <a:solidFill>
                  <a:schemeClr val="tx1"/>
                </a:solidFill>
              </a:rPr>
              <a:t> ,no, hours ,wages,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gorsspay</a:t>
            </a:r>
            <a:r>
              <a:rPr lang="en-US" altLang="ko-KR" sz="1200" dirty="0" smtClean="0">
                <a:solidFill>
                  <a:schemeClr val="tx1"/>
                </a:solidFill>
              </a:rPr>
              <a:t>, tax, overtime, worktime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BASETIME=40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OTRATE=1.5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TAX1=30000, TAX2=0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348211" y="2209581"/>
            <a:ext cx="0" cy="3518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27008" y="2948842"/>
            <a:ext cx="42424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수동 입력 15"/>
          <p:cNvSpPr/>
          <p:nvPr/>
        </p:nvSpPr>
        <p:spPr>
          <a:xfrm>
            <a:off x="1153167" y="3165566"/>
            <a:ext cx="2210831" cy="633401"/>
          </a:xfrm>
          <a:prstGeom prst="flowChartManualIn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</a:t>
            </a:r>
            <a:r>
              <a:rPr lang="en-US" altLang="ko-KR" sz="1200" dirty="0" smtClean="0">
                <a:solidFill>
                  <a:schemeClr val="tx1"/>
                </a:solidFill>
              </a:rPr>
              <a:t>o, hours, wages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2348211" y="2948842"/>
            <a:ext cx="0" cy="316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348211" y="3798967"/>
            <a:ext cx="0" cy="4515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판단 21"/>
          <p:cNvSpPr/>
          <p:nvPr/>
        </p:nvSpPr>
        <p:spPr>
          <a:xfrm>
            <a:off x="1035241" y="4320916"/>
            <a:ext cx="2748601" cy="45745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hours&gt;BASETIME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22" idx="1"/>
          </p:cNvCxnSpPr>
          <p:nvPr/>
        </p:nvCxnSpPr>
        <p:spPr>
          <a:xfrm flipH="1">
            <a:off x="764778" y="4549644"/>
            <a:ext cx="270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764778" y="4567239"/>
            <a:ext cx="0" cy="527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22" idx="3"/>
          </p:cNvCxnSpPr>
          <p:nvPr/>
        </p:nvCxnSpPr>
        <p:spPr>
          <a:xfrm>
            <a:off x="3783842" y="4549644"/>
            <a:ext cx="327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4110901" y="4567239"/>
            <a:ext cx="0" cy="527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406265" y="5095072"/>
            <a:ext cx="1852318" cy="563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w</a:t>
            </a:r>
            <a:r>
              <a:rPr lang="en-US" altLang="ko-KR" sz="1200" dirty="0" smtClean="0">
                <a:solidFill>
                  <a:schemeClr val="tx1"/>
                </a:solidFill>
              </a:rPr>
              <a:t>orktime= BASETIME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o</a:t>
            </a:r>
            <a:r>
              <a:rPr lang="en-US" altLang="ko-KR" sz="1200" dirty="0" smtClean="0">
                <a:solidFill>
                  <a:schemeClr val="tx1"/>
                </a:solidFill>
              </a:rPr>
              <a:t>vertime=hours-BASETIME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642803" y="5095072"/>
            <a:ext cx="1826610" cy="563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w</a:t>
            </a:r>
            <a:r>
              <a:rPr lang="en-US" altLang="ko-KR" sz="1200" dirty="0" smtClean="0">
                <a:solidFill>
                  <a:schemeClr val="tx1"/>
                </a:solidFill>
              </a:rPr>
              <a:t>orktime=hours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overtime=0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6" name="직선 연결선 35"/>
          <p:cNvCxnSpPr>
            <a:stCxn id="33" idx="2"/>
          </p:cNvCxnSpPr>
          <p:nvPr/>
        </p:nvCxnSpPr>
        <p:spPr>
          <a:xfrm>
            <a:off x="1332424" y="5658095"/>
            <a:ext cx="0" cy="351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332424" y="6009984"/>
            <a:ext cx="23004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3632883" y="5658095"/>
            <a:ext cx="0" cy="351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2527468" y="6009984"/>
            <a:ext cx="0" cy="563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5617663" y="1114328"/>
            <a:ext cx="2210831" cy="633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g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rosspay</a:t>
            </a:r>
            <a:r>
              <a:rPr lang="en-US" altLang="ko-KR" sz="1200" dirty="0" smtClean="0">
                <a:solidFill>
                  <a:schemeClr val="tx1"/>
                </a:solidFill>
              </a:rPr>
              <a:t>=worktime*wages + overtime *wages*OTRATE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6812707" y="764704"/>
            <a:ext cx="0" cy="316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6812707" y="1747728"/>
            <a:ext cx="0" cy="4515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순서도: 판단 55"/>
          <p:cNvSpPr/>
          <p:nvPr/>
        </p:nvSpPr>
        <p:spPr>
          <a:xfrm>
            <a:off x="5499737" y="2269677"/>
            <a:ext cx="2748601" cy="45745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g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rosspay</a:t>
            </a:r>
            <a:r>
              <a:rPr lang="en-US" altLang="ko-KR" sz="1200" dirty="0" smtClean="0">
                <a:solidFill>
                  <a:schemeClr val="tx1"/>
                </a:solidFill>
              </a:rPr>
              <a:t>&gt; 400000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7" name="직선 연결선 56"/>
          <p:cNvCxnSpPr>
            <a:stCxn id="56" idx="1"/>
          </p:cNvCxnSpPr>
          <p:nvPr/>
        </p:nvCxnSpPr>
        <p:spPr>
          <a:xfrm flipH="1">
            <a:off x="5229274" y="2498405"/>
            <a:ext cx="270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5229274" y="2516000"/>
            <a:ext cx="0" cy="527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56" idx="3"/>
          </p:cNvCxnSpPr>
          <p:nvPr/>
        </p:nvCxnSpPr>
        <p:spPr>
          <a:xfrm>
            <a:off x="8248338" y="2498405"/>
            <a:ext cx="327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8575397" y="2516000"/>
            <a:ext cx="0" cy="527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4870761" y="3043833"/>
            <a:ext cx="1852318" cy="563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</a:t>
            </a:r>
            <a:r>
              <a:rPr lang="en-US" altLang="ko-KR" sz="1200" dirty="0" smtClean="0">
                <a:solidFill>
                  <a:schemeClr val="tx1"/>
                </a:solidFill>
              </a:rPr>
              <a:t>ax=TAX1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107299" y="3043833"/>
            <a:ext cx="1826610" cy="563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</a:t>
            </a:r>
            <a:r>
              <a:rPr lang="en-US" altLang="ko-KR" sz="1200" dirty="0" smtClean="0">
                <a:solidFill>
                  <a:schemeClr val="tx1"/>
                </a:solidFill>
              </a:rPr>
              <a:t>ax=TAX2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3" name="직선 연결선 62"/>
          <p:cNvCxnSpPr>
            <a:stCxn id="61" idx="2"/>
          </p:cNvCxnSpPr>
          <p:nvPr/>
        </p:nvCxnSpPr>
        <p:spPr>
          <a:xfrm>
            <a:off x="5796920" y="3606856"/>
            <a:ext cx="0" cy="351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5796920" y="3958745"/>
            <a:ext cx="23004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097379" y="3606856"/>
            <a:ext cx="0" cy="351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6991964" y="3958745"/>
            <a:ext cx="0" cy="281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4870761" y="510231"/>
            <a:ext cx="0" cy="5551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916531" y="404664"/>
            <a:ext cx="17378" cy="565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4809588" y="6061723"/>
            <a:ext cx="4124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순서도: 처리 77"/>
          <p:cNvSpPr/>
          <p:nvPr/>
        </p:nvSpPr>
        <p:spPr>
          <a:xfrm>
            <a:off x="5522304" y="4285727"/>
            <a:ext cx="2957734" cy="54542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n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etpay</a:t>
            </a:r>
            <a:r>
              <a:rPr lang="en-US" altLang="ko-KR" sz="1200" dirty="0" smtClean="0">
                <a:solidFill>
                  <a:schemeClr val="tx1"/>
                </a:solidFill>
              </a:rPr>
              <a:t>=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grosspay</a:t>
            </a:r>
            <a:r>
              <a:rPr lang="en-US" altLang="ko-KR" sz="1200" dirty="0" smtClean="0">
                <a:solidFill>
                  <a:schemeClr val="tx1"/>
                </a:solidFill>
              </a:rPr>
              <a:t>-tax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80" name="직선 화살표 연결선 79"/>
          <p:cNvCxnSpPr>
            <a:stCxn id="78" idx="2"/>
          </p:cNvCxnSpPr>
          <p:nvPr/>
        </p:nvCxnSpPr>
        <p:spPr>
          <a:xfrm>
            <a:off x="7001171" y="4831156"/>
            <a:ext cx="0" cy="281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순서도: 문서 81"/>
          <p:cNvSpPr/>
          <p:nvPr/>
        </p:nvSpPr>
        <p:spPr>
          <a:xfrm>
            <a:off x="5499737" y="5095072"/>
            <a:ext cx="2980301" cy="738967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</a:t>
            </a:r>
            <a:r>
              <a:rPr lang="en-US" altLang="ko-KR" sz="1200" dirty="0" smtClean="0">
                <a:solidFill>
                  <a:schemeClr val="tx1"/>
                </a:solidFill>
              </a:rPr>
              <a:t>o, hours, wages,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grosspay</a:t>
            </a:r>
            <a:r>
              <a:rPr lang="en-US" altLang="ko-KR" sz="1200" dirty="0" smtClean="0">
                <a:solidFill>
                  <a:schemeClr val="tx1"/>
                </a:solidFill>
              </a:rPr>
              <a:t>, tax,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netpay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/>
          <p:cNvCxnSpPr>
            <a:stCxn id="82" idx="2"/>
          </p:cNvCxnSpPr>
          <p:nvPr/>
        </p:nvCxnSpPr>
        <p:spPr>
          <a:xfrm>
            <a:off x="6989888" y="5785185"/>
            <a:ext cx="11283" cy="276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H="1">
            <a:off x="6989887" y="6009984"/>
            <a:ext cx="2077" cy="281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순서도: 수행의 시작/종료 90"/>
          <p:cNvSpPr/>
          <p:nvPr/>
        </p:nvSpPr>
        <p:spPr>
          <a:xfrm>
            <a:off x="6461111" y="6291495"/>
            <a:ext cx="1080120" cy="404664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end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/>
          <p:cNvCxnSpPr>
            <a:stCxn id="3" idx="2"/>
          </p:cNvCxnSpPr>
          <p:nvPr/>
        </p:nvCxnSpPr>
        <p:spPr>
          <a:xfrm>
            <a:off x="2348211" y="765610"/>
            <a:ext cx="0" cy="177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227008" y="2561470"/>
            <a:ext cx="0" cy="4134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4471339" y="2561470"/>
            <a:ext cx="0" cy="4134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227008" y="2561470"/>
            <a:ext cx="42443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527468" y="2561470"/>
            <a:ext cx="1762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 =1, MAX</a:t>
            </a:r>
            <a:endParaRPr lang="ko-KR" altLang="en-US" sz="1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063539" y="4182416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</a:t>
            </a:r>
            <a:endParaRPr lang="ko-KR" alt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789068" y="4099500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F</a:t>
            </a:r>
            <a:endParaRPr lang="ko-KR" alt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8140326" y="2131177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F</a:t>
            </a:r>
            <a:endParaRPr lang="ko-KR" alt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570761" y="2199299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7407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512" y="188640"/>
            <a:ext cx="8856984" cy="65527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/>
              <a:t>mport</a:t>
            </a:r>
            <a:r>
              <a:rPr lang="en-US" altLang="ko-KR" dirty="0"/>
              <a:t> </a:t>
            </a:r>
            <a:r>
              <a:rPr lang="en-US" altLang="ko-KR" dirty="0" err="1"/>
              <a:t>java.util.Scanner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public class Ex_4 {</a:t>
            </a:r>
          </a:p>
          <a:p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</a:t>
            </a:r>
            <a:r>
              <a:rPr lang="en-US" altLang="ko-KR" dirty="0" smtClean="0"/>
              <a:t>{</a:t>
            </a:r>
            <a:r>
              <a:rPr lang="en-US" altLang="ko-KR" dirty="0"/>
              <a:t>		</a:t>
            </a:r>
          </a:p>
          <a:p>
            <a:r>
              <a:rPr lang="en-US" altLang="ko-KR" dirty="0"/>
              <a:t>		//</a:t>
            </a:r>
            <a:r>
              <a:rPr lang="ko-KR" altLang="en-US" dirty="0"/>
              <a:t>출력자료 </a:t>
            </a:r>
            <a:r>
              <a:rPr lang="en-US" altLang="ko-KR" dirty="0"/>
              <a:t>:  </a:t>
            </a:r>
          </a:p>
          <a:p>
            <a:r>
              <a:rPr lang="en-US" altLang="ko-KR" dirty="0"/>
              <a:t>		double  </a:t>
            </a:r>
            <a:r>
              <a:rPr lang="en-US" altLang="ko-KR" dirty="0" err="1"/>
              <a:t>netpay</a:t>
            </a:r>
            <a:r>
              <a:rPr lang="en-US" altLang="ko-KR" dirty="0"/>
              <a:t> ;  // </a:t>
            </a:r>
            <a:r>
              <a:rPr lang="ko-KR" altLang="en-US" dirty="0" err="1" smtClean="0"/>
              <a:t>실수령액</a:t>
            </a:r>
            <a:r>
              <a:rPr lang="ko-KR" altLang="en-US" dirty="0"/>
              <a:t>		</a:t>
            </a:r>
          </a:p>
          <a:p>
            <a:r>
              <a:rPr lang="ko-KR" altLang="en-US" dirty="0"/>
              <a:t>		</a:t>
            </a:r>
            <a:r>
              <a:rPr lang="en-US" altLang="ko-KR" dirty="0"/>
              <a:t>//</a:t>
            </a:r>
            <a:r>
              <a:rPr lang="ko-KR" altLang="en-US" dirty="0"/>
              <a:t>입력자료</a:t>
            </a:r>
          </a:p>
          <a:p>
            <a:r>
              <a:rPr lang="ko-KR" altLang="en-US" dirty="0"/>
              <a:t>		</a:t>
            </a:r>
            <a:r>
              <a:rPr lang="en-US" altLang="ko-KR" dirty="0" err="1"/>
              <a:t>int</a:t>
            </a:r>
            <a:r>
              <a:rPr lang="en-US" altLang="ko-KR" dirty="0"/>
              <a:t> no; //</a:t>
            </a:r>
            <a:r>
              <a:rPr lang="ko-KR" altLang="en-US" dirty="0"/>
              <a:t>사원번호</a:t>
            </a:r>
          </a:p>
          <a:p>
            <a:r>
              <a:rPr lang="ko-KR" altLang="en-US" dirty="0"/>
              <a:t>		</a:t>
            </a:r>
            <a:r>
              <a:rPr lang="en-US" altLang="ko-KR" dirty="0" err="1"/>
              <a:t>int</a:t>
            </a:r>
            <a:r>
              <a:rPr lang="en-US" altLang="ko-KR" dirty="0"/>
              <a:t> hours ; // </a:t>
            </a:r>
            <a:r>
              <a:rPr lang="ko-KR" altLang="en-US" dirty="0"/>
              <a:t>일한 시간</a:t>
            </a:r>
          </a:p>
          <a:p>
            <a:r>
              <a:rPr lang="ko-KR" altLang="en-US" dirty="0"/>
              <a:t>		</a:t>
            </a:r>
            <a:r>
              <a:rPr lang="en-US" altLang="ko-KR" dirty="0" err="1"/>
              <a:t>int</a:t>
            </a:r>
            <a:r>
              <a:rPr lang="en-US" altLang="ko-KR" dirty="0"/>
              <a:t> wages ;// </a:t>
            </a:r>
            <a:r>
              <a:rPr lang="ko-KR" altLang="en-US" dirty="0"/>
              <a:t>시간당 임금</a:t>
            </a:r>
          </a:p>
          <a:p>
            <a:r>
              <a:rPr lang="ko-KR" altLang="en-US" dirty="0"/>
              <a:t>		</a:t>
            </a:r>
          </a:p>
          <a:p>
            <a:r>
              <a:rPr lang="ko-KR" altLang="en-US" dirty="0"/>
              <a:t>		</a:t>
            </a:r>
            <a:r>
              <a:rPr lang="en-US" altLang="ko-KR" dirty="0"/>
              <a:t>//</a:t>
            </a:r>
            <a:r>
              <a:rPr lang="ko-KR" altLang="en-US" dirty="0"/>
              <a:t>처리자료</a:t>
            </a:r>
          </a:p>
          <a:p>
            <a:r>
              <a:rPr lang="ko-KR" altLang="en-US" dirty="0"/>
              <a:t>		 </a:t>
            </a:r>
            <a:r>
              <a:rPr lang="en-US" altLang="ko-KR" dirty="0"/>
              <a:t>double </a:t>
            </a:r>
            <a:r>
              <a:rPr lang="en-US" altLang="ko-KR" dirty="0" err="1"/>
              <a:t>grosspay</a:t>
            </a:r>
            <a:r>
              <a:rPr lang="en-US" altLang="ko-KR" dirty="0"/>
              <a:t> ;</a:t>
            </a:r>
          </a:p>
          <a:p>
            <a:r>
              <a:rPr lang="en-US" altLang="ko-KR" dirty="0"/>
              <a:t>		 </a:t>
            </a:r>
            <a:r>
              <a:rPr lang="en-US" altLang="ko-KR" dirty="0" err="1"/>
              <a:t>int</a:t>
            </a:r>
            <a:r>
              <a:rPr lang="en-US" altLang="ko-KR" dirty="0"/>
              <a:t> tax=0 ;</a:t>
            </a:r>
          </a:p>
          <a:p>
            <a:r>
              <a:rPr lang="en-US" altLang="ko-KR" dirty="0"/>
              <a:t>		 </a:t>
            </a:r>
            <a:r>
              <a:rPr lang="en-US" altLang="ko-KR" dirty="0" err="1"/>
              <a:t>int</a:t>
            </a:r>
            <a:r>
              <a:rPr lang="en-US" altLang="ko-KR" dirty="0"/>
              <a:t> overtime=0 ; // </a:t>
            </a:r>
            <a:r>
              <a:rPr lang="ko-KR" altLang="en-US" dirty="0" err="1"/>
              <a:t>초과분의</a:t>
            </a:r>
            <a:r>
              <a:rPr lang="ko-KR" altLang="en-US" dirty="0"/>
              <a:t> 일한 시간	</a:t>
            </a:r>
          </a:p>
          <a:p>
            <a:r>
              <a:rPr lang="ko-KR" altLang="en-US" dirty="0"/>
              <a:t>		 </a:t>
            </a:r>
            <a:r>
              <a:rPr lang="en-US" altLang="ko-KR" dirty="0" err="1"/>
              <a:t>int</a:t>
            </a:r>
            <a:r>
              <a:rPr lang="en-US" altLang="ko-KR" dirty="0"/>
              <a:t> worktime ;//  </a:t>
            </a:r>
            <a:r>
              <a:rPr lang="ko-KR" altLang="en-US" dirty="0"/>
              <a:t>기준시간이하의 일한 시간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		 </a:t>
            </a:r>
          </a:p>
          <a:p>
            <a:r>
              <a:rPr lang="en-US" altLang="ko-KR" dirty="0"/>
              <a:t>		 //Constant Symbol</a:t>
            </a:r>
          </a:p>
          <a:p>
            <a:r>
              <a:rPr lang="en-US" altLang="ko-KR" dirty="0"/>
              <a:t>		 final </a:t>
            </a:r>
            <a:r>
              <a:rPr lang="en-US" altLang="ko-KR" dirty="0" err="1"/>
              <a:t>int</a:t>
            </a:r>
            <a:r>
              <a:rPr lang="en-US" altLang="ko-KR" dirty="0"/>
              <a:t> BASETIME =40;</a:t>
            </a:r>
          </a:p>
          <a:p>
            <a:r>
              <a:rPr lang="en-US" altLang="ko-KR" dirty="0"/>
              <a:t>		 final double OTRATE =1.5;</a:t>
            </a:r>
          </a:p>
          <a:p>
            <a:r>
              <a:rPr lang="en-US" altLang="ko-KR" dirty="0"/>
              <a:t>		 final </a:t>
            </a:r>
            <a:r>
              <a:rPr lang="en-US" altLang="ko-KR" dirty="0" err="1"/>
              <a:t>int</a:t>
            </a:r>
            <a:r>
              <a:rPr lang="en-US" altLang="ko-KR" dirty="0"/>
              <a:t> TAX1=30000;</a:t>
            </a:r>
          </a:p>
          <a:p>
            <a:r>
              <a:rPr lang="en-US" altLang="ko-KR" dirty="0"/>
              <a:t>		 final </a:t>
            </a:r>
            <a:r>
              <a:rPr lang="en-US" altLang="ko-KR" dirty="0" err="1"/>
              <a:t>int</a:t>
            </a:r>
            <a:r>
              <a:rPr lang="en-US" altLang="ko-KR" dirty="0"/>
              <a:t> TAX2=0;</a:t>
            </a:r>
          </a:p>
          <a:p>
            <a:r>
              <a:rPr lang="en-US" altLang="ko-KR" dirty="0"/>
              <a:t>		 </a:t>
            </a:r>
          </a:p>
          <a:p>
            <a:r>
              <a:rPr lang="en-US" altLang="ko-KR" dirty="0"/>
              <a:t>		 </a:t>
            </a:r>
          </a:p>
        </p:txBody>
      </p:sp>
    </p:spTree>
    <p:extLst>
      <p:ext uri="{BB962C8B-B14F-4D97-AF65-F5344CB8AC3E}">
        <p14:creationId xmlns:p14="http://schemas.microsoft.com/office/powerpoint/2010/main" val="390471537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260648"/>
            <a:ext cx="8568952" cy="6336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		 </a:t>
            </a:r>
          </a:p>
          <a:p>
            <a:r>
              <a:rPr lang="en-US" altLang="ko-KR" dirty="0"/>
              <a:t>		 Scanner </a:t>
            </a:r>
            <a:r>
              <a:rPr lang="en-US" altLang="ko-KR" dirty="0" err="1"/>
              <a:t>sc</a:t>
            </a:r>
            <a:r>
              <a:rPr lang="en-US" altLang="ko-KR" dirty="0"/>
              <a:t> = new Scanner(System.in);</a:t>
            </a:r>
          </a:p>
          <a:p>
            <a:r>
              <a:rPr lang="en-US" altLang="ko-KR" dirty="0"/>
              <a:t>		 String </a:t>
            </a:r>
            <a:r>
              <a:rPr lang="en-US" altLang="ko-KR" dirty="0" err="1"/>
              <a:t>rtn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 while(true)</a:t>
            </a:r>
          </a:p>
          <a:p>
            <a:r>
              <a:rPr lang="en-US" altLang="ko-KR" dirty="0"/>
              <a:t>		 {</a:t>
            </a:r>
          </a:p>
          <a:p>
            <a:r>
              <a:rPr lang="en-US" altLang="ko-KR" dirty="0"/>
              <a:t>			 </a:t>
            </a:r>
            <a:r>
              <a:rPr lang="en-US" altLang="ko-KR" dirty="0" err="1"/>
              <a:t>System.out.println</a:t>
            </a:r>
            <a:r>
              <a:rPr lang="en-US" altLang="ko-KR" dirty="0"/>
              <a:t>("</a:t>
            </a:r>
            <a:r>
              <a:rPr lang="ko-KR" altLang="en-US" dirty="0"/>
              <a:t>사원번호 일한 시간 시간당 임금 입력하세요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			 no =</a:t>
            </a:r>
            <a:r>
              <a:rPr lang="en-US" altLang="ko-KR" dirty="0" err="1"/>
              <a:t>sc.nextInt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	 hours= </a:t>
            </a:r>
            <a:r>
              <a:rPr lang="en-US" altLang="ko-KR" dirty="0" err="1"/>
              <a:t>sc.nextInt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	 wages = </a:t>
            </a:r>
            <a:r>
              <a:rPr lang="en-US" altLang="ko-KR" dirty="0" err="1"/>
              <a:t>sc.nextInt</a:t>
            </a:r>
            <a:r>
              <a:rPr lang="en-US" altLang="ko-KR" dirty="0" smtClean="0"/>
              <a:t>();</a:t>
            </a:r>
            <a:r>
              <a:rPr lang="en-US" altLang="ko-KR" dirty="0"/>
              <a:t>			 	</a:t>
            </a:r>
          </a:p>
          <a:p>
            <a:r>
              <a:rPr lang="en-US" altLang="ko-KR" dirty="0"/>
              <a:t>			 </a:t>
            </a:r>
          </a:p>
          <a:p>
            <a:r>
              <a:rPr lang="en-US" altLang="ko-KR" dirty="0"/>
              <a:t>			 if(hours &gt;BASETIME)</a:t>
            </a:r>
          </a:p>
          <a:p>
            <a:r>
              <a:rPr lang="en-US" altLang="ko-KR" dirty="0"/>
              <a:t>			 {				</a:t>
            </a:r>
          </a:p>
          <a:p>
            <a:r>
              <a:rPr lang="en-US" altLang="ko-KR" dirty="0"/>
              <a:t>				worktime =40;</a:t>
            </a:r>
          </a:p>
          <a:p>
            <a:r>
              <a:rPr lang="en-US" altLang="ko-KR" dirty="0"/>
              <a:t>				overtime= hours- BASETIME;	</a:t>
            </a:r>
          </a:p>
          <a:p>
            <a:r>
              <a:rPr lang="en-US" altLang="ko-KR" dirty="0"/>
              <a:t>				  </a:t>
            </a:r>
          </a:p>
          <a:p>
            <a:r>
              <a:rPr lang="en-US" altLang="ko-KR" dirty="0"/>
              <a:t>			 }else</a:t>
            </a:r>
          </a:p>
          <a:p>
            <a:r>
              <a:rPr lang="en-US" altLang="ko-KR" dirty="0"/>
              <a:t>			 {</a:t>
            </a:r>
          </a:p>
          <a:p>
            <a:r>
              <a:rPr lang="en-US" altLang="ko-KR" dirty="0"/>
              <a:t>				 worktime = hours;</a:t>
            </a:r>
          </a:p>
          <a:p>
            <a:r>
              <a:rPr lang="en-US" altLang="ko-KR" dirty="0"/>
              <a:t>				 overtime=0;</a:t>
            </a:r>
          </a:p>
          <a:p>
            <a:r>
              <a:rPr lang="en-US" altLang="ko-KR" dirty="0"/>
              <a:t>			 }			 </a:t>
            </a:r>
          </a:p>
        </p:txBody>
      </p:sp>
    </p:spTree>
    <p:extLst>
      <p:ext uri="{BB962C8B-B14F-4D97-AF65-F5344CB8AC3E}">
        <p14:creationId xmlns:p14="http://schemas.microsoft.com/office/powerpoint/2010/main" val="96608339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404664"/>
            <a:ext cx="8640960" cy="61926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					 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//</a:t>
            </a:r>
            <a:r>
              <a:rPr lang="ko-KR" altLang="en-US" dirty="0" err="1"/>
              <a:t>총수령액</a:t>
            </a:r>
            <a:endParaRPr lang="ko-KR" altLang="en-US" dirty="0"/>
          </a:p>
          <a:p>
            <a:r>
              <a:rPr lang="ko-KR" altLang="en-US" dirty="0"/>
              <a:t>		</a:t>
            </a:r>
            <a:r>
              <a:rPr lang="ko-KR" altLang="en-US" dirty="0" smtClean="0"/>
              <a:t> </a:t>
            </a:r>
            <a:r>
              <a:rPr lang="en-US" altLang="ko-KR" dirty="0" err="1"/>
              <a:t>grosspay</a:t>
            </a:r>
            <a:r>
              <a:rPr lang="en-US" altLang="ko-KR" dirty="0"/>
              <a:t> = worktime * wages + overtime *wages* OTRATE;	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</a:t>
            </a:r>
            <a:r>
              <a:rPr lang="en-US" altLang="ko-KR" dirty="0"/>
              <a:t>//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</a:t>
            </a:r>
            <a:r>
              <a:rPr lang="en-US" altLang="ko-KR" dirty="0"/>
              <a:t>tax = (</a:t>
            </a:r>
            <a:r>
              <a:rPr lang="en-US" altLang="ko-KR" dirty="0" err="1"/>
              <a:t>grosspay</a:t>
            </a:r>
            <a:r>
              <a:rPr lang="en-US" altLang="ko-KR" dirty="0"/>
              <a:t> &gt;=400000)?TAX1:TAX2;			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</a:t>
            </a:r>
            <a:r>
              <a:rPr lang="en-US" altLang="ko-KR" dirty="0"/>
              <a:t>//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</a:t>
            </a:r>
            <a:r>
              <a:rPr lang="en-US" altLang="ko-KR" dirty="0" err="1"/>
              <a:t>netpay</a:t>
            </a:r>
            <a:r>
              <a:rPr lang="en-US" altLang="ko-KR" dirty="0"/>
              <a:t> =</a:t>
            </a:r>
            <a:r>
              <a:rPr lang="en-US" altLang="ko-KR" dirty="0" err="1"/>
              <a:t>grosspay</a:t>
            </a:r>
            <a:r>
              <a:rPr lang="en-US" altLang="ko-KR" dirty="0"/>
              <a:t> -tax;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</a:t>
            </a:r>
            <a:r>
              <a:rPr lang="en-US" altLang="ko-KR" dirty="0" err="1"/>
              <a:t>System.out.println</a:t>
            </a:r>
            <a:r>
              <a:rPr lang="en-US" altLang="ko-KR" dirty="0"/>
              <a:t>("</a:t>
            </a:r>
            <a:r>
              <a:rPr lang="ko-KR" altLang="en-US" dirty="0" err="1"/>
              <a:t>사번</a:t>
            </a:r>
            <a:r>
              <a:rPr lang="ko-KR" altLang="en-US" dirty="0"/>
              <a:t> 의 </a:t>
            </a:r>
            <a:r>
              <a:rPr lang="ko-KR" altLang="en-US" dirty="0" err="1"/>
              <a:t>실수령액</a:t>
            </a:r>
            <a:r>
              <a:rPr lang="en-US" altLang="ko-KR" dirty="0"/>
              <a:t>" + no +  "   " +  </a:t>
            </a:r>
            <a:r>
              <a:rPr lang="en-US" altLang="ko-KR" dirty="0" err="1"/>
              <a:t>netpay</a:t>
            </a:r>
            <a:r>
              <a:rPr lang="en-US" altLang="ko-KR" dirty="0" smtClean="0"/>
              <a:t>);</a:t>
            </a:r>
            <a:r>
              <a:rPr lang="en-US" altLang="ko-KR" dirty="0"/>
              <a:t>		</a:t>
            </a:r>
            <a:r>
              <a:rPr lang="en-US" altLang="ko-KR" dirty="0" smtClean="0"/>
              <a:t> </a:t>
            </a:r>
            <a:r>
              <a:rPr lang="en-US" altLang="ko-KR" dirty="0" err="1"/>
              <a:t>System.out.println</a:t>
            </a:r>
            <a:r>
              <a:rPr lang="en-US" altLang="ko-KR" dirty="0"/>
              <a:t>("</a:t>
            </a:r>
            <a:r>
              <a:rPr lang="ko-KR" altLang="en-US" dirty="0"/>
              <a:t>종료 하려면 </a:t>
            </a:r>
            <a:r>
              <a:rPr lang="en-US" altLang="ko-KR" dirty="0"/>
              <a:t>q </a:t>
            </a:r>
            <a:r>
              <a:rPr lang="ko-KR" altLang="en-US" dirty="0"/>
              <a:t>입력 아니면  계속하려면 </a:t>
            </a:r>
            <a:r>
              <a:rPr lang="ko-KR" altLang="en-US" dirty="0" err="1"/>
              <a:t>아무키나</a:t>
            </a:r>
            <a:r>
              <a:rPr lang="ko-KR" altLang="en-US" dirty="0"/>
              <a:t> 입력하세요</a:t>
            </a:r>
            <a:r>
              <a:rPr lang="en-US" altLang="ko-KR" dirty="0"/>
              <a:t>" );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 </a:t>
            </a:r>
            <a:r>
              <a:rPr lang="en-US" altLang="ko-KR" dirty="0" err="1"/>
              <a:t>rtn</a:t>
            </a:r>
            <a:r>
              <a:rPr lang="en-US" altLang="ko-KR" dirty="0"/>
              <a:t>= </a:t>
            </a:r>
            <a:r>
              <a:rPr lang="en-US" altLang="ko-KR" dirty="0" err="1"/>
              <a:t>sc.next</a:t>
            </a:r>
            <a:r>
              <a:rPr lang="en-US" altLang="ko-KR" dirty="0"/>
              <a:t>();			  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 </a:t>
            </a:r>
            <a:r>
              <a:rPr lang="en-US" altLang="ko-KR" dirty="0"/>
              <a:t>if(</a:t>
            </a:r>
            <a:r>
              <a:rPr lang="en-US" altLang="ko-KR" dirty="0" err="1"/>
              <a:t>rtn.equals</a:t>
            </a:r>
            <a:r>
              <a:rPr lang="en-US" altLang="ko-KR" dirty="0"/>
              <a:t>("Q") || </a:t>
            </a:r>
            <a:r>
              <a:rPr lang="en-US" altLang="ko-KR" dirty="0" err="1"/>
              <a:t>rtn.equals</a:t>
            </a:r>
            <a:r>
              <a:rPr lang="en-US" altLang="ko-KR" dirty="0"/>
              <a:t>("q")  )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("</a:t>
            </a:r>
            <a:r>
              <a:rPr lang="ko-KR" altLang="en-US" dirty="0"/>
              <a:t>종료 되었습니다</a:t>
            </a:r>
            <a:r>
              <a:rPr lang="en-US" altLang="ko-KR" dirty="0"/>
              <a:t>.");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   </a:t>
            </a:r>
            <a:r>
              <a:rPr lang="en-US" altLang="ko-KR" dirty="0" err="1"/>
              <a:t>sc.close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  </a:t>
            </a:r>
            <a:r>
              <a:rPr lang="en-US" altLang="ko-KR" dirty="0"/>
              <a:t>return;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</a:t>
            </a:r>
            <a:r>
              <a:rPr lang="en-US" altLang="ko-KR" dirty="0"/>
              <a:t>}		 	 </a:t>
            </a:r>
          </a:p>
          <a:p>
            <a:r>
              <a:rPr lang="en-US" altLang="ko-KR" dirty="0"/>
              <a:t>			 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 </a:t>
            </a: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002736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126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79512" y="188640"/>
            <a:ext cx="4356484" cy="64807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알고리즘의 이해와 순서도 작성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수열알고리즘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기본수열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(1~100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까지 자연수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등차수열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FontTx/>
              <a:buAutoNum type="arabicPeriod"/>
            </a:pP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등비수열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‘+ ,-’ </a:t>
            </a:r>
            <a:r>
              <a:rPr lang="ko-KR" altLang="en-US" sz="16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교행</a:t>
            </a:r>
            <a:r>
              <a: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자연수 수열</a:t>
            </a:r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‘+, -’ </a:t>
            </a:r>
            <a:r>
              <a:rPr lang="ko-KR" altLang="en-US" sz="16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교행</a:t>
            </a:r>
            <a:r>
              <a: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분수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수열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피보나치 수열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누승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팩토리얼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활용 수열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수학알고리즘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Count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알고리즘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최댓값과 최솟값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합계와 평균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소수판별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소수의 합 구하기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배수의 개수와 합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약수구하기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진법변환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-10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진수를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진수로 변환하기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보수구하기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16016" y="188640"/>
            <a:ext cx="4248472" cy="64807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buAutoNum type="arabicPeriod"/>
            </a:pP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배열알고리즘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 –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기본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행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열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 –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직각 삼각형 만들기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 – ‘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ㄹ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’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로 채우기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4- 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대각선으로 채우기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 –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달팽이 만들기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5.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응용알고리즘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석차 구하기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선택정렬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이진검색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병합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(Merge)</a:t>
            </a: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화폐의 종류별 매수 계산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구구단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404664"/>
            <a:ext cx="12105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2000" b="1" cap="none" spc="0" dirty="0" smtClean="0">
                <a:ln/>
                <a:solidFill>
                  <a:schemeClr val="accent3"/>
                </a:solidFill>
                <a:effectLst/>
              </a:rPr>
              <a:t>알고리즘</a:t>
            </a:r>
            <a:endParaRPr lang="en-US" altLang="ko-KR" sz="20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3490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76672"/>
            <a:ext cx="856895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기본수열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수열이란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?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규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칙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적인 순서로 나열된 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9999" y="2276872"/>
            <a:ext cx="4248472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수열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항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과 변수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반복횟수와 반복구조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누적합계 계산식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선처리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후 증가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vs 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선 증가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후처리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블록 구조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반복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순환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제어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22366" y="1844824"/>
            <a:ext cx="3870114" cy="409342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기본수열</a:t>
            </a:r>
            <a:endParaRPr lang="en-US" altLang="ko-KR" sz="2000" dirty="0">
              <a:solidFill>
                <a:srgbClr val="00B05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등차수열</a:t>
            </a:r>
            <a:endParaRPr lang="en-US" altLang="ko-KR" sz="2000" dirty="0">
              <a:solidFill>
                <a:srgbClr val="00B05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등비수열</a:t>
            </a:r>
            <a:endParaRPr lang="en-US" altLang="ko-KR" sz="2000" dirty="0">
              <a:solidFill>
                <a:srgbClr val="00B05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피보나치 수열</a:t>
            </a:r>
            <a:endParaRPr lang="en-US" altLang="ko-KR" sz="2000" dirty="0">
              <a:solidFill>
                <a:srgbClr val="00B05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누승</a:t>
            </a:r>
            <a:r>
              <a:rPr lang="ko-KR" altLang="en-US" sz="2000" dirty="0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활용 수열</a:t>
            </a:r>
            <a:endParaRPr lang="en-US" altLang="ko-KR" sz="2000" dirty="0">
              <a:solidFill>
                <a:srgbClr val="00B05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제곱의 합</a:t>
            </a:r>
            <a:endParaRPr lang="en-US" altLang="ko-KR" sz="2000" dirty="0">
              <a:solidFill>
                <a:srgbClr val="00B05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‘+-’  </a:t>
            </a:r>
            <a:r>
              <a:rPr lang="ko-KR" altLang="en-US" sz="2000" dirty="0" err="1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교행</a:t>
            </a:r>
            <a:r>
              <a:rPr lang="ko-KR" altLang="en-US" sz="2000" dirty="0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 자연수 수열</a:t>
            </a:r>
            <a:endParaRPr lang="en-US" altLang="ko-KR" sz="2000" dirty="0">
              <a:solidFill>
                <a:srgbClr val="00B05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‘+-’ </a:t>
            </a:r>
            <a:r>
              <a:rPr lang="ko-KR" altLang="en-US" sz="2000" dirty="0" err="1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교행</a:t>
            </a:r>
            <a:r>
              <a:rPr lang="ko-KR" altLang="en-US" sz="2000" dirty="0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 분수 수열</a:t>
            </a:r>
            <a:endParaRPr lang="en-US" altLang="ko-KR" sz="2000" dirty="0">
              <a:solidFill>
                <a:srgbClr val="00B05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17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476" y="908720"/>
            <a:ext cx="8568952" cy="482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1~100</a:t>
            </a:r>
            <a:r>
              <a:rPr lang="ko-KR" altLang="en-US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까지 자연수의 합을 구하는 알고리즘을 제시하라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68260" y="2051596"/>
            <a:ext cx="3950168" cy="169277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제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세분화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100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번 반복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/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1.1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각 항을 구함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/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1.2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각항을 누적합계</a:t>
            </a:r>
            <a:endParaRPr lang="en-US" altLang="ko-KR" sz="1600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AutoNum type="arabicPeriod" startAt="2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누적합계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출력</a:t>
            </a:r>
            <a:endParaRPr lang="en-US" altLang="ko-KR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AutoNum type="arabicPeriod" startAt="2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종료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23528" y="3933056"/>
            <a:ext cx="8136904" cy="2001708"/>
            <a:chOff x="323528" y="3717032"/>
            <a:chExt cx="8136904" cy="2001708"/>
          </a:xfrm>
        </p:grpSpPr>
        <p:sp>
          <p:nvSpPr>
            <p:cNvPr id="4" name="TextBox 3"/>
            <p:cNvSpPr txBox="1"/>
            <p:nvPr/>
          </p:nvSpPr>
          <p:spPr>
            <a:xfrm>
              <a:off x="323528" y="4149080"/>
              <a:ext cx="8136904" cy="156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N=&gt; </a:t>
              </a:r>
              <a:r>
                <a:rPr lang="ko-KR" altLang="en-US" sz="1600" dirty="0" smtClean="0"/>
                <a:t>항 </a:t>
              </a:r>
              <a:r>
                <a:rPr lang="en-US" altLang="ko-KR" sz="1600" dirty="0" smtClean="0"/>
                <a:t>:  </a:t>
              </a:r>
              <a:r>
                <a:rPr lang="ko-KR" altLang="en-US" sz="1600" dirty="0" smtClean="0"/>
                <a:t>각 수</a:t>
              </a:r>
              <a:r>
                <a:rPr lang="en-US" altLang="ko-KR" sz="1600" dirty="0" smtClean="0"/>
                <a:t>(</a:t>
              </a:r>
              <a:r>
                <a:rPr lang="ko-KR" altLang="en-US" sz="1600" dirty="0" smtClean="0"/>
                <a:t>항</a:t>
              </a:r>
              <a:r>
                <a:rPr lang="en-US" altLang="ko-KR" sz="1600" dirty="0" smtClean="0"/>
                <a:t>)</a:t>
              </a:r>
              <a:r>
                <a:rPr lang="ko-KR" altLang="en-US" sz="1600" dirty="0" smtClean="0"/>
                <a:t>를 담을 변수  </a:t>
              </a:r>
              <a:r>
                <a:rPr lang="en-US" altLang="ko-KR" sz="1600" dirty="0" smtClean="0"/>
                <a:t>1,2,3,4 …..100</a:t>
              </a:r>
            </a:p>
            <a:p>
              <a:r>
                <a:rPr lang="en-US" altLang="ko-KR" sz="1600" dirty="0" smtClean="0"/>
                <a:t>       </a:t>
              </a:r>
              <a:r>
                <a:rPr lang="ko-KR" altLang="en-US" sz="1600" dirty="0" smtClean="0"/>
                <a:t>반복제어 변수                  </a:t>
              </a:r>
              <a:r>
                <a:rPr lang="en-US" altLang="ko-KR" sz="1600" dirty="0" smtClean="0"/>
                <a:t>1,2,3,4……100</a:t>
              </a:r>
            </a:p>
            <a:p>
              <a:endParaRPr lang="en-US" altLang="ko-KR" sz="1600" dirty="0" smtClean="0"/>
            </a:p>
            <a:p>
              <a:r>
                <a:rPr lang="en-US" altLang="ko-KR" sz="1600" dirty="0" smtClean="0"/>
                <a:t>SUM=&gt; </a:t>
              </a:r>
              <a:r>
                <a:rPr lang="ko-KR" altLang="en-US" sz="1600" dirty="0" err="1" smtClean="0"/>
                <a:t>누적합</a:t>
              </a:r>
              <a:r>
                <a:rPr lang="ko-KR" altLang="en-US" sz="1600" dirty="0" smtClean="0"/>
                <a:t> </a:t>
              </a:r>
              <a:r>
                <a:rPr lang="en-US" altLang="ko-KR" sz="1600" dirty="0" smtClean="0"/>
                <a:t>:  </a:t>
              </a:r>
              <a:r>
                <a:rPr lang="ko-KR" altLang="en-US" sz="1600" dirty="0" smtClean="0"/>
                <a:t>각 항의 </a:t>
              </a:r>
              <a:r>
                <a:rPr lang="ko-KR" altLang="en-US" sz="1600" dirty="0" err="1" smtClean="0"/>
                <a:t>누적합을</a:t>
              </a:r>
              <a:r>
                <a:rPr lang="ko-KR" altLang="en-US" sz="1600" dirty="0" smtClean="0"/>
                <a:t> 구할 변수</a:t>
              </a:r>
              <a:r>
                <a:rPr lang="en-US" altLang="ko-KR" sz="1600" dirty="0" smtClean="0"/>
                <a:t>( 1~100</a:t>
              </a:r>
              <a:r>
                <a:rPr lang="ko-KR" altLang="en-US" sz="1600" dirty="0" smtClean="0"/>
                <a:t>까지의 자연수의 합</a:t>
              </a:r>
              <a:r>
                <a:rPr lang="en-US" altLang="ko-KR" sz="1600" dirty="0" smtClean="0"/>
                <a:t>)</a:t>
              </a:r>
            </a:p>
            <a:p>
              <a:endParaRPr lang="en-US" altLang="ko-KR" sz="1600" dirty="0"/>
            </a:p>
            <a:p>
              <a:r>
                <a:rPr lang="en-US" altLang="ko-KR" sz="1600" dirty="0" smtClean="0"/>
                <a:t>           SUM=SUM+</a:t>
              </a:r>
              <a:r>
                <a:rPr lang="ko-KR" altLang="en-US" sz="1600" dirty="0" smtClean="0"/>
                <a:t>항</a:t>
              </a:r>
              <a:endParaRPr lang="en-US" altLang="ko-KR" sz="1600" dirty="0" smtClean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23528" y="3717032"/>
              <a:ext cx="1368152" cy="4320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변</a:t>
              </a:r>
              <a:r>
                <a:rPr lang="ko-KR" altLang="en-US" dirty="0">
                  <a:solidFill>
                    <a:schemeClr val="tx1"/>
                  </a:solidFill>
                </a:rPr>
                <a:t>수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83800" y="2051596"/>
            <a:ext cx="4286736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&lt;&lt;</a:t>
            </a:r>
            <a:r>
              <a:rPr lang="ko-KR" altLang="en-US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자료명세</a:t>
            </a:r>
            <a:r>
              <a:rPr lang="en-US" altLang="ko-KR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&gt;&gt;</a:t>
            </a: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출력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합계</a:t>
            </a: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=&gt;sum</a:t>
            </a: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입력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</a:t>
            </a: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처리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반복제어변수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,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항을 구할 변수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=&gt;N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75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1735905"/>
            <a:ext cx="8136904" cy="40011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1+ </a:t>
            </a:r>
            <a:r>
              <a:rPr lang="en-US" altLang="ko-KR" sz="2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+  3+  4+   5+  6+   7+... 100</a:t>
            </a:r>
            <a:endParaRPr lang="ko-KR" altLang="en-US" sz="2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09112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    2     3     4      5     6     7  … 100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7788" y="2987660"/>
            <a:ext cx="1728192" cy="36933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전체누</a:t>
            </a:r>
            <a:r>
              <a:rPr lang="ko-KR" altLang="en-US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적</a:t>
            </a:r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합계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3325364" y="2169179"/>
            <a:ext cx="670572" cy="636907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1560" y="3789040"/>
            <a:ext cx="3950168" cy="286232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j-lt"/>
                <a:ea typeface="HY궁서B" panose="02030600000101010101" pitchFamily="18" charset="-127"/>
              </a:rPr>
              <a:t>제</a:t>
            </a:r>
            <a:r>
              <a:rPr lang="en-US" altLang="ko-KR" sz="2000" dirty="0" smtClean="0">
                <a:latin typeface="+mj-lt"/>
                <a:ea typeface="HY궁서B" panose="02030600000101010101" pitchFamily="18" charset="-127"/>
              </a:rPr>
              <a:t>1 </a:t>
            </a:r>
            <a:r>
              <a:rPr lang="ko-KR" altLang="en-US" sz="2000" dirty="0" smtClean="0">
                <a:latin typeface="+mj-lt"/>
                <a:ea typeface="HY궁서B" panose="02030600000101010101" pitchFamily="18" charset="-127"/>
              </a:rPr>
              <a:t>세분화</a:t>
            </a:r>
            <a:r>
              <a:rPr lang="en-US" altLang="ko-KR" sz="2000" dirty="0" smtClean="0">
                <a:latin typeface="+mj-lt"/>
                <a:ea typeface="HY궁서B" panose="02030600000101010101" pitchFamily="18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dirty="0" smtClean="0">
                <a:latin typeface="+mj-lt"/>
                <a:ea typeface="HY궁서B" panose="02030600000101010101" pitchFamily="18" charset="-127"/>
              </a:rPr>
              <a:t>100</a:t>
            </a:r>
            <a:r>
              <a:rPr lang="ko-KR" altLang="en-US" sz="2000" dirty="0" smtClean="0">
                <a:latin typeface="+mj-lt"/>
                <a:ea typeface="HY궁서B" panose="02030600000101010101" pitchFamily="18" charset="-127"/>
              </a:rPr>
              <a:t>번 반복</a:t>
            </a:r>
            <a:endParaRPr lang="en-US" altLang="ko-KR" sz="2000" dirty="0" smtClean="0">
              <a:latin typeface="+mj-lt"/>
              <a:ea typeface="HY궁서B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+mj-lt"/>
                <a:ea typeface="HY궁서B" panose="02030600000101010101" pitchFamily="18" charset="-127"/>
              </a:rPr>
              <a:t>1.1 </a:t>
            </a:r>
            <a:r>
              <a:rPr lang="ko-KR" altLang="en-US" sz="2000" dirty="0" smtClean="0">
                <a:latin typeface="+mj-lt"/>
                <a:ea typeface="HY궁서B" panose="02030600000101010101" pitchFamily="18" charset="-127"/>
              </a:rPr>
              <a:t>각 항을 구함</a:t>
            </a:r>
            <a:endParaRPr lang="en-US" altLang="ko-KR" sz="2000" dirty="0" smtClean="0">
              <a:latin typeface="+mj-lt"/>
              <a:ea typeface="HY궁서B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+mj-lt"/>
                <a:ea typeface="HY궁서B" panose="02030600000101010101" pitchFamily="18" charset="-127"/>
              </a:rPr>
              <a:t>1.2 </a:t>
            </a:r>
            <a:r>
              <a:rPr lang="ko-KR" altLang="en-US" sz="2000" dirty="0" smtClean="0">
                <a:latin typeface="+mj-lt"/>
                <a:ea typeface="HY궁서B" panose="02030600000101010101" pitchFamily="18" charset="-127"/>
              </a:rPr>
              <a:t>각 항을 누적   </a:t>
            </a:r>
            <a:endParaRPr lang="en-US" altLang="ko-KR" sz="2000" dirty="0">
              <a:latin typeface="+mj-lt"/>
              <a:ea typeface="HY궁서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sz="2000" dirty="0" smtClean="0">
                <a:latin typeface="+mj-lt"/>
                <a:ea typeface="HY궁서B" panose="02030600000101010101" pitchFamily="18" charset="-127"/>
              </a:rPr>
              <a:t>누적 </a:t>
            </a:r>
            <a:r>
              <a:rPr lang="en-US" altLang="ko-KR" sz="2000" dirty="0" smtClean="0">
                <a:latin typeface="+mj-lt"/>
                <a:ea typeface="HY궁서B" panose="02030600000101010101" pitchFamily="18" charset="-127"/>
              </a:rPr>
              <a:t> </a:t>
            </a:r>
            <a:r>
              <a:rPr lang="ko-KR" altLang="en-US" sz="2000" dirty="0" smtClean="0">
                <a:latin typeface="+mj-lt"/>
                <a:ea typeface="HY궁서B" panose="02030600000101010101" pitchFamily="18" charset="-127"/>
              </a:rPr>
              <a:t>출력</a:t>
            </a:r>
            <a:endParaRPr lang="en-US" altLang="ko-KR" sz="2000" dirty="0" smtClean="0">
              <a:latin typeface="+mj-lt"/>
              <a:ea typeface="HY궁서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sz="2000" dirty="0" smtClean="0">
                <a:latin typeface="+mj-lt"/>
                <a:ea typeface="HY궁서B" panose="02030600000101010101" pitchFamily="18" charset="-127"/>
              </a:rPr>
              <a:t>종</a:t>
            </a:r>
            <a:r>
              <a:rPr lang="ko-KR" altLang="en-US" sz="2000" dirty="0">
                <a:latin typeface="+mj-lt"/>
                <a:ea typeface="HY궁서B" panose="02030600000101010101" pitchFamily="18" charset="-127"/>
              </a:rPr>
              <a:t>료</a:t>
            </a:r>
            <a:endParaRPr lang="en-US" altLang="ko-KR" sz="2000" dirty="0" smtClean="0">
              <a:latin typeface="+mj-lt"/>
              <a:ea typeface="HY궁서B" panose="02030600000101010101" pitchFamily="18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129</a:t>
            </a:fld>
            <a:endParaRPr lang="ko-KR" altLang="en-US"/>
          </a:p>
        </p:txBody>
      </p:sp>
      <p:sp>
        <p:nvSpPr>
          <p:cNvPr id="2" name="모서리가 둥근 사각형 설명선 1"/>
          <p:cNvSpPr/>
          <p:nvPr/>
        </p:nvSpPr>
        <p:spPr>
          <a:xfrm>
            <a:off x="5940152" y="692696"/>
            <a:ext cx="1440160" cy="767756"/>
          </a:xfrm>
          <a:prstGeom prst="wedgeRoundRectCallout">
            <a:avLst>
              <a:gd name="adj1" fmla="val -119729"/>
              <a:gd name="adj2" fmla="val 20355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순번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971600" y="2806086"/>
            <a:ext cx="1080120" cy="406890"/>
          </a:xfrm>
          <a:prstGeom prst="wedgeRoundRectCallout">
            <a:avLst>
              <a:gd name="adj1" fmla="val 55593"/>
              <a:gd name="adj2" fmla="val -223448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942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23528" y="2132856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프로그램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3356992"/>
            <a:ext cx="707116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4000" b="1" cap="none" spc="0" dirty="0" smtClean="0">
                <a:ln/>
                <a:solidFill>
                  <a:schemeClr val="accent3"/>
                </a:solidFill>
                <a:effectLst/>
              </a:rPr>
              <a:t>사전에 작성한 </a:t>
            </a:r>
            <a:r>
              <a:rPr lang="ko-KR" altLang="en-US" sz="4000" b="1" cap="none" spc="0" dirty="0" err="1" smtClean="0">
                <a:ln/>
                <a:solidFill>
                  <a:schemeClr val="accent3"/>
                </a:solidFill>
                <a:effectLst/>
              </a:rPr>
              <a:t>수행절차</a:t>
            </a:r>
            <a:r>
              <a:rPr lang="en-US" altLang="ko-KR" sz="4000" b="1" cap="none" spc="0" dirty="0" smtClean="0">
                <a:ln/>
                <a:solidFill>
                  <a:schemeClr val="accent3"/>
                </a:solidFill>
                <a:effectLst/>
              </a:rPr>
              <a:t>(</a:t>
            </a:r>
            <a:r>
              <a:rPr lang="ko-KR" altLang="en-US" sz="4000" b="1" dirty="0" smtClean="0">
                <a:ln/>
                <a:solidFill>
                  <a:schemeClr val="accent3"/>
                </a:solidFill>
              </a:rPr>
              <a:t>계획</a:t>
            </a:r>
            <a:r>
              <a:rPr lang="en-US" altLang="ko-KR" sz="4000" b="1" dirty="0" smtClean="0">
                <a:ln/>
                <a:solidFill>
                  <a:schemeClr val="accent3"/>
                </a:solidFill>
              </a:rPr>
              <a:t>)</a:t>
            </a:r>
            <a:endParaRPr lang="en-US" altLang="ko-KR" sz="40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8038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388815" y="3721485"/>
            <a:ext cx="960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반복구</a:t>
            </a:r>
            <a:r>
              <a:rPr lang="ko-KR" altLang="en-US" sz="1200" dirty="0"/>
              <a:t>조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913692" y="430216"/>
            <a:ext cx="900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6156707" y="1653528"/>
            <a:ext cx="2073600" cy="3740256"/>
            <a:chOff x="6623720" y="713738"/>
            <a:chExt cx="2523904" cy="3939399"/>
          </a:xfrm>
        </p:grpSpPr>
        <p:grpSp>
          <p:nvGrpSpPr>
            <p:cNvPr id="57" name="그룹 56"/>
            <p:cNvGrpSpPr/>
            <p:nvPr/>
          </p:nvGrpSpPr>
          <p:grpSpPr>
            <a:xfrm>
              <a:off x="6623720" y="836712"/>
              <a:ext cx="2520280" cy="3816425"/>
              <a:chOff x="6623720" y="836712"/>
              <a:chExt cx="2520280" cy="3816425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6887832" y="1158974"/>
                <a:ext cx="2256168" cy="403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N              SUM</a:t>
                </a:r>
                <a:endParaRPr lang="ko-KR" altLang="en-US" sz="1400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54" name="직선 연결선 53"/>
              <p:cNvCxnSpPr/>
              <p:nvPr/>
            </p:nvCxnSpPr>
            <p:spPr>
              <a:xfrm>
                <a:off x="6623720" y="1700808"/>
                <a:ext cx="25202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7703840" y="836712"/>
                <a:ext cx="72008" cy="38164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8096819" y="733473"/>
              <a:ext cx="9006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886652" y="735363"/>
              <a:ext cx="9006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1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47016" y="713738"/>
              <a:ext cx="9006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0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812335" y="1196752"/>
            <a:ext cx="4536504" cy="5256584"/>
            <a:chOff x="251520" y="116632"/>
            <a:chExt cx="5256584" cy="6644152"/>
          </a:xfrm>
        </p:grpSpPr>
        <p:sp>
          <p:nvSpPr>
            <p:cNvPr id="2" name="순서도: 수행의 시작/종료 1"/>
            <p:cNvSpPr/>
            <p:nvPr/>
          </p:nvSpPr>
          <p:spPr>
            <a:xfrm>
              <a:off x="1907704" y="332656"/>
              <a:ext cx="1800200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시작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" name="순서도: 준비 2"/>
            <p:cNvSpPr/>
            <p:nvPr/>
          </p:nvSpPr>
          <p:spPr>
            <a:xfrm>
              <a:off x="1475656" y="1200039"/>
              <a:ext cx="2664296" cy="720080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N=1 , SUM=0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" name="순서도: 판단 3"/>
            <p:cNvSpPr/>
            <p:nvPr/>
          </p:nvSpPr>
          <p:spPr>
            <a:xfrm>
              <a:off x="1403130" y="4267070"/>
              <a:ext cx="2880320" cy="772134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N&gt;100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화살표 연결선 5"/>
            <p:cNvCxnSpPr>
              <a:stCxn id="2" idx="2"/>
            </p:cNvCxnSpPr>
            <p:nvPr/>
          </p:nvCxnSpPr>
          <p:spPr>
            <a:xfrm>
              <a:off x="2807804" y="836712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>
              <a:stCxn id="3" idx="2"/>
            </p:cNvCxnSpPr>
            <p:nvPr/>
          </p:nvCxnSpPr>
          <p:spPr>
            <a:xfrm>
              <a:off x="2807804" y="1920119"/>
              <a:ext cx="0" cy="4287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순서도: 처리 8"/>
            <p:cNvSpPr/>
            <p:nvPr/>
          </p:nvSpPr>
          <p:spPr>
            <a:xfrm>
              <a:off x="1603166" y="2349434"/>
              <a:ext cx="2376264" cy="64807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SUM=SUM+N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화살표 연결선 10"/>
            <p:cNvCxnSpPr>
              <a:stCxn id="9" idx="2"/>
            </p:cNvCxnSpPr>
            <p:nvPr/>
          </p:nvCxnSpPr>
          <p:spPr>
            <a:xfrm>
              <a:off x="2791298" y="2997506"/>
              <a:ext cx="16506" cy="4417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4" idx="1"/>
            </p:cNvCxnSpPr>
            <p:nvPr/>
          </p:nvCxnSpPr>
          <p:spPr>
            <a:xfrm flipH="1">
              <a:off x="467545" y="4653137"/>
              <a:ext cx="935585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순서도: 처리 21"/>
            <p:cNvSpPr/>
            <p:nvPr/>
          </p:nvSpPr>
          <p:spPr>
            <a:xfrm>
              <a:off x="1629422" y="3439254"/>
              <a:ext cx="2350008" cy="44174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N=N+1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직선 화살표 연결선 23"/>
            <p:cNvCxnSpPr>
              <a:stCxn id="22" idx="2"/>
              <a:endCxn id="4" idx="0"/>
            </p:cNvCxnSpPr>
            <p:nvPr/>
          </p:nvCxnSpPr>
          <p:spPr>
            <a:xfrm>
              <a:off x="2804426" y="3881002"/>
              <a:ext cx="38864" cy="3860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4" idx="2"/>
            </p:cNvCxnSpPr>
            <p:nvPr/>
          </p:nvCxnSpPr>
          <p:spPr>
            <a:xfrm flipH="1">
              <a:off x="2807804" y="5039204"/>
              <a:ext cx="35486" cy="2390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순서도: 문서 32"/>
            <p:cNvSpPr/>
            <p:nvPr/>
          </p:nvSpPr>
          <p:spPr>
            <a:xfrm>
              <a:off x="1870012" y="5278218"/>
              <a:ext cx="2109418" cy="720080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SUM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출력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순서도: 수행의 시작/종료 33"/>
            <p:cNvSpPr/>
            <p:nvPr/>
          </p:nvSpPr>
          <p:spPr>
            <a:xfrm>
              <a:off x="1943190" y="6256728"/>
              <a:ext cx="1800200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종료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/>
            <p:cNvCxnSpPr>
              <a:stCxn id="33" idx="2"/>
            </p:cNvCxnSpPr>
            <p:nvPr/>
          </p:nvCxnSpPr>
          <p:spPr>
            <a:xfrm>
              <a:off x="2924721" y="5950693"/>
              <a:ext cx="0" cy="3060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83568" y="4074036"/>
              <a:ext cx="719562" cy="50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</a:t>
              </a:r>
              <a:endParaRPr lang="ko-KR" altLang="en-US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75856" y="4868762"/>
              <a:ext cx="719562" cy="50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42" name="오른쪽 대괄호 41"/>
            <p:cNvSpPr/>
            <p:nvPr/>
          </p:nvSpPr>
          <p:spPr>
            <a:xfrm>
              <a:off x="4499992" y="2348880"/>
              <a:ext cx="1008112" cy="2304257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51520" y="116632"/>
              <a:ext cx="1224136" cy="50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</a:t>
              </a:r>
              <a:r>
                <a:rPr lang="ko-KR" altLang="en-US" sz="1400" dirty="0" smtClean="0"/>
                <a:t>세분</a:t>
              </a:r>
              <a:r>
                <a:rPr lang="ko-KR" altLang="en-US" sz="1400" dirty="0"/>
                <a:t>화</a:t>
              </a:r>
            </a:p>
          </p:txBody>
        </p:sp>
        <p:cxnSp>
          <p:nvCxnSpPr>
            <p:cNvPr id="14" name="직선 연결선 13"/>
            <p:cNvCxnSpPr/>
            <p:nvPr/>
          </p:nvCxnSpPr>
          <p:spPr>
            <a:xfrm flipV="1">
              <a:off x="467545" y="2134499"/>
              <a:ext cx="0" cy="25186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467545" y="2134499"/>
              <a:ext cx="23237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순서도: 연결자 18"/>
            <p:cNvSpPr/>
            <p:nvPr/>
          </p:nvSpPr>
          <p:spPr>
            <a:xfrm>
              <a:off x="2771800" y="2060848"/>
              <a:ext cx="133423" cy="144016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41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692696"/>
            <a:ext cx="2376264" cy="55439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선증가</a:t>
            </a:r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후처리</a:t>
            </a:r>
            <a:endParaRPr lang="ko-KR" altLang="en-US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52685" y="692696"/>
            <a:ext cx="2376264" cy="57606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선처리 </a:t>
            </a:r>
            <a:r>
              <a:rPr lang="ko-KR" altLang="en-US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후증가</a:t>
            </a:r>
            <a:endParaRPr lang="ko-KR" altLang="en-US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901" y="1503148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문제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 1~100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까지 출력하기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20973" y="2768243"/>
            <a:ext cx="2520280" cy="3541077"/>
            <a:chOff x="107504" y="2123567"/>
            <a:chExt cx="2304256" cy="4113745"/>
          </a:xfrm>
        </p:grpSpPr>
        <p:sp>
          <p:nvSpPr>
            <p:cNvPr id="5" name="순서도: 수행의 시작/종료 4"/>
            <p:cNvSpPr/>
            <p:nvPr/>
          </p:nvSpPr>
          <p:spPr>
            <a:xfrm>
              <a:off x="467544" y="2123567"/>
              <a:ext cx="1836204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시</a:t>
              </a:r>
              <a:r>
                <a:rPr lang="ko-KR" altLang="en-US" sz="1400" dirty="0">
                  <a:solidFill>
                    <a:schemeClr val="tx1"/>
                  </a:solidFill>
                </a:rPr>
                <a:t>작</a:t>
              </a:r>
            </a:p>
          </p:txBody>
        </p:sp>
        <p:sp>
          <p:nvSpPr>
            <p:cNvPr id="6" name="순서도: 처리 5"/>
            <p:cNvSpPr/>
            <p:nvPr/>
          </p:nvSpPr>
          <p:spPr>
            <a:xfrm>
              <a:off x="359532" y="2888940"/>
              <a:ext cx="2016224" cy="324036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순서도: 문서 7"/>
            <p:cNvSpPr/>
            <p:nvPr/>
          </p:nvSpPr>
          <p:spPr>
            <a:xfrm>
              <a:off x="395536" y="4005064"/>
              <a:ext cx="1980220" cy="432048"/>
            </a:xfrm>
            <a:prstGeom prst="flowChartDocumen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출력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순서도: 판단 8"/>
            <p:cNvSpPr/>
            <p:nvPr/>
          </p:nvSpPr>
          <p:spPr>
            <a:xfrm>
              <a:off x="323528" y="4653136"/>
              <a:ext cx="2088232" cy="720080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&gt;=100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순서도: 처리 9"/>
            <p:cNvSpPr/>
            <p:nvPr/>
          </p:nvSpPr>
          <p:spPr>
            <a:xfrm>
              <a:off x="359532" y="3429000"/>
              <a:ext cx="2016224" cy="324036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=i+1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순서도: 수행의 시작/종료 10"/>
            <p:cNvSpPr/>
            <p:nvPr/>
          </p:nvSpPr>
          <p:spPr>
            <a:xfrm>
              <a:off x="467544" y="5733256"/>
              <a:ext cx="1836204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종료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화살표 연결선 18"/>
            <p:cNvCxnSpPr>
              <a:stCxn id="5" idx="2"/>
              <a:endCxn id="6" idx="0"/>
            </p:cNvCxnSpPr>
            <p:nvPr/>
          </p:nvCxnSpPr>
          <p:spPr>
            <a:xfrm flipH="1">
              <a:off x="1367644" y="2627623"/>
              <a:ext cx="18002" cy="2613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6" idx="2"/>
              <a:endCxn id="10" idx="0"/>
            </p:cNvCxnSpPr>
            <p:nvPr/>
          </p:nvCxnSpPr>
          <p:spPr>
            <a:xfrm>
              <a:off x="1367644" y="3212976"/>
              <a:ext cx="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8" idx="2"/>
              <a:endCxn id="9" idx="0"/>
            </p:cNvCxnSpPr>
            <p:nvPr/>
          </p:nvCxnSpPr>
          <p:spPr>
            <a:xfrm flipH="1">
              <a:off x="1367644" y="4408549"/>
              <a:ext cx="18002" cy="244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9" idx="2"/>
              <a:endCxn id="11" idx="0"/>
            </p:cNvCxnSpPr>
            <p:nvPr/>
          </p:nvCxnSpPr>
          <p:spPr>
            <a:xfrm>
              <a:off x="1367644" y="5373216"/>
              <a:ext cx="18002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619672" y="5373216"/>
              <a:ext cx="540060" cy="408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T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107504" y="3320988"/>
              <a:ext cx="1152128" cy="1697620"/>
              <a:chOff x="107504" y="3320988"/>
              <a:chExt cx="1152128" cy="1697620"/>
            </a:xfrm>
          </p:grpSpPr>
          <p:cxnSp>
            <p:nvCxnSpPr>
              <p:cNvPr id="40" name="직선 화살표 연결선 39"/>
              <p:cNvCxnSpPr>
                <a:stCxn id="9" idx="1"/>
              </p:cNvCxnSpPr>
              <p:nvPr/>
            </p:nvCxnSpPr>
            <p:spPr>
              <a:xfrm flipH="1">
                <a:off x="107504" y="5013176"/>
                <a:ext cx="216024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 flipV="1">
                <a:off x="107504" y="3320988"/>
                <a:ext cx="0" cy="1697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/>
              <p:cNvCxnSpPr/>
              <p:nvPr/>
            </p:nvCxnSpPr>
            <p:spPr>
              <a:xfrm>
                <a:off x="107504" y="3320988"/>
                <a:ext cx="115212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161712" y="4547675"/>
                <a:ext cx="540060" cy="408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rgbClr val="FF0000"/>
                    </a:solidFill>
                  </a:rPr>
                  <a:t>F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3901313" y="2060848"/>
            <a:ext cx="4703135" cy="4320480"/>
            <a:chOff x="3901313" y="1687814"/>
            <a:chExt cx="5242687" cy="5053554"/>
          </a:xfrm>
        </p:grpSpPr>
        <p:sp>
          <p:nvSpPr>
            <p:cNvPr id="7" name="직사각형 6"/>
            <p:cNvSpPr/>
            <p:nvPr/>
          </p:nvSpPr>
          <p:spPr>
            <a:xfrm>
              <a:off x="3901313" y="1687814"/>
              <a:ext cx="5242687" cy="5053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2" name="순서도: 수행의 시작/종료 11"/>
            <p:cNvSpPr/>
            <p:nvPr/>
          </p:nvSpPr>
          <p:spPr>
            <a:xfrm>
              <a:off x="5040052" y="2046128"/>
              <a:ext cx="1836204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시작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순서도: 처리 12"/>
            <p:cNvSpPr/>
            <p:nvPr/>
          </p:nvSpPr>
          <p:spPr>
            <a:xfrm>
              <a:off x="4932040" y="2811501"/>
              <a:ext cx="2016224" cy="324036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순서도: 문서 13"/>
            <p:cNvSpPr/>
            <p:nvPr/>
          </p:nvSpPr>
          <p:spPr>
            <a:xfrm>
              <a:off x="4932040" y="3495577"/>
              <a:ext cx="1980220" cy="432048"/>
            </a:xfrm>
            <a:prstGeom prst="flowChartDocumen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출력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순서도: 판단 14"/>
            <p:cNvSpPr/>
            <p:nvPr/>
          </p:nvSpPr>
          <p:spPr>
            <a:xfrm>
              <a:off x="4878034" y="4653136"/>
              <a:ext cx="2088232" cy="720080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&gt;100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순서도: 처리 15"/>
            <p:cNvSpPr/>
            <p:nvPr/>
          </p:nvSpPr>
          <p:spPr>
            <a:xfrm>
              <a:off x="4896036" y="4118176"/>
              <a:ext cx="2016224" cy="324036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=i+1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순서도: 수행의 시작/종료 16"/>
            <p:cNvSpPr/>
            <p:nvPr/>
          </p:nvSpPr>
          <p:spPr>
            <a:xfrm>
              <a:off x="4981049" y="5655817"/>
              <a:ext cx="1836204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종료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화살표 연결선 27"/>
            <p:cNvCxnSpPr>
              <a:stCxn id="12" idx="2"/>
              <a:endCxn id="13" idx="0"/>
            </p:cNvCxnSpPr>
            <p:nvPr/>
          </p:nvCxnSpPr>
          <p:spPr>
            <a:xfrm flipH="1">
              <a:off x="5940152" y="2550184"/>
              <a:ext cx="18002" cy="2613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13" idx="2"/>
            </p:cNvCxnSpPr>
            <p:nvPr/>
          </p:nvCxnSpPr>
          <p:spPr>
            <a:xfrm flipH="1">
              <a:off x="5922150" y="3135537"/>
              <a:ext cx="18002" cy="2934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14" idx="2"/>
              <a:endCxn id="16" idx="0"/>
            </p:cNvCxnSpPr>
            <p:nvPr/>
          </p:nvCxnSpPr>
          <p:spPr>
            <a:xfrm flipH="1">
              <a:off x="5904148" y="3899062"/>
              <a:ext cx="18002" cy="2191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stCxn id="16" idx="2"/>
              <a:endCxn id="15" idx="0"/>
            </p:cNvCxnSpPr>
            <p:nvPr/>
          </p:nvCxnSpPr>
          <p:spPr>
            <a:xfrm>
              <a:off x="5904148" y="4442212"/>
              <a:ext cx="18002" cy="2109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15" idx="2"/>
              <a:endCxn id="17" idx="0"/>
            </p:cNvCxnSpPr>
            <p:nvPr/>
          </p:nvCxnSpPr>
          <p:spPr>
            <a:xfrm flipH="1">
              <a:off x="5899151" y="5373216"/>
              <a:ext cx="22999" cy="2826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336196" y="5286485"/>
              <a:ext cx="540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T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4680012" y="3315556"/>
              <a:ext cx="1152128" cy="1697620"/>
              <a:chOff x="107504" y="3320988"/>
              <a:chExt cx="1152128" cy="1697620"/>
            </a:xfrm>
          </p:grpSpPr>
          <p:cxnSp>
            <p:nvCxnSpPr>
              <p:cNvPr id="53" name="직선 화살표 연결선 52"/>
              <p:cNvCxnSpPr/>
              <p:nvPr/>
            </p:nvCxnSpPr>
            <p:spPr>
              <a:xfrm flipH="1">
                <a:off x="107504" y="5013176"/>
                <a:ext cx="216024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 flipV="1">
                <a:off x="107504" y="3320988"/>
                <a:ext cx="0" cy="1697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/>
              <p:cNvCxnSpPr/>
              <p:nvPr/>
            </p:nvCxnSpPr>
            <p:spPr>
              <a:xfrm>
                <a:off x="107504" y="3320988"/>
                <a:ext cx="115212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161712" y="4547674"/>
                <a:ext cx="5400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rgbClr val="FF0000"/>
                    </a:solidFill>
                  </a:rPr>
                  <a:t>F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7149902" y="2760774"/>
              <a:ext cx="1915052" cy="2257834"/>
              <a:chOff x="7149902" y="2760774"/>
              <a:chExt cx="1915052" cy="2257834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7149903" y="2760774"/>
                <a:ext cx="1915051" cy="225783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" name="직선 연결선 58"/>
              <p:cNvCxnSpPr/>
              <p:nvPr/>
            </p:nvCxnSpPr>
            <p:spPr>
              <a:xfrm>
                <a:off x="7149902" y="3321050"/>
                <a:ext cx="1915051" cy="0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7275231" y="2858176"/>
                <a:ext cx="175696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ctr"/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400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    = 1,100,1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순서도: 문서 61"/>
              <p:cNvSpPr/>
              <p:nvPr/>
            </p:nvSpPr>
            <p:spPr>
              <a:xfrm>
                <a:off x="7410146" y="3673667"/>
                <a:ext cx="1487129" cy="432048"/>
              </a:xfrm>
              <a:prstGeom prst="flowChartDocumen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출력 </a:t>
                </a:r>
                <a:r>
                  <a:rPr lang="en-US" altLang="ko-KR" sz="1400" dirty="0" err="1">
                    <a:solidFill>
                      <a:schemeClr val="tx1"/>
                    </a:solidFill>
                  </a:rPr>
                  <a:t>i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16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128" y="1283874"/>
            <a:ext cx="8568952" cy="12741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등차수열의</a:t>
            </a:r>
            <a:r>
              <a:rPr lang="en-US" altLang="ko-KR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(2+8+14+20+…?) </a:t>
            </a:r>
            <a:r>
              <a:rPr lang="ko-KR" altLang="en-US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200</a:t>
            </a:r>
            <a:r>
              <a:rPr lang="ko-KR" altLang="en-US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번째 항까지의 합을 구하는 알고리즘을 제시하라</a:t>
            </a:r>
            <a:endParaRPr lang="en-US" altLang="ko-KR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각 항에 일정한 수</a:t>
            </a:r>
            <a:r>
              <a:rPr lang="en-US" altLang="ko-KR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공차</a:t>
            </a:r>
            <a:r>
              <a:rPr lang="en-US" altLang="ko-KR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더하여 다음 항을 만드는 규칙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360" y="3068960"/>
            <a:ext cx="8539112" cy="300082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 smtClean="0">
                <a:latin typeface="+mj-lt"/>
                <a:ea typeface="HY궁서B" panose="02030600000101010101" pitchFamily="18" charset="-127"/>
              </a:rPr>
              <a:t>제</a:t>
            </a:r>
            <a:r>
              <a:rPr lang="en-US" altLang="ko-KR" dirty="0" smtClean="0">
                <a:latin typeface="+mj-lt"/>
                <a:ea typeface="HY궁서B" panose="02030600000101010101" pitchFamily="18" charset="-127"/>
              </a:rPr>
              <a:t>1 </a:t>
            </a:r>
            <a:r>
              <a:rPr lang="ko-KR" altLang="en-US" dirty="0" smtClean="0">
                <a:latin typeface="+mj-lt"/>
                <a:ea typeface="HY궁서B" panose="02030600000101010101" pitchFamily="18" charset="-127"/>
              </a:rPr>
              <a:t>세분화</a:t>
            </a:r>
            <a:r>
              <a:rPr lang="en-US" altLang="ko-KR" dirty="0" smtClean="0">
                <a:latin typeface="+mj-lt"/>
                <a:ea typeface="HY궁서B" panose="02030600000101010101" pitchFamily="18" charset="-127"/>
              </a:rPr>
              <a:t>)</a:t>
            </a:r>
          </a:p>
          <a:p>
            <a:pPr algn="just">
              <a:lnSpc>
                <a:spcPct val="150000"/>
              </a:lnSpc>
            </a:pPr>
            <a:endParaRPr lang="en-US" altLang="ko-KR" dirty="0" smtClean="0">
              <a:latin typeface="+mj-lt"/>
              <a:ea typeface="HY궁서B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ko-KR" dirty="0" smtClean="0">
                <a:latin typeface="+mj-lt"/>
                <a:ea typeface="HY궁서B" panose="02030600000101010101" pitchFamily="18" charset="-127"/>
              </a:rPr>
              <a:t>200</a:t>
            </a:r>
            <a:r>
              <a:rPr lang="ko-KR" altLang="en-US" dirty="0" smtClean="0">
                <a:latin typeface="+mj-lt"/>
                <a:ea typeface="HY궁서B" panose="02030600000101010101" pitchFamily="18" charset="-127"/>
              </a:rPr>
              <a:t>번 반복 </a:t>
            </a:r>
            <a:r>
              <a:rPr lang="en-US" altLang="ko-KR" dirty="0" smtClean="0">
                <a:latin typeface="+mj-lt"/>
                <a:ea typeface="HY궁서B" panose="02030600000101010101" pitchFamily="18" charset="-127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altLang="ko-KR" dirty="0" smtClean="0">
                <a:latin typeface="+mj-lt"/>
                <a:ea typeface="HY궁서B" panose="02030600000101010101" pitchFamily="18" charset="-127"/>
              </a:rPr>
              <a:t>       1.1  </a:t>
            </a:r>
            <a:r>
              <a:rPr lang="ko-KR" altLang="en-US" dirty="0" smtClean="0">
                <a:latin typeface="+mj-lt"/>
                <a:ea typeface="HY궁서B" panose="02030600000101010101" pitchFamily="18" charset="-127"/>
              </a:rPr>
              <a:t> 항을 구한다</a:t>
            </a:r>
            <a:r>
              <a:rPr lang="en-US" altLang="ko-KR" dirty="0" smtClean="0">
                <a:latin typeface="+mj-lt"/>
                <a:ea typeface="HY궁서B" panose="02030600000101010101" pitchFamily="18" charset="-127"/>
              </a:rPr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altLang="ko-KR" dirty="0" smtClean="0">
                <a:latin typeface="+mj-lt"/>
                <a:ea typeface="HY궁서B" panose="02030600000101010101" pitchFamily="18" charset="-127"/>
              </a:rPr>
              <a:t> 1.2   </a:t>
            </a:r>
            <a:r>
              <a:rPr lang="ko-KR" altLang="en-US" dirty="0" smtClean="0">
                <a:latin typeface="+mj-lt"/>
                <a:ea typeface="HY궁서B" panose="02030600000101010101" pitchFamily="18" charset="-127"/>
              </a:rPr>
              <a:t>항을 누적한다</a:t>
            </a:r>
            <a:r>
              <a:rPr lang="en-US" altLang="ko-KR" dirty="0" smtClean="0">
                <a:latin typeface="+mj-lt"/>
                <a:ea typeface="HY궁서B" panose="02030600000101010101" pitchFamily="18" charset="-127"/>
              </a:rPr>
              <a:t>.</a:t>
            </a:r>
            <a:endParaRPr lang="en-US" altLang="ko-KR" dirty="0">
              <a:latin typeface="+mj-lt"/>
              <a:ea typeface="HY궁서B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AutoNum type="arabicPeriod" startAt="2"/>
            </a:pPr>
            <a:r>
              <a:rPr lang="ko-KR" altLang="en-US" dirty="0" err="1" smtClean="0">
                <a:latin typeface="+mj-lt"/>
                <a:ea typeface="HY궁서B" panose="02030600000101010101" pitchFamily="18" charset="-127"/>
              </a:rPr>
              <a:t>누적합을</a:t>
            </a:r>
            <a:r>
              <a:rPr lang="ko-KR" altLang="en-US" dirty="0" smtClean="0">
                <a:latin typeface="+mj-lt"/>
                <a:ea typeface="HY궁서B" panose="02030600000101010101" pitchFamily="18" charset="-127"/>
              </a:rPr>
              <a:t> 출력</a:t>
            </a:r>
            <a:endParaRPr lang="en-US" altLang="ko-KR" dirty="0" smtClean="0">
              <a:latin typeface="+mj-lt"/>
              <a:ea typeface="HY궁서B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AutoNum type="arabicPeriod" startAt="2"/>
            </a:pPr>
            <a:r>
              <a:rPr lang="ko-KR" altLang="en-US" dirty="0" smtClean="0">
                <a:latin typeface="+mj-lt"/>
                <a:ea typeface="HY궁서B" panose="02030600000101010101" pitchFamily="18" charset="-127"/>
              </a:rPr>
              <a:t>종료</a:t>
            </a:r>
            <a:endParaRPr lang="en-US" altLang="ko-KR" dirty="0" smtClean="0">
              <a:latin typeface="+mj-lt"/>
              <a:ea typeface="HY궁서B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132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88640"/>
            <a:ext cx="18261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등차수열</a:t>
            </a:r>
            <a:endParaRPr lang="en-US" altLang="ko-KR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3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990667"/>
            <a:ext cx="8136904" cy="40011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2+ 8+ 14+ 20+ 26+ 32+ 38+... ?</a:t>
            </a:r>
            <a:endParaRPr lang="ko-KR" altLang="en-US" sz="2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593781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    2     3     4      5     6     7  …200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28080" y="2082978"/>
            <a:ext cx="1728192" cy="36933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전체누</a:t>
            </a:r>
            <a:r>
              <a:rPr lang="ko-KR" altLang="en-US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적</a:t>
            </a:r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합계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아래쪽 화살표 9"/>
          <p:cNvSpPr/>
          <p:nvPr/>
        </p:nvSpPr>
        <p:spPr>
          <a:xfrm>
            <a:off x="3325364" y="1423941"/>
            <a:ext cx="670572" cy="636907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42028" y="3343525"/>
            <a:ext cx="2941416" cy="13234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초항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: A</a:t>
            </a:r>
          </a:p>
          <a:p>
            <a:r>
              <a:rPr lang="ko-KR" altLang="en-US" sz="1600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다음항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: AN</a:t>
            </a: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공차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: D</a:t>
            </a: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카운트변수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항의 위치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:N</a:t>
            </a:r>
          </a:p>
          <a:p>
            <a:r>
              <a:rPr lang="ko-KR" altLang="en-US" sz="1600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누적합</a:t>
            </a:r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:S</a:t>
            </a:r>
            <a:endParaRPr lang="ko-KR" altLang="en-US" sz="1600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76056" y="2378496"/>
            <a:ext cx="367240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항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+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공차         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=&gt; 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다음 항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초항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+(n-1)*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공차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=&gt; 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다음 항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42028" y="1742395"/>
            <a:ext cx="8506436" cy="4791801"/>
            <a:chOff x="318539" y="2553003"/>
            <a:chExt cx="8205614" cy="1647619"/>
          </a:xfrm>
        </p:grpSpPr>
        <p:sp>
          <p:nvSpPr>
            <p:cNvPr id="13" name="TextBox 12"/>
            <p:cNvSpPr txBox="1"/>
            <p:nvPr/>
          </p:nvSpPr>
          <p:spPr>
            <a:xfrm>
              <a:off x="318539" y="3830230"/>
              <a:ext cx="8136904" cy="3703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입력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=&gt;</a:t>
              </a:r>
            </a:p>
            <a:p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출력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=&gt; </a:t>
              </a:r>
              <a:r>
                <a:rPr lang="ko-KR" altLang="en-US" sz="1600" dirty="0" err="1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누적합</a:t>
              </a:r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 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:S</a:t>
              </a:r>
            </a:p>
            <a:p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제어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=&gt; </a:t>
              </a:r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반복제어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: N</a:t>
              </a:r>
            </a:p>
            <a:p>
              <a:r>
                <a:rPr lang="en-US" altLang="ko-KR" sz="1600" dirty="0">
                  <a:latin typeface="HY궁서B" panose="02030600000101010101" pitchFamily="18" charset="-127"/>
                  <a:ea typeface="HY궁서B" panose="02030600000101010101" pitchFamily="18" charset="-127"/>
                </a:rPr>
                <a:t> 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          </a:t>
              </a:r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초항 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: A ,  </a:t>
              </a:r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다음 항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: AN , </a:t>
              </a:r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공차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: D 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3525" y="3609020"/>
              <a:ext cx="2832409" cy="2160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자료명</a:t>
              </a:r>
              <a:r>
                <a:rPr lang="ko-KR" altLang="en-US" sz="1600" dirty="0">
                  <a:solidFill>
                    <a:schemeClr val="tx1"/>
                  </a:solidFill>
                </a:rPr>
                <a:t>세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23525" y="2899478"/>
              <a:ext cx="2832409" cy="2160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변수설</a:t>
              </a:r>
              <a:r>
                <a:rPr lang="ko-KR" altLang="en-US" sz="1600" dirty="0">
                  <a:solidFill>
                    <a:schemeClr val="tx1"/>
                  </a:solidFill>
                </a:rPr>
                <a:t>명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976257" y="2553003"/>
              <a:ext cx="3547896" cy="2160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다음 항을 구하는 방법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(how)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34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/>
        </p:nvGrpSpPr>
        <p:grpSpPr>
          <a:xfrm>
            <a:off x="209742" y="620688"/>
            <a:ext cx="5586393" cy="5760640"/>
            <a:chOff x="251520" y="116632"/>
            <a:chExt cx="5256584" cy="6096190"/>
          </a:xfrm>
        </p:grpSpPr>
        <p:sp>
          <p:nvSpPr>
            <p:cNvPr id="2" name="순서도: 수행의 시작/종료 1"/>
            <p:cNvSpPr/>
            <p:nvPr/>
          </p:nvSpPr>
          <p:spPr>
            <a:xfrm>
              <a:off x="1870012" y="301298"/>
              <a:ext cx="1519629" cy="366872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시작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3" name="순서도: 처리 2"/>
            <p:cNvSpPr/>
            <p:nvPr/>
          </p:nvSpPr>
          <p:spPr>
            <a:xfrm>
              <a:off x="1693780" y="812186"/>
              <a:ext cx="2021154" cy="324036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A=2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4" name="순서도: 판단 3"/>
            <p:cNvSpPr/>
            <p:nvPr/>
          </p:nvSpPr>
          <p:spPr>
            <a:xfrm>
              <a:off x="1403130" y="4267070"/>
              <a:ext cx="2740860" cy="641817"/>
            </a:xfrm>
            <a:prstGeom prst="flowChartDecision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N&gt;200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5" name="직선 화살표 연결선 4"/>
            <p:cNvCxnSpPr>
              <a:stCxn id="2" idx="2"/>
            </p:cNvCxnSpPr>
            <p:nvPr/>
          </p:nvCxnSpPr>
          <p:spPr>
            <a:xfrm>
              <a:off x="2629827" y="668170"/>
              <a:ext cx="52952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/>
            <p:cNvCxnSpPr/>
            <p:nvPr/>
          </p:nvCxnSpPr>
          <p:spPr>
            <a:xfrm>
              <a:off x="2798712" y="2348880"/>
              <a:ext cx="0" cy="4287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4" idx="1"/>
            </p:cNvCxnSpPr>
            <p:nvPr/>
          </p:nvCxnSpPr>
          <p:spPr>
            <a:xfrm flipH="1">
              <a:off x="467545" y="4587977"/>
              <a:ext cx="935585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33" idx="2"/>
              <a:endCxn id="4" idx="0"/>
            </p:cNvCxnSpPr>
            <p:nvPr/>
          </p:nvCxnSpPr>
          <p:spPr>
            <a:xfrm>
              <a:off x="2732813" y="4003702"/>
              <a:ext cx="40747" cy="2633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4" idx="2"/>
              <a:endCxn id="13" idx="1"/>
            </p:cNvCxnSpPr>
            <p:nvPr/>
          </p:nvCxnSpPr>
          <p:spPr>
            <a:xfrm>
              <a:off x="2773560" y="4908886"/>
              <a:ext cx="25152" cy="2046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순서도: 데이터 12"/>
            <p:cNvSpPr/>
            <p:nvPr/>
          </p:nvSpPr>
          <p:spPr>
            <a:xfrm>
              <a:off x="1744003" y="5113578"/>
              <a:ext cx="2109418" cy="360040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출력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4" name="순서도: 수행의 시작/종료 13"/>
            <p:cNvSpPr/>
            <p:nvPr/>
          </p:nvSpPr>
          <p:spPr>
            <a:xfrm>
              <a:off x="2005703" y="5779653"/>
              <a:ext cx="1639688" cy="433169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종료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2825547" y="5473618"/>
              <a:ext cx="0" cy="3060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83568" y="4074036"/>
              <a:ext cx="719562" cy="435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HY강M" panose="02030600000101010101" pitchFamily="18" charset="-127"/>
                  <a:ea typeface="HY강M" panose="02030600000101010101" pitchFamily="18" charset="-127"/>
                </a:rPr>
                <a:t>F</a:t>
              </a:r>
              <a:endParaRPr lang="ko-KR" altLang="en-US" sz="16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23097" y="4724219"/>
              <a:ext cx="719562" cy="435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T</a:t>
              </a:r>
              <a:endParaRPr lang="ko-KR" altLang="en-US" sz="16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8" name="오른쪽 대괄호 17"/>
            <p:cNvSpPr/>
            <p:nvPr/>
          </p:nvSpPr>
          <p:spPr>
            <a:xfrm>
              <a:off x="4499992" y="2777641"/>
              <a:ext cx="1008112" cy="1875496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1520" y="116632"/>
              <a:ext cx="1224136" cy="435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2</a:t>
              </a:r>
              <a:r>
                <a:rPr lang="ko-KR" altLang="en-US" sz="1600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세분</a:t>
              </a:r>
              <a:r>
                <a:rPr lang="ko-KR" altLang="en-US" sz="1600" dirty="0">
                  <a:latin typeface="HY강M" panose="02030600000101010101" pitchFamily="18" charset="-127"/>
                  <a:ea typeface="HY강M" panose="02030600000101010101" pitchFamily="18" charset="-127"/>
                </a:rPr>
                <a:t>화</a:t>
              </a:r>
            </a:p>
          </p:txBody>
        </p:sp>
        <p:cxnSp>
          <p:nvCxnSpPr>
            <p:cNvPr id="20" name="직선 연결선 19"/>
            <p:cNvCxnSpPr/>
            <p:nvPr/>
          </p:nvCxnSpPr>
          <p:spPr>
            <a:xfrm flipV="1">
              <a:off x="467545" y="2702669"/>
              <a:ext cx="0" cy="18853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>
              <a:off x="467545" y="2702669"/>
              <a:ext cx="22652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순서도: 처리 26"/>
            <p:cNvSpPr/>
            <p:nvPr/>
          </p:nvSpPr>
          <p:spPr>
            <a:xfrm>
              <a:off x="1693780" y="1268760"/>
              <a:ext cx="2021154" cy="324036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D=6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8" name="순서도: 처리 27"/>
            <p:cNvSpPr/>
            <p:nvPr/>
          </p:nvSpPr>
          <p:spPr>
            <a:xfrm>
              <a:off x="1672201" y="1736812"/>
              <a:ext cx="2021154" cy="324036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S=A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9" name="순서도: 처리 28"/>
            <p:cNvSpPr/>
            <p:nvPr/>
          </p:nvSpPr>
          <p:spPr>
            <a:xfrm>
              <a:off x="1688592" y="2186862"/>
              <a:ext cx="2021154" cy="324036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N=2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31" name="순서도: 처리 30"/>
            <p:cNvSpPr/>
            <p:nvPr/>
          </p:nvSpPr>
          <p:spPr>
            <a:xfrm>
              <a:off x="1688592" y="2790999"/>
              <a:ext cx="2021154" cy="324036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AN=A +(N-1)*D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32" name="순서도: 처리 31"/>
            <p:cNvSpPr/>
            <p:nvPr/>
          </p:nvSpPr>
          <p:spPr>
            <a:xfrm>
              <a:off x="1688592" y="3248980"/>
              <a:ext cx="2021154" cy="324036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S=S+AN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33" name="순서도: 처리 32"/>
            <p:cNvSpPr/>
            <p:nvPr/>
          </p:nvSpPr>
          <p:spPr>
            <a:xfrm>
              <a:off x="1722236" y="3679666"/>
              <a:ext cx="2021154" cy="324036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N=N+1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38" name="직선 화살표 연결선 37"/>
            <p:cNvCxnSpPr>
              <a:stCxn id="3" idx="2"/>
              <a:endCxn id="27" idx="0"/>
            </p:cNvCxnSpPr>
            <p:nvPr/>
          </p:nvCxnSpPr>
          <p:spPr>
            <a:xfrm>
              <a:off x="2704357" y="1136222"/>
              <a:ext cx="0" cy="1325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28" idx="2"/>
              <a:endCxn id="29" idx="0"/>
            </p:cNvCxnSpPr>
            <p:nvPr/>
          </p:nvCxnSpPr>
          <p:spPr>
            <a:xfrm>
              <a:off x="2682778" y="2060848"/>
              <a:ext cx="16391" cy="1260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31" idx="2"/>
              <a:endCxn id="32" idx="0"/>
            </p:cNvCxnSpPr>
            <p:nvPr/>
          </p:nvCxnSpPr>
          <p:spPr>
            <a:xfrm>
              <a:off x="2699169" y="3115035"/>
              <a:ext cx="0" cy="1339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32" idx="2"/>
              <a:endCxn id="33" idx="0"/>
            </p:cNvCxnSpPr>
            <p:nvPr/>
          </p:nvCxnSpPr>
          <p:spPr>
            <a:xfrm>
              <a:off x="2699169" y="3573016"/>
              <a:ext cx="33644" cy="1066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직선 연결선 7"/>
          <p:cNvCxnSpPr>
            <a:stCxn id="18" idx="2"/>
            <a:endCxn id="10" idx="1"/>
          </p:cNvCxnSpPr>
          <p:nvPr/>
        </p:nvCxnSpPr>
        <p:spPr>
          <a:xfrm>
            <a:off x="5796135" y="4021360"/>
            <a:ext cx="1231957" cy="1935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28092" y="3886823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반복구</a:t>
            </a:r>
            <a:r>
              <a:rPr lang="ko-KR" altLang="en-US" sz="1400" dirty="0"/>
              <a:t>조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46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0816" y="2492896"/>
            <a:ext cx="1368152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세분화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156" y="2924944"/>
            <a:ext cx="8550572" cy="201285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200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번 반복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1.1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항을 구한다 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1.2 </a:t>
            </a:r>
            <a:r>
              <a:rPr lang="ko-KR" altLang="en-US" sz="1600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누적합에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항을 누적한다</a:t>
            </a:r>
            <a:endParaRPr lang="en-US" altLang="ko-KR" sz="1600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2. 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누적합을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출력한다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7776" y="476672"/>
            <a:ext cx="8568952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등비수열의</a:t>
            </a:r>
            <a:r>
              <a:rPr lang="en-US" altLang="ko-KR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(2  6  18  54 ….) </a:t>
            </a:r>
            <a:r>
              <a:rPr lang="ko-KR" altLang="en-US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100</a:t>
            </a:r>
            <a:r>
              <a:rPr lang="ko-KR" altLang="en-US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번째 항까지의 합을 구하는 알고리즘을 제시하라</a:t>
            </a:r>
            <a:endParaRPr lang="en-US" altLang="ko-KR" sz="2000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각 항에 일정한 수를 곱하여 다음 항을 만드는 규칙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73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76455" y="332482"/>
            <a:ext cx="8502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다음 등비수열에 대하여 </a:t>
            </a:r>
            <a:r>
              <a:rPr lang="en-US" altLang="ko-KR" sz="20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100</a:t>
            </a:r>
            <a:r>
              <a:rPr lang="ko-KR" altLang="en-US" sz="20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번째 숫자까지의 합을 구하는 알고리즘</a:t>
            </a:r>
            <a:endParaRPr lang="ko-KR" altLang="en-US" sz="20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2028" y="3431902"/>
            <a:ext cx="2941416" cy="10772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초항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A</a:t>
            </a: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공비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R</a:t>
            </a: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카운트변수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위치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:N</a:t>
            </a:r>
          </a:p>
          <a:p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누적합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:S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2028" y="5343834"/>
            <a:ext cx="8435207" cy="1077218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atin typeface="HY강M" panose="02030600000101010101" pitchFamily="18" charset="-127"/>
                <a:ea typeface="HY강M" panose="02030600000101010101" pitchFamily="18" charset="-127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 dirty="0"/>
              <a:t>입력</a:t>
            </a:r>
            <a:r>
              <a:rPr lang="en-US" altLang="ko-KR" dirty="0"/>
              <a:t>=&gt;</a:t>
            </a:r>
          </a:p>
          <a:p>
            <a:r>
              <a:rPr lang="ko-KR" altLang="en-US" dirty="0"/>
              <a:t>출력</a:t>
            </a:r>
            <a:r>
              <a:rPr lang="en-US" altLang="ko-KR" dirty="0"/>
              <a:t>=&gt; </a:t>
            </a:r>
            <a:r>
              <a:rPr lang="ko-KR" altLang="en-US" dirty="0" err="1"/>
              <a:t>누적합</a:t>
            </a:r>
            <a:r>
              <a:rPr lang="ko-KR" altLang="en-US" dirty="0"/>
              <a:t> </a:t>
            </a:r>
            <a:r>
              <a:rPr lang="en-US" altLang="ko-KR" dirty="0"/>
              <a:t>:S</a:t>
            </a:r>
          </a:p>
          <a:p>
            <a:r>
              <a:rPr lang="ko-KR" altLang="en-US" dirty="0"/>
              <a:t>제어</a:t>
            </a:r>
            <a:r>
              <a:rPr lang="en-US" altLang="ko-KR" dirty="0"/>
              <a:t>=&gt; </a:t>
            </a:r>
            <a:r>
              <a:rPr lang="ko-KR" altLang="en-US" dirty="0"/>
              <a:t>반복제어</a:t>
            </a:r>
            <a:r>
              <a:rPr lang="en-US" altLang="ko-KR" dirty="0"/>
              <a:t>: N</a:t>
            </a:r>
          </a:p>
          <a:p>
            <a:r>
              <a:rPr lang="en-US" altLang="ko-KR" dirty="0"/>
              <a:t>           </a:t>
            </a:r>
            <a:r>
              <a:rPr lang="ko-KR" altLang="en-US" dirty="0"/>
              <a:t>초항 </a:t>
            </a:r>
            <a:r>
              <a:rPr lang="en-US" altLang="ko-KR" dirty="0"/>
              <a:t>: A, </a:t>
            </a:r>
            <a:r>
              <a:rPr lang="ko-KR" altLang="en-US" dirty="0"/>
              <a:t>공비</a:t>
            </a:r>
            <a:r>
              <a:rPr lang="en-US" altLang="ko-KR" dirty="0"/>
              <a:t>: R 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47197" y="4700485"/>
            <a:ext cx="2936247" cy="6282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자료명</a:t>
            </a:r>
            <a:r>
              <a:rPr lang="ko-KR" altLang="en-US" sz="1600" dirty="0">
                <a:solidFill>
                  <a:schemeClr val="tx1"/>
                </a:solidFill>
              </a:rPr>
              <a:t>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47197" y="2800734"/>
            <a:ext cx="2936247" cy="6282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변수설</a:t>
            </a:r>
            <a:r>
              <a:rPr lang="ko-KR" altLang="en-US" sz="1600" dirty="0">
                <a:solidFill>
                  <a:schemeClr val="tx1"/>
                </a:solidFill>
              </a:rPr>
              <a:t>명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42028" y="1247277"/>
            <a:ext cx="8136904" cy="40011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2+ 6+ 18+ 54+ 162+ 486+ ... ?</a:t>
            </a:r>
            <a:endParaRPr lang="ko-KR" altLang="en-US" sz="2000" dirty="0">
              <a:solidFill>
                <a:srgbClr val="0070C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2028" y="850391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    2     3      4       5        6      …100</a:t>
            </a:r>
            <a:endParaRPr lang="ko-KR" altLang="en-US" dirty="0">
              <a:solidFill>
                <a:srgbClr val="FF000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59832" y="2171442"/>
            <a:ext cx="1728192" cy="36933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전체누</a:t>
            </a:r>
            <a:r>
              <a:rPr lang="ko-KR" altLang="en-US" dirty="0">
                <a:solidFill>
                  <a:srgbClr val="C0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적</a:t>
            </a:r>
            <a:r>
              <a:rPr lang="ko-KR" altLang="en-US" dirty="0" smtClean="0">
                <a:solidFill>
                  <a:srgbClr val="C0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합계</a:t>
            </a:r>
            <a:endParaRPr lang="ko-KR" altLang="en-US" dirty="0">
              <a:solidFill>
                <a:srgbClr val="C0000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40" name="아래쪽 화살표 39"/>
          <p:cNvSpPr/>
          <p:nvPr/>
        </p:nvSpPr>
        <p:spPr>
          <a:xfrm>
            <a:off x="3563888" y="1662791"/>
            <a:ext cx="594804" cy="45230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28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83568" y="586003"/>
            <a:ext cx="5067144" cy="5905879"/>
            <a:chOff x="209743" y="1638402"/>
            <a:chExt cx="5256584" cy="4600903"/>
          </a:xfrm>
        </p:grpSpPr>
        <p:sp>
          <p:nvSpPr>
            <p:cNvPr id="3" name="순서도: 수행의 시작/종료 2"/>
            <p:cNvSpPr/>
            <p:nvPr/>
          </p:nvSpPr>
          <p:spPr>
            <a:xfrm>
              <a:off x="1828235" y="1782041"/>
              <a:ext cx="1712866" cy="285364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시작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4" name="순서도: 처리 3"/>
            <p:cNvSpPr/>
            <p:nvPr/>
          </p:nvSpPr>
          <p:spPr>
            <a:xfrm>
              <a:off x="1652003" y="2179425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A=2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5" name="순서도: 판단 4"/>
            <p:cNvSpPr/>
            <p:nvPr/>
          </p:nvSpPr>
          <p:spPr>
            <a:xfrm>
              <a:off x="1361353" y="4866737"/>
              <a:ext cx="2740860" cy="499224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N&gt;100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6" name="직선 화살표 연결선 5"/>
            <p:cNvCxnSpPr>
              <a:stCxn id="3" idx="2"/>
            </p:cNvCxnSpPr>
            <p:nvPr/>
          </p:nvCxnSpPr>
          <p:spPr>
            <a:xfrm flipH="1">
              <a:off x="2641002" y="2067405"/>
              <a:ext cx="43666" cy="112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>
              <a:off x="2756935" y="3374712"/>
              <a:ext cx="0" cy="3335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>
              <a:stCxn id="5" idx="1"/>
            </p:cNvCxnSpPr>
            <p:nvPr/>
          </p:nvCxnSpPr>
          <p:spPr>
            <a:xfrm flipH="1">
              <a:off x="367283" y="5116349"/>
              <a:ext cx="99407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25" idx="2"/>
              <a:endCxn id="5" idx="0"/>
            </p:cNvCxnSpPr>
            <p:nvPr/>
          </p:nvCxnSpPr>
          <p:spPr>
            <a:xfrm>
              <a:off x="2691036" y="4661882"/>
              <a:ext cx="40747" cy="2048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5" idx="2"/>
              <a:endCxn id="11" idx="1"/>
            </p:cNvCxnSpPr>
            <p:nvPr/>
          </p:nvCxnSpPr>
          <p:spPr>
            <a:xfrm>
              <a:off x="2731783" y="5365961"/>
              <a:ext cx="25152" cy="1592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순서도: 데이터 10"/>
            <p:cNvSpPr/>
            <p:nvPr/>
          </p:nvSpPr>
          <p:spPr>
            <a:xfrm>
              <a:off x="1702226" y="5525177"/>
              <a:ext cx="2109418" cy="280050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출력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2" name="순서도: 수행의 시작/종료 11"/>
            <p:cNvSpPr/>
            <p:nvPr/>
          </p:nvSpPr>
          <p:spPr>
            <a:xfrm>
              <a:off x="1963926" y="6043270"/>
              <a:ext cx="1639688" cy="196035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종료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2783770" y="5805227"/>
              <a:ext cx="0" cy="2380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41791" y="4716590"/>
              <a:ext cx="719562" cy="319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HY강M" panose="02030600000101010101" pitchFamily="18" charset="-127"/>
                  <a:ea typeface="HY강M" panose="02030600000101010101" pitchFamily="18" charset="-127"/>
                </a:rPr>
                <a:t>F</a:t>
              </a:r>
              <a:endParaRPr lang="ko-KR" altLang="en-US" sz="16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81319" y="5222322"/>
              <a:ext cx="719562" cy="319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T</a:t>
              </a:r>
              <a:endParaRPr lang="ko-KR" altLang="en-US" sz="16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6" name="오른쪽 대괄호 15"/>
            <p:cNvSpPr/>
            <p:nvPr/>
          </p:nvSpPr>
          <p:spPr>
            <a:xfrm>
              <a:off x="4458215" y="3708215"/>
              <a:ext cx="1008112" cy="1458817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9743" y="1638402"/>
              <a:ext cx="1224136" cy="319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2</a:t>
              </a:r>
              <a:r>
                <a:rPr lang="ko-KR" altLang="en-US" sz="1600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세분</a:t>
              </a:r>
              <a:r>
                <a:rPr lang="ko-KR" altLang="en-US" sz="1600" dirty="0">
                  <a:latin typeface="HY강M" panose="02030600000101010101" pitchFamily="18" charset="-127"/>
                  <a:ea typeface="HY강M" panose="02030600000101010101" pitchFamily="18" charset="-127"/>
                </a:rPr>
                <a:t>화</a:t>
              </a:r>
            </a:p>
          </p:txBody>
        </p:sp>
        <p:cxnSp>
          <p:nvCxnSpPr>
            <p:cNvPr id="18" name="직선 연결선 17"/>
            <p:cNvCxnSpPr/>
            <p:nvPr/>
          </p:nvCxnSpPr>
          <p:spPr>
            <a:xfrm flipV="1">
              <a:off x="425768" y="3649899"/>
              <a:ext cx="0" cy="14664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367283" y="3649899"/>
              <a:ext cx="23237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순서도: 처리 19"/>
            <p:cNvSpPr/>
            <p:nvPr/>
          </p:nvSpPr>
          <p:spPr>
            <a:xfrm>
              <a:off x="1652003" y="2534562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R=3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1630424" y="2898627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S=A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2" name="순서도: 처리 21"/>
            <p:cNvSpPr/>
            <p:nvPr/>
          </p:nvSpPr>
          <p:spPr>
            <a:xfrm>
              <a:off x="1646815" y="3248689"/>
              <a:ext cx="2021154" cy="252045"/>
            </a:xfrm>
            <a:prstGeom prst="flowChartProcess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N=2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3" name="순서도: 처리 22"/>
            <p:cNvSpPr/>
            <p:nvPr/>
          </p:nvSpPr>
          <p:spPr>
            <a:xfrm>
              <a:off x="1646815" y="3718605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A=A*R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1646815" y="4074836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S=S+A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1680459" y="4409837"/>
              <a:ext cx="2021154" cy="252045"/>
            </a:xfrm>
            <a:prstGeom prst="flowChartProcess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N=N+1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26" name="직선 화살표 연결선 25"/>
            <p:cNvCxnSpPr>
              <a:stCxn id="4" idx="2"/>
              <a:endCxn id="20" idx="0"/>
            </p:cNvCxnSpPr>
            <p:nvPr/>
          </p:nvCxnSpPr>
          <p:spPr>
            <a:xfrm>
              <a:off x="2662580" y="2431470"/>
              <a:ext cx="0" cy="1030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21" idx="2"/>
              <a:endCxn id="22" idx="0"/>
            </p:cNvCxnSpPr>
            <p:nvPr/>
          </p:nvCxnSpPr>
          <p:spPr>
            <a:xfrm>
              <a:off x="2641001" y="3150672"/>
              <a:ext cx="16391" cy="980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23" idx="2"/>
              <a:endCxn id="24" idx="0"/>
            </p:cNvCxnSpPr>
            <p:nvPr/>
          </p:nvCxnSpPr>
          <p:spPr>
            <a:xfrm>
              <a:off x="2657392" y="3970650"/>
              <a:ext cx="0" cy="1041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24" idx="2"/>
              <a:endCxn id="25" idx="0"/>
            </p:cNvCxnSpPr>
            <p:nvPr/>
          </p:nvCxnSpPr>
          <p:spPr>
            <a:xfrm>
              <a:off x="2657392" y="4326881"/>
              <a:ext cx="33644" cy="829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02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776" y="836712"/>
            <a:ext cx="8568952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수열</a:t>
            </a:r>
            <a:r>
              <a:rPr lang="en-US" altLang="ko-KR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(1!  2 !  3!  4! …100!) </a:t>
            </a:r>
            <a:r>
              <a:rPr lang="ko-KR" altLang="en-US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</a:t>
            </a:r>
            <a:r>
              <a:rPr lang="ko-KR" altLang="en-US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부터 </a:t>
            </a:r>
            <a:r>
              <a:rPr lang="en-US" altLang="ko-KR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~100</a:t>
            </a:r>
            <a:r>
              <a:rPr lang="ko-KR" altLang="en-US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번째 항까지의 합을 구하는 알고리즘을 제시하라</a:t>
            </a:r>
            <a:endParaRPr lang="en-US" altLang="ko-KR" sz="2000" dirty="0" smtClean="0">
              <a:solidFill>
                <a:srgbClr val="7030A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S= 1!+2!+3!+4!...+100!  (0!</a:t>
            </a:r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은 </a:t>
            </a:r>
            <a:r>
              <a:rPr lang="en-US" altLang="ko-KR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 약속한다</a:t>
            </a:r>
            <a:r>
              <a:rPr lang="en-US" altLang="ko-KR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 smtClean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776" y="2431921"/>
            <a:ext cx="8486672" cy="20313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팩토리얼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(Factorial)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1~N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까지의 곱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N! =1*2*3*.. *N</a:t>
            </a:r>
            <a:endParaRPr lang="en-US" altLang="ko-KR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2.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재귀호출(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Recursive Call)</a:t>
            </a:r>
          </a:p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-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어떤 알고리즘을 작성할 때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,</a:t>
            </a:r>
          </a:p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내부적으로 같은 알고리즘을  다시 호출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416" y="4581128"/>
            <a:ext cx="8479032" cy="169277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제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세분화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1~100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까지 반복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/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1.1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각 항을 구한다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/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1.2 </a:t>
            </a:r>
            <a:r>
              <a:rPr lang="ko-KR" altLang="en-US" sz="1600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누적합에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항을  누적</a:t>
            </a:r>
            <a:endParaRPr lang="en-US" altLang="ko-KR" sz="1600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AutoNum type="arabicPeriod" startAt="2"/>
            </a:pP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누적합을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출력</a:t>
            </a:r>
            <a:endParaRPr lang="en-US" altLang="ko-KR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AutoNum type="arabicPeriod" startAt="2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종료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138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416" y="375047"/>
            <a:ext cx="241925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팩토리얼</a:t>
            </a:r>
            <a:r>
              <a:rPr lang="en-US" altLang="ko-K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계승</a:t>
            </a:r>
            <a:r>
              <a:rPr lang="en-US" altLang="ko-K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ko-KR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331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4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6688" y="3318083"/>
            <a:ext cx="3523223" cy="1200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N=&gt;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반복제어 변수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F=&gt;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누승항을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구한다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S=&gt;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각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누승항의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누적합을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구한다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5271827"/>
            <a:ext cx="8435207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입력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=&gt;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출력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=&gt; </a:t>
            </a:r>
            <a:r>
              <a:rPr lang="ko-KR" altLang="en-US" sz="16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누적합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:S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제어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=&gt; 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반복제어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N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     </a:t>
            </a:r>
            <a:r>
              <a:rPr lang="ko-KR" altLang="en-US" sz="16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누승항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:F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56689" y="4628478"/>
            <a:ext cx="2936247" cy="62826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자료명</a:t>
            </a:r>
            <a:r>
              <a:rPr lang="ko-KR" altLang="en-US" sz="1600" dirty="0">
                <a:solidFill>
                  <a:schemeClr val="tx1"/>
                </a:solidFill>
              </a:rPr>
              <a:t>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56689" y="2564904"/>
            <a:ext cx="2936247" cy="62826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변수설</a:t>
            </a:r>
            <a:r>
              <a:rPr lang="ko-KR" altLang="en-US" sz="1600" dirty="0">
                <a:solidFill>
                  <a:schemeClr val="tx1"/>
                </a:solidFill>
              </a:rPr>
              <a:t>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1517" y="229108"/>
            <a:ext cx="8290922" cy="52322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1      2       3       4       5       6    …100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516" y="1537628"/>
            <a:ext cx="8290923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   ( 1!*2)  ( 2!* 3)   (3! *4)   ( 4!*5)  ( 5!*6) …     99!*100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1517" y="2037478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S=S+</a:t>
            </a:r>
            <a:r>
              <a:rPr lang="ko-KR" altLang="en-US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항</a:t>
            </a:r>
            <a:r>
              <a:rPr lang="en-US" altLang="ko-KR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err="1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누승항</a:t>
            </a:r>
            <a:r>
              <a:rPr lang="en-US" altLang="ko-KR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  </a:t>
            </a:r>
            <a:endParaRPr lang="ko-KR" altLang="en-US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139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1516" y="904342"/>
            <a:ext cx="8290923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 </a:t>
            </a:r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1!       2!           3!        4!          5!          6!           99!*100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563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89352" y="3068960"/>
            <a:ext cx="3647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프로그래밍</a:t>
            </a:r>
            <a:endParaRPr lang="en-US" altLang="ko-KR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58752" y="4365104"/>
            <a:ext cx="742863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일의 절차를 만드는 것</a:t>
            </a:r>
            <a:endParaRPr lang="en-US" altLang="ko-KR" sz="48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altLang="ko-KR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ko-KR" altLang="en-US" sz="48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수행절차를</a:t>
            </a:r>
            <a:r>
              <a:rPr lang="ko-KR" alt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기록 하는 것</a:t>
            </a:r>
            <a:r>
              <a:rPr lang="en-US" altLang="ko-KR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  <a:endParaRPr lang="en-US" altLang="ko-KR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7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020" y="928074"/>
            <a:ext cx="8136904" cy="7078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방법</a:t>
            </a:r>
            <a:r>
              <a:rPr lang="en-US" altLang="ko-KR" sz="2000" dirty="0" smtClean="0"/>
              <a:t>1 : N! = 1*2*3*..*N</a:t>
            </a:r>
          </a:p>
          <a:p>
            <a:r>
              <a:rPr lang="ko-KR" altLang="en-US" sz="2000" dirty="0" smtClean="0"/>
              <a:t>방법</a:t>
            </a:r>
            <a:r>
              <a:rPr lang="en-US" altLang="ko-KR" sz="2000" dirty="0" smtClean="0"/>
              <a:t>2:  N! = (N-1)! *N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1075" y="2224218"/>
            <a:ext cx="2808312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N!</a:t>
            </a:r>
          </a:p>
          <a:p>
            <a:r>
              <a:rPr lang="en-US" altLang="ko-KR" dirty="0" smtClean="0"/>
              <a:t>1!  : 1</a:t>
            </a:r>
          </a:p>
          <a:p>
            <a:r>
              <a:rPr lang="en-US" altLang="ko-KR" dirty="0" smtClean="0"/>
              <a:t>2! </a:t>
            </a:r>
            <a:r>
              <a:rPr lang="en-US" altLang="ko-KR" dirty="0"/>
              <a:t> </a:t>
            </a:r>
            <a:r>
              <a:rPr lang="en-US" altLang="ko-KR" dirty="0" smtClean="0"/>
              <a:t>: 1*2</a:t>
            </a:r>
          </a:p>
          <a:p>
            <a:r>
              <a:rPr lang="en-US" altLang="ko-KR" dirty="0" smtClean="0"/>
              <a:t>3!  : 1*2*3</a:t>
            </a:r>
          </a:p>
          <a:p>
            <a:r>
              <a:rPr lang="en-US" altLang="ko-KR" dirty="0" smtClean="0"/>
              <a:t>4!  : 1*2*3*4</a:t>
            </a:r>
          </a:p>
          <a:p>
            <a:endParaRPr lang="en-US" altLang="ko-KR" dirty="0"/>
          </a:p>
          <a:p>
            <a:r>
              <a:rPr lang="en-US" altLang="ko-KR" dirty="0" smtClean="0"/>
              <a:t>100! : 1*2*3*4*….*100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33483" y="2218145"/>
            <a:ext cx="4464496" cy="23083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N!</a:t>
            </a:r>
          </a:p>
          <a:p>
            <a:r>
              <a:rPr lang="en-US" altLang="ko-KR" dirty="0" smtClean="0"/>
              <a:t>1!  : 1</a:t>
            </a:r>
          </a:p>
          <a:p>
            <a:r>
              <a:rPr lang="en-US" altLang="ko-KR" dirty="0" smtClean="0"/>
              <a:t>2! </a:t>
            </a:r>
            <a:r>
              <a:rPr lang="en-US" altLang="ko-KR" dirty="0"/>
              <a:t> </a:t>
            </a:r>
            <a:r>
              <a:rPr lang="en-US" altLang="ko-KR" dirty="0" smtClean="0"/>
              <a:t>: (2-1)!*2</a:t>
            </a:r>
          </a:p>
          <a:p>
            <a:r>
              <a:rPr lang="en-US" altLang="ko-KR" dirty="0" smtClean="0"/>
              <a:t>3!  : (3-1)!*3</a:t>
            </a:r>
          </a:p>
          <a:p>
            <a:r>
              <a:rPr lang="en-US" altLang="ko-KR" dirty="0" smtClean="0"/>
              <a:t>4!  : (4-1)!*4</a:t>
            </a:r>
          </a:p>
          <a:p>
            <a:endParaRPr lang="en-US" altLang="ko-KR" dirty="0"/>
          </a:p>
          <a:p>
            <a:r>
              <a:rPr lang="en-US" altLang="ko-KR" dirty="0" smtClean="0"/>
              <a:t>100! : (100-1)!*100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69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행의 시작/종료 2"/>
          <p:cNvSpPr/>
          <p:nvPr/>
        </p:nvSpPr>
        <p:spPr>
          <a:xfrm>
            <a:off x="1828235" y="2020646"/>
            <a:ext cx="1712866" cy="285364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시작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순서도: 처리 3"/>
          <p:cNvSpPr/>
          <p:nvPr/>
        </p:nvSpPr>
        <p:spPr>
          <a:xfrm>
            <a:off x="1652003" y="2413605"/>
            <a:ext cx="2021154" cy="25204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N=1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순서도: 판단 4"/>
          <p:cNvSpPr/>
          <p:nvPr/>
        </p:nvSpPr>
        <p:spPr>
          <a:xfrm>
            <a:off x="1361353" y="4866737"/>
            <a:ext cx="2740860" cy="499224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N=100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6" name="직선 화살표 연결선 5"/>
          <p:cNvCxnSpPr>
            <a:stCxn id="3" idx="2"/>
          </p:cNvCxnSpPr>
          <p:nvPr/>
        </p:nvCxnSpPr>
        <p:spPr>
          <a:xfrm flipH="1">
            <a:off x="2641002" y="2306010"/>
            <a:ext cx="43666" cy="112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5" idx="1"/>
          </p:cNvCxnSpPr>
          <p:nvPr/>
        </p:nvCxnSpPr>
        <p:spPr>
          <a:xfrm flipH="1">
            <a:off x="367283" y="5116349"/>
            <a:ext cx="99407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25" idx="2"/>
            <a:endCxn id="5" idx="0"/>
          </p:cNvCxnSpPr>
          <p:nvPr/>
        </p:nvCxnSpPr>
        <p:spPr>
          <a:xfrm>
            <a:off x="2691036" y="4661882"/>
            <a:ext cx="40747" cy="204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5" idx="2"/>
            <a:endCxn id="11" idx="1"/>
          </p:cNvCxnSpPr>
          <p:nvPr/>
        </p:nvCxnSpPr>
        <p:spPr>
          <a:xfrm>
            <a:off x="2731783" y="5365961"/>
            <a:ext cx="25152" cy="159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데이터 10"/>
          <p:cNvSpPr/>
          <p:nvPr/>
        </p:nvSpPr>
        <p:spPr>
          <a:xfrm>
            <a:off x="1702226" y="5525177"/>
            <a:ext cx="2109418" cy="280050"/>
          </a:xfrm>
          <a:prstGeom prst="flowChartInputOutpu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2" name="순서도: 수행의 시작/종료 11"/>
          <p:cNvSpPr/>
          <p:nvPr/>
        </p:nvSpPr>
        <p:spPr>
          <a:xfrm>
            <a:off x="1963926" y="6043270"/>
            <a:ext cx="1639688" cy="196035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종료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783770" y="5805227"/>
            <a:ext cx="0" cy="2380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1791" y="4716590"/>
            <a:ext cx="71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F</a:t>
            </a:r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81320" y="5222322"/>
            <a:ext cx="71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T</a:t>
            </a:r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6" name="오른쪽 대괄호 15"/>
          <p:cNvSpPr/>
          <p:nvPr/>
        </p:nvSpPr>
        <p:spPr>
          <a:xfrm>
            <a:off x="4458215" y="3708215"/>
            <a:ext cx="1008112" cy="145881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9743" y="163840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세분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화</a:t>
            </a: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425768" y="3649899"/>
            <a:ext cx="0" cy="1466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67283" y="3649899"/>
            <a:ext cx="23237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처리 19"/>
          <p:cNvSpPr/>
          <p:nvPr/>
        </p:nvSpPr>
        <p:spPr>
          <a:xfrm>
            <a:off x="1652003" y="2786607"/>
            <a:ext cx="2021154" cy="25204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F=1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1" name="순서도: 처리 20"/>
          <p:cNvSpPr/>
          <p:nvPr/>
        </p:nvSpPr>
        <p:spPr>
          <a:xfrm>
            <a:off x="1673895" y="3182593"/>
            <a:ext cx="2021154" cy="25204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S=1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3" name="순서도: 처리 22"/>
          <p:cNvSpPr/>
          <p:nvPr/>
        </p:nvSpPr>
        <p:spPr>
          <a:xfrm>
            <a:off x="1646815" y="3718605"/>
            <a:ext cx="2021154" cy="25204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N=N+1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1646815" y="4074836"/>
            <a:ext cx="2021154" cy="25204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F=F*N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5" name="순서도: 처리 24"/>
          <p:cNvSpPr/>
          <p:nvPr/>
        </p:nvSpPr>
        <p:spPr>
          <a:xfrm>
            <a:off x="1680459" y="4409837"/>
            <a:ext cx="2021154" cy="25204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S=S+F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26" name="직선 화살표 연결선 25"/>
          <p:cNvCxnSpPr>
            <a:stCxn id="4" idx="2"/>
            <a:endCxn id="20" idx="0"/>
          </p:cNvCxnSpPr>
          <p:nvPr/>
        </p:nvCxnSpPr>
        <p:spPr>
          <a:xfrm>
            <a:off x="2662580" y="2665650"/>
            <a:ext cx="0" cy="1209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1" idx="2"/>
            <a:endCxn id="23" idx="0"/>
          </p:cNvCxnSpPr>
          <p:nvPr/>
        </p:nvCxnSpPr>
        <p:spPr>
          <a:xfrm flipH="1">
            <a:off x="2657392" y="3434638"/>
            <a:ext cx="27080" cy="2839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3" idx="2"/>
            <a:endCxn id="24" idx="0"/>
          </p:cNvCxnSpPr>
          <p:nvPr/>
        </p:nvCxnSpPr>
        <p:spPr>
          <a:xfrm>
            <a:off x="2657392" y="3970650"/>
            <a:ext cx="0" cy="104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4" idx="2"/>
            <a:endCxn id="25" idx="0"/>
          </p:cNvCxnSpPr>
          <p:nvPr/>
        </p:nvCxnSpPr>
        <p:spPr>
          <a:xfrm>
            <a:off x="2657392" y="4326881"/>
            <a:ext cx="33644" cy="82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92700" y="475982"/>
            <a:ext cx="8502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계승수열</a:t>
            </a:r>
            <a:r>
              <a:rPr lang="ko-KR" altLang="en-US" sz="20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대하여 </a:t>
            </a:r>
            <a:r>
              <a:rPr lang="en-US" altLang="ko-KR" sz="20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100</a:t>
            </a:r>
            <a:r>
              <a:rPr lang="ko-KR" altLang="en-US" sz="20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번째 숫자까지의 합을 구하는 알고리즘</a:t>
            </a:r>
            <a:endParaRPr lang="ko-KR" altLang="en-US" sz="20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19872" y="915619"/>
            <a:ext cx="5054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1!+2!+3!+4!+5!+6! **100! </a:t>
            </a:r>
            <a:r>
              <a:rPr lang="ko-KR" altLang="en-US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합</a:t>
            </a:r>
            <a:endParaRPr lang="ko-KR" altLang="en-US" sz="20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" name="순서도: 준비 34"/>
          <p:cNvSpPr/>
          <p:nvPr/>
        </p:nvSpPr>
        <p:spPr>
          <a:xfrm>
            <a:off x="955561" y="2306010"/>
            <a:ext cx="3184172" cy="1270611"/>
          </a:xfrm>
          <a:prstGeom prst="flowChartPreparation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7283" y="2539627"/>
            <a:ext cx="497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endParaRPr lang="ko-KR" altLang="en-US" sz="2000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9870" y="4074836"/>
            <a:ext cx="1571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99</a:t>
            </a:r>
          </a:p>
          <a:p>
            <a:r>
              <a:rPr lang="en-US" altLang="ko-KR" sz="12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(2~100)</a:t>
            </a:r>
            <a:endParaRPr lang="ko-KR" altLang="en-US" sz="12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91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7523" y="3579981"/>
            <a:ext cx="8568952" cy="169277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제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세분화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3~100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까지 반복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/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1.1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앞의 두 항을 더하여 항을 구한다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lvl="1"/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1.2 </a:t>
            </a:r>
            <a:r>
              <a:rPr lang="ko-KR" altLang="en-US" sz="1600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누적합에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각 항을 누적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AutoNum type="arabicPeriod" startAt="2"/>
            </a:pP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누적합을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출력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AutoNum type="arabicPeriod" startAt="2"/>
            </a:pP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종료파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6392" y="1150000"/>
            <a:ext cx="8568952" cy="21236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다음 피보나치수열에 대하여 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100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번째 항까지의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합을 구하는 알고리즘을 제시하라 </a:t>
            </a:r>
            <a:endParaRPr lang="en-US" altLang="ko-KR" sz="20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(1 ,1, 2, 3, 5, 8, 13,….)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앞의 연속된 </a:t>
            </a:r>
            <a:r>
              <a:rPr lang="en-US" altLang="ko-KR" sz="1600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개의 항을 합하여 새로운 항을 생성하는 수열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142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6392" y="612844"/>
            <a:ext cx="20313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피보나치수열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780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507" y="272940"/>
            <a:ext cx="8136904" cy="52322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 </a:t>
            </a:r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1      2       3       4       5       6    …100</a:t>
            </a:r>
            <a:endParaRPr lang="ko-KR" altLang="en-US" sz="20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5504" y="982231"/>
            <a:ext cx="8136904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C</a:t>
            </a:r>
            <a:r>
              <a:rPr lang="en-US" altLang="ko-KR" sz="28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1        1            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2600" y="1713002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A</a:t>
            </a:r>
            <a:endParaRPr lang="ko-KR" altLang="en-US" sz="2000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4648" y="1711266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B</a:t>
            </a:r>
            <a:endParaRPr lang="ko-KR" altLang="en-US" sz="2000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1138624" y="1505451"/>
            <a:ext cx="0" cy="561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1600845" y="1459598"/>
            <a:ext cx="0" cy="561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5070" y="3161800"/>
            <a:ext cx="2941416" cy="13234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A=&gt; </a:t>
            </a:r>
            <a:r>
              <a:rPr lang="ko-KR" altLang="en-US" sz="1600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첫번째</a:t>
            </a:r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항</a:t>
            </a:r>
            <a:endParaRPr lang="en-US" altLang="ko-KR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B=&gt; </a:t>
            </a:r>
            <a:r>
              <a:rPr lang="ko-KR" altLang="en-US" sz="1600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두번째</a:t>
            </a:r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항</a:t>
            </a:r>
            <a:endParaRPr lang="en-US" altLang="ko-KR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C=&gt; </a:t>
            </a:r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피보나치 수열</a:t>
            </a:r>
            <a:endParaRPr lang="en-US" altLang="ko-KR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N=&gt;</a:t>
            </a:r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반복제어 변수</a:t>
            </a:r>
            <a:endParaRPr lang="en-US" altLang="ko-KR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S=&gt;</a:t>
            </a:r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각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항의 </a:t>
            </a:r>
            <a:r>
              <a:rPr lang="ko-KR" altLang="en-US" sz="1600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누적합</a:t>
            </a:r>
            <a:endParaRPr lang="ko-KR" altLang="en-US" sz="1600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47197" y="2564904"/>
            <a:ext cx="8435207" cy="3909789"/>
            <a:chOff x="318539" y="2899478"/>
            <a:chExt cx="8136904" cy="1238380"/>
          </a:xfrm>
        </p:grpSpPr>
        <p:sp>
          <p:nvSpPr>
            <p:cNvPr id="14" name="TextBox 13"/>
            <p:cNvSpPr txBox="1"/>
            <p:nvPr/>
          </p:nvSpPr>
          <p:spPr>
            <a:xfrm>
              <a:off x="318539" y="3718674"/>
              <a:ext cx="8136904" cy="419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입력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=&gt;</a:t>
              </a:r>
            </a:p>
            <a:p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출력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=&gt; </a:t>
              </a:r>
              <a:r>
                <a:rPr lang="ko-KR" altLang="en-US" sz="1600" dirty="0" err="1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누적합</a:t>
              </a:r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 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:S</a:t>
              </a:r>
            </a:p>
            <a:p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제어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=&gt; </a:t>
              </a:r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반복제어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: N , </a:t>
              </a:r>
              <a:r>
                <a:rPr lang="ko-KR" altLang="en-US" sz="1600" dirty="0" err="1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첫번째</a:t>
              </a:r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 항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: A,  </a:t>
              </a:r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두 번째 항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:B  , </a:t>
              </a:r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피보나치수열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:C</a:t>
              </a:r>
            </a:p>
            <a:p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S.C =&gt;  MAX=100  </a:t>
              </a:r>
            </a:p>
            <a:p>
              <a:r>
                <a:rPr lang="en-US" altLang="ko-KR" sz="1600" dirty="0">
                  <a:latin typeface="HY궁서B" panose="02030600000101010101" pitchFamily="18" charset="-127"/>
                  <a:ea typeface="HY궁서B" panose="02030600000101010101" pitchFamily="18" charset="-127"/>
                </a:rPr>
                <a:t> 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         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23525" y="3502650"/>
              <a:ext cx="2832409" cy="2160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자료명</a:t>
              </a:r>
              <a:r>
                <a:rPr lang="ko-KR" altLang="en-US" sz="1600" dirty="0">
                  <a:solidFill>
                    <a:schemeClr val="tx1"/>
                  </a:solidFill>
                </a:rPr>
                <a:t>세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23525" y="2899478"/>
              <a:ext cx="2832409" cy="18797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변수설</a:t>
              </a:r>
              <a:r>
                <a:rPr lang="ko-KR" altLang="en-US" sz="1600" dirty="0">
                  <a:solidFill>
                    <a:schemeClr val="tx1"/>
                  </a:solidFill>
                </a:rPr>
                <a:t>명</a:t>
              </a:r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18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144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49555" y="1423565"/>
            <a:ext cx="8136904" cy="52322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 </a:t>
            </a:r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1      2       3       4       5       6    …100</a:t>
            </a:r>
            <a:endParaRPr lang="ko-KR" altLang="en-US" sz="20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2132856"/>
            <a:ext cx="8136904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C</a:t>
            </a:r>
            <a:r>
              <a:rPr lang="en-US" altLang="ko-KR" sz="28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1        1            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6648" y="2863627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A</a:t>
            </a:r>
            <a:endParaRPr lang="ko-KR" altLang="en-US" sz="2000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38696" y="2861891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B</a:t>
            </a:r>
            <a:endParaRPr lang="ko-KR" altLang="en-US" sz="2000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1322672" y="2656076"/>
            <a:ext cx="0" cy="561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1784893" y="2610223"/>
            <a:ext cx="0" cy="561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83568" y="3933056"/>
            <a:ext cx="7992888" cy="21602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반복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(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반복제어변수의 </a:t>
            </a:r>
            <a:r>
              <a:rPr lang="ko-KR" altLang="en-US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시작값과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종료값</a:t>
            </a:r>
            <a:r>
              <a:rPr lang="ko-KR" altLang="en-US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)</a:t>
            </a:r>
          </a:p>
          <a:p>
            <a:endParaRPr lang="en-US" altLang="ko-KR" dirty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번째 항에서 시작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~ 99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번째 항에서 종료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총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98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번 반복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번째 항에서 시작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~ 100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번째 항에서 종료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총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98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번 반복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10" name="폭발 1 9"/>
          <p:cNvSpPr/>
          <p:nvPr/>
        </p:nvSpPr>
        <p:spPr>
          <a:xfrm>
            <a:off x="6444208" y="2656076"/>
            <a:ext cx="2242251" cy="1853044"/>
          </a:xfrm>
          <a:prstGeom prst="irregularSeal1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피보나치 수열에서 주의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할것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306056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92700" y="475982"/>
            <a:ext cx="8502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다음 피부나치 수열에 대하여 </a:t>
            </a:r>
            <a:r>
              <a:rPr lang="en-US" altLang="ko-KR" sz="2000" dirty="0" smtClean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100</a:t>
            </a:r>
            <a:r>
              <a:rPr lang="ko-KR" altLang="en-US" sz="2000" dirty="0" smtClean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번째 항까지의 합을 구하는 알고리즘</a:t>
            </a:r>
            <a:endParaRPr lang="ko-KR" altLang="en-US" sz="2000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19872" y="915619"/>
            <a:ext cx="5054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1,1,2,3,5,8,12,….</a:t>
            </a:r>
            <a:endParaRPr lang="ko-KR" altLang="en-US" sz="20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539552" y="1684901"/>
            <a:ext cx="5020023" cy="4989544"/>
            <a:chOff x="209743" y="1638402"/>
            <a:chExt cx="5242173" cy="5352029"/>
          </a:xfrm>
        </p:grpSpPr>
        <p:sp>
          <p:nvSpPr>
            <p:cNvPr id="3" name="순서도: 수행의 시작/종료 2"/>
            <p:cNvSpPr/>
            <p:nvPr/>
          </p:nvSpPr>
          <p:spPr>
            <a:xfrm>
              <a:off x="1828235" y="1782041"/>
              <a:ext cx="1712866" cy="285364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시작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순서도: 처리 3"/>
            <p:cNvSpPr/>
            <p:nvPr/>
          </p:nvSpPr>
          <p:spPr>
            <a:xfrm>
              <a:off x="1652003" y="2179425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A=1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순서도: 판단 4"/>
            <p:cNvSpPr/>
            <p:nvPr/>
          </p:nvSpPr>
          <p:spPr>
            <a:xfrm>
              <a:off x="1342658" y="5617863"/>
              <a:ext cx="2740860" cy="499224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N=100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화살표 연결선 5"/>
            <p:cNvCxnSpPr>
              <a:stCxn id="3" idx="2"/>
            </p:cNvCxnSpPr>
            <p:nvPr/>
          </p:nvCxnSpPr>
          <p:spPr>
            <a:xfrm flipH="1">
              <a:off x="2641002" y="2067405"/>
              <a:ext cx="43666" cy="112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>
              <a:off x="2756935" y="3374712"/>
              <a:ext cx="0" cy="3335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>
              <a:stCxn id="5" idx="1"/>
            </p:cNvCxnSpPr>
            <p:nvPr/>
          </p:nvCxnSpPr>
          <p:spPr>
            <a:xfrm flipH="1">
              <a:off x="348588" y="5867475"/>
              <a:ext cx="99407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25" idx="2"/>
              <a:endCxn id="5" idx="0"/>
            </p:cNvCxnSpPr>
            <p:nvPr/>
          </p:nvCxnSpPr>
          <p:spPr>
            <a:xfrm>
              <a:off x="2691036" y="5003868"/>
              <a:ext cx="22052" cy="6139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5" idx="2"/>
              <a:endCxn id="11" idx="1"/>
            </p:cNvCxnSpPr>
            <p:nvPr/>
          </p:nvCxnSpPr>
          <p:spPr>
            <a:xfrm>
              <a:off x="2713088" y="6117087"/>
              <a:ext cx="25152" cy="1592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순서도: 데이터 10"/>
            <p:cNvSpPr/>
            <p:nvPr/>
          </p:nvSpPr>
          <p:spPr>
            <a:xfrm>
              <a:off x="1683531" y="6276303"/>
              <a:ext cx="2109418" cy="280050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출력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순서도: 수행의 시작/종료 11"/>
            <p:cNvSpPr/>
            <p:nvPr/>
          </p:nvSpPr>
          <p:spPr>
            <a:xfrm>
              <a:off x="1945231" y="6794396"/>
              <a:ext cx="1639688" cy="196035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종료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2765075" y="6556353"/>
              <a:ext cx="0" cy="2380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41791" y="4716590"/>
              <a:ext cx="719562" cy="431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F</a:t>
              </a:r>
              <a:endParaRPr lang="ko-KR" alt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62625" y="5973448"/>
              <a:ext cx="719562" cy="431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T</a:t>
              </a:r>
              <a:endParaRPr lang="ko-KR" altLang="en-US" sz="1600" dirty="0"/>
            </a:p>
          </p:txBody>
        </p:sp>
        <p:sp>
          <p:nvSpPr>
            <p:cNvPr id="16" name="오른쪽 대괄호 15"/>
            <p:cNvSpPr/>
            <p:nvPr/>
          </p:nvSpPr>
          <p:spPr>
            <a:xfrm>
              <a:off x="4443804" y="3881581"/>
              <a:ext cx="1008112" cy="1458817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9743" y="1638402"/>
              <a:ext cx="1224136" cy="431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2</a:t>
              </a:r>
              <a:r>
                <a:rPr lang="ko-KR" altLang="en-US" sz="1600" dirty="0" smtClean="0"/>
                <a:t>세분</a:t>
              </a:r>
              <a:r>
                <a:rPr lang="ko-KR" altLang="en-US" sz="1600" dirty="0"/>
                <a:t>화</a:t>
              </a:r>
            </a:p>
          </p:txBody>
        </p:sp>
        <p:cxnSp>
          <p:nvCxnSpPr>
            <p:cNvPr id="18" name="직선 연결선 17"/>
            <p:cNvCxnSpPr/>
            <p:nvPr/>
          </p:nvCxnSpPr>
          <p:spPr>
            <a:xfrm flipV="1">
              <a:off x="425768" y="3649900"/>
              <a:ext cx="0" cy="2217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367283" y="3649899"/>
              <a:ext cx="23237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순서도: 처리 19"/>
            <p:cNvSpPr/>
            <p:nvPr/>
          </p:nvSpPr>
          <p:spPr>
            <a:xfrm>
              <a:off x="1652003" y="2534562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B=1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1630424" y="2898627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S=A+B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순서도: 처리 21"/>
            <p:cNvSpPr/>
            <p:nvPr/>
          </p:nvSpPr>
          <p:spPr>
            <a:xfrm>
              <a:off x="1646815" y="3248689"/>
              <a:ext cx="2021154" cy="252045"/>
            </a:xfrm>
            <a:prstGeom prst="flowChartProcess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N=2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순서도: 처리 22"/>
            <p:cNvSpPr/>
            <p:nvPr/>
          </p:nvSpPr>
          <p:spPr>
            <a:xfrm>
              <a:off x="1646815" y="3718605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C=A+B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1646815" y="4414233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 A=B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1680459" y="4751823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B=C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직선 화살표 연결선 25"/>
            <p:cNvCxnSpPr>
              <a:stCxn id="4" idx="2"/>
              <a:endCxn id="20" idx="0"/>
            </p:cNvCxnSpPr>
            <p:nvPr/>
          </p:nvCxnSpPr>
          <p:spPr>
            <a:xfrm>
              <a:off x="2662580" y="2431470"/>
              <a:ext cx="0" cy="1030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21" idx="2"/>
              <a:endCxn id="22" idx="0"/>
            </p:cNvCxnSpPr>
            <p:nvPr/>
          </p:nvCxnSpPr>
          <p:spPr>
            <a:xfrm>
              <a:off x="2641001" y="3150672"/>
              <a:ext cx="16391" cy="980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23" idx="2"/>
              <a:endCxn id="24" idx="0"/>
            </p:cNvCxnSpPr>
            <p:nvPr/>
          </p:nvCxnSpPr>
          <p:spPr>
            <a:xfrm>
              <a:off x="2657392" y="3970650"/>
              <a:ext cx="0" cy="4435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24" idx="2"/>
              <a:endCxn id="25" idx="0"/>
            </p:cNvCxnSpPr>
            <p:nvPr/>
          </p:nvCxnSpPr>
          <p:spPr>
            <a:xfrm>
              <a:off x="2657392" y="4666278"/>
              <a:ext cx="33644" cy="855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순서도: 처리 33"/>
            <p:cNvSpPr/>
            <p:nvPr/>
          </p:nvSpPr>
          <p:spPr>
            <a:xfrm>
              <a:off x="1652258" y="5214376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N=N+1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2" name="순서도: 처리 41"/>
            <p:cNvSpPr/>
            <p:nvPr/>
          </p:nvSpPr>
          <p:spPr>
            <a:xfrm>
              <a:off x="1646815" y="4066418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S=S+C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44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5117" y="2564904"/>
            <a:ext cx="8018484" cy="411042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0172" y="188640"/>
            <a:ext cx="8003429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</a:t>
            </a:r>
            <a:endParaRPr lang="en-US" altLang="ko-KR" dirty="0" smtClean="0"/>
          </a:p>
          <a:p>
            <a:r>
              <a:rPr lang="en-US" altLang="ko-KR" dirty="0" smtClean="0"/>
              <a:t>1+1+2+3+5+8+….</a:t>
            </a:r>
            <a:r>
              <a:rPr lang="ko-KR" altLang="en-US" dirty="0" smtClean="0"/>
              <a:t>피보나치 수열의 </a:t>
            </a:r>
            <a:r>
              <a:rPr lang="en-US" altLang="ko-KR" dirty="0" smtClean="0"/>
              <a:t>N</a:t>
            </a:r>
            <a:r>
              <a:rPr lang="ko-KR" altLang="en-US" dirty="0" smtClean="0"/>
              <a:t>번째 항까지 합계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0171" y="980728"/>
            <a:ext cx="8003429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제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항부터 제 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N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항까지 피보나치수열의 합</a:t>
            </a:r>
            <a:endParaRPr lang="en-US" altLang="ko-KR" sz="1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(s=1+1+2+3+5+8+13+21+34+55+….)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을 계산하는 알고리즘이다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제시된 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&lt;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그림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&gt;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의 괄호 안 내용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(1)~(5)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에 가장 적합한 항목을</a:t>
            </a:r>
            <a:endParaRPr lang="en-US" altLang="ko-KR" sz="1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작성하시</a:t>
            </a:r>
            <a:r>
              <a:rPr lang="ko-KR" altLang="en-US" sz="1600" dirty="0">
                <a:latin typeface="HY강M" panose="02030600000101010101" pitchFamily="18" charset="-127"/>
                <a:ea typeface="HY강M" panose="02030600000101010101" pitchFamily="18" charset="-127"/>
              </a:rPr>
              <a:t>오</a:t>
            </a:r>
            <a:endParaRPr lang="en-US" altLang="ko-KR" sz="1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2788" y="2564904"/>
            <a:ext cx="73448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처리조건</a:t>
            </a:r>
            <a:endParaRPr lang="en-US" altLang="ko-KR" sz="1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&lt;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그림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&gt;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의 순서도에 제시되어 있는 미완성 알고리즘을 분석하여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,</a:t>
            </a:r>
          </a:p>
          <a:p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가장 적합한 </a:t>
            </a:r>
            <a:r>
              <a:rPr lang="ko-KR" altLang="en-US" sz="16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로직으로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연계되어 구현될 수 있도록 답안을 작성하시오</a:t>
            </a:r>
            <a:endParaRPr lang="en-US" altLang="ko-KR" sz="1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172" y="3933056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2. 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계산하려는 항의 수 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N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을 입력하여 처리하기로 한다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단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, N&gt;=100 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이하의 수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5117" y="4653136"/>
            <a:ext cx="73448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3. 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알고리즘에 사용되는 변수 등은 다음과 같다</a:t>
            </a:r>
            <a:endParaRPr lang="en-US" altLang="ko-KR" sz="1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A : 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두 개의 항 합산 시 첫 번째 항 변수</a:t>
            </a:r>
            <a:endParaRPr lang="en-US" altLang="ko-KR" sz="1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B : 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두 개의 항 합산 시 두 번째 항 변수</a:t>
            </a:r>
            <a:endParaRPr lang="en-US" altLang="ko-KR" sz="1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C : 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두 개의 항 </a:t>
            </a:r>
            <a:r>
              <a:rPr lang="ko-KR" altLang="en-US" sz="16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합산시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기억변수</a:t>
            </a:r>
            <a:endParaRPr lang="en-US" altLang="ko-KR" sz="1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Y : 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피보나치 수열의 합을 저장하는 변수</a:t>
            </a:r>
            <a:endParaRPr lang="en-US" altLang="ko-KR" sz="1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N : 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계산하려는 항의 수 변수</a:t>
            </a:r>
            <a:endParaRPr lang="en-US" altLang="ko-KR" sz="1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K :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인덱스 변수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반복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14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619672" y="425399"/>
            <a:ext cx="4392488" cy="4874485"/>
            <a:chOff x="1619672" y="425399"/>
            <a:chExt cx="4392488" cy="4874485"/>
          </a:xfrm>
        </p:grpSpPr>
        <p:sp>
          <p:nvSpPr>
            <p:cNvPr id="2" name="순서도: 수행의 시작/종료 1"/>
            <p:cNvSpPr/>
            <p:nvPr/>
          </p:nvSpPr>
          <p:spPr>
            <a:xfrm>
              <a:off x="2526972" y="425399"/>
              <a:ext cx="1684987" cy="286708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START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순서도: 준비 2"/>
            <p:cNvSpPr/>
            <p:nvPr/>
          </p:nvSpPr>
          <p:spPr>
            <a:xfrm>
              <a:off x="1619672" y="910706"/>
              <a:ext cx="3499589" cy="430062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A=1 , B=1, Y=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순서도: 데이터 3"/>
            <p:cNvSpPr/>
            <p:nvPr/>
          </p:nvSpPr>
          <p:spPr>
            <a:xfrm>
              <a:off x="2105726" y="1549803"/>
              <a:ext cx="2527481" cy="334493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INPUT   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749286" y="2162528"/>
              <a:ext cx="3758818" cy="21025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1749286" y="2401451"/>
              <a:ext cx="37588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순서도: 처리 7"/>
            <p:cNvSpPr/>
            <p:nvPr/>
          </p:nvSpPr>
          <p:spPr>
            <a:xfrm>
              <a:off x="2445964" y="2460901"/>
              <a:ext cx="2365463" cy="28670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C=A+B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순서도: 처리 8"/>
            <p:cNvSpPr/>
            <p:nvPr/>
          </p:nvSpPr>
          <p:spPr>
            <a:xfrm>
              <a:off x="2445964" y="2927083"/>
              <a:ext cx="2365463" cy="28670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=Y+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순서도: 처리 9"/>
            <p:cNvSpPr/>
            <p:nvPr/>
          </p:nvSpPr>
          <p:spPr>
            <a:xfrm>
              <a:off x="2459533" y="3309360"/>
              <a:ext cx="2365463" cy="28670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=B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순서도: 처리 10"/>
            <p:cNvSpPr/>
            <p:nvPr/>
          </p:nvSpPr>
          <p:spPr>
            <a:xfrm>
              <a:off x="2459533" y="3691638"/>
              <a:ext cx="2365463" cy="28670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순서도: 데이터 13"/>
            <p:cNvSpPr/>
            <p:nvPr/>
          </p:nvSpPr>
          <p:spPr>
            <a:xfrm>
              <a:off x="2283946" y="4509120"/>
              <a:ext cx="2527481" cy="334493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WRITE 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순서도: 수행의 시작/종료 14"/>
            <p:cNvSpPr/>
            <p:nvPr/>
          </p:nvSpPr>
          <p:spPr>
            <a:xfrm>
              <a:off x="2705192" y="5013176"/>
              <a:ext cx="1684987" cy="286708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END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32751" y="2060848"/>
              <a:ext cx="1879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K=3,N,1</a:t>
              </a:r>
              <a:endParaRPr lang="ko-KR" altLang="en-US" dirty="0"/>
            </a:p>
          </p:txBody>
        </p:sp>
      </p:grpSp>
      <p:cxnSp>
        <p:nvCxnSpPr>
          <p:cNvPr id="19" name="직선 화살표 연결선 18"/>
          <p:cNvCxnSpPr>
            <a:stCxn id="2" idx="2"/>
            <a:endCxn id="3" idx="0"/>
          </p:cNvCxnSpPr>
          <p:nvPr/>
        </p:nvCxnSpPr>
        <p:spPr>
          <a:xfrm>
            <a:off x="3369466" y="712107"/>
            <a:ext cx="1" cy="198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3" idx="2"/>
            <a:endCxn id="4" idx="1"/>
          </p:cNvCxnSpPr>
          <p:nvPr/>
        </p:nvCxnSpPr>
        <p:spPr>
          <a:xfrm>
            <a:off x="3369467" y="1340768"/>
            <a:ext cx="0" cy="209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4" idx="4"/>
          </p:cNvCxnSpPr>
          <p:nvPr/>
        </p:nvCxnSpPr>
        <p:spPr>
          <a:xfrm>
            <a:off x="3369467" y="1884296"/>
            <a:ext cx="0" cy="361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5" idx="2"/>
          </p:cNvCxnSpPr>
          <p:nvPr/>
        </p:nvCxnSpPr>
        <p:spPr>
          <a:xfrm>
            <a:off x="3628695" y="4265054"/>
            <a:ext cx="13569" cy="244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4" idx="4"/>
            <a:endCxn id="15" idx="0"/>
          </p:cNvCxnSpPr>
          <p:nvPr/>
        </p:nvCxnSpPr>
        <p:spPr>
          <a:xfrm flipH="1">
            <a:off x="3547686" y="4843613"/>
            <a:ext cx="1" cy="1695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875323" y="2927083"/>
            <a:ext cx="257428" cy="286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103632" y="2927083"/>
            <a:ext cx="257428" cy="286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171174" y="982383"/>
            <a:ext cx="257428" cy="286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131840" y="3691638"/>
            <a:ext cx="1000911" cy="286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131840" y="3309360"/>
            <a:ext cx="257428" cy="286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6031284" y="2580219"/>
            <a:ext cx="2592288" cy="2728009"/>
            <a:chOff x="6156176" y="2927083"/>
            <a:chExt cx="2232248" cy="2959481"/>
          </a:xfrm>
        </p:grpSpPr>
        <p:grpSp>
          <p:nvGrpSpPr>
            <p:cNvPr id="43" name="그룹 42"/>
            <p:cNvGrpSpPr/>
            <p:nvPr/>
          </p:nvGrpSpPr>
          <p:grpSpPr>
            <a:xfrm>
              <a:off x="6156176" y="2927083"/>
              <a:ext cx="2232248" cy="369332"/>
              <a:chOff x="6156176" y="2927083"/>
              <a:chExt cx="2232248" cy="369332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6156176" y="2927083"/>
                <a:ext cx="2232248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169555" y="2927083"/>
                <a:ext cx="418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6156176" y="3596068"/>
              <a:ext cx="2232248" cy="369332"/>
              <a:chOff x="6156176" y="2927083"/>
              <a:chExt cx="2232248" cy="369332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6156176" y="2927083"/>
                <a:ext cx="2232248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169555" y="2927083"/>
                <a:ext cx="418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2</a:t>
                </a:r>
                <a:endParaRPr lang="ko-KR" altLang="en-US" dirty="0"/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6156176" y="4307005"/>
              <a:ext cx="2232248" cy="369332"/>
              <a:chOff x="6156176" y="2927083"/>
              <a:chExt cx="2232248" cy="369332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6156176" y="2927083"/>
                <a:ext cx="2232248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6169555" y="2927083"/>
                <a:ext cx="418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6156176" y="4930552"/>
              <a:ext cx="2232248" cy="369332"/>
              <a:chOff x="6156176" y="2927083"/>
              <a:chExt cx="2232248" cy="36933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6156176" y="2927083"/>
                <a:ext cx="2232248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169555" y="2927083"/>
                <a:ext cx="418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4</a:t>
                </a:r>
                <a:endParaRPr lang="ko-KR" altLang="en-US" dirty="0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6156176" y="5517232"/>
              <a:ext cx="2232248" cy="369332"/>
              <a:chOff x="6156176" y="2927083"/>
              <a:chExt cx="2232248" cy="369332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6156176" y="2927083"/>
                <a:ext cx="2232248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169555" y="2927083"/>
                <a:ext cx="418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</p:grp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74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148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55199" y="489446"/>
            <a:ext cx="2371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5400" b="1" cap="none" spc="0" dirty="0" smtClean="0">
                <a:ln/>
                <a:solidFill>
                  <a:schemeClr val="accent3"/>
                </a:solidFill>
                <a:effectLst/>
              </a:rPr>
              <a:t>10</a:t>
            </a:r>
            <a:r>
              <a:rPr lang="ko-KR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진수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5576" y="3681028"/>
            <a:ext cx="19704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5400" b="1" cap="none" spc="0" dirty="0" smtClean="0">
                <a:ln/>
                <a:solidFill>
                  <a:schemeClr val="accent3"/>
                </a:solidFill>
                <a:effectLst/>
              </a:rPr>
              <a:t>2</a:t>
            </a:r>
            <a:r>
              <a:rPr lang="ko-KR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진수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2856" y="1412776"/>
            <a:ext cx="7961592" cy="16561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10</a:t>
            </a:r>
            <a:r>
              <a:rPr lang="ko-KR" altLang="en-US" b="1" dirty="0" smtClean="0">
                <a:solidFill>
                  <a:schemeClr val="tx1"/>
                </a:solidFill>
              </a:rPr>
              <a:t>진수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r>
              <a:rPr lang="en-US" altLang="ko-KR" dirty="0">
                <a:solidFill>
                  <a:schemeClr val="tx1"/>
                </a:solidFill>
              </a:rPr>
              <a:t>, 1, 2, 3, … 9</a:t>
            </a:r>
            <a:r>
              <a:rPr lang="ko-KR" altLang="en-US" dirty="0">
                <a:solidFill>
                  <a:schemeClr val="tx1"/>
                </a:solidFill>
              </a:rPr>
              <a:t>까지의 </a:t>
            </a:r>
            <a:r>
              <a:rPr lang="en-US" altLang="ko-KR" b="1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개의 숫자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이들 </a:t>
            </a:r>
            <a:r>
              <a:rPr lang="en-US" altLang="ko-KR" b="1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개의 숫자를 사용하고</a:t>
            </a:r>
            <a:r>
              <a:rPr lang="en-US" altLang="ko-KR" dirty="0">
                <a:solidFill>
                  <a:schemeClr val="tx1"/>
                </a:solidFill>
              </a:rPr>
              <a:t>, 9 </a:t>
            </a:r>
            <a:r>
              <a:rPr lang="ko-KR" altLang="en-US" dirty="0">
                <a:solidFill>
                  <a:schemeClr val="tx1"/>
                </a:solidFill>
              </a:rPr>
              <a:t>다음의 수로 </a:t>
            </a:r>
            <a:r>
              <a:rPr lang="ko-KR" altLang="en-US" dirty="0" err="1">
                <a:solidFill>
                  <a:schemeClr val="tx1"/>
                </a:solidFill>
              </a:rPr>
              <a:t>자리올림</a:t>
            </a:r>
            <a:r>
              <a:rPr lang="en-US" altLang="ko-KR" dirty="0">
                <a:solidFill>
                  <a:schemeClr val="tx1"/>
                </a:solidFill>
              </a:rPr>
              <a:t>(carry)</a:t>
            </a:r>
            <a:r>
              <a:rPr lang="ko-KR" altLang="en-US" dirty="0">
                <a:solidFill>
                  <a:schemeClr val="tx1"/>
                </a:solidFill>
              </a:rPr>
              <a:t>이 발생하도록 하여 수를 표시하는 방법을 </a:t>
            </a:r>
            <a:r>
              <a:rPr lang="en-US" altLang="ko-KR" b="1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진 표기법</a:t>
            </a:r>
            <a:r>
              <a:rPr lang="en-US" altLang="ko-KR" dirty="0">
                <a:solidFill>
                  <a:schemeClr val="tx1"/>
                </a:solidFill>
              </a:rPr>
              <a:t>...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5576" y="4604358"/>
            <a:ext cx="7848872" cy="91287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r>
              <a:rPr lang="ko-KR" altLang="en-US" b="1" dirty="0" smtClean="0">
                <a:solidFill>
                  <a:schemeClr val="tx1"/>
                </a:solidFill>
              </a:rPr>
              <a:t>진수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까지의</a:t>
            </a:r>
            <a:r>
              <a:rPr lang="ko-KR" altLang="en-US" dirty="0">
                <a:solidFill>
                  <a:schemeClr val="tx1"/>
                </a:solidFill>
              </a:rPr>
              <a:t> </a:t>
            </a:r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개의 </a:t>
            </a:r>
            <a:r>
              <a:rPr lang="ko-KR" altLang="en-US" dirty="0">
                <a:solidFill>
                  <a:schemeClr val="tx1"/>
                </a:solidFill>
              </a:rPr>
              <a:t>숫자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이들 </a:t>
            </a:r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개의 </a:t>
            </a:r>
            <a:r>
              <a:rPr lang="ko-KR" altLang="en-US" dirty="0">
                <a:solidFill>
                  <a:schemeClr val="tx1"/>
                </a:solidFill>
              </a:rPr>
              <a:t>숫자를 사용하고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smtClean="0">
                <a:solidFill>
                  <a:schemeClr val="tx1"/>
                </a:solidFill>
              </a:rPr>
              <a:t>1 </a:t>
            </a:r>
            <a:r>
              <a:rPr lang="ko-KR" altLang="en-US" dirty="0">
                <a:solidFill>
                  <a:schemeClr val="tx1"/>
                </a:solidFill>
              </a:rPr>
              <a:t>다음의 수로 </a:t>
            </a:r>
            <a:r>
              <a:rPr lang="ko-KR" altLang="en-US" dirty="0" err="1">
                <a:solidFill>
                  <a:schemeClr val="tx1"/>
                </a:solidFill>
              </a:rPr>
              <a:t>자리올림</a:t>
            </a:r>
            <a:r>
              <a:rPr lang="en-US" altLang="ko-KR" dirty="0">
                <a:solidFill>
                  <a:schemeClr val="tx1"/>
                </a:solidFill>
              </a:rPr>
              <a:t>(carry)</a:t>
            </a:r>
            <a:r>
              <a:rPr lang="ko-KR" altLang="en-US" dirty="0">
                <a:solidFill>
                  <a:schemeClr val="tx1"/>
                </a:solidFill>
              </a:rPr>
              <a:t>이 발생하도록 하여 수를 표시하는 방법을 </a:t>
            </a:r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진 </a:t>
            </a:r>
            <a:r>
              <a:rPr lang="ko-KR" altLang="en-US" dirty="0">
                <a:solidFill>
                  <a:schemeClr val="tx1"/>
                </a:solidFill>
              </a:rPr>
              <a:t>표기법</a:t>
            </a:r>
            <a:r>
              <a:rPr lang="en-US" altLang="ko-KR" dirty="0">
                <a:solidFill>
                  <a:schemeClr val="tx1"/>
                </a:solidFill>
              </a:rPr>
              <a:t>...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47864" y="620688"/>
            <a:ext cx="4104456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F0000"/>
                </a:solidFill>
                <a:latin typeface="Georgia" panose="02040502050405020303" pitchFamily="18" charset="0"/>
                <a:ea typeface="HY강M" panose="02030600000101010101" pitchFamily="18" charset="-127"/>
              </a:rPr>
              <a:t>0,1,2,3,4,5,6,7,8,9</a:t>
            </a:r>
            <a:endParaRPr lang="ko-KR" altLang="en-US" sz="3200" dirty="0">
              <a:solidFill>
                <a:srgbClr val="FF0000"/>
              </a:solidFill>
              <a:latin typeface="Georgia" panose="02040502050405020303" pitchFamily="18" charset="0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47864" y="3789040"/>
            <a:ext cx="1080120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F0000"/>
                </a:solidFill>
                <a:latin typeface="Georgia" panose="02040502050405020303" pitchFamily="18" charset="0"/>
                <a:ea typeface="HY강M" panose="02030600000101010101" pitchFamily="18" charset="-127"/>
              </a:rPr>
              <a:t>0,1</a:t>
            </a:r>
            <a:endParaRPr lang="ko-KR" altLang="en-US" sz="3200" dirty="0">
              <a:solidFill>
                <a:srgbClr val="FF0000"/>
              </a:solidFill>
              <a:latin typeface="Georgia" panose="02040502050405020303" pitchFamily="18" charset="0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649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149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6254" y="327345"/>
            <a:ext cx="9122617" cy="5601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진법 변환</a:t>
            </a:r>
            <a:endParaRPr lang="en-US" altLang="ko-KR" sz="2400" dirty="0" smtClean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59" y="924373"/>
            <a:ext cx="9144000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10</a:t>
            </a:r>
            <a:r>
              <a:rPr lang="ko-KR" altLang="en-US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진수를 </a:t>
            </a:r>
            <a:r>
              <a:rPr lang="en-US" altLang="ko-KR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2</a:t>
            </a:r>
            <a:r>
              <a:rPr lang="ko-KR" altLang="en-US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진수로 변환하기</a:t>
            </a:r>
            <a:endParaRPr lang="en-US" altLang="ko-KR" sz="2000" dirty="0" smtClean="0">
              <a:solidFill>
                <a:srgbClr val="7030A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srgbClr val="7030A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8765" y="3737310"/>
            <a:ext cx="8784976" cy="286232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&lt;&lt;</a:t>
            </a:r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  <a:r>
              <a:rPr lang="en-US" altLang="ko-KR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&gt;&gt;</a:t>
            </a:r>
          </a:p>
          <a:p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2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진수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en-US" altLang="ko-KR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binaryArr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(10)</a:t>
            </a:r>
          </a:p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</a:p>
          <a:p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 10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진수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decimal</a:t>
            </a:r>
          </a:p>
          <a:p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원본값을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보관하기 </a:t>
            </a:r>
            <a:r>
              <a:rPr lang="ko-KR" altLang="en-US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위한변수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origin</a:t>
            </a:r>
          </a:p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  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배열의 위치를 저장하는 변수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index</a:t>
            </a:r>
          </a:p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  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몫이 저장될 변수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mok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  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나머지가 저장될 변수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rem</a:t>
            </a:r>
          </a:p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   2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진수 배열을 출력할 </a:t>
            </a:r>
            <a:r>
              <a:rPr lang="ko-KR" altLang="en-US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반복제어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변수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    </a:t>
            </a:r>
          </a:p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</a:p>
        </p:txBody>
      </p:sp>
      <p:sp>
        <p:nvSpPr>
          <p:cNvPr id="23" name="오른쪽 화살표 22"/>
          <p:cNvSpPr/>
          <p:nvPr/>
        </p:nvSpPr>
        <p:spPr>
          <a:xfrm>
            <a:off x="2195749" y="2203160"/>
            <a:ext cx="432048" cy="297324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01909" y="2114738"/>
            <a:ext cx="132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10111</a:t>
            </a:r>
            <a:endParaRPr lang="ko-KR" altLang="en-US" dirty="0"/>
          </a:p>
        </p:txBody>
      </p:sp>
      <p:sp>
        <p:nvSpPr>
          <p:cNvPr id="25" name="순서도: 문서 24"/>
          <p:cNvSpPr/>
          <p:nvPr/>
        </p:nvSpPr>
        <p:spPr>
          <a:xfrm>
            <a:off x="3107077" y="1901723"/>
            <a:ext cx="1584176" cy="732682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6" name="순서도: 수동 입력 25"/>
          <p:cNvSpPr/>
          <p:nvPr/>
        </p:nvSpPr>
        <p:spPr>
          <a:xfrm>
            <a:off x="395536" y="1976238"/>
            <a:ext cx="1440160" cy="560153"/>
          </a:xfrm>
          <a:prstGeom prst="flowChartManualIn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23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7021276" y="497274"/>
            <a:ext cx="1512168" cy="620286"/>
            <a:chOff x="2051720" y="2276872"/>
            <a:chExt cx="1728192" cy="792088"/>
          </a:xfrm>
        </p:grpSpPr>
        <p:cxnSp>
          <p:nvCxnSpPr>
            <p:cNvPr id="53" name="직선 연결선 52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7165292" y="622751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7030A0"/>
                </a:solidFill>
              </a:rPr>
              <a:t>23</a:t>
            </a:r>
            <a:endParaRPr lang="ko-KR" altLang="en-US" sz="24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454204" y="93289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165292" y="1299245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7030A0"/>
                </a:solidFill>
              </a:rPr>
              <a:t>11</a:t>
            </a:r>
            <a:endParaRPr lang="ko-KR" altLang="en-US" sz="2400" dirty="0">
              <a:solidFill>
                <a:srgbClr val="7030A0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7021276" y="1258605"/>
            <a:ext cx="1512168" cy="500558"/>
            <a:chOff x="2051720" y="2276872"/>
            <a:chExt cx="1728192" cy="792088"/>
          </a:xfrm>
        </p:grpSpPr>
        <p:cxnSp>
          <p:nvCxnSpPr>
            <p:cNvPr id="59" name="직선 연결선 58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6444208" y="139825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236296" y="191683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7030A0"/>
                </a:solidFill>
              </a:rPr>
              <a:t>5</a:t>
            </a:r>
            <a:endParaRPr lang="ko-KR" altLang="en-US" sz="2400" dirty="0">
              <a:solidFill>
                <a:srgbClr val="7030A0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7021276" y="2012940"/>
            <a:ext cx="1512168" cy="500558"/>
            <a:chOff x="2051720" y="2276872"/>
            <a:chExt cx="1728192" cy="792088"/>
          </a:xfrm>
        </p:grpSpPr>
        <p:cxnSp>
          <p:nvCxnSpPr>
            <p:cNvPr id="64" name="직선 연결선 63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6458320" y="205481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165292" y="265751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7030A0"/>
                </a:solidFill>
              </a:rPr>
              <a:t>2</a:t>
            </a:r>
            <a:endParaRPr lang="ko-KR" altLang="en-US" sz="2400" dirty="0">
              <a:solidFill>
                <a:srgbClr val="7030A0"/>
              </a:solidFill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7021276" y="2591901"/>
            <a:ext cx="1512168" cy="500558"/>
            <a:chOff x="2051720" y="2276872"/>
            <a:chExt cx="1728192" cy="792088"/>
          </a:xfrm>
        </p:grpSpPr>
        <p:cxnSp>
          <p:nvCxnSpPr>
            <p:cNvPr id="69" name="직선 연결선 68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6445212" y="263758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165292" y="316744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974309" y="133216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8008304" y="198884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8008304" y="270368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grpSp>
        <p:nvGrpSpPr>
          <p:cNvPr id="78" name="그룹 77"/>
          <p:cNvGrpSpPr/>
          <p:nvPr/>
        </p:nvGrpSpPr>
        <p:grpSpPr>
          <a:xfrm>
            <a:off x="7007370" y="3156293"/>
            <a:ext cx="1512168" cy="500558"/>
            <a:chOff x="2051720" y="2276872"/>
            <a:chExt cx="1728192" cy="79208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6454204" y="327569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8027434" y="3178001"/>
            <a:ext cx="49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165292" y="369504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8052293" y="3695861"/>
            <a:ext cx="49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5" name="위쪽 화살표 84"/>
          <p:cNvSpPr/>
          <p:nvPr/>
        </p:nvSpPr>
        <p:spPr>
          <a:xfrm>
            <a:off x="8682591" y="1367859"/>
            <a:ext cx="300934" cy="1907833"/>
          </a:xfrm>
          <a:prstGeom prst="upArrow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276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16992" y="1556792"/>
            <a:ext cx="9028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재료</a:t>
            </a:r>
            <a:endParaRPr lang="en-US" altLang="ko-KR" sz="28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덧셈 기호 3"/>
          <p:cNvSpPr/>
          <p:nvPr/>
        </p:nvSpPr>
        <p:spPr>
          <a:xfrm>
            <a:off x="928337" y="2136677"/>
            <a:ext cx="1080120" cy="726467"/>
          </a:xfrm>
          <a:prstGeom prst="mathPlus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3446" y="2919809"/>
            <a:ext cx="256031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2400" b="1" dirty="0" err="1" smtClean="0">
                <a:ln/>
                <a:solidFill>
                  <a:schemeClr val="accent3"/>
                </a:solidFill>
              </a:rPr>
              <a:t>수행절차</a:t>
            </a:r>
            <a:r>
              <a:rPr lang="en-US" altLang="ko-KR" sz="2400" b="1" dirty="0" smtClean="0">
                <a:ln/>
                <a:solidFill>
                  <a:schemeClr val="accent3"/>
                </a:solidFill>
              </a:rPr>
              <a:t>(</a:t>
            </a:r>
            <a:r>
              <a:rPr lang="ko-KR" altLang="en-US" sz="2400" b="1" dirty="0" smtClean="0">
                <a:ln/>
                <a:solidFill>
                  <a:schemeClr val="accent3"/>
                </a:solidFill>
              </a:rPr>
              <a:t>레시피</a:t>
            </a:r>
            <a:r>
              <a:rPr lang="en-US" altLang="ko-KR" sz="2400" b="1" dirty="0" smtClean="0">
                <a:ln/>
                <a:solidFill>
                  <a:schemeClr val="accent3"/>
                </a:solidFill>
              </a:rPr>
              <a:t>)</a:t>
            </a:r>
            <a:endParaRPr lang="en-US" altLang="ko-KR" sz="2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93501" y="1652319"/>
            <a:ext cx="126188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데이타</a:t>
            </a:r>
            <a:endParaRPr lang="en-US" altLang="ko-KR" sz="28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덧셈 기호 6"/>
          <p:cNvSpPr/>
          <p:nvPr/>
        </p:nvSpPr>
        <p:spPr>
          <a:xfrm>
            <a:off x="5504866" y="2136677"/>
            <a:ext cx="1080120" cy="762471"/>
          </a:xfrm>
          <a:prstGeom prst="mathPlus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89195" y="2938825"/>
            <a:ext cx="216277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2000" b="1" dirty="0" err="1" smtClean="0">
                <a:ln/>
                <a:solidFill>
                  <a:schemeClr val="accent3"/>
                </a:solidFill>
              </a:rPr>
              <a:t>수행절차</a:t>
            </a:r>
            <a:r>
              <a:rPr lang="en-US" altLang="ko-KR" sz="2000" b="1" dirty="0" smtClean="0">
                <a:ln/>
                <a:solidFill>
                  <a:schemeClr val="accent3"/>
                </a:solidFill>
              </a:rPr>
              <a:t>(</a:t>
            </a:r>
            <a:r>
              <a:rPr lang="ko-KR" altLang="en-US" sz="2000" b="1" dirty="0" smtClean="0">
                <a:ln/>
                <a:solidFill>
                  <a:schemeClr val="accent3"/>
                </a:solidFill>
              </a:rPr>
              <a:t>명령어</a:t>
            </a:r>
            <a:r>
              <a:rPr lang="en-US" altLang="ko-KR" sz="2000" b="1" dirty="0" smtClean="0">
                <a:ln/>
                <a:solidFill>
                  <a:schemeClr val="accent3"/>
                </a:solidFill>
              </a:rPr>
              <a:t>)</a:t>
            </a:r>
          </a:p>
          <a:p>
            <a:pPr algn="ctr"/>
            <a:r>
              <a:rPr lang="ko-KR" altLang="en-US" sz="2000" b="1" cap="none" spc="0" dirty="0" smtClean="0">
                <a:ln/>
                <a:solidFill>
                  <a:schemeClr val="accent3"/>
                </a:solidFill>
                <a:effectLst/>
              </a:rPr>
              <a:t>연산</a:t>
            </a:r>
            <a:r>
              <a:rPr lang="en-US" altLang="ko-KR" sz="2000" b="1" cap="none" spc="0" dirty="0" smtClean="0">
                <a:ln/>
                <a:solidFill>
                  <a:schemeClr val="accent3"/>
                </a:solidFill>
                <a:effectLst/>
              </a:rPr>
              <a:t>/</a:t>
            </a:r>
            <a:r>
              <a:rPr lang="ko-KR" altLang="en-US" sz="2000" b="1" cap="none" spc="0" dirty="0" smtClean="0">
                <a:ln/>
                <a:solidFill>
                  <a:schemeClr val="accent3"/>
                </a:solidFill>
                <a:effectLst/>
              </a:rPr>
              <a:t>제어</a:t>
            </a:r>
            <a:endParaRPr lang="en-US" altLang="ko-KR" sz="2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9" name="순서도: 수동 입력 8"/>
          <p:cNvSpPr/>
          <p:nvPr/>
        </p:nvSpPr>
        <p:spPr>
          <a:xfrm>
            <a:off x="5148064" y="634243"/>
            <a:ext cx="2445034" cy="623717"/>
          </a:xfrm>
          <a:prstGeom prst="flowChartManualInpu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“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김길동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”,  90 ,80,100 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4828658" y="3753428"/>
            <a:ext cx="3635108" cy="1286065"/>
          </a:xfrm>
          <a:prstGeom prst="downArrow">
            <a:avLst>
              <a:gd name="adj1" fmla="val 58416"/>
              <a:gd name="adj2" fmla="val 50000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nt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=90;</a:t>
            </a: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nt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eng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=80;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um=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kor+eng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;</a:t>
            </a: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avg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 sum/2.0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7544" y="508263"/>
            <a:ext cx="1944216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라면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스프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파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계란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순서도: 수동 입력 12"/>
          <p:cNvSpPr/>
          <p:nvPr/>
        </p:nvSpPr>
        <p:spPr>
          <a:xfrm>
            <a:off x="5792898" y="172578"/>
            <a:ext cx="2445034" cy="623717"/>
          </a:xfrm>
          <a:prstGeom prst="flowChartManualInpu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“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홍길동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”,  90 ,80,100 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-28434" y="3613904"/>
            <a:ext cx="3384376" cy="1366465"/>
          </a:xfrm>
          <a:prstGeom prst="downArrow">
            <a:avLst>
              <a:gd name="adj1" fmla="val 58416"/>
              <a:gd name="adj2" fmla="val 50000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물을 끓인다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면과 스프를 넣는다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파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계란을 넣는다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17" y="5215628"/>
            <a:ext cx="2010374" cy="1263203"/>
          </a:xfrm>
          <a:prstGeom prst="rect">
            <a:avLst/>
          </a:prstGeom>
        </p:spPr>
      </p:pic>
      <p:sp>
        <p:nvSpPr>
          <p:cNvPr id="16" name="순서도: 문서 15"/>
          <p:cNvSpPr/>
          <p:nvPr/>
        </p:nvSpPr>
        <p:spPr>
          <a:xfrm>
            <a:off x="5689420" y="5152236"/>
            <a:ext cx="1913585" cy="1389986"/>
          </a:xfrm>
          <a:prstGeom prst="flowChartDocumen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689421" y="5481870"/>
            <a:ext cx="1546876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100</a:t>
            </a:r>
            <a:r>
              <a:rPr lang="ko-KR" altLang="en-US" sz="1200" b="1" dirty="0" smtClean="0"/>
              <a:t>명 성적표 출력</a:t>
            </a:r>
            <a:endParaRPr lang="ko-KR" altLang="en-US" sz="1200" b="1" dirty="0"/>
          </a:p>
        </p:txBody>
      </p:sp>
      <p:pic>
        <p:nvPicPr>
          <p:cNvPr id="18" name="Picture 6" descr="C:\Users\우주연\AppData\Local\Microsoft\Windows\INetCache\IE\ZHIUOYCK\연령별성별암환자진료현황(2006)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734" y="5837841"/>
            <a:ext cx="608250" cy="65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0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150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2060848"/>
            <a:ext cx="8136904" cy="201285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제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세분화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수 입력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1.1 </a:t>
            </a:r>
            <a:r>
              <a:rPr lang="ko-KR" altLang="en-US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반복 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 - 2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로 나눈 나머지를 배열에 순번대로 보관</a:t>
            </a:r>
            <a:endParaRPr lang="en-US" altLang="ko-KR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2. 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배열의 값을 출력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043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151</a:t>
            </a:fld>
            <a:endParaRPr lang="ko-KR" altLang="en-US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2510771" y="110836"/>
            <a:ext cx="1296144" cy="504056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start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순서도: 준비 3"/>
          <p:cNvSpPr/>
          <p:nvPr/>
        </p:nvSpPr>
        <p:spPr>
          <a:xfrm>
            <a:off x="1619672" y="765281"/>
            <a:ext cx="3078342" cy="891568"/>
          </a:xfrm>
          <a:prstGeom prst="flowChartPreparat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binaryArr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(10)</a:t>
            </a: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decimal,origin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index=0, mod, rem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순서도: 데이터 4"/>
          <p:cNvSpPr/>
          <p:nvPr/>
        </p:nvSpPr>
        <p:spPr>
          <a:xfrm>
            <a:off x="1943708" y="1984549"/>
            <a:ext cx="2016224" cy="428384"/>
          </a:xfrm>
          <a:prstGeom prst="flowChartInputOut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decimal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69722" y="2611261"/>
            <a:ext cx="1890210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o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rigin =decimal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69722" y="3356992"/>
            <a:ext cx="1890210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ndex=index+1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69722" y="4059376"/>
            <a:ext cx="1890210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mok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=decimal/2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69722" y="4761760"/>
            <a:ext cx="1890210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r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em = decimal- 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mok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*2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17694" y="5464144"/>
            <a:ext cx="2520280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binaryArr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(index)=rem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순서도: 판단 10"/>
          <p:cNvSpPr/>
          <p:nvPr/>
        </p:nvSpPr>
        <p:spPr>
          <a:xfrm>
            <a:off x="1709682" y="6095128"/>
            <a:ext cx="2736304" cy="646240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MOK=0</a:t>
            </a:r>
            <a:endParaRPr lang="ko-KR" altLang="en-US" sz="1600" dirty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13" name="직선 화살표 연결선 12"/>
          <p:cNvCxnSpPr>
            <a:stCxn id="3" idx="2"/>
            <a:endCxn id="4" idx="0"/>
          </p:cNvCxnSpPr>
          <p:nvPr/>
        </p:nvCxnSpPr>
        <p:spPr>
          <a:xfrm>
            <a:off x="3158843" y="614892"/>
            <a:ext cx="0" cy="15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" idx="2"/>
            <a:endCxn id="5" idx="0"/>
          </p:cNvCxnSpPr>
          <p:nvPr/>
        </p:nvCxnSpPr>
        <p:spPr>
          <a:xfrm flipH="1">
            <a:off x="3153442" y="1656849"/>
            <a:ext cx="5401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148041" y="2412933"/>
            <a:ext cx="1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157006" y="3127806"/>
            <a:ext cx="1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156142" y="3858022"/>
            <a:ext cx="1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3156142" y="4581128"/>
            <a:ext cx="1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156142" y="5231239"/>
            <a:ext cx="1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3131840" y="5937285"/>
            <a:ext cx="1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7308304" y="765281"/>
            <a:ext cx="0" cy="359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문서 31"/>
          <p:cNvSpPr/>
          <p:nvPr/>
        </p:nvSpPr>
        <p:spPr>
          <a:xfrm>
            <a:off x="6876256" y="1124744"/>
            <a:ext cx="1066800" cy="532105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origin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7308304" y="1656849"/>
            <a:ext cx="0" cy="359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6257528" y="2088903"/>
            <a:ext cx="2304256" cy="216023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6257528" y="2780928"/>
            <a:ext cx="2304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문서 36"/>
          <p:cNvSpPr/>
          <p:nvPr/>
        </p:nvSpPr>
        <p:spPr>
          <a:xfrm>
            <a:off x="6660232" y="3206903"/>
            <a:ext cx="1296144" cy="510130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binaryArr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72200" y="227687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반복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164288" y="2316454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=index,1, -1</a:t>
            </a:r>
            <a:endParaRPr lang="ko-KR" altLang="en-US" sz="1400" dirty="0"/>
          </a:p>
        </p:txBody>
      </p:sp>
      <p:cxnSp>
        <p:nvCxnSpPr>
          <p:cNvPr id="41" name="직선 화살표 연결선 40"/>
          <p:cNvCxnSpPr>
            <a:stCxn id="34" idx="2"/>
          </p:cNvCxnSpPr>
          <p:nvPr/>
        </p:nvCxnSpPr>
        <p:spPr>
          <a:xfrm>
            <a:off x="7409656" y="4249137"/>
            <a:ext cx="0" cy="49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7327251" y="2757189"/>
            <a:ext cx="18948" cy="49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endCxn id="34" idx="2"/>
          </p:cNvCxnSpPr>
          <p:nvPr/>
        </p:nvCxnSpPr>
        <p:spPr>
          <a:xfrm>
            <a:off x="7374292" y="3750660"/>
            <a:ext cx="35364" cy="49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순서도: 수행의 시작/종료 50"/>
          <p:cNvSpPr/>
          <p:nvPr/>
        </p:nvSpPr>
        <p:spPr>
          <a:xfrm>
            <a:off x="6876256" y="4758700"/>
            <a:ext cx="1296144" cy="504056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stop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53" name="직선 연결선 52"/>
          <p:cNvCxnSpPr>
            <a:stCxn id="11" idx="2"/>
          </p:cNvCxnSpPr>
          <p:nvPr/>
        </p:nvCxnSpPr>
        <p:spPr>
          <a:xfrm>
            <a:off x="3077834" y="6741368"/>
            <a:ext cx="0" cy="116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11" idx="1"/>
          </p:cNvCxnSpPr>
          <p:nvPr/>
        </p:nvCxnSpPr>
        <p:spPr>
          <a:xfrm flipH="1">
            <a:off x="827584" y="6418248"/>
            <a:ext cx="882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V="1">
            <a:off x="827584" y="4805107"/>
            <a:ext cx="0" cy="1613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191843" y="4249137"/>
            <a:ext cx="1458162" cy="4439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ecimal=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mok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60" name="직선 연결선 59"/>
          <p:cNvCxnSpPr>
            <a:stCxn id="58" idx="0"/>
          </p:cNvCxnSpPr>
          <p:nvPr/>
        </p:nvCxnSpPr>
        <p:spPr>
          <a:xfrm flipH="1" flipV="1">
            <a:off x="899592" y="3206903"/>
            <a:ext cx="21332" cy="1042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899592" y="3254192"/>
            <a:ext cx="1872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283966" y="6504525"/>
            <a:ext cx="91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956330" y="5864608"/>
            <a:ext cx="91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12" name="순서도: 연결자 11"/>
          <p:cNvSpPr/>
          <p:nvPr/>
        </p:nvSpPr>
        <p:spPr>
          <a:xfrm>
            <a:off x="7164288" y="463997"/>
            <a:ext cx="300707" cy="300707"/>
          </a:xfrm>
          <a:prstGeom prst="flowChartConnec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475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152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6608" y="32618"/>
            <a:ext cx="9122617" cy="5601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진법 변환</a:t>
            </a:r>
            <a:endParaRPr lang="en-US" altLang="ko-KR" sz="2400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25" y="668567"/>
            <a:ext cx="9144000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10</a:t>
            </a:r>
            <a:r>
              <a:rPr lang="ko-KR" altLang="en-US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진수를 임의의 진수로 변환하기</a:t>
            </a:r>
            <a:endParaRPr lang="en-US" altLang="ko-KR" sz="2000" dirty="0" smtClean="0">
              <a:solidFill>
                <a:srgbClr val="7030A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srgbClr val="7030A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32243" y="4437079"/>
            <a:ext cx="6093886" cy="230832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&lt;&lt;</a:t>
            </a:r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  <a:r>
              <a:rPr lang="en-US" altLang="ko-KR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&gt;&gt;</a:t>
            </a:r>
          </a:p>
          <a:p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배열의 요소 출력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준비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0~9 A~F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까지 저장되어 있는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차원 배열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A(16) </a:t>
            </a:r>
          </a:p>
          <a:p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 10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진수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decimal ,  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진수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trans_ number</a:t>
            </a:r>
          </a:p>
          <a:p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  </a:t>
            </a:r>
          </a:p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   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입력된 수에 가장 가까운 누승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F</a:t>
            </a:r>
          </a:p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   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몫이 저장될 변수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mok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   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나머지가 저장될 변수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rem</a:t>
            </a:r>
          </a:p>
        </p:txBody>
      </p:sp>
      <p:sp>
        <p:nvSpPr>
          <p:cNvPr id="23" name="오른쪽 화살표 22"/>
          <p:cNvSpPr/>
          <p:nvPr/>
        </p:nvSpPr>
        <p:spPr>
          <a:xfrm>
            <a:off x="2195749" y="2203160"/>
            <a:ext cx="432048" cy="297324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63034" y="2088417"/>
            <a:ext cx="132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10111</a:t>
            </a:r>
            <a:endParaRPr lang="ko-KR" altLang="en-US" dirty="0"/>
          </a:p>
        </p:txBody>
      </p:sp>
      <p:sp>
        <p:nvSpPr>
          <p:cNvPr id="25" name="순서도: 문서 24"/>
          <p:cNvSpPr/>
          <p:nvPr/>
        </p:nvSpPr>
        <p:spPr>
          <a:xfrm>
            <a:off x="3095036" y="1958447"/>
            <a:ext cx="1584176" cy="577944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6" name="순서도: 수동 입력 25"/>
          <p:cNvSpPr/>
          <p:nvPr/>
        </p:nvSpPr>
        <p:spPr>
          <a:xfrm>
            <a:off x="395536" y="1976238"/>
            <a:ext cx="1440160" cy="560153"/>
          </a:xfrm>
          <a:prstGeom prst="flowChartManualIn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23 , 2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2" name="순서도: 수동 입력 41"/>
          <p:cNvSpPr/>
          <p:nvPr/>
        </p:nvSpPr>
        <p:spPr>
          <a:xfrm>
            <a:off x="395536" y="2840301"/>
            <a:ext cx="1440160" cy="560153"/>
          </a:xfrm>
          <a:prstGeom prst="flowChartManualIn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23 , 16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3" name="오른쪽 화살표 42"/>
          <p:cNvSpPr/>
          <p:nvPr/>
        </p:nvSpPr>
        <p:spPr>
          <a:xfrm>
            <a:off x="2195749" y="2970235"/>
            <a:ext cx="432048" cy="297324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63034" y="2937952"/>
            <a:ext cx="132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F7</a:t>
            </a:r>
            <a:endParaRPr lang="ko-KR" altLang="en-US" dirty="0"/>
          </a:p>
        </p:txBody>
      </p:sp>
      <p:sp>
        <p:nvSpPr>
          <p:cNvPr id="45" name="순서도: 문서 44"/>
          <p:cNvSpPr/>
          <p:nvPr/>
        </p:nvSpPr>
        <p:spPr>
          <a:xfrm>
            <a:off x="3107077" y="2856247"/>
            <a:ext cx="1584176" cy="544207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476442"/>
              </p:ext>
            </p:extLst>
          </p:nvPr>
        </p:nvGraphicFramePr>
        <p:xfrm>
          <a:off x="828948" y="3969217"/>
          <a:ext cx="51334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41">
                  <a:extLst>
                    <a:ext uri="{9D8B030D-6E8A-4147-A177-3AD203B41FA5}">
                      <a16:colId xmlns="" xmlns:a16="http://schemas.microsoft.com/office/drawing/2014/main" val="1030291146"/>
                    </a:ext>
                  </a:extLst>
                </a:gridCol>
                <a:gridCol w="320841">
                  <a:extLst>
                    <a:ext uri="{9D8B030D-6E8A-4147-A177-3AD203B41FA5}">
                      <a16:colId xmlns="" xmlns:a16="http://schemas.microsoft.com/office/drawing/2014/main" val="410347281"/>
                    </a:ext>
                  </a:extLst>
                </a:gridCol>
                <a:gridCol w="320841">
                  <a:extLst>
                    <a:ext uri="{9D8B030D-6E8A-4147-A177-3AD203B41FA5}">
                      <a16:colId xmlns="" xmlns:a16="http://schemas.microsoft.com/office/drawing/2014/main" val="144045951"/>
                    </a:ext>
                  </a:extLst>
                </a:gridCol>
                <a:gridCol w="320841">
                  <a:extLst>
                    <a:ext uri="{9D8B030D-6E8A-4147-A177-3AD203B41FA5}">
                      <a16:colId xmlns="" xmlns:a16="http://schemas.microsoft.com/office/drawing/2014/main" val="1232481996"/>
                    </a:ext>
                  </a:extLst>
                </a:gridCol>
                <a:gridCol w="320841">
                  <a:extLst>
                    <a:ext uri="{9D8B030D-6E8A-4147-A177-3AD203B41FA5}">
                      <a16:colId xmlns="" xmlns:a16="http://schemas.microsoft.com/office/drawing/2014/main" val="3673568720"/>
                    </a:ext>
                  </a:extLst>
                </a:gridCol>
                <a:gridCol w="320841">
                  <a:extLst>
                    <a:ext uri="{9D8B030D-6E8A-4147-A177-3AD203B41FA5}">
                      <a16:colId xmlns="" xmlns:a16="http://schemas.microsoft.com/office/drawing/2014/main" val="173325106"/>
                    </a:ext>
                  </a:extLst>
                </a:gridCol>
                <a:gridCol w="320841">
                  <a:extLst>
                    <a:ext uri="{9D8B030D-6E8A-4147-A177-3AD203B41FA5}">
                      <a16:colId xmlns="" xmlns:a16="http://schemas.microsoft.com/office/drawing/2014/main" val="2856496133"/>
                    </a:ext>
                  </a:extLst>
                </a:gridCol>
                <a:gridCol w="320841">
                  <a:extLst>
                    <a:ext uri="{9D8B030D-6E8A-4147-A177-3AD203B41FA5}">
                      <a16:colId xmlns="" xmlns:a16="http://schemas.microsoft.com/office/drawing/2014/main" val="1912588619"/>
                    </a:ext>
                  </a:extLst>
                </a:gridCol>
                <a:gridCol w="320841">
                  <a:extLst>
                    <a:ext uri="{9D8B030D-6E8A-4147-A177-3AD203B41FA5}">
                      <a16:colId xmlns="" xmlns:a16="http://schemas.microsoft.com/office/drawing/2014/main" val="1291448574"/>
                    </a:ext>
                  </a:extLst>
                </a:gridCol>
                <a:gridCol w="320841">
                  <a:extLst>
                    <a:ext uri="{9D8B030D-6E8A-4147-A177-3AD203B41FA5}">
                      <a16:colId xmlns="" xmlns:a16="http://schemas.microsoft.com/office/drawing/2014/main" val="851301225"/>
                    </a:ext>
                  </a:extLst>
                </a:gridCol>
                <a:gridCol w="320841">
                  <a:extLst>
                    <a:ext uri="{9D8B030D-6E8A-4147-A177-3AD203B41FA5}">
                      <a16:colId xmlns="" xmlns:a16="http://schemas.microsoft.com/office/drawing/2014/main" val="1915088081"/>
                    </a:ext>
                  </a:extLst>
                </a:gridCol>
                <a:gridCol w="320841">
                  <a:extLst>
                    <a:ext uri="{9D8B030D-6E8A-4147-A177-3AD203B41FA5}">
                      <a16:colId xmlns="" xmlns:a16="http://schemas.microsoft.com/office/drawing/2014/main" val="4267876157"/>
                    </a:ext>
                  </a:extLst>
                </a:gridCol>
                <a:gridCol w="320841">
                  <a:extLst>
                    <a:ext uri="{9D8B030D-6E8A-4147-A177-3AD203B41FA5}">
                      <a16:colId xmlns="" xmlns:a16="http://schemas.microsoft.com/office/drawing/2014/main" val="3378381176"/>
                    </a:ext>
                  </a:extLst>
                </a:gridCol>
                <a:gridCol w="320841">
                  <a:extLst>
                    <a:ext uri="{9D8B030D-6E8A-4147-A177-3AD203B41FA5}">
                      <a16:colId xmlns="" xmlns:a16="http://schemas.microsoft.com/office/drawing/2014/main" val="3441236880"/>
                    </a:ext>
                  </a:extLst>
                </a:gridCol>
                <a:gridCol w="320841">
                  <a:extLst>
                    <a:ext uri="{9D8B030D-6E8A-4147-A177-3AD203B41FA5}">
                      <a16:colId xmlns="" xmlns:a16="http://schemas.microsoft.com/office/drawing/2014/main" val="1292004903"/>
                    </a:ext>
                  </a:extLst>
                </a:gridCol>
                <a:gridCol w="320841">
                  <a:extLst>
                    <a:ext uri="{9D8B030D-6E8A-4147-A177-3AD203B41FA5}">
                      <a16:colId xmlns="" xmlns:a16="http://schemas.microsoft.com/office/drawing/2014/main" val="92715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52303940"/>
                  </a:ext>
                </a:extLst>
              </a:tr>
            </a:tbl>
          </a:graphicData>
        </a:graphic>
      </p:graphicFrame>
      <p:grpSp>
        <p:nvGrpSpPr>
          <p:cNvPr id="73" name="그룹 72"/>
          <p:cNvGrpSpPr/>
          <p:nvPr/>
        </p:nvGrpSpPr>
        <p:grpSpPr>
          <a:xfrm>
            <a:off x="7738998" y="1052736"/>
            <a:ext cx="1133354" cy="374939"/>
            <a:chOff x="2051720" y="2276872"/>
            <a:chExt cx="1728192" cy="792088"/>
          </a:xfrm>
        </p:grpSpPr>
        <p:cxnSp>
          <p:nvCxnSpPr>
            <p:cNvPr id="77" name="직선 연결선 76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7846936" y="1128582"/>
            <a:ext cx="971446" cy="27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7030A0"/>
                </a:solidFill>
              </a:rPr>
              <a:t>23</a:t>
            </a:r>
            <a:endParaRPr lang="ko-KR" altLang="en-US" sz="1200" dirty="0">
              <a:solidFill>
                <a:srgbClr val="7030A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313984" y="1124744"/>
            <a:ext cx="485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16</a:t>
            </a:r>
            <a:endParaRPr lang="ko-KR" alt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7846936" y="1537496"/>
            <a:ext cx="485723" cy="27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7738998" y="1512931"/>
            <a:ext cx="1133354" cy="302568"/>
            <a:chOff x="2051720" y="2276872"/>
            <a:chExt cx="1728192" cy="792088"/>
          </a:xfrm>
        </p:grpSpPr>
        <p:cxnSp>
          <p:nvCxnSpPr>
            <p:cNvPr id="91" name="직선 연결선 90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93"/>
          <p:cNvSpPr txBox="1"/>
          <p:nvPr/>
        </p:nvSpPr>
        <p:spPr>
          <a:xfrm>
            <a:off x="7900153" y="1910804"/>
            <a:ext cx="485723" cy="27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7030A0"/>
                </a:solidFill>
              </a:rPr>
              <a:t>7</a:t>
            </a:r>
            <a:endParaRPr lang="ko-KR" altLang="en-US" sz="1200" dirty="0">
              <a:solidFill>
                <a:srgbClr val="7030A0"/>
              </a:solidFill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7738998" y="1968897"/>
            <a:ext cx="1133354" cy="302568"/>
            <a:chOff x="2051720" y="2276872"/>
            <a:chExt cx="1728192" cy="792088"/>
          </a:xfrm>
        </p:grpSpPr>
        <p:cxnSp>
          <p:nvCxnSpPr>
            <p:cNvPr id="96" name="직선 연결선 95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extBox 97"/>
          <p:cNvSpPr txBox="1"/>
          <p:nvPr/>
        </p:nvSpPr>
        <p:spPr>
          <a:xfrm>
            <a:off x="7317068" y="1994209"/>
            <a:ext cx="485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8</a:t>
            </a:r>
            <a:endParaRPr lang="ko-KR" alt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7884368" y="2330611"/>
            <a:ext cx="485723" cy="27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pSp>
        <p:nvGrpSpPr>
          <p:cNvPr id="100" name="그룹 99"/>
          <p:cNvGrpSpPr/>
          <p:nvPr/>
        </p:nvGrpSpPr>
        <p:grpSpPr>
          <a:xfrm>
            <a:off x="7738998" y="2318857"/>
            <a:ext cx="1133354" cy="302568"/>
            <a:chOff x="2051720" y="2276872"/>
            <a:chExt cx="1728192" cy="792088"/>
          </a:xfrm>
        </p:grpSpPr>
        <p:cxnSp>
          <p:nvCxnSpPr>
            <p:cNvPr id="101" name="직선 연결선 100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/>
          <p:cNvSpPr txBox="1"/>
          <p:nvPr/>
        </p:nvSpPr>
        <p:spPr>
          <a:xfrm>
            <a:off x="7846936" y="2666753"/>
            <a:ext cx="485723" cy="27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8453286" y="1557398"/>
            <a:ext cx="485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7</a:t>
            </a:r>
            <a:endParaRPr lang="ko-KR" alt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8478765" y="2386423"/>
            <a:ext cx="485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7</a:t>
            </a:r>
            <a:endParaRPr lang="ko-KR" altLang="en-US" sz="1200" dirty="0"/>
          </a:p>
        </p:txBody>
      </p:sp>
      <p:grpSp>
        <p:nvGrpSpPr>
          <p:cNvPr id="108" name="그룹 107"/>
          <p:cNvGrpSpPr/>
          <p:nvPr/>
        </p:nvGrpSpPr>
        <p:grpSpPr>
          <a:xfrm>
            <a:off x="7728576" y="2660010"/>
            <a:ext cx="1133354" cy="302568"/>
            <a:chOff x="2051720" y="2276872"/>
            <a:chExt cx="1728192" cy="792088"/>
          </a:xfrm>
        </p:grpSpPr>
        <p:cxnSp>
          <p:nvCxnSpPr>
            <p:cNvPr id="109" name="직선 연결선 108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Box 110"/>
          <p:cNvSpPr txBox="1"/>
          <p:nvPr/>
        </p:nvSpPr>
        <p:spPr>
          <a:xfrm>
            <a:off x="7313984" y="2708920"/>
            <a:ext cx="485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846936" y="2985662"/>
            <a:ext cx="485723" cy="27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511734" y="2986158"/>
            <a:ext cx="368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grpSp>
        <p:nvGrpSpPr>
          <p:cNvPr id="116" name="그룹 115"/>
          <p:cNvGrpSpPr/>
          <p:nvPr/>
        </p:nvGrpSpPr>
        <p:grpSpPr>
          <a:xfrm>
            <a:off x="7728576" y="3087198"/>
            <a:ext cx="1133354" cy="302568"/>
            <a:chOff x="2051720" y="2276872"/>
            <a:chExt cx="1728192" cy="792088"/>
          </a:xfrm>
        </p:grpSpPr>
        <p:cxnSp>
          <p:nvCxnSpPr>
            <p:cNvPr id="117" name="직선 연결선 116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/>
          <p:cNvSpPr txBox="1"/>
          <p:nvPr/>
        </p:nvSpPr>
        <p:spPr>
          <a:xfrm>
            <a:off x="7845162" y="3437973"/>
            <a:ext cx="485723" cy="27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7259040" y="3434044"/>
            <a:ext cx="485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grpSp>
        <p:nvGrpSpPr>
          <p:cNvPr id="121" name="그룹 120"/>
          <p:cNvGrpSpPr/>
          <p:nvPr/>
        </p:nvGrpSpPr>
        <p:grpSpPr>
          <a:xfrm>
            <a:off x="7759126" y="3530211"/>
            <a:ext cx="1133354" cy="302568"/>
            <a:chOff x="2051720" y="2276872"/>
            <a:chExt cx="1728192" cy="792088"/>
          </a:xfrm>
        </p:grpSpPr>
        <p:cxnSp>
          <p:nvCxnSpPr>
            <p:cNvPr id="122" name="직선 연결선 121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/>
          <p:cNvSpPr txBox="1"/>
          <p:nvPr/>
        </p:nvSpPr>
        <p:spPr>
          <a:xfrm>
            <a:off x="7845162" y="4003193"/>
            <a:ext cx="485723" cy="27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8532605" y="3999149"/>
            <a:ext cx="39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grpSp>
        <p:nvGrpSpPr>
          <p:cNvPr id="127" name="그룹 126"/>
          <p:cNvGrpSpPr/>
          <p:nvPr/>
        </p:nvGrpSpPr>
        <p:grpSpPr>
          <a:xfrm>
            <a:off x="7765982" y="4014027"/>
            <a:ext cx="1133354" cy="302568"/>
            <a:chOff x="2051720" y="2276872"/>
            <a:chExt cx="1728192" cy="792088"/>
          </a:xfrm>
        </p:grpSpPr>
        <p:cxnSp>
          <p:nvCxnSpPr>
            <p:cNvPr id="128" name="직선 연결선 127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/>
          <p:cNvSpPr txBox="1"/>
          <p:nvPr/>
        </p:nvSpPr>
        <p:spPr>
          <a:xfrm>
            <a:off x="7845162" y="4415793"/>
            <a:ext cx="39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33" name="그룹 132"/>
          <p:cNvGrpSpPr/>
          <p:nvPr/>
        </p:nvGrpSpPr>
        <p:grpSpPr>
          <a:xfrm>
            <a:off x="7757042" y="4419261"/>
            <a:ext cx="1133354" cy="302568"/>
            <a:chOff x="2051720" y="2276872"/>
            <a:chExt cx="1728192" cy="792088"/>
          </a:xfrm>
        </p:grpSpPr>
        <p:cxnSp>
          <p:nvCxnSpPr>
            <p:cNvPr id="134" name="직선 연결선 133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1"/>
          <p:nvPr/>
        </p:nvSpPr>
        <p:spPr>
          <a:xfrm>
            <a:off x="7254629" y="4378841"/>
            <a:ext cx="485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845162" y="4810658"/>
            <a:ext cx="39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8525921" y="4753287"/>
            <a:ext cx="39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graphicFrame>
        <p:nvGraphicFramePr>
          <p:cNvPr id="139" name="표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307715"/>
              </p:ext>
            </p:extLst>
          </p:nvPr>
        </p:nvGraphicFramePr>
        <p:xfrm>
          <a:off x="827584" y="3573016"/>
          <a:ext cx="513345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841">
                  <a:extLst>
                    <a:ext uri="{9D8B030D-6E8A-4147-A177-3AD203B41FA5}">
                      <a16:colId xmlns="" xmlns:a16="http://schemas.microsoft.com/office/drawing/2014/main" val="1030291146"/>
                    </a:ext>
                  </a:extLst>
                </a:gridCol>
                <a:gridCol w="320841">
                  <a:extLst>
                    <a:ext uri="{9D8B030D-6E8A-4147-A177-3AD203B41FA5}">
                      <a16:colId xmlns="" xmlns:a16="http://schemas.microsoft.com/office/drawing/2014/main" val="410347281"/>
                    </a:ext>
                  </a:extLst>
                </a:gridCol>
                <a:gridCol w="320841">
                  <a:extLst>
                    <a:ext uri="{9D8B030D-6E8A-4147-A177-3AD203B41FA5}">
                      <a16:colId xmlns="" xmlns:a16="http://schemas.microsoft.com/office/drawing/2014/main" val="144045951"/>
                    </a:ext>
                  </a:extLst>
                </a:gridCol>
                <a:gridCol w="320841">
                  <a:extLst>
                    <a:ext uri="{9D8B030D-6E8A-4147-A177-3AD203B41FA5}">
                      <a16:colId xmlns="" xmlns:a16="http://schemas.microsoft.com/office/drawing/2014/main" val="1232481996"/>
                    </a:ext>
                  </a:extLst>
                </a:gridCol>
                <a:gridCol w="320841">
                  <a:extLst>
                    <a:ext uri="{9D8B030D-6E8A-4147-A177-3AD203B41FA5}">
                      <a16:colId xmlns="" xmlns:a16="http://schemas.microsoft.com/office/drawing/2014/main" val="3673568720"/>
                    </a:ext>
                  </a:extLst>
                </a:gridCol>
                <a:gridCol w="320841">
                  <a:extLst>
                    <a:ext uri="{9D8B030D-6E8A-4147-A177-3AD203B41FA5}">
                      <a16:colId xmlns="" xmlns:a16="http://schemas.microsoft.com/office/drawing/2014/main" val="173325106"/>
                    </a:ext>
                  </a:extLst>
                </a:gridCol>
                <a:gridCol w="320841">
                  <a:extLst>
                    <a:ext uri="{9D8B030D-6E8A-4147-A177-3AD203B41FA5}">
                      <a16:colId xmlns="" xmlns:a16="http://schemas.microsoft.com/office/drawing/2014/main" val="2856496133"/>
                    </a:ext>
                  </a:extLst>
                </a:gridCol>
                <a:gridCol w="320841">
                  <a:extLst>
                    <a:ext uri="{9D8B030D-6E8A-4147-A177-3AD203B41FA5}">
                      <a16:colId xmlns="" xmlns:a16="http://schemas.microsoft.com/office/drawing/2014/main" val="1912588619"/>
                    </a:ext>
                  </a:extLst>
                </a:gridCol>
                <a:gridCol w="320841">
                  <a:extLst>
                    <a:ext uri="{9D8B030D-6E8A-4147-A177-3AD203B41FA5}">
                      <a16:colId xmlns="" xmlns:a16="http://schemas.microsoft.com/office/drawing/2014/main" val="1291448574"/>
                    </a:ext>
                  </a:extLst>
                </a:gridCol>
                <a:gridCol w="320841">
                  <a:extLst>
                    <a:ext uri="{9D8B030D-6E8A-4147-A177-3AD203B41FA5}">
                      <a16:colId xmlns="" xmlns:a16="http://schemas.microsoft.com/office/drawing/2014/main" val="851301225"/>
                    </a:ext>
                  </a:extLst>
                </a:gridCol>
                <a:gridCol w="320841">
                  <a:extLst>
                    <a:ext uri="{9D8B030D-6E8A-4147-A177-3AD203B41FA5}">
                      <a16:colId xmlns="" xmlns:a16="http://schemas.microsoft.com/office/drawing/2014/main" val="1915088081"/>
                    </a:ext>
                  </a:extLst>
                </a:gridCol>
                <a:gridCol w="320841">
                  <a:extLst>
                    <a:ext uri="{9D8B030D-6E8A-4147-A177-3AD203B41FA5}">
                      <a16:colId xmlns="" xmlns:a16="http://schemas.microsoft.com/office/drawing/2014/main" val="4267876157"/>
                    </a:ext>
                  </a:extLst>
                </a:gridCol>
                <a:gridCol w="320841">
                  <a:extLst>
                    <a:ext uri="{9D8B030D-6E8A-4147-A177-3AD203B41FA5}">
                      <a16:colId xmlns="" xmlns:a16="http://schemas.microsoft.com/office/drawing/2014/main" val="3378381176"/>
                    </a:ext>
                  </a:extLst>
                </a:gridCol>
                <a:gridCol w="320841">
                  <a:extLst>
                    <a:ext uri="{9D8B030D-6E8A-4147-A177-3AD203B41FA5}">
                      <a16:colId xmlns="" xmlns:a16="http://schemas.microsoft.com/office/drawing/2014/main" val="3441236880"/>
                    </a:ext>
                  </a:extLst>
                </a:gridCol>
                <a:gridCol w="320841">
                  <a:extLst>
                    <a:ext uri="{9D8B030D-6E8A-4147-A177-3AD203B41FA5}">
                      <a16:colId xmlns="" xmlns:a16="http://schemas.microsoft.com/office/drawing/2014/main" val="1292004903"/>
                    </a:ext>
                  </a:extLst>
                </a:gridCol>
                <a:gridCol w="320841">
                  <a:extLst>
                    <a:ext uri="{9D8B030D-6E8A-4147-A177-3AD203B41FA5}">
                      <a16:colId xmlns="" xmlns:a16="http://schemas.microsoft.com/office/drawing/2014/main" val="92715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6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7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8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9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16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52303940"/>
                  </a:ext>
                </a:extLst>
              </a:tr>
            </a:tbl>
          </a:graphicData>
        </a:graphic>
      </p:graphicFrame>
      <p:sp>
        <p:nvSpPr>
          <p:cNvPr id="6" name="순서도: 판단 5"/>
          <p:cNvSpPr/>
          <p:nvPr/>
        </p:nvSpPr>
        <p:spPr>
          <a:xfrm>
            <a:off x="7164288" y="4276148"/>
            <a:ext cx="564288" cy="534510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88224" y="663593"/>
            <a:ext cx="2169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해당 진수의 가장 큰  누승</a:t>
            </a:r>
            <a:endParaRPr lang="ko-KR" altLang="en-US" sz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7380312" y="922535"/>
            <a:ext cx="184629" cy="202209"/>
          </a:xfrm>
          <a:prstGeom prst="down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584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153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1916832"/>
            <a:ext cx="8136904" cy="39241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제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세분화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수와 변환할 진수 입력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1.1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입력한 값보다 큰 누승을 구한다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1.2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반복 </a:t>
            </a:r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&lt;</a:t>
            </a:r>
            <a:r>
              <a:rPr lang="ko-KR" altLang="en-US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누승의 값이 </a:t>
            </a:r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1</a:t>
            </a:r>
            <a:r>
              <a:rPr lang="ko-KR" altLang="en-US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이 </a:t>
            </a:r>
            <a:r>
              <a:rPr lang="ko-KR" altLang="en-US" sz="1600" dirty="0" err="1">
                <a:latin typeface="HY궁서B" panose="02030600000101010101" pitchFamily="18" charset="-127"/>
                <a:ea typeface="HY궁서B" panose="02030600000101010101" pitchFamily="18" charset="-127"/>
              </a:rPr>
              <a:t>아닐때</a:t>
            </a:r>
            <a:r>
              <a:rPr lang="ko-KR" altLang="en-US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까지</a:t>
            </a:r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&gt;</a:t>
            </a:r>
            <a:r>
              <a:rPr lang="ko-KR" altLang="en-US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 - </a:t>
            </a:r>
            <a:r>
              <a:rPr lang="ko-KR" altLang="en-US" sz="1600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진수변환에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이용될 누승을 구한다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 -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몫을 구한다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 </a:t>
            </a:r>
            <a:r>
              <a:rPr lang="ko-KR" altLang="en-US" sz="1600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입력수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/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누승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 -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나머지를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구한다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 -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해당 </a:t>
            </a:r>
            <a:r>
              <a:rPr lang="ko-KR" altLang="en-US" sz="1600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몫번째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배열의 값을 출력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 -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입력한 수를 갱신한다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199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154</a:t>
            </a:fld>
            <a:endParaRPr lang="ko-KR" altLang="en-US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2510771" y="110836"/>
            <a:ext cx="1296144" cy="504056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start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순서도: 준비 3"/>
          <p:cNvSpPr/>
          <p:nvPr/>
        </p:nvSpPr>
        <p:spPr>
          <a:xfrm>
            <a:off x="1619672" y="765281"/>
            <a:ext cx="3078342" cy="891568"/>
          </a:xfrm>
          <a:prstGeom prst="flowChartPreparat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binaryArr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(10)</a:t>
            </a: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decimal,origin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index=0, mod, rem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순서도: 데이터 4"/>
          <p:cNvSpPr/>
          <p:nvPr/>
        </p:nvSpPr>
        <p:spPr>
          <a:xfrm>
            <a:off x="1943708" y="1984549"/>
            <a:ext cx="2016224" cy="428384"/>
          </a:xfrm>
          <a:prstGeom prst="flowChartInputOut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decimal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69722" y="2611261"/>
            <a:ext cx="1890210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o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rigin =decimal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69722" y="3356992"/>
            <a:ext cx="1890210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ndex=index+1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69722" y="4059376"/>
            <a:ext cx="1890210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mok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=decimal/2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69722" y="4761760"/>
            <a:ext cx="1890210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r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em = decimal- 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mok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*2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17694" y="5464144"/>
            <a:ext cx="2520280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binaryArr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(index)=rem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순서도: 판단 10"/>
          <p:cNvSpPr/>
          <p:nvPr/>
        </p:nvSpPr>
        <p:spPr>
          <a:xfrm>
            <a:off x="1709682" y="6095128"/>
            <a:ext cx="2736304" cy="646240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MOK=0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3" name="직선 화살표 연결선 12"/>
          <p:cNvCxnSpPr>
            <a:stCxn id="3" idx="2"/>
            <a:endCxn id="4" idx="0"/>
          </p:cNvCxnSpPr>
          <p:nvPr/>
        </p:nvCxnSpPr>
        <p:spPr>
          <a:xfrm>
            <a:off x="3158843" y="614892"/>
            <a:ext cx="0" cy="15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" idx="2"/>
            <a:endCxn id="5" idx="0"/>
          </p:cNvCxnSpPr>
          <p:nvPr/>
        </p:nvCxnSpPr>
        <p:spPr>
          <a:xfrm flipH="1">
            <a:off x="3153442" y="1656849"/>
            <a:ext cx="5401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148041" y="2412933"/>
            <a:ext cx="1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157006" y="3127806"/>
            <a:ext cx="1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156142" y="3858022"/>
            <a:ext cx="1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3156142" y="4581128"/>
            <a:ext cx="1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156142" y="5231239"/>
            <a:ext cx="1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3131840" y="5937285"/>
            <a:ext cx="1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7308304" y="765281"/>
            <a:ext cx="0" cy="359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문서 31"/>
          <p:cNvSpPr/>
          <p:nvPr/>
        </p:nvSpPr>
        <p:spPr>
          <a:xfrm>
            <a:off x="6876256" y="1124744"/>
            <a:ext cx="1066800" cy="532105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origin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7308304" y="1656849"/>
            <a:ext cx="0" cy="359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6257528" y="2088903"/>
            <a:ext cx="2304256" cy="216023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6257528" y="2780928"/>
            <a:ext cx="2304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문서 36"/>
          <p:cNvSpPr/>
          <p:nvPr/>
        </p:nvSpPr>
        <p:spPr>
          <a:xfrm>
            <a:off x="6660232" y="3206903"/>
            <a:ext cx="1296144" cy="510130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binaryArr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72200" y="227687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반복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164288" y="2316454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=index,1, -1</a:t>
            </a:r>
            <a:endParaRPr lang="ko-KR" altLang="en-US" sz="1400" dirty="0"/>
          </a:p>
        </p:txBody>
      </p:sp>
      <p:cxnSp>
        <p:nvCxnSpPr>
          <p:cNvPr id="41" name="직선 화살표 연결선 40"/>
          <p:cNvCxnSpPr>
            <a:stCxn id="34" idx="2"/>
          </p:cNvCxnSpPr>
          <p:nvPr/>
        </p:nvCxnSpPr>
        <p:spPr>
          <a:xfrm>
            <a:off x="7409656" y="4249137"/>
            <a:ext cx="0" cy="49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7327251" y="2757189"/>
            <a:ext cx="18948" cy="49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endCxn id="34" idx="2"/>
          </p:cNvCxnSpPr>
          <p:nvPr/>
        </p:nvCxnSpPr>
        <p:spPr>
          <a:xfrm>
            <a:off x="7374292" y="3750660"/>
            <a:ext cx="35364" cy="49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순서도: 수행의 시작/종료 50"/>
          <p:cNvSpPr/>
          <p:nvPr/>
        </p:nvSpPr>
        <p:spPr>
          <a:xfrm>
            <a:off x="6876256" y="4758700"/>
            <a:ext cx="1296144" cy="504056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stop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53" name="직선 연결선 52"/>
          <p:cNvCxnSpPr>
            <a:stCxn id="11" idx="2"/>
          </p:cNvCxnSpPr>
          <p:nvPr/>
        </p:nvCxnSpPr>
        <p:spPr>
          <a:xfrm>
            <a:off x="3077834" y="6741368"/>
            <a:ext cx="0" cy="116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11" idx="1"/>
          </p:cNvCxnSpPr>
          <p:nvPr/>
        </p:nvCxnSpPr>
        <p:spPr>
          <a:xfrm flipH="1">
            <a:off x="827584" y="6418248"/>
            <a:ext cx="882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V="1">
            <a:off x="827584" y="4805107"/>
            <a:ext cx="0" cy="1613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191843" y="4249137"/>
            <a:ext cx="1458162" cy="4439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ecimal=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mok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60" name="직선 연결선 59"/>
          <p:cNvCxnSpPr>
            <a:stCxn id="58" idx="0"/>
          </p:cNvCxnSpPr>
          <p:nvPr/>
        </p:nvCxnSpPr>
        <p:spPr>
          <a:xfrm flipH="1" flipV="1">
            <a:off x="899592" y="3206903"/>
            <a:ext cx="21332" cy="1042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899592" y="3254192"/>
            <a:ext cx="1872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283966" y="6504525"/>
            <a:ext cx="91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956330" y="5864608"/>
            <a:ext cx="91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55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155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6608" y="32618"/>
            <a:ext cx="9122617" cy="5601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보수구하기</a:t>
            </a:r>
            <a:endParaRPr lang="en-US" altLang="ko-KR" sz="2400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25" y="668567"/>
            <a:ext cx="9144000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</a:t>
            </a:r>
            <a:r>
              <a:rPr lang="ko-KR" altLang="en-US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의 보수 </a:t>
            </a:r>
            <a:r>
              <a:rPr lang="en-US" altLang="ko-KR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2</a:t>
            </a:r>
            <a:r>
              <a:rPr lang="ko-KR" altLang="en-US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의 보수 </a:t>
            </a:r>
            <a:r>
              <a:rPr lang="en-US" altLang="ko-KR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?</a:t>
            </a:r>
          </a:p>
        </p:txBody>
      </p:sp>
      <p:sp>
        <p:nvSpPr>
          <p:cNvPr id="23" name="오른쪽 화살표 22"/>
          <p:cNvSpPr/>
          <p:nvPr/>
        </p:nvSpPr>
        <p:spPr>
          <a:xfrm>
            <a:off x="2599125" y="2629014"/>
            <a:ext cx="432048" cy="297324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540805"/>
              </p:ext>
            </p:extLst>
          </p:nvPr>
        </p:nvGraphicFramePr>
        <p:xfrm>
          <a:off x="179512" y="2625571"/>
          <a:ext cx="2111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79">
                  <a:extLst>
                    <a:ext uri="{9D8B030D-6E8A-4147-A177-3AD203B41FA5}">
                      <a16:colId xmlns="" xmlns:a16="http://schemas.microsoft.com/office/drawing/2014/main" val="1305406872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3851171903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2358694057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142191143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34463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24091259"/>
                  </a:ext>
                </a:extLst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797553"/>
              </p:ext>
            </p:extLst>
          </p:nvPr>
        </p:nvGraphicFramePr>
        <p:xfrm>
          <a:off x="3424004" y="2670127"/>
          <a:ext cx="2111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79">
                  <a:extLst>
                    <a:ext uri="{9D8B030D-6E8A-4147-A177-3AD203B41FA5}">
                      <a16:colId xmlns="" xmlns:a16="http://schemas.microsoft.com/office/drawing/2014/main" val="1305406872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3851171903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2358694057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142191143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34463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24091259"/>
                  </a:ext>
                </a:extLst>
              </a:tr>
            </a:tbl>
          </a:graphicData>
        </a:graphic>
      </p:graphicFrame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869009"/>
              </p:ext>
            </p:extLst>
          </p:nvPr>
        </p:nvGraphicFramePr>
        <p:xfrm>
          <a:off x="6788211" y="3863771"/>
          <a:ext cx="2111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79">
                  <a:extLst>
                    <a:ext uri="{9D8B030D-6E8A-4147-A177-3AD203B41FA5}">
                      <a16:colId xmlns="" xmlns:a16="http://schemas.microsoft.com/office/drawing/2014/main" val="1305406872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3851171903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2358694057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142191143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34463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2409125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24003" y="2318857"/>
            <a:ext cx="1292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의 보수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0760" y="4174232"/>
            <a:ext cx="5965416" cy="7668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의 보수 구하는 법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:   1-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해당 값</a:t>
            </a:r>
            <a:endParaRPr lang="ko-KR" altLang="en-US" dirty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1979712" y="836712"/>
            <a:ext cx="1051461" cy="720080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폭발 1 10"/>
          <p:cNvSpPr/>
          <p:nvPr/>
        </p:nvSpPr>
        <p:spPr>
          <a:xfrm>
            <a:off x="3779912" y="668567"/>
            <a:ext cx="2232248" cy="1176257"/>
          </a:xfrm>
          <a:prstGeom prst="irregularSeal1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이해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90760" y="5034316"/>
            <a:ext cx="5965416" cy="16401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ea typeface="HY강M" panose="02030600000101010101" pitchFamily="18" charset="-127"/>
              </a:rPr>
              <a:t>2</a:t>
            </a:r>
            <a:r>
              <a:rPr lang="ko-KR" altLang="en-US" dirty="0">
                <a:solidFill>
                  <a:schemeClr val="tx1"/>
                </a:solidFill>
                <a:ea typeface="HY강M" panose="02030600000101010101" pitchFamily="18" charset="-127"/>
              </a:rPr>
              <a:t>의 보수 구하는 법</a:t>
            </a:r>
            <a:r>
              <a:rPr lang="en-US" altLang="ko-KR" dirty="0">
                <a:solidFill>
                  <a:schemeClr val="tx1"/>
                </a:solidFill>
                <a:ea typeface="HY강M" panose="02030600000101010101" pitchFamily="18" charset="-127"/>
              </a:rPr>
              <a:t>:   1</a:t>
            </a:r>
            <a:r>
              <a:rPr lang="ko-KR" altLang="en-US" dirty="0">
                <a:solidFill>
                  <a:schemeClr val="tx1"/>
                </a:solidFill>
                <a:ea typeface="HY강M" panose="02030600000101010101" pitchFamily="18" charset="-127"/>
              </a:rPr>
              <a:t>의 보수 </a:t>
            </a:r>
            <a:r>
              <a:rPr lang="en-US" altLang="ko-KR" dirty="0">
                <a:solidFill>
                  <a:schemeClr val="tx1"/>
                </a:solidFill>
                <a:ea typeface="HY강M" panose="02030600000101010101" pitchFamily="18" charset="-127"/>
              </a:rPr>
              <a:t>+</a:t>
            </a:r>
            <a:r>
              <a:rPr lang="en-US" altLang="ko-KR" dirty="0" smtClean="0">
                <a:solidFill>
                  <a:schemeClr val="tx1"/>
                </a:solidFill>
                <a:ea typeface="HY강M" panose="02030600000101010101" pitchFamily="18" charset="-127"/>
              </a:rPr>
              <a:t>1 </a:t>
            </a:r>
          </a:p>
          <a:p>
            <a:endParaRPr lang="en-US" altLang="ko-KR" dirty="0" smtClean="0">
              <a:solidFill>
                <a:schemeClr val="tx1"/>
              </a:solidFill>
              <a:ea typeface="HY강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solidFill>
                  <a:schemeClr val="tx1"/>
                </a:solidFill>
                <a:ea typeface="HY강M" panose="02030600000101010101" pitchFamily="18" charset="-127"/>
              </a:rPr>
              <a:t>해당값에</a:t>
            </a:r>
            <a:r>
              <a:rPr lang="ko-KR" altLang="en-US" dirty="0" smtClean="0">
                <a:solidFill>
                  <a:schemeClr val="tx1"/>
                </a:solidFill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ea typeface="HY강M" panose="02030600000101010101" pitchFamily="18" charset="-127"/>
              </a:rPr>
              <a:t>carry(1)</a:t>
            </a:r>
            <a:r>
              <a:rPr lang="ko-KR" altLang="en-US" dirty="0" smtClean="0">
                <a:solidFill>
                  <a:schemeClr val="tx1"/>
                </a:solidFill>
                <a:ea typeface="HY강M" panose="02030600000101010101" pitchFamily="18" charset="-127"/>
              </a:rPr>
              <a:t>를 더함</a:t>
            </a:r>
            <a:endParaRPr lang="en-US" altLang="ko-KR" dirty="0" smtClean="0">
              <a:solidFill>
                <a:schemeClr val="tx1"/>
              </a:solidFill>
              <a:ea typeface="HY강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solidFill>
                  <a:schemeClr val="tx1"/>
                </a:solidFill>
                <a:ea typeface="HY강M" panose="02030600000101010101" pitchFamily="18" charset="-127"/>
              </a:rPr>
              <a:t>해당값</a:t>
            </a:r>
            <a:r>
              <a:rPr lang="ko-KR" altLang="en-US" dirty="0" smtClean="0">
                <a:solidFill>
                  <a:schemeClr val="tx1"/>
                </a:solidFill>
                <a:ea typeface="HY강M" panose="02030600000101010101" pitchFamily="18" charset="-127"/>
              </a:rPr>
              <a:t>  </a:t>
            </a:r>
            <a:r>
              <a:rPr lang="en-US" altLang="ko-KR" dirty="0">
                <a:solidFill>
                  <a:schemeClr val="tx1"/>
                </a:solidFill>
                <a:ea typeface="HY강M" panose="02030600000101010101" pitchFamily="18" charset="-127"/>
              </a:rPr>
              <a:t>2</a:t>
            </a:r>
            <a:r>
              <a:rPr lang="ko-KR" altLang="en-US" dirty="0">
                <a:solidFill>
                  <a:schemeClr val="tx1"/>
                </a:solidFill>
                <a:ea typeface="HY강M" panose="02030600000101010101" pitchFamily="18" charset="-127"/>
              </a:rPr>
              <a:t>로 나눈 나머지 보관</a:t>
            </a:r>
            <a:endParaRPr lang="en-US" altLang="ko-KR" dirty="0">
              <a:solidFill>
                <a:schemeClr val="tx1"/>
              </a:solidFill>
              <a:ea typeface="HY강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ea typeface="HY강M" panose="02030600000101010101" pitchFamily="18" charset="-127"/>
              </a:rPr>
              <a:t>c</a:t>
            </a:r>
            <a:r>
              <a:rPr lang="en-US" altLang="ko-KR" dirty="0" smtClean="0">
                <a:solidFill>
                  <a:schemeClr val="tx1"/>
                </a:solidFill>
                <a:ea typeface="HY강M" panose="02030600000101010101" pitchFamily="18" charset="-127"/>
              </a:rPr>
              <a:t>arry(</a:t>
            </a:r>
            <a:r>
              <a:rPr lang="ko-KR" altLang="en-US" dirty="0" smtClean="0">
                <a:solidFill>
                  <a:schemeClr val="tx1"/>
                </a:solidFill>
                <a:ea typeface="HY강M" panose="02030600000101010101" pitchFamily="18" charset="-127"/>
              </a:rPr>
              <a:t>올림 수</a:t>
            </a:r>
            <a:r>
              <a:rPr lang="en-US" altLang="ko-KR" dirty="0" smtClean="0">
                <a:solidFill>
                  <a:schemeClr val="tx1"/>
                </a:solidFill>
                <a:ea typeface="HY강M" panose="02030600000101010101" pitchFamily="18" charset="-127"/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  <a:ea typeface="HY강M" panose="02030600000101010101" pitchFamily="18" charset="-127"/>
              </a:rPr>
              <a:t>구하기  구하는 식</a:t>
            </a:r>
            <a:r>
              <a:rPr lang="en-US" altLang="ko-KR" dirty="0" smtClean="0">
                <a:solidFill>
                  <a:schemeClr val="tx1"/>
                </a:solidFill>
                <a:ea typeface="HY강M" panose="02030600000101010101" pitchFamily="18" charset="-127"/>
              </a:rPr>
              <a:t>:(  </a:t>
            </a:r>
            <a:r>
              <a:rPr lang="ko-KR" altLang="en-US" dirty="0" err="1" smtClean="0">
                <a:solidFill>
                  <a:schemeClr val="tx1"/>
                </a:solidFill>
                <a:ea typeface="HY강M" panose="02030600000101010101" pitchFamily="18" charset="-127"/>
              </a:rPr>
              <a:t>해당수</a:t>
            </a:r>
            <a:r>
              <a:rPr lang="ko-KR" altLang="en-US" dirty="0" smtClean="0">
                <a:solidFill>
                  <a:schemeClr val="tx1"/>
                </a:solidFill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ea typeface="HY강M" panose="02030600000101010101" pitchFamily="18" charset="-127"/>
              </a:rPr>
              <a:t>* carry) </a:t>
            </a:r>
            <a:endParaRPr lang="en-US" altLang="ko-KR" dirty="0">
              <a:solidFill>
                <a:schemeClr val="tx1"/>
              </a:solidFill>
              <a:ea typeface="HY강M" panose="02030600000101010101" pitchFamily="18" charset="-127"/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6372200" y="4360367"/>
            <a:ext cx="2304256" cy="1486977"/>
          </a:xfrm>
          <a:prstGeom prst="wedgeRoundRectCallout">
            <a:avLst>
              <a:gd name="adj1" fmla="val -66653"/>
              <a:gd name="adj2" fmla="val 77715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carry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를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로 초기화 함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746148" y="1960604"/>
            <a:ext cx="2079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2</a:t>
            </a:r>
            <a:r>
              <a:rPr lang="ko-KR" altLang="en-US" sz="1400" b="1" dirty="0" smtClean="0">
                <a:solidFill>
                  <a:srgbClr val="00B0F0"/>
                </a:solidFill>
              </a:rPr>
              <a:t>의 보수 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:1</a:t>
            </a:r>
            <a:r>
              <a:rPr lang="ko-KR" altLang="en-US" sz="1400" b="1" dirty="0" err="1" smtClean="0">
                <a:solidFill>
                  <a:srgbClr val="00B0F0"/>
                </a:solidFill>
              </a:rPr>
              <a:t>의보수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+1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255121"/>
              </p:ext>
            </p:extLst>
          </p:nvPr>
        </p:nvGraphicFramePr>
        <p:xfrm>
          <a:off x="6760899" y="2836878"/>
          <a:ext cx="2111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79">
                  <a:extLst>
                    <a:ext uri="{9D8B030D-6E8A-4147-A177-3AD203B41FA5}">
                      <a16:colId xmlns="" xmlns:a16="http://schemas.microsoft.com/office/drawing/2014/main" val="1305406872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3851171903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2358694057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142191143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34463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24091259"/>
                  </a:ext>
                </a:extLst>
              </a:tr>
            </a:tbl>
          </a:graphicData>
        </a:graphic>
      </p:graphicFrame>
      <p:sp>
        <p:nvSpPr>
          <p:cNvPr id="81" name="TextBox 80"/>
          <p:cNvSpPr txBox="1"/>
          <p:nvPr/>
        </p:nvSpPr>
        <p:spPr>
          <a:xfrm>
            <a:off x="6701129" y="2506414"/>
            <a:ext cx="1292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의 보수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덧셈 기호 13"/>
          <p:cNvSpPr/>
          <p:nvPr/>
        </p:nvSpPr>
        <p:spPr>
          <a:xfrm>
            <a:off x="7943056" y="3393356"/>
            <a:ext cx="229344" cy="322275"/>
          </a:xfrm>
          <a:prstGeom prst="mathPlus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27216" y="3366467"/>
            <a:ext cx="29847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altLang="ko-KR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077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156</a:t>
            </a:fld>
            <a:endParaRPr lang="ko-KR" altLang="en-US"/>
          </a:p>
        </p:txBody>
      </p:sp>
      <p:sp>
        <p:nvSpPr>
          <p:cNvPr id="3" name="오른쪽 화살표 2"/>
          <p:cNvSpPr/>
          <p:nvPr/>
        </p:nvSpPr>
        <p:spPr>
          <a:xfrm>
            <a:off x="2599125" y="1751400"/>
            <a:ext cx="432048" cy="297324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660726"/>
              </p:ext>
            </p:extLst>
          </p:nvPr>
        </p:nvGraphicFramePr>
        <p:xfrm>
          <a:off x="179512" y="1747957"/>
          <a:ext cx="2111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79">
                  <a:extLst>
                    <a:ext uri="{9D8B030D-6E8A-4147-A177-3AD203B41FA5}">
                      <a16:colId xmlns="" xmlns:a16="http://schemas.microsoft.com/office/drawing/2014/main" val="1305406872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3851171903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2358694057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142191143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34463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2409125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804138"/>
              </p:ext>
            </p:extLst>
          </p:nvPr>
        </p:nvGraphicFramePr>
        <p:xfrm>
          <a:off x="4452666" y="3472180"/>
          <a:ext cx="2111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79">
                  <a:extLst>
                    <a:ext uri="{9D8B030D-6E8A-4147-A177-3AD203B41FA5}">
                      <a16:colId xmlns="" xmlns:a16="http://schemas.microsoft.com/office/drawing/2014/main" val="1305406872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3851171903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2358694057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142191143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34463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2409125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19872" y="3503711"/>
            <a:ext cx="1292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의 보수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2238360"/>
            <a:ext cx="99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F0"/>
                </a:solidFill>
              </a:rPr>
              <a:t>A</a:t>
            </a:r>
            <a:r>
              <a:rPr lang="ko-KR" altLang="en-US" sz="1400" dirty="0" smtClean="0">
                <a:solidFill>
                  <a:srgbClr val="00B0F0"/>
                </a:solidFill>
              </a:rPr>
              <a:t>배열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7753" y="4004741"/>
            <a:ext cx="99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B0F0"/>
                </a:solidFill>
              </a:rPr>
              <a:t>B</a:t>
            </a:r>
            <a:r>
              <a:rPr lang="ko-KR" altLang="en-US" sz="1400" dirty="0" smtClean="0">
                <a:solidFill>
                  <a:srgbClr val="00B0F0"/>
                </a:solidFill>
              </a:rPr>
              <a:t>배열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985444"/>
              </p:ext>
            </p:extLst>
          </p:nvPr>
        </p:nvGraphicFramePr>
        <p:xfrm>
          <a:off x="4476329" y="1747957"/>
          <a:ext cx="2111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79">
                  <a:extLst>
                    <a:ext uri="{9D8B030D-6E8A-4147-A177-3AD203B41FA5}">
                      <a16:colId xmlns="" xmlns:a16="http://schemas.microsoft.com/office/drawing/2014/main" val="1305406872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3851171903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2358694057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142191143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34463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2409125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483603" y="1340768"/>
            <a:ext cx="224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4915651" y="1340768"/>
            <a:ext cx="224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5350416" y="1340768"/>
            <a:ext cx="224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5700710" y="1340768"/>
            <a:ext cx="224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3468217" y="1340768"/>
            <a:ext cx="998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index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8" name="직선 화살표 연결선 17"/>
          <p:cNvCxnSpPr>
            <a:endCxn id="12" idx="1"/>
          </p:cNvCxnSpPr>
          <p:nvPr/>
        </p:nvCxnSpPr>
        <p:spPr>
          <a:xfrm>
            <a:off x="4207852" y="1463878"/>
            <a:ext cx="2757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04521" y="1340768"/>
            <a:ext cx="224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5</a:t>
            </a:r>
            <a:endParaRPr lang="ko-KR" altLang="en-US" sz="1000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4627619" y="2238360"/>
            <a:ext cx="0" cy="103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73281" y="1894835"/>
            <a:ext cx="99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F0"/>
                </a:solidFill>
              </a:rPr>
              <a:t>A</a:t>
            </a:r>
            <a:r>
              <a:rPr lang="ko-KR" altLang="en-US" sz="1400" dirty="0" smtClean="0">
                <a:solidFill>
                  <a:srgbClr val="00B0F0"/>
                </a:solidFill>
              </a:rPr>
              <a:t>배열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70032" y="2619276"/>
            <a:ext cx="33570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</a:t>
            </a:r>
            <a:r>
              <a:rPr lang="ko-KR" altLang="en-US" sz="1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배열 </a:t>
            </a:r>
            <a:r>
              <a:rPr lang="ko-KR" altLang="en-US" sz="16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요소값</a:t>
            </a:r>
            <a:r>
              <a:rPr lang="en-US" altLang="ko-KR" sz="1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= 1-A</a:t>
            </a:r>
            <a:r>
              <a:rPr lang="ko-KR" altLang="en-US" sz="1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배열의 요소 값</a:t>
            </a:r>
            <a:endParaRPr lang="en-US" altLang="ko-KR" sz="1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83603" y="3244982"/>
            <a:ext cx="224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4915651" y="3244982"/>
            <a:ext cx="224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5350416" y="3244982"/>
            <a:ext cx="224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5700710" y="3244982"/>
            <a:ext cx="224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204521" y="3244982"/>
            <a:ext cx="224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5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4483603" y="4423594"/>
            <a:ext cx="2896709" cy="13732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B(1) = 1- A(1)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B(2) = 1- A(2)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B(3) = 1- A(3)</a:t>
            </a:r>
            <a:endParaRPr lang="ko-KR" altLang="en-US" sz="1600" dirty="0">
              <a:solidFill>
                <a:schemeClr val="tx1"/>
              </a:solidFill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B(4) = 1- A(4)</a:t>
            </a:r>
            <a:endParaRPr lang="ko-KR" altLang="en-US" sz="1600" dirty="0">
              <a:solidFill>
                <a:schemeClr val="tx1"/>
              </a:solidFill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B(5) = 1- A(5)</a:t>
            </a:r>
            <a:endParaRPr lang="ko-KR" altLang="en-US" sz="1600" dirty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375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157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397966"/>
              </p:ext>
            </p:extLst>
          </p:nvPr>
        </p:nvGraphicFramePr>
        <p:xfrm>
          <a:off x="1058682" y="3863771"/>
          <a:ext cx="2111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79">
                  <a:extLst>
                    <a:ext uri="{9D8B030D-6E8A-4147-A177-3AD203B41FA5}">
                      <a16:colId xmlns="" xmlns:a16="http://schemas.microsoft.com/office/drawing/2014/main" val="1305406872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3851171903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2358694057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142191143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34463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2409125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16619" y="1960604"/>
            <a:ext cx="261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2</a:t>
            </a:r>
            <a:r>
              <a:rPr lang="ko-KR" altLang="en-US" b="1" dirty="0" smtClean="0">
                <a:solidFill>
                  <a:srgbClr val="00B0F0"/>
                </a:solidFill>
              </a:rPr>
              <a:t>의 보수 </a:t>
            </a:r>
            <a:r>
              <a:rPr lang="en-US" altLang="ko-KR" b="1" dirty="0" smtClean="0">
                <a:solidFill>
                  <a:srgbClr val="00B0F0"/>
                </a:solidFill>
              </a:rPr>
              <a:t>:1</a:t>
            </a:r>
            <a:r>
              <a:rPr lang="ko-KR" altLang="en-US" b="1" dirty="0" err="1" smtClean="0">
                <a:solidFill>
                  <a:srgbClr val="00B0F0"/>
                </a:solidFill>
              </a:rPr>
              <a:t>의보수</a:t>
            </a:r>
            <a:r>
              <a:rPr lang="en-US" altLang="ko-KR" b="1" dirty="0" smtClean="0">
                <a:solidFill>
                  <a:srgbClr val="00B0F0"/>
                </a:solidFill>
              </a:rPr>
              <a:t>+1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184286"/>
              </p:ext>
            </p:extLst>
          </p:nvPr>
        </p:nvGraphicFramePr>
        <p:xfrm>
          <a:off x="1031370" y="2836878"/>
          <a:ext cx="2111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79">
                  <a:extLst>
                    <a:ext uri="{9D8B030D-6E8A-4147-A177-3AD203B41FA5}">
                      <a16:colId xmlns="" xmlns:a16="http://schemas.microsoft.com/office/drawing/2014/main" val="1305406872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3851171903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2358694057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142191143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34463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2409125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71600" y="2506414"/>
            <a:ext cx="1292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의 보수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7" name="덧셈 기호 6"/>
          <p:cNvSpPr/>
          <p:nvPr/>
        </p:nvSpPr>
        <p:spPr>
          <a:xfrm>
            <a:off x="2213527" y="3393356"/>
            <a:ext cx="229344" cy="322275"/>
          </a:xfrm>
          <a:prstGeom prst="mathPlus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97687" y="3366467"/>
            <a:ext cx="29847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altLang="ko-KR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462205"/>
              </p:ext>
            </p:extLst>
          </p:nvPr>
        </p:nvGraphicFramePr>
        <p:xfrm>
          <a:off x="5292080" y="3871078"/>
          <a:ext cx="2111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79">
                  <a:extLst>
                    <a:ext uri="{9D8B030D-6E8A-4147-A177-3AD203B41FA5}">
                      <a16:colId xmlns="" xmlns:a16="http://schemas.microsoft.com/office/drawing/2014/main" val="1305406872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3851171903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2358694057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142191143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34463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24091259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184286"/>
              </p:ext>
            </p:extLst>
          </p:nvPr>
        </p:nvGraphicFramePr>
        <p:xfrm>
          <a:off x="5336776" y="2844185"/>
          <a:ext cx="2111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79">
                  <a:extLst>
                    <a:ext uri="{9D8B030D-6E8A-4147-A177-3AD203B41FA5}">
                      <a16:colId xmlns="" xmlns:a16="http://schemas.microsoft.com/office/drawing/2014/main" val="1305406872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3851171903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2358694057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142191143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34463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2409125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227393" y="2034243"/>
            <a:ext cx="1292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의 보수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3" name="덧셈 기호 12"/>
          <p:cNvSpPr/>
          <p:nvPr/>
        </p:nvSpPr>
        <p:spPr>
          <a:xfrm>
            <a:off x="6518933" y="3400663"/>
            <a:ext cx="229344" cy="322275"/>
          </a:xfrm>
          <a:prstGeom prst="mathPlus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72968" y="3401159"/>
            <a:ext cx="29847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altLang="ko-KR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17569" y="1072849"/>
            <a:ext cx="261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2</a:t>
            </a:r>
            <a:r>
              <a:rPr lang="ko-KR" altLang="en-US" b="1" dirty="0" smtClean="0">
                <a:solidFill>
                  <a:srgbClr val="00B0F0"/>
                </a:solidFill>
              </a:rPr>
              <a:t>의 보수 </a:t>
            </a:r>
            <a:r>
              <a:rPr lang="en-US" altLang="ko-KR" b="1" dirty="0" smtClean="0">
                <a:solidFill>
                  <a:srgbClr val="00B0F0"/>
                </a:solidFill>
              </a:rPr>
              <a:t>:1</a:t>
            </a:r>
            <a:r>
              <a:rPr lang="ko-KR" altLang="en-US" b="1" dirty="0" err="1" smtClean="0">
                <a:solidFill>
                  <a:srgbClr val="00B0F0"/>
                </a:solidFill>
              </a:rPr>
              <a:t>의보수</a:t>
            </a:r>
            <a:r>
              <a:rPr lang="en-US" altLang="ko-KR" b="1" dirty="0" smtClean="0">
                <a:solidFill>
                  <a:srgbClr val="00B0F0"/>
                </a:solidFill>
              </a:rPr>
              <a:t>+1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75735" y="2974036"/>
            <a:ext cx="99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B0F0"/>
                </a:solidFill>
              </a:rPr>
              <a:t>B</a:t>
            </a:r>
            <a:r>
              <a:rPr lang="ko-KR" altLang="en-US" sz="1400" dirty="0" smtClean="0">
                <a:solidFill>
                  <a:srgbClr val="00B0F0"/>
                </a:solidFill>
              </a:rPr>
              <a:t>배열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64088" y="2506414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5796136" y="2506414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6230901" y="2506414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6581195" y="2506414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7072968" y="242088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5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8172400" y="2629524"/>
            <a:ext cx="792088" cy="610075"/>
          </a:xfrm>
          <a:prstGeom prst="wedgeRoundRectCallout">
            <a:avLst>
              <a:gd name="adj1" fmla="val -139102"/>
              <a:gd name="adj2" fmla="val 96494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carry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059031" y="3872548"/>
            <a:ext cx="29847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altLang="ko-KR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48702" y="2506414"/>
            <a:ext cx="998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index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30" name="직선 화살표 연결선 29"/>
          <p:cNvCxnSpPr>
            <a:endCxn id="17" idx="1"/>
          </p:cNvCxnSpPr>
          <p:nvPr/>
        </p:nvCxnSpPr>
        <p:spPr>
          <a:xfrm>
            <a:off x="5088337" y="2629524"/>
            <a:ext cx="2757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462205"/>
              </p:ext>
            </p:extLst>
          </p:nvPr>
        </p:nvGraphicFramePr>
        <p:xfrm>
          <a:off x="5292080" y="4425227"/>
          <a:ext cx="2111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79">
                  <a:extLst>
                    <a:ext uri="{9D8B030D-6E8A-4147-A177-3AD203B41FA5}">
                      <a16:colId xmlns="" xmlns:a16="http://schemas.microsoft.com/office/drawing/2014/main" val="1305406872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3851171903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2358694057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142191143"/>
                    </a:ext>
                  </a:extLst>
                </a:gridCol>
                <a:gridCol w="422379">
                  <a:extLst>
                    <a:ext uri="{9D8B030D-6E8A-4147-A177-3AD203B41FA5}">
                      <a16:colId xmlns="" xmlns:a16="http://schemas.microsoft.com/office/drawing/2014/main" val="34463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24091259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7059031" y="4426697"/>
            <a:ext cx="29847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  <a:endParaRPr lang="en-US" altLang="ko-KR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936846" y="3863771"/>
            <a:ext cx="1171658" cy="3708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mod 2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7524328" y="4241918"/>
            <a:ext cx="412518" cy="41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9" idx="3"/>
          </p:cNvCxnSpPr>
          <p:nvPr/>
        </p:nvCxnSpPr>
        <p:spPr>
          <a:xfrm flipV="1">
            <a:off x="7403975" y="4052845"/>
            <a:ext cx="441710" cy="3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5292080" y="5013176"/>
            <a:ext cx="2111895" cy="2880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다음번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carry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구하기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75735" y="3900341"/>
            <a:ext cx="99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B050"/>
                </a:solidFill>
              </a:rPr>
              <a:t>C</a:t>
            </a:r>
            <a:r>
              <a:rPr lang="ko-KR" altLang="en-US" sz="1400" dirty="0" smtClean="0">
                <a:solidFill>
                  <a:srgbClr val="00B050"/>
                </a:solidFill>
              </a:rPr>
              <a:t>배열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75735" y="4552525"/>
            <a:ext cx="99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B050"/>
                </a:solidFill>
              </a:rPr>
              <a:t>C</a:t>
            </a:r>
            <a:r>
              <a:rPr lang="ko-KR" altLang="en-US" sz="1400" dirty="0" smtClean="0">
                <a:solidFill>
                  <a:srgbClr val="00B050"/>
                </a:solidFill>
              </a:rPr>
              <a:t>배열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26212" y="5373216"/>
            <a:ext cx="2398618" cy="12241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현재</a:t>
            </a: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B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배열의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요소값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* 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현재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Carry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값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또는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 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발생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07641" y="2943852"/>
            <a:ext cx="99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B0F0"/>
                </a:solidFill>
              </a:rPr>
              <a:t>B</a:t>
            </a:r>
            <a:r>
              <a:rPr lang="ko-KR" altLang="en-US" sz="1400" dirty="0" smtClean="0">
                <a:solidFill>
                  <a:srgbClr val="00B0F0"/>
                </a:solidFill>
              </a:rPr>
              <a:t>배열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7641" y="3895302"/>
            <a:ext cx="99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C</a:t>
            </a:r>
            <a:r>
              <a:rPr lang="ko-KR" altLang="en-US" sz="1400" dirty="0" smtClean="0">
                <a:solidFill>
                  <a:srgbClr val="00B050"/>
                </a:solidFill>
              </a:rPr>
              <a:t>배열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05551" y="5831395"/>
            <a:ext cx="99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F0"/>
                </a:solidFill>
              </a:rPr>
              <a:t>c</a:t>
            </a:r>
            <a:r>
              <a:rPr lang="en-US" altLang="ko-KR" sz="1400" dirty="0" smtClean="0">
                <a:solidFill>
                  <a:srgbClr val="00B0F0"/>
                </a:solidFill>
              </a:rPr>
              <a:t>arry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83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158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939063"/>
              </p:ext>
            </p:extLst>
          </p:nvPr>
        </p:nvGraphicFramePr>
        <p:xfrm>
          <a:off x="1524000" y="3269208"/>
          <a:ext cx="527720" cy="1023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720">
                  <a:extLst>
                    <a:ext uri="{9D8B030D-6E8A-4147-A177-3AD203B41FA5}">
                      <a16:colId xmlns="" xmlns:a16="http://schemas.microsoft.com/office/drawing/2014/main" val="1239102057"/>
                    </a:ext>
                  </a:extLst>
                </a:gridCol>
              </a:tblGrid>
              <a:tr h="511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9896706"/>
                  </a:ext>
                </a:extLst>
              </a:tr>
              <a:tr h="511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5804610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988485"/>
              </p:ext>
            </p:extLst>
          </p:nvPr>
        </p:nvGraphicFramePr>
        <p:xfrm>
          <a:off x="2411760" y="3269208"/>
          <a:ext cx="527720" cy="1023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720">
                  <a:extLst>
                    <a:ext uri="{9D8B030D-6E8A-4147-A177-3AD203B41FA5}">
                      <a16:colId xmlns="" xmlns:a16="http://schemas.microsoft.com/office/drawing/2014/main" val="1239102057"/>
                    </a:ext>
                  </a:extLst>
                </a:gridCol>
              </a:tblGrid>
              <a:tr h="511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9896706"/>
                  </a:ext>
                </a:extLst>
              </a:tr>
              <a:tr h="511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580461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184207"/>
              </p:ext>
            </p:extLst>
          </p:nvPr>
        </p:nvGraphicFramePr>
        <p:xfrm>
          <a:off x="3271559" y="3269208"/>
          <a:ext cx="527720" cy="1023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720">
                  <a:extLst>
                    <a:ext uri="{9D8B030D-6E8A-4147-A177-3AD203B41FA5}">
                      <a16:colId xmlns="" xmlns:a16="http://schemas.microsoft.com/office/drawing/2014/main" val="1239102057"/>
                    </a:ext>
                  </a:extLst>
                </a:gridCol>
              </a:tblGrid>
              <a:tr h="511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9896706"/>
                  </a:ext>
                </a:extLst>
              </a:tr>
              <a:tr h="511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580461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033883"/>
              </p:ext>
            </p:extLst>
          </p:nvPr>
        </p:nvGraphicFramePr>
        <p:xfrm>
          <a:off x="4131358" y="3269208"/>
          <a:ext cx="527720" cy="1023888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527720">
                  <a:extLst>
                    <a:ext uri="{9D8B030D-6E8A-4147-A177-3AD203B41FA5}">
                      <a16:colId xmlns="" xmlns:a16="http://schemas.microsoft.com/office/drawing/2014/main" val="1239102057"/>
                    </a:ext>
                  </a:extLst>
                </a:gridCol>
              </a:tblGrid>
              <a:tr h="511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9896706"/>
                  </a:ext>
                </a:extLst>
              </a:tr>
              <a:tr h="511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58046101"/>
                  </a:ext>
                </a:extLst>
              </a:tr>
            </a:tbl>
          </a:graphicData>
        </a:graphic>
      </p:graphicFrame>
      <p:sp>
        <p:nvSpPr>
          <p:cNvPr id="7" name="구름 모양 설명선 6"/>
          <p:cNvSpPr/>
          <p:nvPr/>
        </p:nvSpPr>
        <p:spPr>
          <a:xfrm>
            <a:off x="5508104" y="1340768"/>
            <a:ext cx="3096344" cy="2160240"/>
          </a:xfrm>
          <a:prstGeom prst="cloudCallout">
            <a:avLst>
              <a:gd name="adj1" fmla="val -87507"/>
              <a:gd name="adj2" fmla="val 21481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Carry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가 발생되는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경우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곱셈 기호 7"/>
          <p:cNvSpPr/>
          <p:nvPr/>
        </p:nvSpPr>
        <p:spPr>
          <a:xfrm>
            <a:off x="674974" y="3736261"/>
            <a:ext cx="576064" cy="504056"/>
          </a:xfrm>
          <a:prstGeom prst="mathMultiply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960967"/>
              </p:ext>
            </p:extLst>
          </p:nvPr>
        </p:nvGraphicFramePr>
        <p:xfrm>
          <a:off x="1524000" y="4581128"/>
          <a:ext cx="527720" cy="519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720">
                  <a:extLst>
                    <a:ext uri="{9D8B030D-6E8A-4147-A177-3AD203B41FA5}">
                      <a16:colId xmlns="" xmlns:a16="http://schemas.microsoft.com/office/drawing/2014/main" val="2207915761"/>
                    </a:ext>
                  </a:extLst>
                </a:gridCol>
              </a:tblGrid>
              <a:tr h="519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69952073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582588"/>
              </p:ext>
            </p:extLst>
          </p:nvPr>
        </p:nvGraphicFramePr>
        <p:xfrm>
          <a:off x="2411760" y="4581128"/>
          <a:ext cx="527720" cy="519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720">
                  <a:extLst>
                    <a:ext uri="{9D8B030D-6E8A-4147-A177-3AD203B41FA5}">
                      <a16:colId xmlns="" xmlns:a16="http://schemas.microsoft.com/office/drawing/2014/main" val="2207915761"/>
                    </a:ext>
                  </a:extLst>
                </a:gridCol>
              </a:tblGrid>
              <a:tr h="519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69952073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139190"/>
              </p:ext>
            </p:extLst>
          </p:nvPr>
        </p:nvGraphicFramePr>
        <p:xfrm>
          <a:off x="3262452" y="4581128"/>
          <a:ext cx="527720" cy="519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720">
                  <a:extLst>
                    <a:ext uri="{9D8B030D-6E8A-4147-A177-3AD203B41FA5}">
                      <a16:colId xmlns="" xmlns:a16="http://schemas.microsoft.com/office/drawing/2014/main" val="2207915761"/>
                    </a:ext>
                  </a:extLst>
                </a:gridCol>
              </a:tblGrid>
              <a:tr h="519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69952073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152538"/>
              </p:ext>
            </p:extLst>
          </p:nvPr>
        </p:nvGraphicFramePr>
        <p:xfrm>
          <a:off x="4109654" y="4581128"/>
          <a:ext cx="527720" cy="519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720">
                  <a:extLst>
                    <a:ext uri="{9D8B030D-6E8A-4147-A177-3AD203B41FA5}">
                      <a16:colId xmlns="" xmlns:a16="http://schemas.microsoft.com/office/drawing/2014/main" val="2207915761"/>
                    </a:ext>
                  </a:extLst>
                </a:gridCol>
              </a:tblGrid>
              <a:tr h="519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69952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42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692696"/>
            <a:ext cx="9122617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‘-,+’ </a:t>
            </a:r>
            <a:r>
              <a:rPr lang="ko-KR" altLang="en-US" sz="2400" dirty="0" err="1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교행</a:t>
            </a:r>
            <a:r>
              <a:rPr lang="ko-KR" altLang="en-US" sz="24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자연수 수열</a:t>
            </a:r>
            <a:endParaRPr lang="en-US" altLang="ko-KR" sz="2400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454547"/>
            <a:ext cx="903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‘+,-’ </a:t>
            </a:r>
            <a:r>
              <a:rPr lang="ko-KR" altLang="en-US" dirty="0" smtClean="0"/>
              <a:t>부호 </a:t>
            </a:r>
            <a:r>
              <a:rPr lang="ko-KR" altLang="en-US" dirty="0" err="1" smtClean="0"/>
              <a:t>교행</a:t>
            </a:r>
            <a:r>
              <a:rPr lang="ko-KR" altLang="en-US" dirty="0" smtClean="0"/>
              <a:t> 수열을 반복구조에서 처리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21383" y="1457400"/>
            <a:ext cx="9144000" cy="9437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S=1-2+3-4+5-6+7-8+9-10+11..-100</a:t>
            </a:r>
            <a:r>
              <a:rPr lang="ko-KR" altLang="en-US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의 값을 출력하는</a:t>
            </a:r>
            <a:endParaRPr lang="en-US" altLang="ko-KR" sz="2000" dirty="0" smtClean="0">
              <a:solidFill>
                <a:srgbClr val="7030A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알고리즘을 제시하라</a:t>
            </a:r>
            <a:endParaRPr lang="en-US" altLang="ko-KR" sz="2000" dirty="0" smtClean="0">
              <a:solidFill>
                <a:srgbClr val="7030A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33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9852" y="692696"/>
            <a:ext cx="2520280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오므라이스 만들기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3068960"/>
            <a:ext cx="2232248" cy="1559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계란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당근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양파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후추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067944" y="3068960"/>
            <a:ext cx="4441290" cy="2808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 smtClean="0"/>
              <a:t>야채를 손질한다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야채를 잘게 다진다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야채를 볶는다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밥과야채를</a:t>
            </a:r>
            <a:r>
              <a:rPr lang="ko-KR" altLang="en-US" dirty="0" smtClean="0"/>
              <a:t> 볶는다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소금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후추 넣는다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후라이팬에</a:t>
            </a:r>
            <a:r>
              <a:rPr lang="ko-KR" altLang="en-US" dirty="0" smtClean="0"/>
              <a:t> 계란을 넣고 반쯤 익었을 때 </a:t>
            </a:r>
            <a:r>
              <a:rPr lang="ko-KR" altLang="en-US" dirty="0" err="1" smtClean="0"/>
              <a:t>볶은밥을</a:t>
            </a:r>
            <a:r>
              <a:rPr lang="ko-KR" altLang="en-US" dirty="0" smtClean="0"/>
              <a:t> 넣고 반을 접는다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7986" y="26263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재료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67944" y="26263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조리법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1026" name="Picture 2" descr="(레시피) 대형 오므라이스[Omu-Rice] 만들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4624"/>
            <a:ext cx="2256185" cy="225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hlinkClick r:id="rId4"/>
          </p:cNvPr>
          <p:cNvSpPr/>
          <p:nvPr/>
        </p:nvSpPr>
        <p:spPr>
          <a:xfrm>
            <a:off x="697986" y="6212973"/>
            <a:ext cx="5328592" cy="52839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https://www.youtube.com/watch?v=Ct-lOOUqmyY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698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22319" y="2198496"/>
            <a:ext cx="137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세분</a:t>
            </a:r>
            <a:r>
              <a:rPr lang="ko-KR" altLang="en-US" dirty="0"/>
              <a:t>화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655281" y="2785873"/>
            <a:ext cx="4887062" cy="3955495"/>
            <a:chOff x="655281" y="2785873"/>
            <a:chExt cx="4887062" cy="3955495"/>
          </a:xfrm>
        </p:grpSpPr>
        <p:sp>
          <p:nvSpPr>
            <p:cNvPr id="4" name="순서도: 수행의 시작/종료 3"/>
            <p:cNvSpPr/>
            <p:nvPr/>
          </p:nvSpPr>
          <p:spPr>
            <a:xfrm>
              <a:off x="2087981" y="2785873"/>
              <a:ext cx="1640279" cy="224143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시작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6" name="순서도: 판단 5"/>
            <p:cNvSpPr/>
            <p:nvPr/>
          </p:nvSpPr>
          <p:spPr>
            <a:xfrm>
              <a:off x="1607225" y="5324218"/>
              <a:ext cx="2624709" cy="392122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N=100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7" name="직선 화살표 연결선 6"/>
            <p:cNvCxnSpPr>
              <a:stCxn id="4" idx="2"/>
            </p:cNvCxnSpPr>
            <p:nvPr/>
          </p:nvCxnSpPr>
          <p:spPr>
            <a:xfrm flipH="1">
              <a:off x="2866245" y="3010016"/>
              <a:ext cx="41876" cy="4533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>
              <a:off x="2961568" y="3562304"/>
              <a:ext cx="0" cy="2619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6" idx="1"/>
            </p:cNvCxnSpPr>
            <p:nvPr/>
          </p:nvCxnSpPr>
          <p:spPr>
            <a:xfrm flipH="1">
              <a:off x="655281" y="5520279"/>
              <a:ext cx="951944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26" idx="2"/>
              <a:endCxn id="6" idx="0"/>
            </p:cNvCxnSpPr>
            <p:nvPr/>
          </p:nvCxnSpPr>
          <p:spPr>
            <a:xfrm>
              <a:off x="2898463" y="5140573"/>
              <a:ext cx="21117" cy="1836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6" idx="2"/>
            </p:cNvCxnSpPr>
            <p:nvPr/>
          </p:nvCxnSpPr>
          <p:spPr>
            <a:xfrm>
              <a:off x="2919580" y="5716340"/>
              <a:ext cx="24086" cy="1250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순서도: 문서 11"/>
            <p:cNvSpPr/>
            <p:nvPr/>
          </p:nvSpPr>
          <p:spPr>
            <a:xfrm>
              <a:off x="1933653" y="5841398"/>
              <a:ext cx="2020026" cy="406944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출력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3" name="순서도: 수행의 시작/종료 12"/>
            <p:cNvSpPr/>
            <p:nvPr/>
          </p:nvSpPr>
          <p:spPr>
            <a:xfrm>
              <a:off x="2184262" y="6443374"/>
              <a:ext cx="1570202" cy="297994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종료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>
              <a:off x="2969364" y="6248342"/>
              <a:ext cx="0" cy="1869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36059" y="4616301"/>
              <a:ext cx="6890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HY강M" panose="02030600000101010101" pitchFamily="18" charset="-127"/>
                  <a:ea typeface="HY강M" panose="02030600000101010101" pitchFamily="18" charset="-127"/>
                </a:rPr>
                <a:t>F</a:t>
              </a:r>
              <a:endParaRPr lang="ko-KR" altLang="en-US" sz="16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50066" y="5603517"/>
              <a:ext cx="6890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T</a:t>
              </a:r>
              <a:endParaRPr lang="ko-KR" altLang="en-US" sz="16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7" name="오른쪽 대괄호 16"/>
            <p:cNvSpPr/>
            <p:nvPr/>
          </p:nvSpPr>
          <p:spPr>
            <a:xfrm>
              <a:off x="4576952" y="3960431"/>
              <a:ext cx="965391" cy="1145848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729190" y="3778454"/>
              <a:ext cx="0" cy="17418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673184" y="3778454"/>
              <a:ext cx="222527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순서도: 준비 22"/>
            <p:cNvSpPr/>
            <p:nvPr/>
          </p:nvSpPr>
          <p:spPr>
            <a:xfrm>
              <a:off x="1898493" y="3236667"/>
              <a:ext cx="1935503" cy="424623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N=0,S=0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1898493" y="3832420"/>
              <a:ext cx="1935503" cy="19797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N=N+1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1898493" y="4435221"/>
              <a:ext cx="1935503" cy="293903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 N=N+1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6" name="순서도: 처리 25"/>
            <p:cNvSpPr/>
            <p:nvPr/>
          </p:nvSpPr>
          <p:spPr>
            <a:xfrm>
              <a:off x="1930711" y="4841947"/>
              <a:ext cx="1935503" cy="298626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S=S-N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29" name="직선 화살표 연결선 28"/>
            <p:cNvCxnSpPr>
              <a:stCxn id="24" idx="2"/>
              <a:endCxn id="25" idx="0"/>
            </p:cNvCxnSpPr>
            <p:nvPr/>
          </p:nvCxnSpPr>
          <p:spPr>
            <a:xfrm>
              <a:off x="2866245" y="4030392"/>
              <a:ext cx="0" cy="4048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25" idx="2"/>
              <a:endCxn id="26" idx="0"/>
            </p:cNvCxnSpPr>
            <p:nvPr/>
          </p:nvCxnSpPr>
          <p:spPr>
            <a:xfrm>
              <a:off x="2866245" y="4729124"/>
              <a:ext cx="32218" cy="1128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순서도: 처리 31"/>
            <p:cNvSpPr/>
            <p:nvPr/>
          </p:nvSpPr>
          <p:spPr>
            <a:xfrm>
              <a:off x="1898493" y="4105614"/>
              <a:ext cx="1935503" cy="19797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S=S+N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47002" y="1340768"/>
            <a:ext cx="816986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방법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교행하는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+</a:t>
            </a:r>
            <a:r>
              <a:rPr lang="ko-KR" altLang="en-US" dirty="0" smtClean="0"/>
              <a:t>행과</a:t>
            </a:r>
            <a:r>
              <a:rPr lang="en-US" altLang="ko-KR" dirty="0" smtClean="0"/>
              <a:t> –</a:t>
            </a:r>
            <a:r>
              <a:rPr lang="ko-KR" altLang="en-US" dirty="0" smtClean="0"/>
              <a:t>행의  한 쌍</a:t>
            </a:r>
            <a:endParaRPr lang="en-US" altLang="ko-KR" dirty="0" smtClean="0"/>
          </a:p>
          <a:p>
            <a:r>
              <a:rPr lang="en-US" altLang="ko-KR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S=1-2+3-4+5-6+7-8+9-10+11..-100</a:t>
            </a:r>
            <a:r>
              <a:rPr lang="ko-KR" altLang="en-US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값을 출력하는 알고리즘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30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107504" y="116632"/>
            <a:ext cx="8928992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+-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교행수열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방법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스위치변수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(2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개의 값을 교대로 보관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r>
              <a:rPr lang="en-US" altLang="ko-KR" dirty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S=5-10+15-20+25-30+35-40…+95-100</a:t>
            </a:r>
            <a:r>
              <a:rPr lang="ko-KR" altLang="en-US" dirty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값을 구하여 출력하는 알고리즘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522320" y="1376280"/>
            <a:ext cx="6281928" cy="5293080"/>
            <a:chOff x="522320" y="1376280"/>
            <a:chExt cx="6281928" cy="5293080"/>
          </a:xfrm>
        </p:grpSpPr>
        <p:sp>
          <p:nvSpPr>
            <p:cNvPr id="3" name="순서도: 수행의 시작/종료 2"/>
            <p:cNvSpPr/>
            <p:nvPr/>
          </p:nvSpPr>
          <p:spPr>
            <a:xfrm>
              <a:off x="2483768" y="1510283"/>
              <a:ext cx="1836875" cy="213417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시작</a:t>
              </a:r>
              <a:endPara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4" name="순서도: 처리 3"/>
            <p:cNvSpPr/>
            <p:nvPr/>
          </p:nvSpPr>
          <p:spPr>
            <a:xfrm>
              <a:off x="2332509" y="1942798"/>
              <a:ext cx="2167483" cy="18849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N=0, S=0</a:t>
              </a:r>
              <a:endPara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5" name="순서도: 판단 4"/>
            <p:cNvSpPr/>
            <p:nvPr/>
          </p:nvSpPr>
          <p:spPr>
            <a:xfrm>
              <a:off x="2040513" y="5354814"/>
              <a:ext cx="2939294" cy="373358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NN=100</a:t>
              </a:r>
              <a:endPara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6" name="직선 화살표 연결선 5"/>
            <p:cNvCxnSpPr>
              <a:stCxn id="3" idx="2"/>
              <a:endCxn id="4" idx="0"/>
            </p:cNvCxnSpPr>
            <p:nvPr/>
          </p:nvCxnSpPr>
          <p:spPr>
            <a:xfrm>
              <a:off x="3402206" y="1723700"/>
              <a:ext cx="14045" cy="2190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>
              <a:off x="3437484" y="2736779"/>
              <a:ext cx="25896" cy="1969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>
              <a:stCxn id="5" idx="1"/>
            </p:cNvCxnSpPr>
            <p:nvPr/>
          </p:nvCxnSpPr>
          <p:spPr>
            <a:xfrm flipH="1">
              <a:off x="522320" y="5541493"/>
              <a:ext cx="1518193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endCxn id="30" idx="0"/>
            </p:cNvCxnSpPr>
            <p:nvPr/>
          </p:nvCxnSpPr>
          <p:spPr>
            <a:xfrm flipH="1">
              <a:off x="3456270" y="4895621"/>
              <a:ext cx="30242" cy="1574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5" idx="2"/>
            </p:cNvCxnSpPr>
            <p:nvPr/>
          </p:nvCxnSpPr>
          <p:spPr>
            <a:xfrm>
              <a:off x="3510160" y="5728172"/>
              <a:ext cx="26973" cy="2630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순서도: 문서 10"/>
            <p:cNvSpPr/>
            <p:nvPr/>
          </p:nvSpPr>
          <p:spPr>
            <a:xfrm>
              <a:off x="2406065" y="5991263"/>
              <a:ext cx="2262136" cy="387471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</a:t>
              </a:r>
              <a:r>
                <a: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출력</a:t>
              </a:r>
              <a:endPara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2" name="순서도: 수행의 시작/종료 11"/>
            <p:cNvSpPr/>
            <p:nvPr/>
          </p:nvSpPr>
          <p:spPr>
            <a:xfrm>
              <a:off x="2686711" y="6522750"/>
              <a:ext cx="1758399" cy="146610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종료</a:t>
              </a:r>
              <a:endPara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3565911" y="6378734"/>
              <a:ext cx="0" cy="1780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92243" y="5620748"/>
              <a:ext cx="771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T</a:t>
              </a: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25577" y="1376280"/>
              <a:ext cx="1312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2</a:t>
              </a:r>
              <a:r>
                <a:rPr lang="ko-KR" altLang="en-US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세분</a:t>
              </a:r>
              <a:r>
                <a:rPr lang="ko-KR" altLang="en-US" dirty="0">
                  <a:latin typeface="HY강M" panose="02030600000101010101" pitchFamily="18" charset="-127"/>
                  <a:ea typeface="HY강M" panose="02030600000101010101" pitchFamily="18" charset="-127"/>
                </a:rPr>
                <a:t>화</a:t>
              </a: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522320" y="2780928"/>
              <a:ext cx="28615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순서도: 처리 19"/>
            <p:cNvSpPr/>
            <p:nvPr/>
          </p:nvSpPr>
          <p:spPr>
            <a:xfrm>
              <a:off x="2339752" y="2297039"/>
              <a:ext cx="2167483" cy="18849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SW=1</a:t>
              </a:r>
              <a:endPara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3" name="순서도: 처리 22"/>
            <p:cNvSpPr/>
            <p:nvPr/>
          </p:nvSpPr>
          <p:spPr>
            <a:xfrm>
              <a:off x="2366691" y="2932018"/>
              <a:ext cx="2167483" cy="18849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N=N+1</a:t>
              </a:r>
              <a:endPara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26" name="직선 화살표 연결선 25"/>
            <p:cNvCxnSpPr>
              <a:stCxn id="4" idx="2"/>
              <a:endCxn id="20" idx="0"/>
            </p:cNvCxnSpPr>
            <p:nvPr/>
          </p:nvCxnSpPr>
          <p:spPr>
            <a:xfrm>
              <a:off x="3416251" y="2131297"/>
              <a:ext cx="7243" cy="1657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23" idx="2"/>
              <a:endCxn id="40" idx="0"/>
            </p:cNvCxnSpPr>
            <p:nvPr/>
          </p:nvCxnSpPr>
          <p:spPr>
            <a:xfrm>
              <a:off x="3450433" y="3120517"/>
              <a:ext cx="18038" cy="4026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순서도: 처리 29"/>
            <p:cNvSpPr/>
            <p:nvPr/>
          </p:nvSpPr>
          <p:spPr>
            <a:xfrm>
              <a:off x="2372528" y="5053055"/>
              <a:ext cx="2167483" cy="18849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SW=-SW</a:t>
              </a:r>
              <a:endPara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31" name="순서도: 처리 30"/>
            <p:cNvSpPr/>
            <p:nvPr/>
          </p:nvSpPr>
          <p:spPr>
            <a:xfrm>
              <a:off x="2366691" y="3192139"/>
              <a:ext cx="2167483" cy="18849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NN= N*5</a:t>
              </a:r>
              <a:endPara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40" name="순서도: 판단 39"/>
            <p:cNvSpPr/>
            <p:nvPr/>
          </p:nvSpPr>
          <p:spPr>
            <a:xfrm>
              <a:off x="1998824" y="3523192"/>
              <a:ext cx="2939294" cy="373358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SW=1</a:t>
              </a:r>
              <a:endPara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43" name="꺾인 연결선 42"/>
            <p:cNvCxnSpPr>
              <a:stCxn id="40" idx="3"/>
            </p:cNvCxnSpPr>
            <p:nvPr/>
          </p:nvCxnSpPr>
          <p:spPr>
            <a:xfrm>
              <a:off x="4938118" y="3709871"/>
              <a:ext cx="664429" cy="71187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꺾인 연결선 44"/>
            <p:cNvCxnSpPr>
              <a:stCxn id="40" idx="1"/>
            </p:cNvCxnSpPr>
            <p:nvPr/>
          </p:nvCxnSpPr>
          <p:spPr>
            <a:xfrm rot="10800000" flipV="1">
              <a:off x="1507495" y="3709871"/>
              <a:ext cx="491331" cy="71187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순서도: 처리 47"/>
            <p:cNvSpPr/>
            <p:nvPr/>
          </p:nvSpPr>
          <p:spPr>
            <a:xfrm>
              <a:off x="4636765" y="4428116"/>
              <a:ext cx="2167483" cy="18849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S=S-NN</a:t>
              </a:r>
              <a:endPara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49" name="순서도: 처리 48"/>
            <p:cNvSpPr/>
            <p:nvPr/>
          </p:nvSpPr>
          <p:spPr>
            <a:xfrm>
              <a:off x="844874" y="4428116"/>
              <a:ext cx="2167483" cy="18849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S=S+NN</a:t>
              </a:r>
              <a:endPara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54" name="직선 연결선 53"/>
            <p:cNvCxnSpPr>
              <a:stCxn id="49" idx="2"/>
            </p:cNvCxnSpPr>
            <p:nvPr/>
          </p:nvCxnSpPr>
          <p:spPr>
            <a:xfrm flipH="1">
              <a:off x="1928615" y="4616615"/>
              <a:ext cx="1" cy="279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48" idx="2"/>
            </p:cNvCxnSpPr>
            <p:nvPr/>
          </p:nvCxnSpPr>
          <p:spPr>
            <a:xfrm flipH="1">
              <a:off x="5720506" y="4616615"/>
              <a:ext cx="1" cy="279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1928615" y="4895621"/>
              <a:ext cx="37918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522320" y="2780928"/>
              <a:ext cx="0" cy="27605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535097" y="3789126"/>
              <a:ext cx="771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HY강M" panose="02030600000101010101" pitchFamily="18" charset="-127"/>
                  <a:ea typeface="HY강M" panose="02030600000101010101" pitchFamily="18" charset="-127"/>
                </a:rPr>
                <a:t>T</a:t>
              </a: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73" name="직선 화살표 연결선 72"/>
            <p:cNvCxnSpPr>
              <a:stCxn id="20" idx="2"/>
              <a:endCxn id="77" idx="0"/>
            </p:cNvCxnSpPr>
            <p:nvPr/>
          </p:nvCxnSpPr>
          <p:spPr>
            <a:xfrm>
              <a:off x="3423494" y="2485538"/>
              <a:ext cx="20863" cy="2215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순서도: 연결자 76"/>
            <p:cNvSpPr/>
            <p:nvPr/>
          </p:nvSpPr>
          <p:spPr>
            <a:xfrm>
              <a:off x="3402202" y="2707080"/>
              <a:ext cx="84309" cy="73848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83" name="직선 화살표 연결선 82"/>
            <p:cNvCxnSpPr>
              <a:stCxn id="30" idx="2"/>
              <a:endCxn id="5" idx="0"/>
            </p:cNvCxnSpPr>
            <p:nvPr/>
          </p:nvCxnSpPr>
          <p:spPr>
            <a:xfrm>
              <a:off x="3456270" y="5241554"/>
              <a:ext cx="53890" cy="1132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743922" y="3685942"/>
              <a:ext cx="771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F</a:t>
              </a: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90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558533"/>
            <a:ext cx="8784976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+-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교행수열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방법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스위치변수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(2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개의 값을 교대로 보관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2566645"/>
            <a:ext cx="8784976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문제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&gt;  = 1 -2 +3 -4 +5 -6 +7 -8 ~+99-100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까지의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홀수항과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짝수항의 합계를 구하시오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98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008" y="260648"/>
            <a:ext cx="8928992" cy="336278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+mj-lt"/>
                <a:ea typeface="HY강M" panose="02030600000101010101" pitchFamily="18" charset="-127"/>
              </a:rPr>
              <a:t>변수추척</a:t>
            </a:r>
            <a:endParaRPr lang="en-US" altLang="ko-KR" dirty="0">
              <a:latin typeface="+mj-lt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lt"/>
                <a:ea typeface="HY강M" panose="02030600000101010101" pitchFamily="18" charset="-127"/>
              </a:rPr>
              <a:t>EVEN :</a:t>
            </a:r>
            <a:r>
              <a:rPr lang="ko-KR" altLang="en-US" dirty="0" err="1" smtClean="0">
                <a:latin typeface="+mj-lt"/>
                <a:ea typeface="HY강M" panose="02030600000101010101" pitchFamily="18" charset="-127"/>
              </a:rPr>
              <a:t>짝수항</a:t>
            </a:r>
            <a:r>
              <a:rPr lang="ko-KR" altLang="en-US" dirty="0" smtClean="0">
                <a:latin typeface="+mj-lt"/>
                <a:ea typeface="HY강M" panose="02030600000101010101" pitchFamily="18" charset="-127"/>
              </a:rPr>
              <a:t> 합계</a:t>
            </a:r>
            <a:endParaRPr lang="en-US" altLang="ko-KR" dirty="0" smtClean="0">
              <a:latin typeface="+mj-lt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lt"/>
                <a:ea typeface="HY강M" panose="02030600000101010101" pitchFamily="18" charset="-127"/>
              </a:rPr>
              <a:t>ODD : </a:t>
            </a:r>
            <a:r>
              <a:rPr lang="ko-KR" altLang="en-US" dirty="0" err="1" smtClean="0">
                <a:latin typeface="+mj-lt"/>
                <a:ea typeface="HY강M" panose="02030600000101010101" pitchFamily="18" charset="-127"/>
              </a:rPr>
              <a:t>홀수항</a:t>
            </a:r>
            <a:r>
              <a:rPr lang="ko-KR" altLang="en-US" dirty="0" smtClean="0">
                <a:latin typeface="+mj-lt"/>
                <a:ea typeface="HY강M" panose="02030600000101010101" pitchFamily="18" charset="-127"/>
              </a:rPr>
              <a:t> 합계</a:t>
            </a:r>
            <a:endParaRPr lang="en-US" altLang="ko-KR" dirty="0" smtClean="0">
              <a:latin typeface="+mj-lt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lt"/>
                <a:ea typeface="HY강M" panose="02030600000101010101" pitchFamily="18" charset="-127"/>
              </a:rPr>
              <a:t>K   : </a:t>
            </a:r>
            <a:r>
              <a:rPr lang="ko-KR" altLang="en-US" dirty="0" err="1" smtClean="0">
                <a:latin typeface="+mj-lt"/>
                <a:ea typeface="HY강M" panose="02030600000101010101" pitchFamily="18" charset="-127"/>
              </a:rPr>
              <a:t>짝수항인지</a:t>
            </a:r>
            <a:r>
              <a:rPr lang="ko-KR" altLang="en-US" dirty="0" smtClean="0">
                <a:latin typeface="+mj-lt"/>
                <a:ea typeface="HY강M" panose="02030600000101010101" pitchFamily="18" charset="-127"/>
              </a:rPr>
              <a:t> </a:t>
            </a:r>
            <a:r>
              <a:rPr lang="ko-KR" altLang="en-US" dirty="0" err="1" smtClean="0">
                <a:latin typeface="+mj-lt"/>
                <a:ea typeface="HY강M" panose="02030600000101010101" pitchFamily="18" charset="-127"/>
              </a:rPr>
              <a:t>홀수항인지</a:t>
            </a:r>
            <a:r>
              <a:rPr lang="ko-KR" altLang="en-US" dirty="0" smtClean="0">
                <a:latin typeface="+mj-lt"/>
                <a:ea typeface="HY강M" panose="02030600000101010101" pitchFamily="18" charset="-127"/>
              </a:rPr>
              <a:t> 구별하기 위한 값</a:t>
            </a:r>
            <a:r>
              <a:rPr lang="en-US" altLang="ko-KR" dirty="0" smtClean="0">
                <a:latin typeface="+mj-lt"/>
                <a:ea typeface="HY강M" panose="02030600000101010101" pitchFamily="18" charset="-127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lt"/>
                <a:ea typeface="HY강M" panose="02030600000101010101" pitchFamily="18" charset="-127"/>
              </a:rPr>
              <a:t>J   : </a:t>
            </a:r>
            <a:r>
              <a:rPr lang="ko-KR" altLang="en-US" dirty="0" smtClean="0">
                <a:latin typeface="+mj-lt"/>
                <a:ea typeface="HY강M" panose="02030600000101010101" pitchFamily="18" charset="-127"/>
              </a:rPr>
              <a:t>반복횟수</a:t>
            </a:r>
            <a:r>
              <a:rPr lang="en-US" altLang="ko-KR" dirty="0" smtClean="0">
                <a:latin typeface="+mj-lt"/>
                <a:ea typeface="HY강M" panose="02030600000101010101" pitchFamily="18" charset="-127"/>
              </a:rPr>
              <a:t>, </a:t>
            </a:r>
            <a:r>
              <a:rPr lang="ko-KR" altLang="en-US" dirty="0" smtClean="0">
                <a:latin typeface="+mj-lt"/>
                <a:ea typeface="HY강M" panose="02030600000101010101" pitchFamily="18" charset="-127"/>
              </a:rPr>
              <a:t>항의 위치 값 </a:t>
            </a:r>
            <a:endParaRPr lang="en-US" altLang="ko-KR" dirty="0" smtClean="0">
              <a:latin typeface="+mj-lt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lt"/>
                <a:ea typeface="HY강M" panose="02030600000101010101" pitchFamily="18" charset="-127"/>
              </a:rPr>
              <a:t>S  :  </a:t>
            </a:r>
            <a:r>
              <a:rPr lang="ko-KR" altLang="en-US" dirty="0" smtClean="0">
                <a:latin typeface="+mj-lt"/>
                <a:ea typeface="HY강M" panose="02030600000101010101" pitchFamily="18" charset="-127"/>
              </a:rPr>
              <a:t>부호변수</a:t>
            </a:r>
            <a:endParaRPr lang="en-US" altLang="ko-KR" dirty="0" smtClean="0">
              <a:latin typeface="+mj-lt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lt"/>
                <a:ea typeface="HY강M" panose="02030600000101010101" pitchFamily="18" charset="-127"/>
              </a:rPr>
              <a:t>G :  </a:t>
            </a:r>
            <a:r>
              <a:rPr lang="ko-KR" altLang="en-US" dirty="0" err="1" smtClean="0">
                <a:latin typeface="+mj-lt"/>
                <a:ea typeface="HY강M" panose="02030600000101010101" pitchFamily="18" charset="-127"/>
              </a:rPr>
              <a:t>부호가포함된</a:t>
            </a:r>
            <a:r>
              <a:rPr lang="ko-KR" altLang="en-US" dirty="0" smtClean="0">
                <a:latin typeface="+mj-lt"/>
                <a:ea typeface="HY강M" panose="02030600000101010101" pitchFamily="18" charset="-127"/>
              </a:rPr>
              <a:t> 항</a:t>
            </a:r>
            <a:endParaRPr lang="ko-KR" altLang="en-US" dirty="0">
              <a:latin typeface="+mj-lt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163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5008" y="3699553"/>
            <a:ext cx="8784976" cy="258532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&lt;&lt;</a:t>
            </a:r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  <a:r>
              <a:rPr lang="en-US" altLang="ko-KR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&gt;&gt;</a:t>
            </a:r>
          </a:p>
          <a:p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홀수항의 합계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odd (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양수의 합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짝수항의 합계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even(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음수의 합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  <a:p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없음</a:t>
            </a:r>
            <a:endParaRPr lang="en-US" altLang="ko-KR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반복제어변수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:J</a:t>
            </a:r>
          </a:p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항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부호가 포함된 항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G</a:t>
            </a:r>
          </a:p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부호변수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S</a:t>
            </a:r>
          </a:p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 </a:t>
            </a:r>
            <a:r>
              <a:rPr lang="ko-KR" altLang="en-US" dirty="0" err="1">
                <a:latin typeface="HY강M" panose="02030600000101010101" pitchFamily="18" charset="-127"/>
                <a:ea typeface="HY강M" panose="02030600000101010101" pitchFamily="18" charset="-127"/>
              </a:rPr>
              <a:t>짝수항인지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dirty="0" err="1">
                <a:latin typeface="HY강M" panose="02030600000101010101" pitchFamily="18" charset="-127"/>
                <a:ea typeface="HY강M" panose="02030600000101010101" pitchFamily="18" charset="-127"/>
              </a:rPr>
              <a:t>홀수항인지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 구별하기 위한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값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:K  </a:t>
            </a:r>
            <a:endParaRPr lang="en-US" altLang="ko-KR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750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275874" y="791582"/>
            <a:ext cx="5721410" cy="5650172"/>
            <a:chOff x="2620716" y="1478520"/>
            <a:chExt cx="5721410" cy="5012397"/>
          </a:xfrm>
        </p:grpSpPr>
        <p:sp>
          <p:nvSpPr>
            <p:cNvPr id="10" name="순서도: 수행의 시작/종료 9"/>
            <p:cNvSpPr/>
            <p:nvPr/>
          </p:nvSpPr>
          <p:spPr>
            <a:xfrm>
              <a:off x="4378089" y="1478520"/>
              <a:ext cx="1598847" cy="200933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시작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1" name="순서도: 준비 10"/>
            <p:cNvSpPr/>
            <p:nvPr/>
          </p:nvSpPr>
          <p:spPr>
            <a:xfrm>
              <a:off x="3850612" y="1859562"/>
              <a:ext cx="2604900" cy="488144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EVEN=0 ,ODD=0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K=0, G=0</a:t>
              </a:r>
              <a:endParaRPr lang="ko-KR" altLang="en-US" sz="14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2" name="순서도: 판단 11"/>
            <p:cNvSpPr/>
            <p:nvPr/>
          </p:nvSpPr>
          <p:spPr>
            <a:xfrm>
              <a:off x="3955708" y="5198088"/>
              <a:ext cx="2558411" cy="351518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J&lt;=100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5165288" y="1679453"/>
              <a:ext cx="12225" cy="2062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 flipH="1">
              <a:off x="2620716" y="5373847"/>
              <a:ext cx="1401309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flipH="1">
              <a:off x="5199733" y="4685867"/>
              <a:ext cx="11728" cy="2058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12" idx="2"/>
            </p:cNvCxnSpPr>
            <p:nvPr/>
          </p:nvCxnSpPr>
          <p:spPr>
            <a:xfrm>
              <a:off x="5234913" y="5549606"/>
              <a:ext cx="23478" cy="2477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순서도: 문서 16"/>
            <p:cNvSpPr/>
            <p:nvPr/>
          </p:nvSpPr>
          <p:spPr>
            <a:xfrm>
              <a:off x="4273891" y="5724725"/>
              <a:ext cx="1969001" cy="364806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S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출력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8" name="순서도: 수행의 시작/종료 17"/>
            <p:cNvSpPr/>
            <p:nvPr/>
          </p:nvSpPr>
          <p:spPr>
            <a:xfrm>
              <a:off x="4518170" y="6225123"/>
              <a:ext cx="1530540" cy="265794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종료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5283440" y="6089531"/>
              <a:ext cx="0" cy="1676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669467" y="5424985"/>
              <a:ext cx="6716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+mj-lt"/>
                  <a:ea typeface="HY강M" panose="02030600000101010101" pitchFamily="18" charset="-127"/>
                </a:rPr>
                <a:t>F</a:t>
              </a:r>
              <a:endParaRPr lang="ko-KR" altLang="en-US" sz="1600" dirty="0"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>
              <a:off x="2620716" y="3024146"/>
              <a:ext cx="249073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순서도: 처리 21"/>
            <p:cNvSpPr/>
            <p:nvPr/>
          </p:nvSpPr>
          <p:spPr>
            <a:xfrm>
              <a:off x="4239619" y="2467553"/>
              <a:ext cx="1886613" cy="177473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S=-1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23" name="직선 화살표 연결선 22"/>
            <p:cNvCxnSpPr>
              <a:stCxn id="22" idx="2"/>
              <a:endCxn id="26" idx="0"/>
            </p:cNvCxnSpPr>
            <p:nvPr/>
          </p:nvCxnSpPr>
          <p:spPr>
            <a:xfrm>
              <a:off x="5182926" y="2645026"/>
              <a:ext cx="5080" cy="13476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순서도: 처리 23"/>
            <p:cNvSpPr/>
            <p:nvPr/>
          </p:nvSpPr>
          <p:spPr>
            <a:xfrm>
              <a:off x="4244699" y="4891742"/>
              <a:ext cx="1886613" cy="177473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J=J+1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4239619" y="2712458"/>
              <a:ext cx="1886613" cy="177473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J=1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26" name="순서도: 판단 25"/>
            <p:cNvSpPr/>
            <p:nvPr/>
          </p:nvSpPr>
          <p:spPr>
            <a:xfrm>
              <a:off x="3908800" y="3992635"/>
              <a:ext cx="2558411" cy="351518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K=J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2634247" y="3024146"/>
              <a:ext cx="13419" cy="2339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700564" y="3274525"/>
              <a:ext cx="6716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+mj-lt"/>
                  <a:ea typeface="HY강M" panose="02030600000101010101" pitchFamily="18" charset="-127"/>
                </a:rPr>
                <a:t>T</a:t>
              </a:r>
              <a:endParaRPr lang="ko-KR" altLang="en-US" sz="1600" dirty="0"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5218560" y="2347706"/>
              <a:ext cx="18160" cy="2085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24" idx="2"/>
              <a:endCxn id="12" idx="0"/>
            </p:cNvCxnSpPr>
            <p:nvPr/>
          </p:nvCxnSpPr>
          <p:spPr>
            <a:xfrm>
              <a:off x="5188006" y="5069215"/>
              <a:ext cx="46908" cy="1288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순서도: 처리 30"/>
            <p:cNvSpPr/>
            <p:nvPr/>
          </p:nvSpPr>
          <p:spPr>
            <a:xfrm>
              <a:off x="4209866" y="3141357"/>
              <a:ext cx="1886613" cy="177473"/>
            </a:xfrm>
            <a:prstGeom prst="flowChartProcess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K= INT(J/2)*2</a:t>
              </a:r>
            </a:p>
          </p:txBody>
        </p:sp>
        <p:sp>
          <p:nvSpPr>
            <p:cNvPr id="32" name="순서도: 처리 31"/>
            <p:cNvSpPr/>
            <p:nvPr/>
          </p:nvSpPr>
          <p:spPr>
            <a:xfrm>
              <a:off x="4209866" y="3444780"/>
              <a:ext cx="1886613" cy="177473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S=S*-1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33" name="순서도: 처리 32"/>
            <p:cNvSpPr/>
            <p:nvPr/>
          </p:nvSpPr>
          <p:spPr>
            <a:xfrm>
              <a:off x="4209866" y="3767225"/>
              <a:ext cx="1886613" cy="177473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G=J*S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34" name="직선 화살표 연결선 33"/>
            <p:cNvCxnSpPr>
              <a:stCxn id="26" idx="2"/>
            </p:cNvCxnSpPr>
            <p:nvPr/>
          </p:nvCxnSpPr>
          <p:spPr>
            <a:xfrm flipH="1">
              <a:off x="5171400" y="4344153"/>
              <a:ext cx="16606" cy="1264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순서도: 처리 34"/>
            <p:cNvSpPr/>
            <p:nvPr/>
          </p:nvSpPr>
          <p:spPr>
            <a:xfrm>
              <a:off x="4168148" y="4470642"/>
              <a:ext cx="1886613" cy="177473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EVEN=EVEN+G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36" name="꺾인 연결선 35"/>
            <p:cNvCxnSpPr>
              <a:stCxn id="26" idx="3"/>
              <a:endCxn id="37" idx="0"/>
            </p:cNvCxnSpPr>
            <p:nvPr/>
          </p:nvCxnSpPr>
          <p:spPr>
            <a:xfrm>
              <a:off x="6467211" y="4168394"/>
              <a:ext cx="931609" cy="30224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순서도: 처리 36"/>
            <p:cNvSpPr/>
            <p:nvPr/>
          </p:nvSpPr>
          <p:spPr>
            <a:xfrm>
              <a:off x="6455513" y="4470642"/>
              <a:ext cx="1886613" cy="177473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ODD=ODD+G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38" name="직선 연결선 37"/>
            <p:cNvCxnSpPr>
              <a:stCxn id="37" idx="2"/>
            </p:cNvCxnSpPr>
            <p:nvPr/>
          </p:nvCxnSpPr>
          <p:spPr>
            <a:xfrm>
              <a:off x="7398820" y="4648115"/>
              <a:ext cx="0" cy="1406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 flipH="1">
              <a:off x="5283441" y="4797629"/>
              <a:ext cx="2115379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5187909" y="3771142"/>
            <a:ext cx="770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j-lt"/>
              </a:rPr>
              <a:t>F</a:t>
            </a:r>
            <a:endParaRPr lang="ko-KR" altLang="en-US" sz="1400" dirty="0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87138" y="4238853"/>
            <a:ext cx="770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j-lt"/>
              </a:rPr>
              <a:t>T</a:t>
            </a:r>
            <a:endParaRPr lang="ko-KR" altLang="en-US" sz="1400" dirty="0"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05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260" y="738664"/>
            <a:ext cx="8694282" cy="5601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‘-,+’ </a:t>
            </a:r>
            <a:r>
              <a:rPr lang="ko-KR" altLang="en-US" sz="2400" dirty="0" err="1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교행</a:t>
            </a:r>
            <a:r>
              <a:rPr lang="ko-KR" altLang="en-US" sz="24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분수 수열 합을 구하는 알고리즘</a:t>
            </a:r>
            <a:endParaRPr lang="en-US" altLang="ko-KR" sz="2400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484784"/>
            <a:ext cx="8685030" cy="258532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‘+-’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교행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분수 수열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-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수열의 교대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짝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홀수번째항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덧셈과 뺄셈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- K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번째 항은 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K / {(K+1) * (K+2)}</a:t>
            </a:r>
          </a:p>
          <a:p>
            <a:endParaRPr lang="en-US" altLang="ko-KR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2. ‘+-’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부호의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교행수열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-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스위치변수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-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짝수와 홀수 판별 후 교대처리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-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덧셈과 뺄셈 구분 후 교대처리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-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양수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(+),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음수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(-)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항 교대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누적합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12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8892480" cy="120975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 smtClean="0">
                    <a:solidFill>
                      <a:srgbClr val="FF0000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HY견고딕" panose="02030600000101010101" pitchFamily="18" charset="-127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HY견고딕" panose="02030600000101010101" pitchFamily="18" charset="-127"/>
                          </a:rPr>
                          <m:t>2∗3</m:t>
                        </m:r>
                      </m:den>
                    </m:f>
                  </m:oMath>
                </a14:m>
                <a:r>
                  <a:rPr lang="en-US" altLang="ko-KR" sz="2000" dirty="0" smtClean="0">
                    <a:solidFill>
                      <a:srgbClr val="FF0000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HY견고딕" panose="02030600000101010101" pitchFamily="18" charset="-127"/>
                          </a:rPr>
                          <m:t>2</m:t>
                        </m:r>
                      </m:num>
                      <m:den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HY견고딕" panose="02030600000101010101" pitchFamily="18" charset="-127"/>
                          </a:rPr>
                          <m:t>3∗4</m:t>
                        </m:r>
                      </m:den>
                    </m:f>
                    <m:r>
                      <m:rPr>
                        <m:nor/>
                      </m:rPr>
                      <a:rPr lang="en-US" altLang="ko-KR" sz="2000" dirty="0">
                        <a:solidFill>
                          <a:srgbClr val="FF0000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rPr>
                      <m:t>+</m:t>
                    </m:r>
                    <m:f>
                      <m:fPr>
                        <m:ctrlPr>
                          <a:rPr lang="en-US" altLang="ko-KR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HY견고딕" panose="02030600000101010101" pitchFamily="18" charset="-127"/>
                          </a:rPr>
                          <m:t>3</m:t>
                        </m:r>
                      </m:num>
                      <m:den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HY견고딕" panose="02030600000101010101" pitchFamily="18" charset="-127"/>
                          </a:rPr>
                          <m:t>4∗5</m:t>
                        </m:r>
                      </m:den>
                    </m:f>
                    <m:r>
                      <m:rPr>
                        <m:nor/>
                      </m:rPr>
                      <a:rPr lang="en-US" altLang="ko-KR" sz="2000" dirty="0">
                        <a:solidFill>
                          <a:srgbClr val="FF0000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rPr>
                      <m:t>−</m:t>
                    </m:r>
                    <m:f>
                      <m:fPr>
                        <m:ctrlPr>
                          <a:rPr lang="en-US" altLang="ko-KR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HY견고딕" panose="02030600000101010101" pitchFamily="18" charset="-127"/>
                          </a:rPr>
                          <m:t>4</m:t>
                        </m:r>
                      </m:num>
                      <m:den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HY견고딕" panose="02030600000101010101" pitchFamily="18" charset="-127"/>
                          </a:rPr>
                          <m:t>5∗6</m:t>
                        </m:r>
                      </m:den>
                    </m:f>
                  </m:oMath>
                </a14:m>
                <a:r>
                  <a:rPr lang="en-US" altLang="ko-KR" sz="2000" dirty="0">
                    <a:solidFill>
                      <a:srgbClr val="FF0000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+…. 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HY견고딕" panose="02030600000101010101" pitchFamily="18" charset="-127"/>
                          </a:rPr>
                          <m:t>49</m:t>
                        </m:r>
                      </m:num>
                      <m:den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HY견고딕" panose="02030600000101010101" pitchFamily="18" charset="-127"/>
                          </a:rPr>
                          <m:t>50∗51</m:t>
                        </m:r>
                      </m:den>
                    </m:f>
                  </m:oMath>
                </a14:m>
                <a:endParaRPr lang="en-US" altLang="ko-KR" sz="2000" dirty="0" smtClean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2000" dirty="0" smtClean="0">
                    <a:solidFill>
                      <a:srgbClr val="FF0000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수열의 합을 구하는 알고리즘을 제시하시오</a:t>
                </a:r>
                <a:endParaRPr lang="en-US" altLang="ko-KR" sz="2000" dirty="0" smtClean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8892480" cy="1209755"/>
              </a:xfrm>
              <a:prstGeom prst="rect">
                <a:avLst/>
              </a:prstGeom>
              <a:blipFill>
                <a:blip r:embed="rId2"/>
                <a:stretch>
                  <a:fillRect l="-685" b="-25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순서도: 수행의 시작/종료 3"/>
          <p:cNvSpPr/>
          <p:nvPr/>
        </p:nvSpPr>
        <p:spPr>
          <a:xfrm>
            <a:off x="2483768" y="1510283"/>
            <a:ext cx="1836875" cy="213417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시작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2332509" y="1942798"/>
            <a:ext cx="2167483" cy="18849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K=0, S=0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순서도: 판단 5"/>
          <p:cNvSpPr/>
          <p:nvPr/>
        </p:nvSpPr>
        <p:spPr>
          <a:xfrm>
            <a:off x="2040513" y="5354814"/>
            <a:ext cx="2939294" cy="373358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K=49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화살표 연결선 6"/>
          <p:cNvCxnSpPr>
            <a:stCxn id="4" idx="2"/>
            <a:endCxn id="5" idx="0"/>
          </p:cNvCxnSpPr>
          <p:nvPr/>
        </p:nvCxnSpPr>
        <p:spPr>
          <a:xfrm>
            <a:off x="3402206" y="1723700"/>
            <a:ext cx="14045" cy="219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3437484" y="2736779"/>
            <a:ext cx="25896" cy="196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6" idx="1"/>
          </p:cNvCxnSpPr>
          <p:nvPr/>
        </p:nvCxnSpPr>
        <p:spPr>
          <a:xfrm flipH="1">
            <a:off x="522320" y="5541493"/>
            <a:ext cx="151819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endCxn id="6" idx="0"/>
          </p:cNvCxnSpPr>
          <p:nvPr/>
        </p:nvCxnSpPr>
        <p:spPr>
          <a:xfrm>
            <a:off x="3486512" y="4895621"/>
            <a:ext cx="23648" cy="4591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2"/>
          </p:cNvCxnSpPr>
          <p:nvPr/>
        </p:nvCxnSpPr>
        <p:spPr>
          <a:xfrm>
            <a:off x="3510160" y="5728172"/>
            <a:ext cx="26973" cy="2630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문서 11"/>
          <p:cNvSpPr/>
          <p:nvPr/>
        </p:nvSpPr>
        <p:spPr>
          <a:xfrm>
            <a:off x="2406065" y="5991263"/>
            <a:ext cx="2262136" cy="387471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2686711" y="6522750"/>
            <a:ext cx="1758399" cy="335250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종료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565911" y="6378734"/>
            <a:ext cx="0" cy="178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92243" y="5620748"/>
            <a:ext cx="771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T</a:t>
            </a:r>
            <a:endParaRPr lang="ko-KR" altLang="en-US" sz="14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5577" y="1376280"/>
            <a:ext cx="131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세분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화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22320" y="2780928"/>
            <a:ext cx="28615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처리 17"/>
          <p:cNvSpPr/>
          <p:nvPr/>
        </p:nvSpPr>
        <p:spPr>
          <a:xfrm>
            <a:off x="2339752" y="2297039"/>
            <a:ext cx="2167483" cy="18849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SW=0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9" name="순서도: 처리 18"/>
          <p:cNvSpPr/>
          <p:nvPr/>
        </p:nvSpPr>
        <p:spPr>
          <a:xfrm>
            <a:off x="2366691" y="2932018"/>
            <a:ext cx="2167483" cy="18849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K=K+1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20" name="직선 화살표 연결선 19"/>
          <p:cNvCxnSpPr>
            <a:stCxn id="5" idx="2"/>
            <a:endCxn id="18" idx="0"/>
          </p:cNvCxnSpPr>
          <p:nvPr/>
        </p:nvCxnSpPr>
        <p:spPr>
          <a:xfrm>
            <a:off x="3416251" y="2131297"/>
            <a:ext cx="7243" cy="1657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9" idx="2"/>
            <a:endCxn id="24" idx="0"/>
          </p:cNvCxnSpPr>
          <p:nvPr/>
        </p:nvCxnSpPr>
        <p:spPr>
          <a:xfrm>
            <a:off x="3450433" y="3120517"/>
            <a:ext cx="18038" cy="402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처리 22"/>
          <p:cNvSpPr/>
          <p:nvPr/>
        </p:nvSpPr>
        <p:spPr>
          <a:xfrm>
            <a:off x="2366691" y="3192139"/>
            <a:ext cx="2167483" cy="18849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L=K/{(K+1)*(K+2)}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4" name="순서도: 판단 23"/>
          <p:cNvSpPr/>
          <p:nvPr/>
        </p:nvSpPr>
        <p:spPr>
          <a:xfrm>
            <a:off x="1998824" y="3523192"/>
            <a:ext cx="2939294" cy="373358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SW=0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25" name="꺾인 연결선 24"/>
          <p:cNvCxnSpPr>
            <a:stCxn id="24" idx="3"/>
            <a:endCxn id="27" idx="0"/>
          </p:cNvCxnSpPr>
          <p:nvPr/>
        </p:nvCxnSpPr>
        <p:spPr>
          <a:xfrm>
            <a:off x="4938118" y="3709871"/>
            <a:ext cx="782388" cy="4021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24" idx="1"/>
          </p:cNvCxnSpPr>
          <p:nvPr/>
        </p:nvCxnSpPr>
        <p:spPr>
          <a:xfrm rot="10800000" flipV="1">
            <a:off x="1507495" y="3709871"/>
            <a:ext cx="491331" cy="7118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처리 26"/>
          <p:cNvSpPr/>
          <p:nvPr/>
        </p:nvSpPr>
        <p:spPr>
          <a:xfrm>
            <a:off x="4636764" y="4111978"/>
            <a:ext cx="2167483" cy="18849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S=S-L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8" name="순서도: 처리 27"/>
          <p:cNvSpPr/>
          <p:nvPr/>
        </p:nvSpPr>
        <p:spPr>
          <a:xfrm>
            <a:off x="525910" y="3973792"/>
            <a:ext cx="2167483" cy="19474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S=S+L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1481173" y="4695333"/>
            <a:ext cx="0" cy="200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5695304" y="4655974"/>
            <a:ext cx="1" cy="279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22320" y="2780928"/>
            <a:ext cx="0" cy="2760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4832" y="5233716"/>
            <a:ext cx="771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F</a:t>
            </a:r>
            <a:endParaRPr lang="ko-KR" altLang="en-US" sz="14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4" name="직선 화살표 연결선 33"/>
          <p:cNvCxnSpPr>
            <a:stCxn id="18" idx="2"/>
            <a:endCxn id="35" idx="0"/>
          </p:cNvCxnSpPr>
          <p:nvPr/>
        </p:nvCxnSpPr>
        <p:spPr>
          <a:xfrm>
            <a:off x="3423494" y="2485538"/>
            <a:ext cx="20863" cy="221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순서도: 연결자 34"/>
          <p:cNvSpPr/>
          <p:nvPr/>
        </p:nvSpPr>
        <p:spPr>
          <a:xfrm>
            <a:off x="3402202" y="2707080"/>
            <a:ext cx="84309" cy="73848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0" name="순서도: 처리 39"/>
          <p:cNvSpPr/>
          <p:nvPr/>
        </p:nvSpPr>
        <p:spPr>
          <a:xfrm>
            <a:off x="487572" y="4447537"/>
            <a:ext cx="2167483" cy="194740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SW=1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7" name="순서도: 처리 46"/>
          <p:cNvSpPr/>
          <p:nvPr/>
        </p:nvSpPr>
        <p:spPr>
          <a:xfrm>
            <a:off x="4611562" y="4429248"/>
            <a:ext cx="2167483" cy="188499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SW=0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1507495" y="4895621"/>
            <a:ext cx="19429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3537133" y="4895621"/>
            <a:ext cx="21581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연결자 53"/>
          <p:cNvSpPr/>
          <p:nvPr/>
        </p:nvSpPr>
        <p:spPr>
          <a:xfrm>
            <a:off x="3444356" y="4895621"/>
            <a:ext cx="84309" cy="73848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47328" y="87168"/>
            <a:ext cx="3064666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‘+-’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교행수열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방법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스위치변수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(2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개의 값을 교대로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토글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81173" y="3359443"/>
            <a:ext cx="771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T</a:t>
            </a:r>
            <a:endParaRPr lang="ko-KR" altLang="en-US" sz="14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48064" y="3383076"/>
            <a:ext cx="771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F</a:t>
            </a:r>
            <a:endParaRPr lang="ko-KR" altLang="en-US" sz="14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>
                <a:latin typeface="HY강M" panose="02030600000101010101" pitchFamily="18" charset="-127"/>
                <a:ea typeface="HY강M" panose="02030600000101010101" pitchFamily="18" charset="-127"/>
              </a:rPr>
              <a:t>166</a:t>
            </a:fld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47328" y="5051362"/>
            <a:ext cx="3064666" cy="17543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처리과정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반복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-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항을구한다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  (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분자구하기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  <a:endParaRPr lang="en-US" altLang="ko-KR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-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항을 누적한다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2.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누적값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출력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31242" y="1407076"/>
            <a:ext cx="3064666" cy="25853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자료명세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</a:t>
            </a: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출력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누적합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:S </a:t>
            </a: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입력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없음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처리 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분자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반복제어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K</a:t>
            </a:r>
          </a:p>
          <a:p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     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항 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L</a:t>
            </a: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     0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과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의상태를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    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저장할 변수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:SW</a:t>
            </a: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137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2620" y="1124744"/>
            <a:ext cx="4104456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기본 알고리즘 </a:t>
            </a:r>
            <a:r>
              <a:rPr lang="en-US" altLang="ko-KR" sz="28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8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2276872"/>
            <a:ext cx="61926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Wingdings" panose="05000000000000000000" pitchFamily="2" charset="2"/>
              <a:buChar char="u"/>
            </a:pPr>
            <a:r>
              <a:rPr lang="en-US" altLang="ko-KR" sz="20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Count </a:t>
            </a:r>
            <a:r>
              <a:rPr lang="ko-KR" altLang="en-US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알고리즘</a:t>
            </a:r>
            <a:endParaRPr lang="en-US" altLang="ko-KR" sz="20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lvl="1" indent="-285750">
              <a:buFont typeface="Wingdings" panose="05000000000000000000" pitchFamily="2" charset="2"/>
              <a:buChar char="u"/>
            </a:pPr>
            <a:r>
              <a:rPr lang="ko-KR" altLang="en-US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최댓값과 최솟값</a:t>
            </a:r>
            <a:endParaRPr lang="en-US" altLang="ko-KR" sz="20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lvl="1" indent="-285750">
              <a:buFont typeface="Wingdings" panose="05000000000000000000" pitchFamily="2" charset="2"/>
              <a:buChar char="u"/>
            </a:pPr>
            <a:r>
              <a:rPr lang="ko-KR" altLang="en-US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합계와 평균</a:t>
            </a:r>
            <a:endParaRPr lang="en-US" altLang="ko-KR" sz="20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lvl="1" indent="-285750">
              <a:buFont typeface="Wingdings" panose="05000000000000000000" pitchFamily="2" charset="2"/>
              <a:buChar char="u"/>
            </a:pPr>
            <a:r>
              <a:rPr lang="ko-KR" altLang="en-US" sz="2000" dirty="0" err="1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소수판별</a:t>
            </a:r>
            <a:r>
              <a:rPr lang="ko-KR" altLang="en-US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소수의 합 구하기</a:t>
            </a:r>
            <a:endParaRPr lang="en-US" altLang="ko-KR" sz="20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lvl="1" indent="-285750">
              <a:buFont typeface="Wingdings" panose="05000000000000000000" pitchFamily="2" charset="2"/>
              <a:buChar char="u"/>
            </a:pPr>
            <a:r>
              <a:rPr lang="en-US" altLang="ko-KR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5</a:t>
            </a:r>
            <a:r>
              <a:rPr lang="ko-KR" altLang="en-US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의 배수의 개수와 합</a:t>
            </a:r>
            <a:endParaRPr lang="en-US" altLang="ko-KR" sz="20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lvl="1" indent="-285750">
              <a:buFont typeface="Wingdings" panose="05000000000000000000" pitchFamily="2" charset="2"/>
              <a:buChar char="u"/>
            </a:pPr>
            <a:r>
              <a:rPr lang="ko-KR" altLang="en-US" sz="2000" dirty="0" err="1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약수구하기</a:t>
            </a:r>
            <a:endParaRPr lang="en-US" altLang="ko-KR" sz="20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lvl="1" indent="-285750">
              <a:buFont typeface="Wingdings" panose="05000000000000000000" pitchFamily="2" charset="2"/>
              <a:buChar char="u"/>
            </a:pPr>
            <a:r>
              <a:rPr lang="ko-KR" altLang="en-US" sz="2000" dirty="0" err="1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진법변환</a:t>
            </a:r>
            <a:r>
              <a:rPr lang="ko-KR" altLang="en-US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-10</a:t>
            </a:r>
            <a:r>
              <a:rPr lang="ko-KR" altLang="en-US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진수를 </a:t>
            </a:r>
            <a:r>
              <a:rPr lang="en-US" altLang="ko-KR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2</a:t>
            </a:r>
            <a:r>
              <a:rPr lang="ko-KR" altLang="en-US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진수로 변환하기</a:t>
            </a:r>
            <a:endParaRPr lang="en-US" altLang="ko-KR" sz="20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lvl="1" indent="-285750">
              <a:buFont typeface="Wingdings" panose="05000000000000000000" pitchFamily="2" charset="2"/>
              <a:buChar char="u"/>
            </a:pPr>
            <a:r>
              <a:rPr lang="ko-KR" altLang="en-US" sz="2000" dirty="0" err="1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보수구하기</a:t>
            </a:r>
            <a:endParaRPr lang="ko-KR" altLang="en-US" sz="20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3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168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41884" y="836712"/>
            <a:ext cx="2376264" cy="57606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배열과 반복구조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828615"/>
              </p:ext>
            </p:extLst>
          </p:nvPr>
        </p:nvGraphicFramePr>
        <p:xfrm>
          <a:off x="782316" y="2564904"/>
          <a:ext cx="2952330" cy="6480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04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046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046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046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99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331038" y="830288"/>
            <a:ext cx="1944216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반복제어 변수 </a:t>
            </a:r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: k</a:t>
            </a:r>
            <a:endParaRPr lang="ko-KR" altLang="en-US" sz="14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2158987"/>
            <a:ext cx="517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A(1)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417340" y="2158987"/>
            <a:ext cx="517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A(2)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935088" y="2158986"/>
            <a:ext cx="517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A(3)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600400" y="2158986"/>
            <a:ext cx="517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A(4)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196122" y="2158985"/>
            <a:ext cx="517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A(5)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65300" y="2889393"/>
            <a:ext cx="37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805000" y="3672666"/>
            <a:ext cx="1298996" cy="185521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A(1)=95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A(2)=80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A(3)=99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A(4)=88</a:t>
            </a:r>
            <a:endParaRPr lang="en-US" altLang="ko-KR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A(5)=95</a:t>
            </a:r>
            <a:endParaRPr lang="ko-KR" altLang="en-US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4355976" y="1808510"/>
            <a:ext cx="3168352" cy="4114204"/>
            <a:chOff x="4355976" y="1412776"/>
            <a:chExt cx="2898322" cy="4402236"/>
          </a:xfrm>
          <a:noFill/>
        </p:grpSpPr>
        <p:sp>
          <p:nvSpPr>
            <p:cNvPr id="5" name="순서도: 준비 4"/>
            <p:cNvSpPr/>
            <p:nvPr/>
          </p:nvSpPr>
          <p:spPr>
            <a:xfrm>
              <a:off x="5220072" y="2060848"/>
              <a:ext cx="1944216" cy="405914"/>
            </a:xfrm>
            <a:prstGeom prst="flowChartPreparation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k=0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A(5)</a:t>
              </a:r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220072" y="3062939"/>
              <a:ext cx="1944216" cy="411571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k=k+1</a:t>
              </a:r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15" name="순서도: 판단 14"/>
            <p:cNvSpPr/>
            <p:nvPr/>
          </p:nvSpPr>
          <p:spPr>
            <a:xfrm>
              <a:off x="5157065" y="4549688"/>
              <a:ext cx="2088232" cy="463488"/>
            </a:xfrm>
            <a:prstGeom prst="flowChartDecision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k  =5</a:t>
              </a:r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16" name="순서도: 문서 15"/>
            <p:cNvSpPr/>
            <p:nvPr/>
          </p:nvSpPr>
          <p:spPr>
            <a:xfrm>
              <a:off x="5166066" y="3753854"/>
              <a:ext cx="2088232" cy="499492"/>
            </a:xfrm>
            <a:prstGeom prst="flowChartDocumen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rgbClr val="FF0000"/>
                  </a:solidFill>
                  <a:latin typeface="+mj-lt"/>
                  <a:ea typeface="HY궁서B" panose="02030600000101010101" pitchFamily="18" charset="-127"/>
                </a:rPr>
                <a:t>A(k)</a:t>
              </a:r>
              <a:endParaRPr lang="ko-KR" altLang="en-US" sz="1600" b="1" dirty="0" smtClean="0">
                <a:solidFill>
                  <a:srgbClr val="FF0000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6192180" y="2466762"/>
              <a:ext cx="18002" cy="314166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순서도: 수행의 시작/종료 18"/>
            <p:cNvSpPr/>
            <p:nvPr/>
          </p:nvSpPr>
          <p:spPr>
            <a:xfrm>
              <a:off x="5634118" y="5382964"/>
              <a:ext cx="1152128" cy="432048"/>
            </a:xfrm>
            <a:prstGeom prst="flowChartTerminator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END</a:t>
              </a:r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20" name="순서도: 수행의 시작/종료 19"/>
            <p:cNvSpPr/>
            <p:nvPr/>
          </p:nvSpPr>
          <p:spPr>
            <a:xfrm>
              <a:off x="5616116" y="1412776"/>
              <a:ext cx="1152128" cy="288032"/>
            </a:xfrm>
            <a:prstGeom prst="flowChartTerminator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start</a:t>
              </a:r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cxnSp>
          <p:nvCxnSpPr>
            <p:cNvPr id="22" name="직선 화살표 연결선 21"/>
            <p:cNvCxnSpPr>
              <a:stCxn id="20" idx="2"/>
            </p:cNvCxnSpPr>
            <p:nvPr/>
          </p:nvCxnSpPr>
          <p:spPr>
            <a:xfrm>
              <a:off x="6192180" y="1700808"/>
              <a:ext cx="0" cy="360040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7" idx="2"/>
              <a:endCxn id="16" idx="0"/>
            </p:cNvCxnSpPr>
            <p:nvPr/>
          </p:nvCxnSpPr>
          <p:spPr>
            <a:xfrm>
              <a:off x="6192180" y="3474510"/>
              <a:ext cx="18002" cy="279344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16" idx="2"/>
              <a:endCxn id="15" idx="0"/>
            </p:cNvCxnSpPr>
            <p:nvPr/>
          </p:nvCxnSpPr>
          <p:spPr>
            <a:xfrm flipH="1">
              <a:off x="6201181" y="4220324"/>
              <a:ext cx="9001" cy="329364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15" idx="2"/>
              <a:endCxn id="19" idx="0"/>
            </p:cNvCxnSpPr>
            <p:nvPr/>
          </p:nvCxnSpPr>
          <p:spPr>
            <a:xfrm>
              <a:off x="6201181" y="5013176"/>
              <a:ext cx="9001" cy="36978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15" idx="1"/>
            </p:cNvCxnSpPr>
            <p:nvPr/>
          </p:nvCxnSpPr>
          <p:spPr>
            <a:xfrm flipH="1">
              <a:off x="4355976" y="4781432"/>
              <a:ext cx="801089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V="1">
              <a:off x="4355976" y="2780928"/>
              <a:ext cx="0" cy="200050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>
              <a:off x="4355976" y="2780928"/>
              <a:ext cx="1836204" cy="0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endCxn id="7" idx="0"/>
            </p:cNvCxnSpPr>
            <p:nvPr/>
          </p:nvCxnSpPr>
          <p:spPr>
            <a:xfrm>
              <a:off x="6192180" y="2921933"/>
              <a:ext cx="0" cy="141006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순서도: 연결자 50"/>
            <p:cNvSpPr/>
            <p:nvPr/>
          </p:nvSpPr>
          <p:spPr>
            <a:xfrm>
              <a:off x="6174178" y="2852936"/>
              <a:ext cx="54006" cy="45719"/>
            </a:xfrm>
            <a:prstGeom prst="flowChartConnector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268498" y="5044181"/>
              <a:ext cx="517748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T</a:t>
              </a:r>
              <a:endParaRPr lang="ko-KR" altLang="en-US" sz="1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497646" y="4399987"/>
              <a:ext cx="517748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F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3947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169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25007" y="188640"/>
            <a:ext cx="8424936" cy="10081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국어점수배열이 준비되어 있다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10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명의 국어점수가 들어 있다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국어총점과 국어평균을 구하시오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국어점수배열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(10)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34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9850" y="3212976"/>
            <a:ext cx="4139548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알고리즘과 순서도</a:t>
            </a:r>
            <a:endParaRPr lang="en-US" altLang="ko-KR" sz="2000" dirty="0" smtClean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순서도의 기본개념</a:t>
            </a:r>
            <a:endParaRPr lang="en-US" altLang="ko-KR" sz="2000" dirty="0" smtClean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순서도 작성법</a:t>
            </a:r>
            <a:endParaRPr lang="en-US" altLang="ko-KR" sz="2000" dirty="0" smtClean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변수와 배열</a:t>
            </a:r>
            <a:endParaRPr lang="en-US" altLang="ko-KR" sz="20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연산과 함수</a:t>
            </a:r>
            <a:endParaRPr lang="en-US" altLang="ko-KR" sz="2000" dirty="0" smtClean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알고리즘 </a:t>
            </a:r>
            <a:r>
              <a:rPr lang="ko-KR" altLang="en-US" sz="20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검증</a:t>
            </a:r>
            <a:endParaRPr lang="ko-KR" altLang="en-US" sz="20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9850" y="2408942"/>
            <a:ext cx="7667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알고리즘 이해와 순서도 작성법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412776"/>
            <a:ext cx="5576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 smtClean="0">
                <a:solidFill>
                  <a:srgbClr val="C00000"/>
                </a:solidFill>
              </a:rPr>
              <a:t>학습목표</a:t>
            </a:r>
            <a:r>
              <a:rPr lang="en-US" altLang="ko-KR" b="1" dirty="0" smtClean="0">
                <a:solidFill>
                  <a:srgbClr val="C00000"/>
                </a:solidFill>
              </a:rPr>
              <a:t>:</a:t>
            </a:r>
          </a:p>
          <a:p>
            <a:r>
              <a:rPr lang="ko-KR" altLang="en-US" b="1" dirty="0" smtClean="0">
                <a:solidFill>
                  <a:srgbClr val="C00000"/>
                </a:solidFill>
              </a:rPr>
              <a:t>알고리즘의 이해와 순서도를 작성할 수 있다</a:t>
            </a:r>
            <a:r>
              <a:rPr lang="en-US" altLang="ko-KR" b="1" dirty="0" smtClean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53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170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1520" y="260648"/>
            <a:ext cx="8568952" cy="10801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60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학생의</a:t>
            </a:r>
          </a:p>
          <a:p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이름과 국어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영어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과목 점수가 입력된다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 총점과 반 평균을 구하시오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423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171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25007" y="188640"/>
            <a:ext cx="8424936" cy="10081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국어점수배열이 준비되어 있다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10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명의 국어점수가 들어 있다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국어총점과 국어평균을 구하시오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국어점수배열 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(10)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5007" y="1340768"/>
            <a:ext cx="1970729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5007" y="1844824"/>
            <a:ext cx="8424936" cy="136815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4.S.C :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5006" y="3212976"/>
            <a:ext cx="1970729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처리과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정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5006" y="3717032"/>
            <a:ext cx="8424936" cy="27363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172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1520" y="260648"/>
            <a:ext cx="8568952" cy="10801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60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학생의</a:t>
            </a:r>
          </a:p>
          <a:p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이름과 국어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영어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과목 점수가 입력된다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 총점과 반 평균을 구하시오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5007" y="1340768"/>
            <a:ext cx="1970729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5007" y="1844824"/>
            <a:ext cx="8424936" cy="136815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4.S.C :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5006" y="3212976"/>
            <a:ext cx="1970729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처리과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정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5006" y="3717032"/>
            <a:ext cx="8424936" cy="27363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75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173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25007" y="188640"/>
            <a:ext cx="8424936" cy="10081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국어점수배열이 준비되어 있다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10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명의 국어점수가 들어 있다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국어총점과 국어평균을 구하시오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국어점수배열 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(10)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5007" y="1340768"/>
            <a:ext cx="1970729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5007" y="1844824"/>
            <a:ext cx="8424936" cy="136815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국어총점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kor_sum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국어평균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kor_avg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국어점수배열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(10)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반복제어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4.S.C :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5006" y="3212976"/>
            <a:ext cx="1970729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처리과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정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5006" y="3717032"/>
            <a:ext cx="8424936" cy="27363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1. 1o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번 반복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배열전체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1.1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각 국어점수를 누적한다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2.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국어평균을 구한다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3.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국어총점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국어평균을 출력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4.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종료</a:t>
            </a:r>
          </a:p>
        </p:txBody>
      </p:sp>
    </p:spTree>
    <p:extLst>
      <p:ext uri="{BB962C8B-B14F-4D97-AF65-F5344CB8AC3E}">
        <p14:creationId xmlns:p14="http://schemas.microsoft.com/office/powerpoint/2010/main" val="349173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174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1520" y="260648"/>
            <a:ext cx="8568952" cy="10801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60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학생의</a:t>
            </a:r>
          </a:p>
          <a:p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이름과 국어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영어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과목 점수가 입력된다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 총점과 반 평균을 구하시오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2060848"/>
            <a:ext cx="8568952" cy="12241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반총점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class_sum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반평균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class_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avg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입력자료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이름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:name,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영어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eng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:math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반복변수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개인총점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sum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S.C : MAX =60 , SUBJECT =3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556792"/>
            <a:ext cx="1944216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51520" y="3789040"/>
            <a:ext cx="8568952" cy="25922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MAX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1.1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학생성적 입력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1.2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개인총점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1.3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반총점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누적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반평균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구하기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반총점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반평균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출력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종료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3304910"/>
            <a:ext cx="1944216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처리과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정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132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175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1520" y="476672"/>
            <a:ext cx="8568952" cy="10801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 10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개의 수를 입력 받아 짝수이면 배열에 저장하는 알고리즘을 제시하라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배열은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even_arr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(10)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준비되어 있다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098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176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9704" y="1196752"/>
            <a:ext cx="8784976" cy="194421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6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 학생의</a:t>
            </a:r>
          </a:p>
          <a:p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이름과 국어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영어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과목 점수가 입력된다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개인평균을 구하고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90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점 이상이면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"EXCELLENT"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60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점 미만이면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"FAIL"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을 입력자료 및 개인 평균과 함께 출력하고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마지막 각 과목별 평균점수를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프린트하는 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순서도를 작성하시오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9704" y="476672"/>
            <a:ext cx="1431976" cy="7200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숙제</a:t>
            </a:r>
          </a:p>
        </p:txBody>
      </p:sp>
    </p:spTree>
    <p:extLst>
      <p:ext uri="{BB962C8B-B14F-4D97-AF65-F5344CB8AC3E}">
        <p14:creationId xmlns:p14="http://schemas.microsoft.com/office/powerpoint/2010/main" val="173200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177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73188" y="476672"/>
            <a:ext cx="8568952" cy="16561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개인평균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avg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평균에 따라 평가출력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        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국어평균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kor_avg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,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영여평균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eng_avg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,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수학평균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math_avg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;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입력자료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이름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:name,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영어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eng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:math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처리자료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반복변수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개인총점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sum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      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국어총점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kor_sum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영어총점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eng_sum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수학총점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math_sum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 S.C : MAX =60 , SUBJECT =3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3188" y="116632"/>
            <a:ext cx="1944216" cy="3600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73188" y="2564904"/>
            <a:ext cx="8568952" cy="40324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MAX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1.1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학생성적 입력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1.2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개인총점 구한다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1.3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개인평균 구한다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1.4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개인평균에 따른 평가를 구한다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1.5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개인성적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평균과 평가내용을 출력한다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1.6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국어점수 누적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1.7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영어점수 누적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1.8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수학점수 누적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국어점수 평균 구하기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영어점수 평균 구하기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수학점수 평균 구하기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국어점수평균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영어점수평균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수학점수평균 출력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종료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3188" y="2132856"/>
            <a:ext cx="1944216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처리과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정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833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178</a:t>
            </a:fld>
            <a:endParaRPr lang="ko-KR" altLang="en-US" dirty="0"/>
          </a:p>
        </p:txBody>
      </p:sp>
      <p:grpSp>
        <p:nvGrpSpPr>
          <p:cNvPr id="55" name="그룹 54"/>
          <p:cNvGrpSpPr/>
          <p:nvPr/>
        </p:nvGrpSpPr>
        <p:grpSpPr>
          <a:xfrm>
            <a:off x="3959932" y="332656"/>
            <a:ext cx="5076564" cy="3697683"/>
            <a:chOff x="3959932" y="1052735"/>
            <a:chExt cx="5076564" cy="5148573"/>
          </a:xfrm>
        </p:grpSpPr>
        <p:sp>
          <p:nvSpPr>
            <p:cNvPr id="13" name="순서도: 판단 12"/>
            <p:cNvSpPr/>
            <p:nvPr/>
          </p:nvSpPr>
          <p:spPr>
            <a:xfrm>
              <a:off x="5508104" y="1117776"/>
              <a:ext cx="1872208" cy="655040"/>
            </a:xfrm>
            <a:prstGeom prst="flowChartDecisi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vg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&gt;=90</a:t>
              </a:r>
              <a:endParaRPr lang="ko-KR" altLang="en-US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15" name="직선 연결선 14"/>
            <p:cNvCxnSpPr>
              <a:stCxn id="13" idx="1"/>
            </p:cNvCxnSpPr>
            <p:nvPr/>
          </p:nvCxnSpPr>
          <p:spPr>
            <a:xfrm flipH="1">
              <a:off x="4932040" y="1445296"/>
              <a:ext cx="5760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4932040" y="1445296"/>
              <a:ext cx="0" cy="7595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순서도: 문서 17"/>
            <p:cNvSpPr/>
            <p:nvPr/>
          </p:nvSpPr>
          <p:spPr>
            <a:xfrm>
              <a:off x="5104728" y="3742306"/>
              <a:ext cx="1944216" cy="1008112"/>
            </a:xfrm>
            <a:prstGeom prst="flowChartDocumen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ame,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kor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eng,math</a:t>
              </a:r>
              <a:endParaRPr lang="en-US" altLang="ko-KR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avg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, “Fail”</a:t>
              </a:r>
              <a:endParaRPr lang="ko-KR" altLang="en-US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22" name="직선 연결선 21"/>
            <p:cNvCxnSpPr>
              <a:stCxn id="13" idx="3"/>
            </p:cNvCxnSpPr>
            <p:nvPr/>
          </p:nvCxnSpPr>
          <p:spPr>
            <a:xfrm>
              <a:off x="7380312" y="1445296"/>
              <a:ext cx="5040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>
              <a:off x="7884368" y="1435977"/>
              <a:ext cx="0" cy="77820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순서도: 판단 27"/>
            <p:cNvSpPr/>
            <p:nvPr/>
          </p:nvSpPr>
          <p:spPr>
            <a:xfrm>
              <a:off x="7020272" y="2223501"/>
              <a:ext cx="1656184" cy="629435"/>
            </a:xfrm>
            <a:prstGeom prst="flowChartDecisi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Avg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&lt;60</a:t>
              </a:r>
              <a:endParaRPr lang="ko-KR" altLang="en-US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30" name="직선 연결선 29"/>
            <p:cNvCxnSpPr>
              <a:stCxn id="28" idx="1"/>
            </p:cNvCxnSpPr>
            <p:nvPr/>
          </p:nvCxnSpPr>
          <p:spPr>
            <a:xfrm flipH="1" flipV="1">
              <a:off x="6300192" y="2538218"/>
              <a:ext cx="72008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>
              <a:off x="6300192" y="2538219"/>
              <a:ext cx="0" cy="110680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순서도: 문서 32"/>
            <p:cNvSpPr/>
            <p:nvPr/>
          </p:nvSpPr>
          <p:spPr>
            <a:xfrm>
              <a:off x="3959932" y="2223501"/>
              <a:ext cx="1944216" cy="1008112"/>
            </a:xfrm>
            <a:prstGeom prst="flowChartDocumen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ame,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kor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eng,math</a:t>
              </a:r>
              <a:endParaRPr lang="en-US" altLang="ko-KR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avg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, “Excellent”</a:t>
              </a:r>
              <a:endParaRPr lang="ko-KR" altLang="en-US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932040" y="1052736"/>
              <a:ext cx="288032" cy="428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488324" y="1052735"/>
              <a:ext cx="288032" cy="428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</a:t>
              </a:r>
              <a:endParaRPr lang="ko-KR" alt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54643" y="2140413"/>
              <a:ext cx="288032" cy="428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28383" y="3074985"/>
              <a:ext cx="288032" cy="428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</a:t>
              </a:r>
              <a:endParaRPr lang="ko-KR" altLang="en-US" sz="1400" dirty="0"/>
            </a:p>
          </p:txBody>
        </p:sp>
        <p:cxnSp>
          <p:nvCxnSpPr>
            <p:cNvPr id="41" name="직선 화살표 연결선 40"/>
            <p:cNvCxnSpPr>
              <a:stCxn id="28" idx="2"/>
            </p:cNvCxnSpPr>
            <p:nvPr/>
          </p:nvCxnSpPr>
          <p:spPr>
            <a:xfrm>
              <a:off x="7848364" y="2852936"/>
              <a:ext cx="0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순서도: 문서 41"/>
            <p:cNvSpPr/>
            <p:nvPr/>
          </p:nvSpPr>
          <p:spPr>
            <a:xfrm>
              <a:off x="7200292" y="3742306"/>
              <a:ext cx="1836204" cy="766815"/>
            </a:xfrm>
            <a:prstGeom prst="flowChartDocumen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ame,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kor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eng,math</a:t>
              </a:r>
              <a:endParaRPr lang="en-US" altLang="ko-KR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avg</a:t>
              </a:r>
              <a:endParaRPr lang="ko-KR" altLang="en-US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4283968" y="3248980"/>
              <a:ext cx="0" cy="21819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stCxn id="18" idx="2"/>
            </p:cNvCxnSpPr>
            <p:nvPr/>
          </p:nvCxnSpPr>
          <p:spPr>
            <a:xfrm>
              <a:off x="6076836" y="4683771"/>
              <a:ext cx="0" cy="747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stCxn id="42" idx="2"/>
            </p:cNvCxnSpPr>
            <p:nvPr/>
          </p:nvCxnSpPr>
          <p:spPr>
            <a:xfrm flipH="1">
              <a:off x="8082390" y="4458425"/>
              <a:ext cx="36004" cy="9725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4283968" y="5430941"/>
              <a:ext cx="38344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>
              <a:off x="6183179" y="5430942"/>
              <a:ext cx="0" cy="3743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/>
            <p:cNvSpPr/>
            <p:nvPr/>
          </p:nvSpPr>
          <p:spPr>
            <a:xfrm>
              <a:off x="5038782" y="5841268"/>
              <a:ext cx="2304256" cy="36004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=i+1</a:t>
              </a:r>
              <a:endParaRPr lang="ko-KR" altLang="en-US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cxnSp>
        <p:nvCxnSpPr>
          <p:cNvPr id="61" name="직선 화살표 연결선 60"/>
          <p:cNvCxnSpPr>
            <a:endCxn id="13" idx="0"/>
          </p:cNvCxnSpPr>
          <p:nvPr/>
        </p:nvCxnSpPr>
        <p:spPr>
          <a:xfrm>
            <a:off x="6444208" y="0"/>
            <a:ext cx="0" cy="379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4" idx="2"/>
          </p:cNvCxnSpPr>
          <p:nvPr/>
        </p:nvCxnSpPr>
        <p:spPr>
          <a:xfrm flipH="1">
            <a:off x="6186246" y="4030339"/>
            <a:ext cx="4664" cy="208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순서도: 판단 63"/>
          <p:cNvSpPr/>
          <p:nvPr/>
        </p:nvSpPr>
        <p:spPr>
          <a:xfrm>
            <a:off x="5154207" y="4304268"/>
            <a:ext cx="2124236" cy="374322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&gt;MAX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66" name="직선 화살표 연결선 65"/>
          <p:cNvCxnSpPr>
            <a:stCxn id="64" idx="2"/>
          </p:cNvCxnSpPr>
          <p:nvPr/>
        </p:nvCxnSpPr>
        <p:spPr>
          <a:xfrm>
            <a:off x="6216325" y="4678590"/>
            <a:ext cx="0" cy="1595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H="1">
            <a:off x="3779912" y="4491429"/>
            <a:ext cx="1356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/>
          <p:cNvGrpSpPr/>
          <p:nvPr/>
        </p:nvGrpSpPr>
        <p:grpSpPr>
          <a:xfrm>
            <a:off x="179512" y="0"/>
            <a:ext cx="3672408" cy="6669359"/>
            <a:chOff x="179512" y="-57265"/>
            <a:chExt cx="3744416" cy="7645136"/>
          </a:xfrm>
        </p:grpSpPr>
        <p:sp>
          <p:nvSpPr>
            <p:cNvPr id="3" name="순서도: 수행의 시작/종료 2"/>
            <p:cNvSpPr/>
            <p:nvPr/>
          </p:nvSpPr>
          <p:spPr>
            <a:xfrm>
              <a:off x="1274350" y="144837"/>
              <a:ext cx="1296144" cy="355628"/>
            </a:xfrm>
            <a:prstGeom prst="flowChartTerminator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start</a:t>
              </a:r>
              <a:endPara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4" name="순서도: 준비 3"/>
            <p:cNvSpPr/>
            <p:nvPr/>
          </p:nvSpPr>
          <p:spPr>
            <a:xfrm>
              <a:off x="179512" y="676871"/>
              <a:ext cx="3744416" cy="1816026"/>
            </a:xfrm>
            <a:prstGeom prst="flowChartPreparati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vg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kor_avg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eng_avg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math_avg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,</a:t>
              </a:r>
            </a:p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um,kor_sum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eng_sum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. 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math_sum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 , 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=1</a:t>
              </a:r>
            </a:p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 MAX=60, SUBJECT=3</a:t>
              </a:r>
            </a:p>
            <a:p>
              <a:pPr algn="ctr"/>
              <a:endPara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6" name="순서도: 수동 입력 5"/>
            <p:cNvSpPr/>
            <p:nvPr/>
          </p:nvSpPr>
          <p:spPr>
            <a:xfrm>
              <a:off x="806297" y="2852936"/>
              <a:ext cx="2232248" cy="576064"/>
            </a:xfrm>
            <a:prstGeom prst="flowChartManualInpu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ame, 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kor,eng,math</a:t>
              </a:r>
              <a:endPara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6297" y="3645024"/>
              <a:ext cx="2232248" cy="43204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um = 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kor+eng+math</a:t>
              </a:r>
              <a:endPara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06297" y="4293096"/>
              <a:ext cx="2232248" cy="43204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vg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=sum/SUBJECT</a:t>
              </a:r>
              <a:endPara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06297" y="4998894"/>
              <a:ext cx="2232248" cy="43204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k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or_sum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 =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kor_sum+kor</a:t>
              </a:r>
              <a:endParaRPr lang="ko-KR" altLang="en-US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06297" y="5589240"/>
              <a:ext cx="2232248" cy="43204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eng_sum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 =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eng_sum+eng</a:t>
              </a:r>
              <a:endParaRPr lang="ko-KR" altLang="en-US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06297" y="6165304"/>
              <a:ext cx="2232248" cy="43204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m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ath_sum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 =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math_sum+math</a:t>
              </a:r>
              <a:endParaRPr lang="ko-KR" altLang="en-US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70" name="직선 연결선 69"/>
            <p:cNvCxnSpPr/>
            <p:nvPr/>
          </p:nvCxnSpPr>
          <p:spPr>
            <a:xfrm flipV="1">
              <a:off x="3850508" y="-57265"/>
              <a:ext cx="0" cy="52030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flipV="1">
              <a:off x="179512" y="2703701"/>
              <a:ext cx="0" cy="48841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>
              <a:off x="179512" y="2658994"/>
              <a:ext cx="174290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>
              <a:stCxn id="4" idx="2"/>
            </p:cNvCxnSpPr>
            <p:nvPr/>
          </p:nvCxnSpPr>
          <p:spPr>
            <a:xfrm>
              <a:off x="2051720" y="2492897"/>
              <a:ext cx="0" cy="4216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직선 화살표 연결선 84"/>
          <p:cNvCxnSpPr/>
          <p:nvPr/>
        </p:nvCxnSpPr>
        <p:spPr>
          <a:xfrm>
            <a:off x="2069722" y="3041300"/>
            <a:ext cx="0" cy="218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>
            <a:off x="2069722" y="3606656"/>
            <a:ext cx="0" cy="188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2069722" y="4172012"/>
            <a:ext cx="0" cy="238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>
            <a:off x="2069722" y="4750418"/>
            <a:ext cx="0" cy="175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2069722" y="5302725"/>
            <a:ext cx="0" cy="125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2069722" y="5805263"/>
            <a:ext cx="0" cy="360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그룹 108"/>
          <p:cNvGrpSpPr/>
          <p:nvPr/>
        </p:nvGrpSpPr>
        <p:grpSpPr>
          <a:xfrm>
            <a:off x="5220072" y="4797152"/>
            <a:ext cx="2664296" cy="930429"/>
            <a:chOff x="5220072" y="4797152"/>
            <a:chExt cx="2664296" cy="1019731"/>
          </a:xfrm>
        </p:grpSpPr>
        <p:sp>
          <p:nvSpPr>
            <p:cNvPr id="98" name="직사각형 97"/>
            <p:cNvSpPr/>
            <p:nvPr/>
          </p:nvSpPr>
          <p:spPr>
            <a:xfrm>
              <a:off x="5220072" y="4797152"/>
              <a:ext cx="2664296" cy="31408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k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or_avg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=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kor_sum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/MAX</a:t>
              </a:r>
              <a:endParaRPr lang="ko-KR" altLang="en-US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5220072" y="5165402"/>
              <a:ext cx="2664296" cy="31430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eng_avg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=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eng_sum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/MAX</a:t>
              </a:r>
              <a:endParaRPr lang="ko-KR" altLang="en-US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220072" y="5502576"/>
              <a:ext cx="2664296" cy="31430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math_avg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=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math_sum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/MAX</a:t>
              </a:r>
              <a:endParaRPr lang="ko-KR" altLang="en-US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cxnSp>
        <p:nvCxnSpPr>
          <p:cNvPr id="111" name="직선 화살표 연결선 110"/>
          <p:cNvCxnSpPr>
            <a:stCxn id="100" idx="2"/>
          </p:cNvCxnSpPr>
          <p:nvPr/>
        </p:nvCxnSpPr>
        <p:spPr>
          <a:xfrm>
            <a:off x="6552220" y="5727581"/>
            <a:ext cx="0" cy="77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순서도: 문서 111"/>
          <p:cNvSpPr/>
          <p:nvPr/>
        </p:nvSpPr>
        <p:spPr>
          <a:xfrm>
            <a:off x="5220072" y="5805263"/>
            <a:ext cx="2664296" cy="504057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</a:t>
            </a:r>
            <a:r>
              <a:rPr lang="en-US" altLang="ko-KR" sz="14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or_avg</a:t>
            </a:r>
            <a:r>
              <a:rPr lang="en-US" altLang="ko-KR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  <a:r>
              <a:rPr lang="en-US" altLang="ko-KR" sz="14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eng_avg</a:t>
            </a:r>
            <a:r>
              <a:rPr lang="en-US" altLang="ko-KR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math_avg</a:t>
            </a:r>
            <a:endParaRPr lang="ko-KR" altLang="en-US" sz="14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14" name="직선 화살표 연결선 113"/>
          <p:cNvCxnSpPr>
            <a:stCxn id="112" idx="2"/>
          </p:cNvCxnSpPr>
          <p:nvPr/>
        </p:nvCxnSpPr>
        <p:spPr>
          <a:xfrm>
            <a:off x="6552220" y="6275996"/>
            <a:ext cx="0" cy="141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순서도: 수행의 시작/종료 117"/>
          <p:cNvSpPr/>
          <p:nvPr/>
        </p:nvSpPr>
        <p:spPr>
          <a:xfrm>
            <a:off x="6148844" y="6417331"/>
            <a:ext cx="900100" cy="324037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end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20" name="직선 화살표 연결선 119"/>
          <p:cNvCxnSpPr>
            <a:stCxn id="3" idx="2"/>
          </p:cNvCxnSpPr>
          <p:nvPr/>
        </p:nvCxnSpPr>
        <p:spPr>
          <a:xfrm flipH="1">
            <a:off x="1888903" y="486545"/>
            <a:ext cx="1" cy="1538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stCxn id="98" idx="2"/>
            <a:endCxn id="99" idx="0"/>
          </p:cNvCxnSpPr>
          <p:nvPr/>
        </p:nvCxnSpPr>
        <p:spPr>
          <a:xfrm>
            <a:off x="6552220" y="5083732"/>
            <a:ext cx="0" cy="49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99" idx="2"/>
            <a:endCxn id="99" idx="2"/>
          </p:cNvCxnSpPr>
          <p:nvPr/>
        </p:nvCxnSpPr>
        <p:spPr>
          <a:xfrm>
            <a:off x="6552220" y="5419935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87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179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7504" y="404664"/>
            <a:ext cx="8712968" cy="12241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1~100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까지 수 중에서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배수이면서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 배수인 수의 개수를 구하는 알고리즘을 제시하라</a:t>
            </a:r>
          </a:p>
        </p:txBody>
      </p:sp>
    </p:spTree>
    <p:extLst>
      <p:ext uri="{BB962C8B-B14F-4D97-AF65-F5344CB8AC3E}">
        <p14:creationId xmlns:p14="http://schemas.microsoft.com/office/powerpoint/2010/main" val="15541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mputr1"/>
          <p:cNvSpPr>
            <a:spLocks noEditPoints="1" noChangeArrowheads="1"/>
          </p:cNvSpPr>
          <p:nvPr/>
        </p:nvSpPr>
        <p:spPr bwMode="auto">
          <a:xfrm>
            <a:off x="3500302" y="2525159"/>
            <a:ext cx="2169790" cy="2059175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79512" y="2348880"/>
            <a:ext cx="3219385" cy="2410035"/>
            <a:chOff x="20608" y="2246764"/>
            <a:chExt cx="3378289" cy="2512151"/>
          </a:xfrm>
        </p:grpSpPr>
        <p:grpSp>
          <p:nvGrpSpPr>
            <p:cNvPr id="2" name="그룹 1"/>
            <p:cNvGrpSpPr/>
            <p:nvPr/>
          </p:nvGrpSpPr>
          <p:grpSpPr>
            <a:xfrm>
              <a:off x="20608" y="2523437"/>
              <a:ext cx="2213600" cy="2235478"/>
              <a:chOff x="20608" y="2523437"/>
              <a:chExt cx="2213600" cy="2235478"/>
            </a:xfrm>
          </p:grpSpPr>
          <p:sp>
            <p:nvSpPr>
              <p:cNvPr id="8" name="순서도: 수동 입력 7"/>
              <p:cNvSpPr/>
              <p:nvPr/>
            </p:nvSpPr>
            <p:spPr>
              <a:xfrm>
                <a:off x="20608" y="2523437"/>
                <a:ext cx="2213600" cy="2235478"/>
              </a:xfrm>
              <a:prstGeom prst="flowChartManualInpu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9" name="그룹 18"/>
              <p:cNvGrpSpPr/>
              <p:nvPr/>
            </p:nvGrpSpPr>
            <p:grpSpPr>
              <a:xfrm>
                <a:off x="179512" y="2991418"/>
                <a:ext cx="1763216" cy="1529336"/>
                <a:chOff x="144488" y="2566645"/>
                <a:chExt cx="1763216" cy="1529336"/>
              </a:xfrm>
            </p:grpSpPr>
            <p:pic>
              <p:nvPicPr>
                <p:cNvPr id="3076" name="Picture 4" descr="C:\Users\우주연\AppData\Local\Microsoft\Windows\INetCache\IE\CNT54DQ1\Mandaic_chart_from_the_Handbook_of_Classical_and_Modern_Mandaic[1]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4488" y="3384687"/>
                  <a:ext cx="720080" cy="71129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" name="TextBox 9"/>
                <p:cNvSpPr txBox="1"/>
                <p:nvPr/>
              </p:nvSpPr>
              <p:spPr>
                <a:xfrm>
                  <a:off x="144488" y="2566645"/>
                  <a:ext cx="1763216" cy="646331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 smtClean="0"/>
                    <a:t>100</a:t>
                  </a:r>
                  <a:r>
                    <a:rPr lang="ko-KR" altLang="en-US" b="1" dirty="0" smtClean="0"/>
                    <a:t>명의</a:t>
                  </a:r>
                  <a:endParaRPr lang="en-US" altLang="ko-KR" b="1" dirty="0" smtClean="0"/>
                </a:p>
                <a:p>
                  <a:r>
                    <a:rPr lang="ko-KR" altLang="en-US" b="1" dirty="0" smtClean="0"/>
                    <a:t>시험점수</a:t>
                  </a:r>
                  <a:r>
                    <a:rPr lang="en-US" altLang="ko-KR" b="1" dirty="0" smtClean="0"/>
                    <a:t> </a:t>
                  </a:r>
                  <a:r>
                    <a:rPr lang="ko-KR" altLang="en-US" b="1" dirty="0" smtClean="0"/>
                    <a:t>입력</a:t>
                  </a:r>
                  <a:endParaRPr lang="ko-KR" altLang="en-US" b="1" dirty="0"/>
                </a:p>
              </p:txBody>
            </p:sp>
          </p:grpSp>
        </p:grpSp>
        <p:pic>
          <p:nvPicPr>
            <p:cNvPr id="3079" name="Picture 7" descr="C:\Users\우주연\AppData\Local\Microsoft\Windows\INetCache\IE\0DYLTCT2\arrow-158377_960_72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2246764"/>
              <a:ext cx="843121" cy="423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폭발 1 8"/>
          <p:cNvSpPr/>
          <p:nvPr/>
        </p:nvSpPr>
        <p:spPr>
          <a:xfrm>
            <a:off x="1779302" y="294440"/>
            <a:ext cx="2396068" cy="1838416"/>
          </a:xfrm>
          <a:prstGeom prst="irregularSeal1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298477" y="2678151"/>
            <a:ext cx="3594004" cy="2839081"/>
            <a:chOff x="5284760" y="2678151"/>
            <a:chExt cx="3804147" cy="3549510"/>
          </a:xfrm>
        </p:grpSpPr>
        <p:sp>
          <p:nvSpPr>
            <p:cNvPr id="7" name="순서도: 문서 6"/>
            <p:cNvSpPr/>
            <p:nvPr/>
          </p:nvSpPr>
          <p:spPr>
            <a:xfrm>
              <a:off x="6533131" y="3353914"/>
              <a:ext cx="2555776" cy="2333679"/>
            </a:xfrm>
            <a:prstGeom prst="flowChartDocumen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Picture 7" descr="C:\Users\우주연\AppData\Local\Microsoft\Windows\INetCache\IE\0DYLTCT2\arrow-158377_960_72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252" y="2678151"/>
              <a:ext cx="843121" cy="423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그룹 5"/>
            <p:cNvGrpSpPr/>
            <p:nvPr/>
          </p:nvGrpSpPr>
          <p:grpSpPr>
            <a:xfrm>
              <a:off x="6733522" y="3673718"/>
              <a:ext cx="2187745" cy="1623175"/>
              <a:chOff x="6733522" y="3673718"/>
              <a:chExt cx="2187745" cy="1623175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6733522" y="3673718"/>
                <a:ext cx="2187745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100</a:t>
                </a:r>
                <a:r>
                  <a:rPr lang="ko-KR" altLang="en-US" b="1" dirty="0" smtClean="0"/>
                  <a:t>명 성적표 출력</a:t>
                </a:r>
                <a:endParaRPr lang="ko-KR" altLang="en-US" b="1" dirty="0"/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6900818" y="4201374"/>
                <a:ext cx="1679068" cy="1095519"/>
                <a:chOff x="6829868" y="3580624"/>
                <a:chExt cx="1679068" cy="1095519"/>
              </a:xfrm>
            </p:grpSpPr>
            <p:pic>
              <p:nvPicPr>
                <p:cNvPr id="3078" name="Picture 6" descr="C:\Users\우주연\AppData\Local\Microsoft\Windows\INetCache\IE\ZHIUOYCK\연령별성별암환자진료현황(2006)[1].jp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29868" y="3580624"/>
                  <a:ext cx="608250" cy="7430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Picture 6" descr="C:\Users\우주연\AppData\Local\Microsoft\Windows\INetCache\IE\ZHIUOYCK\연령별성별암환자진료현황(2006)[1].jp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52320" y="3686444"/>
                  <a:ext cx="608250" cy="7430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Picture 6" descr="C:\Users\우주연\AppData\Local\Microsoft\Windows\INetCache\IE\ZHIUOYCK\연령별성별암환자진료현황(2006)[1].jp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00686" y="3933057"/>
                  <a:ext cx="608250" cy="7430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22" name="Picture 7" descr="C:\Users\우주연\AppData\Local\Microsoft\Windows\INetCache\IE\0DYLTCT2\arrow-158377_960_72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83828">
              <a:off x="5284760" y="5804344"/>
              <a:ext cx="843121" cy="423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직사각형 13"/>
          <p:cNvSpPr/>
          <p:nvPr/>
        </p:nvSpPr>
        <p:spPr>
          <a:xfrm>
            <a:off x="3584064" y="2814802"/>
            <a:ext cx="206506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코딩</a:t>
            </a:r>
            <a:endParaRPr lang="en-US" altLang="ko-KR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989770" y="757586"/>
            <a:ext cx="206506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sz="2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알고리즘</a:t>
            </a:r>
            <a:endParaRPr lang="en-US" altLang="ko-KR" sz="2400" b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ko-KR" alt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순서</a:t>
            </a:r>
            <a:r>
              <a:rPr lang="ko-KR" alt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도</a:t>
            </a:r>
            <a:endParaRPr lang="en-US" altLang="ko-KR" sz="2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98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357584"/>
            <a:ext cx="8568952" cy="63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Count</a:t>
            </a:r>
            <a:r>
              <a:rPr lang="ko-KR" altLang="en-US" sz="28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알고리즘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0270" y="1268760"/>
            <a:ext cx="7848872" cy="203132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배열변수의 요소접근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- 1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차원 배열변수의 요소의 값 비교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-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배열변수의 첨자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(index ~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번째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  <a:p>
            <a:endParaRPr lang="en-US" altLang="ko-KR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2. Count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알고리즘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-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개수의 초기값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:0</a:t>
            </a:r>
          </a:p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- 1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씩 증가하는 횟수 누적</a:t>
            </a:r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620632"/>
            <a:ext cx="259228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개수 </a:t>
            </a:r>
            <a:r>
              <a:rPr lang="en-US" altLang="ko-KR" dirty="0" smtClean="0"/>
              <a:t>,~</a:t>
            </a:r>
            <a:r>
              <a:rPr lang="ko-KR" altLang="en-US" dirty="0" smtClean="0"/>
              <a:t>개 구하는 것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979" y="3933056"/>
            <a:ext cx="3738949" cy="4001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조건에 맞는 개수를 구하는 것</a:t>
            </a:r>
            <a:endParaRPr lang="en-US" altLang="ko-KR" sz="20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6" name="순서도: 판단 5"/>
          <p:cNvSpPr/>
          <p:nvPr/>
        </p:nvSpPr>
        <p:spPr>
          <a:xfrm>
            <a:off x="184979" y="4797151"/>
            <a:ext cx="1548162" cy="668211"/>
          </a:xfrm>
          <a:prstGeom prst="flowChartDecision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조건</a:t>
            </a:r>
            <a:endParaRPr lang="ko-KR" altLang="en-US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2033718" y="5384291"/>
            <a:ext cx="2340260" cy="420973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ount=count+1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9" name="꺾인 연결선 8"/>
          <p:cNvCxnSpPr>
            <a:stCxn id="6" idx="3"/>
            <a:endCxn id="7" idx="0"/>
          </p:cNvCxnSpPr>
          <p:nvPr/>
        </p:nvCxnSpPr>
        <p:spPr>
          <a:xfrm>
            <a:off x="1733141" y="5131257"/>
            <a:ext cx="1470707" cy="2530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" idx="2"/>
          </p:cNvCxnSpPr>
          <p:nvPr/>
        </p:nvCxnSpPr>
        <p:spPr>
          <a:xfrm>
            <a:off x="959060" y="5465362"/>
            <a:ext cx="0" cy="9159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20142" y="5069319"/>
            <a:ext cx="3312368" cy="12003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주의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순서도   </a:t>
            </a:r>
            <a:r>
              <a:rPr lang="en-US" altLang="ko-KR" dirty="0" smtClean="0"/>
              <a:t>A(1)</a:t>
            </a:r>
          </a:p>
          <a:p>
            <a:r>
              <a:rPr lang="en-US" altLang="ko-KR" dirty="0" smtClean="0"/>
              <a:t>C, Java   A[0]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53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242" y="204261"/>
            <a:ext cx="8964488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영어 시험성적이 </a:t>
            </a:r>
            <a:r>
              <a:rPr lang="en-US" altLang="ko-KR" dirty="0" smtClean="0"/>
              <a:t>80</a:t>
            </a:r>
            <a:r>
              <a:rPr lang="ko-KR" altLang="en-US" dirty="0" smtClean="0"/>
              <a:t>점 이상인 학생들의 수를 구하는 알고리즘을 제시하여라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782355"/>
            <a:ext cx="4824536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1. </a:t>
            </a:r>
            <a:r>
              <a:rPr lang="ko-KR" altLang="en-US" dirty="0" smtClean="0"/>
              <a:t>배열변수의 요소 접근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- 1</a:t>
            </a:r>
            <a:r>
              <a:rPr lang="ko-KR" altLang="en-US" dirty="0" smtClean="0"/>
              <a:t>차원배열변수의 요소의 값 비교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배열변수의 첨자</a:t>
            </a:r>
            <a:r>
              <a:rPr lang="en-US" altLang="ko-KR" dirty="0" smtClean="0"/>
              <a:t>(index ~</a:t>
            </a:r>
            <a:r>
              <a:rPr lang="ko-KR" altLang="en-US" dirty="0" smtClean="0"/>
              <a:t>번째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108" name="그룹 107"/>
          <p:cNvGrpSpPr/>
          <p:nvPr/>
        </p:nvGrpSpPr>
        <p:grpSpPr>
          <a:xfrm>
            <a:off x="956365" y="2060848"/>
            <a:ext cx="5991899" cy="4608512"/>
            <a:chOff x="956365" y="2060848"/>
            <a:chExt cx="5991899" cy="4608512"/>
          </a:xfrm>
        </p:grpSpPr>
        <p:sp>
          <p:nvSpPr>
            <p:cNvPr id="5" name="순서도: 수행의 시작/종료 4"/>
            <p:cNvSpPr/>
            <p:nvPr/>
          </p:nvSpPr>
          <p:spPr>
            <a:xfrm>
              <a:off x="1612212" y="2060848"/>
              <a:ext cx="1640279" cy="224143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START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순서도: 판단 5"/>
            <p:cNvSpPr/>
            <p:nvPr/>
          </p:nvSpPr>
          <p:spPr>
            <a:xfrm>
              <a:off x="956365" y="4030302"/>
              <a:ext cx="3023063" cy="406810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JUMSU(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 &gt;=80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화살표 연결선 6"/>
            <p:cNvCxnSpPr>
              <a:stCxn id="5" idx="2"/>
            </p:cNvCxnSpPr>
            <p:nvPr/>
          </p:nvCxnSpPr>
          <p:spPr>
            <a:xfrm flipH="1">
              <a:off x="2390476" y="2284991"/>
              <a:ext cx="41876" cy="4533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>
              <a:off x="2485799" y="2837279"/>
              <a:ext cx="0" cy="2619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순서도: 데이터 11"/>
            <p:cNvSpPr/>
            <p:nvPr/>
          </p:nvSpPr>
          <p:spPr>
            <a:xfrm>
              <a:off x="1457884" y="6021288"/>
              <a:ext cx="2020026" cy="264655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CNT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출력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순서도: 수행의 시작/종료 12"/>
            <p:cNvSpPr/>
            <p:nvPr/>
          </p:nvSpPr>
          <p:spPr>
            <a:xfrm>
              <a:off x="1708493" y="6515382"/>
              <a:ext cx="1570202" cy="153978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종료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>
              <a:off x="2493595" y="6309320"/>
              <a:ext cx="0" cy="1869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751686" y="4421555"/>
              <a:ext cx="689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F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74297" y="5017518"/>
              <a:ext cx="689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20" name="순서도: 준비 19"/>
            <p:cNvSpPr/>
            <p:nvPr/>
          </p:nvSpPr>
          <p:spPr>
            <a:xfrm>
              <a:off x="1422724" y="2511642"/>
              <a:ext cx="1935503" cy="424623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JUMSU(100)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1422724" y="3107395"/>
              <a:ext cx="1935503" cy="19797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CNT=0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 flipH="1">
              <a:off x="2483767" y="3305367"/>
              <a:ext cx="1" cy="4836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순서도: 처리 25"/>
            <p:cNvSpPr/>
            <p:nvPr/>
          </p:nvSpPr>
          <p:spPr>
            <a:xfrm>
              <a:off x="1422724" y="3420629"/>
              <a:ext cx="1935503" cy="19797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직선 화살표 연결선 35"/>
            <p:cNvCxnSpPr>
              <a:stCxn id="6" idx="2"/>
            </p:cNvCxnSpPr>
            <p:nvPr/>
          </p:nvCxnSpPr>
          <p:spPr>
            <a:xfrm>
              <a:off x="2467897" y="4437112"/>
              <a:ext cx="19060" cy="1903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꺾인 연결선 37"/>
            <p:cNvCxnSpPr>
              <a:stCxn id="6" idx="3"/>
              <a:endCxn id="39" idx="0"/>
            </p:cNvCxnSpPr>
            <p:nvPr/>
          </p:nvCxnSpPr>
          <p:spPr>
            <a:xfrm>
              <a:off x="3979428" y="4233707"/>
              <a:ext cx="1024620" cy="6599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순서도: 처리 38"/>
            <p:cNvSpPr/>
            <p:nvPr/>
          </p:nvSpPr>
          <p:spPr>
            <a:xfrm>
              <a:off x="4036296" y="4299706"/>
              <a:ext cx="1935503" cy="19797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CNT=CNT+1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순서도: 처리 39"/>
            <p:cNvSpPr/>
            <p:nvPr/>
          </p:nvSpPr>
          <p:spPr>
            <a:xfrm>
              <a:off x="1505252" y="5031228"/>
              <a:ext cx="1935503" cy="19797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=i+1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꺾인 연결선 41"/>
            <p:cNvCxnSpPr>
              <a:stCxn id="39" idx="2"/>
            </p:cNvCxnSpPr>
            <p:nvPr/>
          </p:nvCxnSpPr>
          <p:spPr>
            <a:xfrm rot="5400000">
              <a:off x="3656783" y="3326695"/>
              <a:ext cx="176282" cy="251824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40" idx="2"/>
              <a:endCxn id="49" idx="0"/>
            </p:cNvCxnSpPr>
            <p:nvPr/>
          </p:nvCxnSpPr>
          <p:spPr>
            <a:xfrm>
              <a:off x="2473004" y="5229200"/>
              <a:ext cx="3147" cy="202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>
              <a:off x="2450124" y="5793217"/>
              <a:ext cx="17773" cy="2280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순서도: 판단 48"/>
            <p:cNvSpPr/>
            <p:nvPr/>
          </p:nvSpPr>
          <p:spPr>
            <a:xfrm>
              <a:off x="972873" y="5432100"/>
              <a:ext cx="3006555" cy="373164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&gt;100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순서도: 연결자 51"/>
            <p:cNvSpPr/>
            <p:nvPr/>
          </p:nvSpPr>
          <p:spPr>
            <a:xfrm>
              <a:off x="2411760" y="4679425"/>
              <a:ext cx="61244" cy="45719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화살표 연결선 55"/>
            <p:cNvCxnSpPr>
              <a:stCxn id="52" idx="5"/>
              <a:endCxn id="40" idx="0"/>
            </p:cNvCxnSpPr>
            <p:nvPr/>
          </p:nvCxnSpPr>
          <p:spPr>
            <a:xfrm>
              <a:off x="2464035" y="4718449"/>
              <a:ext cx="8969" cy="3127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>
              <a:stCxn id="49" idx="3"/>
            </p:cNvCxnSpPr>
            <p:nvPr/>
          </p:nvCxnSpPr>
          <p:spPr>
            <a:xfrm>
              <a:off x="3979428" y="5618682"/>
              <a:ext cx="2968836" cy="7200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flipV="1">
              <a:off x="6948264" y="3849222"/>
              <a:ext cx="0" cy="1841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/>
            <p:nvPr/>
          </p:nvCxnSpPr>
          <p:spPr>
            <a:xfrm flipH="1">
              <a:off x="2591780" y="3849222"/>
              <a:ext cx="43564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>
              <a:endCxn id="6" idx="0"/>
            </p:cNvCxnSpPr>
            <p:nvPr/>
          </p:nvCxnSpPr>
          <p:spPr>
            <a:xfrm flipH="1">
              <a:off x="2467897" y="3849222"/>
              <a:ext cx="622" cy="181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순서도: 연결자 99"/>
            <p:cNvSpPr/>
            <p:nvPr/>
          </p:nvSpPr>
          <p:spPr>
            <a:xfrm>
              <a:off x="2411760" y="3815329"/>
              <a:ext cx="61244" cy="45719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483707" y="5382913"/>
              <a:ext cx="689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F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946827" y="5785519"/>
              <a:ext cx="689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T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080953" y="3899081"/>
              <a:ext cx="689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T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81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357584"/>
            <a:ext cx="8568952" cy="63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최대값 최소값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1484784"/>
            <a:ext cx="7848872" cy="224676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조건식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과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조건식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</a:p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- AND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연산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둘 다 만족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그리고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- OR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연산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둘 중 하나라도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또는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최대값과 최소값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(1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차원 배열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최대값의 초기화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비교반복 과 최대값 교체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06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183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830597"/>
              </p:ext>
            </p:extLst>
          </p:nvPr>
        </p:nvGraphicFramePr>
        <p:xfrm>
          <a:off x="1907704" y="1700808"/>
          <a:ext cx="5712295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24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4245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424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4245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4245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 smtClean="0"/>
                        <a:t>89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 smtClean="0"/>
                        <a:t>98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 smtClean="0"/>
                        <a:t>78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 smtClean="0"/>
                        <a:t>99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 smtClean="0"/>
                        <a:t>89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57173" y="266827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kor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94674" y="548680"/>
            <a:ext cx="2952328" cy="10081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최대값을 구하라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8115" y="4149080"/>
            <a:ext cx="1001597" cy="7920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0616" y="498370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MAX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131840" y="4041068"/>
            <a:ext cx="3816424" cy="10081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MAX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변수의 초기값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무엇으로 정해야  할까요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?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402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242" y="619759"/>
            <a:ext cx="8964488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문제</a:t>
            </a:r>
            <a:r>
              <a:rPr lang="en-US" altLang="ko-KR" sz="1600" dirty="0" smtClean="0"/>
              <a:t>) </a:t>
            </a:r>
          </a:p>
          <a:p>
            <a:r>
              <a:rPr lang="ko-KR" altLang="en-US" sz="1600" dirty="0" smtClean="0"/>
              <a:t>영어시험 만점 학생들 중에서 가장 높은 수학점수를 가지고 있는 학생의 수학 점수를 찾아서 출력하는 알고리즘을 제시하라</a:t>
            </a:r>
            <a:endParaRPr lang="ko-KR" altLang="en-US" sz="1600" dirty="0"/>
          </a:p>
        </p:txBody>
      </p:sp>
      <p:grpSp>
        <p:nvGrpSpPr>
          <p:cNvPr id="69" name="그룹 68"/>
          <p:cNvGrpSpPr/>
          <p:nvPr/>
        </p:nvGrpSpPr>
        <p:grpSpPr>
          <a:xfrm>
            <a:off x="369387" y="1628800"/>
            <a:ext cx="4922693" cy="5045645"/>
            <a:chOff x="369387" y="1628800"/>
            <a:chExt cx="5570765" cy="4680520"/>
          </a:xfrm>
        </p:grpSpPr>
        <p:sp>
          <p:nvSpPr>
            <p:cNvPr id="4" name="순서도: 수행의 시작/종료 3"/>
            <p:cNvSpPr/>
            <p:nvPr/>
          </p:nvSpPr>
          <p:spPr>
            <a:xfrm>
              <a:off x="2430838" y="1628800"/>
              <a:ext cx="1640279" cy="224143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START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순서도: 판단 4"/>
            <p:cNvSpPr/>
            <p:nvPr/>
          </p:nvSpPr>
          <p:spPr>
            <a:xfrm>
              <a:off x="1764961" y="2925634"/>
              <a:ext cx="3023063" cy="406810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ENG(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 =100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>
              <a:off x="3294395" y="1804619"/>
              <a:ext cx="0" cy="2619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순서도: 데이터 7"/>
            <p:cNvSpPr/>
            <p:nvPr/>
          </p:nvSpPr>
          <p:spPr>
            <a:xfrm>
              <a:off x="2304160" y="5661248"/>
              <a:ext cx="2020026" cy="264655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출력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순서도: 수행의 시작/종료 8"/>
            <p:cNvSpPr/>
            <p:nvPr/>
          </p:nvSpPr>
          <p:spPr>
            <a:xfrm>
              <a:off x="2554769" y="6155342"/>
              <a:ext cx="1570202" cy="153978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종료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3339871" y="5949280"/>
              <a:ext cx="0" cy="1869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560282" y="3316887"/>
              <a:ext cx="689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T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4" name="순서도: 처리 13"/>
            <p:cNvSpPr/>
            <p:nvPr/>
          </p:nvSpPr>
          <p:spPr>
            <a:xfrm>
              <a:off x="2231320" y="2074735"/>
              <a:ext cx="1935503" cy="197972"/>
            </a:xfrm>
            <a:prstGeom prst="flowChart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M=0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화살표 연결선 14"/>
            <p:cNvCxnSpPr>
              <a:endCxn id="5" idx="0"/>
            </p:cNvCxnSpPr>
            <p:nvPr/>
          </p:nvCxnSpPr>
          <p:spPr>
            <a:xfrm flipH="1">
              <a:off x="3276493" y="2272707"/>
              <a:ext cx="15872" cy="6529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순서도: 처리 15"/>
            <p:cNvSpPr/>
            <p:nvPr/>
          </p:nvSpPr>
          <p:spPr>
            <a:xfrm>
              <a:off x="2231320" y="2387969"/>
              <a:ext cx="1935503" cy="19797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직선 화살표 연결선 16"/>
            <p:cNvCxnSpPr>
              <a:stCxn id="5" idx="2"/>
            </p:cNvCxnSpPr>
            <p:nvPr/>
          </p:nvCxnSpPr>
          <p:spPr>
            <a:xfrm>
              <a:off x="3276493" y="3332444"/>
              <a:ext cx="19060" cy="1903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3296400" y="5433177"/>
              <a:ext cx="17773" cy="2280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순서도: 판단 23"/>
            <p:cNvSpPr/>
            <p:nvPr/>
          </p:nvSpPr>
          <p:spPr>
            <a:xfrm>
              <a:off x="1733473" y="3476460"/>
              <a:ext cx="3006555" cy="373164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MATH(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 &gt;M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59465" y="5366282"/>
              <a:ext cx="689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T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5" name="순서도: 처리 34"/>
            <p:cNvSpPr/>
            <p:nvPr/>
          </p:nvSpPr>
          <p:spPr>
            <a:xfrm>
              <a:off x="2328648" y="4701057"/>
              <a:ext cx="1935503" cy="19797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=1i+1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직선 화살표 연결선 35"/>
            <p:cNvCxnSpPr>
              <a:stCxn id="40" idx="2"/>
            </p:cNvCxnSpPr>
            <p:nvPr/>
          </p:nvCxnSpPr>
          <p:spPr>
            <a:xfrm>
              <a:off x="3236750" y="4281672"/>
              <a:ext cx="39742" cy="4434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순서도: 판단 38"/>
            <p:cNvSpPr/>
            <p:nvPr/>
          </p:nvSpPr>
          <p:spPr>
            <a:xfrm>
              <a:off x="1695793" y="5052315"/>
              <a:ext cx="3006555" cy="373164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&gt;200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순서도: 처리 39"/>
            <p:cNvSpPr/>
            <p:nvPr/>
          </p:nvSpPr>
          <p:spPr>
            <a:xfrm>
              <a:off x="2268998" y="4083700"/>
              <a:ext cx="1935503" cy="19797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M=MATH(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직선 화살표 연결선 40"/>
            <p:cNvCxnSpPr/>
            <p:nvPr/>
          </p:nvCxnSpPr>
          <p:spPr>
            <a:xfrm>
              <a:off x="3273345" y="3865814"/>
              <a:ext cx="3147" cy="202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H="1">
              <a:off x="971600" y="3667881"/>
              <a:ext cx="7933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971600" y="3667881"/>
              <a:ext cx="0" cy="8355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/>
            <p:nvPr/>
          </p:nvCxnSpPr>
          <p:spPr>
            <a:xfrm>
              <a:off x="971600" y="4503408"/>
              <a:ext cx="222747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stCxn id="5" idx="3"/>
            </p:cNvCxnSpPr>
            <p:nvPr/>
          </p:nvCxnSpPr>
          <p:spPr>
            <a:xfrm>
              <a:off x="4788024" y="3129039"/>
              <a:ext cx="6480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5436096" y="3129039"/>
              <a:ext cx="0" cy="1374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 flipH="1">
              <a:off x="3339871" y="4503408"/>
              <a:ext cx="209622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560281" y="3829268"/>
              <a:ext cx="689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T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747027" y="2771745"/>
              <a:ext cx="689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F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69387" y="3711925"/>
              <a:ext cx="689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F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62" name="직선 연결선 61"/>
            <p:cNvCxnSpPr>
              <a:stCxn id="39" idx="3"/>
            </p:cNvCxnSpPr>
            <p:nvPr/>
          </p:nvCxnSpPr>
          <p:spPr>
            <a:xfrm>
              <a:off x="4702348" y="5238897"/>
              <a:ext cx="12378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 flipV="1">
              <a:off x="5940152" y="2771745"/>
              <a:ext cx="0" cy="2467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/>
            <p:nvPr/>
          </p:nvCxnSpPr>
          <p:spPr>
            <a:xfrm flipH="1">
              <a:off x="3339871" y="2771745"/>
              <a:ext cx="260028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976715" y="4908377"/>
              <a:ext cx="689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F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06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658" y="404664"/>
            <a:ext cx="8964488" cy="10772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문제</a:t>
            </a:r>
            <a:r>
              <a:rPr lang="en-US" altLang="ko-KR" sz="1600" dirty="0" smtClean="0"/>
              <a:t>) </a:t>
            </a:r>
          </a:p>
          <a:p>
            <a:r>
              <a:rPr lang="ko-KR" altLang="en-US" sz="1600" dirty="0" smtClean="0"/>
              <a:t>휴대폰 고객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명이 한 달</a:t>
            </a:r>
            <a:r>
              <a:rPr lang="en-US" altLang="ko-KR" sz="1600" dirty="0" smtClean="0"/>
              <a:t>(30</a:t>
            </a:r>
            <a:r>
              <a:rPr lang="ko-KR" altLang="en-US" sz="1600" dirty="0" smtClean="0"/>
              <a:t>일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동안 사용하는 총 통화시간을 토대로 일일 통화시간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초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구하는 알고리즘을 제시하라</a:t>
            </a:r>
            <a:endParaRPr lang="en-US" altLang="ko-KR" sz="1600" dirty="0" smtClean="0"/>
          </a:p>
          <a:p>
            <a:endParaRPr lang="en-US" altLang="ko-KR" sz="16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48658" y="1700808"/>
            <a:ext cx="8964488" cy="132343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한 달을 </a:t>
            </a:r>
            <a:r>
              <a:rPr lang="en-US" altLang="ko-KR" sz="1600" dirty="0" smtClean="0"/>
              <a:t>30</a:t>
            </a:r>
            <a:r>
              <a:rPr lang="ko-KR" altLang="en-US" sz="1600" dirty="0" smtClean="0"/>
              <a:t>일로 잡고 매일의 통화시간은 변수 </a:t>
            </a:r>
            <a:r>
              <a:rPr lang="en-US" altLang="ko-KR" sz="1600" dirty="0" smtClean="0"/>
              <a:t>T(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저장된다</a:t>
            </a: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만일 일일 통화시간이 </a:t>
            </a:r>
            <a:r>
              <a:rPr lang="en-US" altLang="ko-KR" sz="1600" dirty="0" smtClean="0"/>
              <a:t>200</a:t>
            </a:r>
            <a:r>
              <a:rPr lang="ko-KR" altLang="en-US" sz="1600" dirty="0" smtClean="0"/>
              <a:t>초 이하이면</a:t>
            </a: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무료서비스를 해 주며</a:t>
            </a: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총 통화시간에서 제외하고</a:t>
            </a: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평균통화시간을 산정하는 과정에서도 제외된다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67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/>
          <p:cNvGrpSpPr/>
          <p:nvPr/>
        </p:nvGrpSpPr>
        <p:grpSpPr>
          <a:xfrm>
            <a:off x="73218" y="116632"/>
            <a:ext cx="5146854" cy="6264696"/>
            <a:chOff x="24140" y="1614299"/>
            <a:chExt cx="4490645" cy="4824536"/>
          </a:xfrm>
        </p:grpSpPr>
        <p:sp>
          <p:nvSpPr>
            <p:cNvPr id="3" name="순서도: 수행의 시작/종료 2"/>
            <p:cNvSpPr/>
            <p:nvPr/>
          </p:nvSpPr>
          <p:spPr>
            <a:xfrm>
              <a:off x="1685895" y="1614299"/>
              <a:ext cx="1322244" cy="197523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START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" name="순서도: 판단 3"/>
            <p:cNvSpPr/>
            <p:nvPr/>
          </p:nvSpPr>
          <p:spPr>
            <a:xfrm>
              <a:off x="1149125" y="2847888"/>
              <a:ext cx="2436919" cy="358496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 &gt;200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직선 화살표 연결선 4"/>
            <p:cNvCxnSpPr/>
            <p:nvPr/>
          </p:nvCxnSpPr>
          <p:spPr>
            <a:xfrm>
              <a:off x="2382016" y="1769237"/>
              <a:ext cx="0" cy="2308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순서도: 데이터 5"/>
            <p:cNvSpPr/>
            <p:nvPr/>
          </p:nvSpPr>
          <p:spPr>
            <a:xfrm>
              <a:off x="1583778" y="5867731"/>
              <a:ext cx="1628362" cy="233224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Avg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출력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순서도: 수행의 시작/종료 6"/>
            <p:cNvSpPr/>
            <p:nvPr/>
          </p:nvSpPr>
          <p:spPr>
            <a:xfrm>
              <a:off x="1785797" y="6303144"/>
              <a:ext cx="1265754" cy="135691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종료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2418675" y="6121555"/>
              <a:ext cx="0" cy="1647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596350" y="3192674"/>
              <a:ext cx="555465" cy="271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T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0" name="순서도: 준비 9"/>
            <p:cNvSpPr/>
            <p:nvPr/>
          </p:nvSpPr>
          <p:spPr>
            <a:xfrm>
              <a:off x="1525061" y="2007273"/>
              <a:ext cx="1837596" cy="174460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T(30)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2380381" y="2181733"/>
              <a:ext cx="1635" cy="4397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순서도: 처리 11"/>
            <p:cNvSpPr/>
            <p:nvPr/>
          </p:nvSpPr>
          <p:spPr>
            <a:xfrm>
              <a:off x="1525061" y="2283306"/>
              <a:ext cx="2060983" cy="18611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Sum=0, N=0,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>
              <a:off x="2383632" y="5378714"/>
              <a:ext cx="14327" cy="2009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515080" y="5319764"/>
              <a:ext cx="555465" cy="271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T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7" name="순서도: 처리 16"/>
            <p:cNvSpPr/>
            <p:nvPr/>
          </p:nvSpPr>
          <p:spPr>
            <a:xfrm>
              <a:off x="1603518" y="4030545"/>
              <a:ext cx="1560227" cy="17446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N=N+1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직선 화살표 연결선 17"/>
            <p:cNvCxnSpPr>
              <a:stCxn id="20" idx="2"/>
            </p:cNvCxnSpPr>
            <p:nvPr/>
          </p:nvCxnSpPr>
          <p:spPr>
            <a:xfrm>
              <a:off x="2335548" y="3660967"/>
              <a:ext cx="32036" cy="3908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순서도: 판단 18"/>
            <p:cNvSpPr/>
            <p:nvPr/>
          </p:nvSpPr>
          <p:spPr>
            <a:xfrm>
              <a:off x="1093368" y="5043085"/>
              <a:ext cx="2423612" cy="328846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&gt;30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1555434" y="3486507"/>
              <a:ext cx="1560227" cy="17446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Sum=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Sum+T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화살표 연결선 20"/>
            <p:cNvCxnSpPr>
              <a:stCxn id="4" idx="2"/>
              <a:endCxn id="20" idx="0"/>
            </p:cNvCxnSpPr>
            <p:nvPr/>
          </p:nvCxnSpPr>
          <p:spPr>
            <a:xfrm flipH="1">
              <a:off x="2335548" y="3206384"/>
              <a:ext cx="32037" cy="2801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596349" y="3644203"/>
              <a:ext cx="555465" cy="271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T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140" y="3540796"/>
              <a:ext cx="555465" cy="271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F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직선 연결선 30"/>
            <p:cNvCxnSpPr>
              <a:stCxn id="19" idx="3"/>
            </p:cNvCxnSpPr>
            <p:nvPr/>
          </p:nvCxnSpPr>
          <p:spPr>
            <a:xfrm>
              <a:off x="3516980" y="5207508"/>
              <a:ext cx="9978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902018" y="4936284"/>
              <a:ext cx="555465" cy="271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F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7" name="순서도: 처리 36"/>
            <p:cNvSpPr/>
            <p:nvPr/>
          </p:nvSpPr>
          <p:spPr>
            <a:xfrm>
              <a:off x="1571452" y="4708895"/>
              <a:ext cx="1560227" cy="17446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=i+1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 flipH="1">
              <a:off x="2335547" y="4206931"/>
              <a:ext cx="14328" cy="1954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4" idx="1"/>
            </p:cNvCxnSpPr>
            <p:nvPr/>
          </p:nvCxnSpPr>
          <p:spPr>
            <a:xfrm flipH="1">
              <a:off x="579605" y="3027136"/>
              <a:ext cx="5695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579605" y="3027136"/>
              <a:ext cx="0" cy="1375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>
              <a:off x="579605" y="4422611"/>
              <a:ext cx="175594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endCxn id="37" idx="0"/>
            </p:cNvCxnSpPr>
            <p:nvPr/>
          </p:nvCxnSpPr>
          <p:spPr>
            <a:xfrm>
              <a:off x="2335547" y="4484467"/>
              <a:ext cx="16019" cy="2244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순서도: 처리 47"/>
            <p:cNvSpPr/>
            <p:nvPr/>
          </p:nvSpPr>
          <p:spPr>
            <a:xfrm>
              <a:off x="1525061" y="5567912"/>
              <a:ext cx="1560227" cy="17446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Avg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=Sum/N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직선 연결선 49"/>
            <p:cNvCxnSpPr/>
            <p:nvPr/>
          </p:nvCxnSpPr>
          <p:spPr>
            <a:xfrm flipV="1">
              <a:off x="4514785" y="2712275"/>
              <a:ext cx="0" cy="24952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 flipH="1">
              <a:off x="2443859" y="2694419"/>
              <a:ext cx="207092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endCxn id="4" idx="0"/>
            </p:cNvCxnSpPr>
            <p:nvPr/>
          </p:nvCxnSpPr>
          <p:spPr>
            <a:xfrm flipH="1">
              <a:off x="2367585" y="2712275"/>
              <a:ext cx="14431" cy="1356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순서도: 연결자 56"/>
            <p:cNvSpPr/>
            <p:nvPr/>
          </p:nvSpPr>
          <p:spPr>
            <a:xfrm>
              <a:off x="2349875" y="2625271"/>
              <a:ext cx="72008" cy="70466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순서도: 연결자 57"/>
            <p:cNvSpPr/>
            <p:nvPr/>
          </p:nvSpPr>
          <p:spPr>
            <a:xfrm>
              <a:off x="2282537" y="4397776"/>
              <a:ext cx="72008" cy="70466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18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408" y="670760"/>
            <a:ext cx="1257240" cy="553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소수판별</a:t>
            </a:r>
            <a:endParaRPr lang="en-US" altLang="ko-KR" sz="2000" dirty="0" smtClean="0">
              <a:solidFill>
                <a:srgbClr val="7030A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6888" y="1268760"/>
                <a:ext cx="8712968" cy="205197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소수 </a:t>
                </a:r>
                <a:r>
                  <a:rPr lang="en-US" altLang="ko-KR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: 1</a:t>
                </a:r>
                <a:r>
                  <a:rPr lang="ko-KR" altLang="en-US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과 자기 자신의 이외의 수로는 나누어 떨어지지 않는 </a:t>
                </a:r>
                <a:r>
                  <a:rPr lang="en-US" altLang="ko-KR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1</a:t>
                </a:r>
                <a:r>
                  <a:rPr lang="ko-KR" altLang="en-US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보다 큰 자연수를 </a:t>
                </a:r>
                <a:r>
                  <a:rPr lang="ko-KR" altLang="en-US" dirty="0" err="1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가르킨다</a:t>
                </a:r>
                <a:r>
                  <a:rPr lang="en-US" altLang="ko-KR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예를 들어 </a:t>
                </a:r>
                <a:r>
                  <a:rPr lang="en-US" altLang="ko-KR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2, 3, 5, 7, 11, 13, 17… </a:t>
                </a:r>
                <a:r>
                  <a:rPr lang="ko-KR" altLang="en-US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소수이다</a:t>
                </a:r>
                <a:endParaRPr lang="en-US" altLang="ko-KR" dirty="0" smtClean="0">
                  <a:latin typeface="HY궁서B" panose="02030600000101010101" pitchFamily="18" charset="-127"/>
                  <a:ea typeface="HY궁서B" panose="0203060000010101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만일 자연수 </a:t>
                </a:r>
                <a:r>
                  <a:rPr lang="en-US" altLang="ko-KR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N</a:t>
                </a:r>
                <a:r>
                  <a:rPr lang="ko-KR" altLang="en-US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이 소수라면 </a:t>
                </a:r>
                <a:r>
                  <a:rPr lang="en-US" altLang="ko-KR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2~ N</a:t>
                </a:r>
                <a:r>
                  <a:rPr lang="ko-KR" altLang="en-US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의 제곱근까지의 자연수 들 중에서 </a:t>
                </a:r>
                <a:r>
                  <a:rPr lang="en-US" altLang="ko-KR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N</a:t>
                </a:r>
                <a:r>
                  <a:rPr lang="ko-KR" altLang="en-US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으로 나누어 떨어지게 하는 수는 존재하지 않는다</a:t>
                </a:r>
                <a:r>
                  <a:rPr lang="en-US" altLang="ko-KR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N</a:t>
                </a:r>
                <a:r>
                  <a:rPr lang="ko-KR" altLang="en-US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의 제곱근 </a:t>
                </a:r>
                <a:r>
                  <a:rPr lang="en-US" altLang="ko-KR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</m:e>
                    </m:rad>
                  </m:oMath>
                </a14:m>
                <a:r>
                  <a:rPr lang="en-US" altLang="ko-KR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) </a:t>
                </a:r>
                <a:r>
                  <a:rPr lang="ko-KR" altLang="en-US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시스템 함수 </a:t>
                </a:r>
                <a:r>
                  <a:rPr lang="en-US" altLang="ko-KR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SQRT(N)</a:t>
                </a:r>
                <a:r>
                  <a:rPr lang="ko-KR" altLang="en-US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을 호출하여 계산한다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88" y="1268760"/>
                <a:ext cx="8712968" cy="2051972"/>
              </a:xfrm>
              <a:prstGeom prst="rect">
                <a:avLst/>
              </a:prstGeom>
              <a:blipFill rotWithShape="1">
                <a:blip r:embed="rId2"/>
                <a:stretch>
                  <a:fillRect l="-420" t="-1484" b="-38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4400" y="3717032"/>
            <a:ext cx="8775456" cy="1815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방법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1:</a:t>
            </a:r>
          </a:p>
          <a:p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-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입력 받은 수를 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2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부터 자기 자신 값 보다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작은 값까지 나누어 보고 나누어 떨어지지 않으면 소수 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방법</a:t>
            </a:r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2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</a:t>
            </a:r>
          </a:p>
          <a:p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-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입력 받은 수를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2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부터  제곱근 값 까지 나누었을 때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나누어 떨어지지 않으면 소수이다</a:t>
            </a:r>
            <a:endParaRPr lang="ko-KR" altLang="en-US" sz="1600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56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45725" y="332656"/>
            <a:ext cx="4392488" cy="6408712"/>
            <a:chOff x="683568" y="894327"/>
            <a:chExt cx="4176023" cy="5346521"/>
          </a:xfrm>
        </p:grpSpPr>
        <p:sp>
          <p:nvSpPr>
            <p:cNvPr id="3" name="순서도: 수행의 시작/종료 2"/>
            <p:cNvSpPr/>
            <p:nvPr/>
          </p:nvSpPr>
          <p:spPr>
            <a:xfrm>
              <a:off x="2030701" y="894327"/>
              <a:ext cx="1322244" cy="197523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START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5" name="직선 화살표 연결선 4"/>
            <p:cNvCxnSpPr/>
            <p:nvPr/>
          </p:nvCxnSpPr>
          <p:spPr>
            <a:xfrm>
              <a:off x="2726822" y="1049265"/>
              <a:ext cx="0" cy="2308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순서도: 문서 5"/>
            <p:cNvSpPr/>
            <p:nvPr/>
          </p:nvSpPr>
          <p:spPr>
            <a:xfrm>
              <a:off x="1928584" y="5517232"/>
              <a:ext cx="1628362" cy="233224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P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7" name="순서도: 수행의 시작/종료 6"/>
            <p:cNvSpPr/>
            <p:nvPr/>
          </p:nvSpPr>
          <p:spPr>
            <a:xfrm>
              <a:off x="2130603" y="5952645"/>
              <a:ext cx="1265754" cy="288203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종료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2763481" y="5771056"/>
              <a:ext cx="0" cy="1647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순서도: 처리 9"/>
            <p:cNvSpPr/>
            <p:nvPr/>
          </p:nvSpPr>
          <p:spPr>
            <a:xfrm>
              <a:off x="1916258" y="1287301"/>
              <a:ext cx="1685026" cy="17446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P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=2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2619008" y="1461761"/>
              <a:ext cx="1635" cy="4397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순서도: 처리 11"/>
            <p:cNvSpPr/>
            <p:nvPr/>
          </p:nvSpPr>
          <p:spPr>
            <a:xfrm>
              <a:off x="1881041" y="1563334"/>
              <a:ext cx="1720243" cy="18611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N=3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2728438" y="5321207"/>
              <a:ext cx="14327" cy="2009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859886" y="5262257"/>
              <a:ext cx="555465" cy="231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T</a:t>
              </a:r>
              <a:endParaRPr lang="ko-KR" altLang="en-US" sz="1200" dirty="0">
                <a:solidFill>
                  <a:srgbClr val="FF0000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5" name="순서도: 판단 14"/>
            <p:cNvSpPr/>
            <p:nvPr/>
          </p:nvSpPr>
          <p:spPr>
            <a:xfrm>
              <a:off x="1869868" y="3092048"/>
              <a:ext cx="1608622" cy="274087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R=0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16" name="직선 화살표 연결선 15"/>
            <p:cNvCxnSpPr>
              <a:stCxn id="18" idx="2"/>
            </p:cNvCxnSpPr>
            <p:nvPr/>
          </p:nvCxnSpPr>
          <p:spPr>
            <a:xfrm>
              <a:off x="2680354" y="2940995"/>
              <a:ext cx="32036" cy="3908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순서도: 판단 16"/>
            <p:cNvSpPr/>
            <p:nvPr/>
          </p:nvSpPr>
          <p:spPr>
            <a:xfrm>
              <a:off x="1438174" y="4985578"/>
              <a:ext cx="2423612" cy="328846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N&gt;100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8" name="순서도: 처리 17"/>
            <p:cNvSpPr/>
            <p:nvPr/>
          </p:nvSpPr>
          <p:spPr>
            <a:xfrm>
              <a:off x="1900240" y="2766535"/>
              <a:ext cx="1560227" cy="17446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R=MOD(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N,i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)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19" name="직선 화살표 연결선 18"/>
            <p:cNvCxnSpPr>
              <a:endCxn id="18" idx="0"/>
            </p:cNvCxnSpPr>
            <p:nvPr/>
          </p:nvCxnSpPr>
          <p:spPr>
            <a:xfrm flipH="1">
              <a:off x="2680354" y="2486412"/>
              <a:ext cx="32037" cy="2801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stCxn id="40" idx="3"/>
            </p:cNvCxnSpPr>
            <p:nvPr/>
          </p:nvCxnSpPr>
          <p:spPr>
            <a:xfrm>
              <a:off x="3454291" y="4030493"/>
              <a:ext cx="1405300" cy="33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200556" y="3694029"/>
              <a:ext cx="555465" cy="231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F</a:t>
              </a:r>
              <a:endParaRPr lang="ko-KR" altLang="en-US" sz="1200" dirty="0">
                <a:solidFill>
                  <a:srgbClr val="FF0000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1916258" y="3531254"/>
              <a:ext cx="1560227" cy="17446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=i+1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H="1">
              <a:off x="2680353" y="3486959"/>
              <a:ext cx="14328" cy="1954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endCxn id="24" idx="0"/>
            </p:cNvCxnSpPr>
            <p:nvPr/>
          </p:nvCxnSpPr>
          <p:spPr>
            <a:xfrm>
              <a:off x="2680353" y="3306826"/>
              <a:ext cx="16019" cy="2244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V="1">
              <a:off x="4859591" y="2706693"/>
              <a:ext cx="0" cy="1357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 flipH="1">
              <a:off x="2866913" y="2706693"/>
              <a:ext cx="199267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H="1">
              <a:off x="2712391" y="1992303"/>
              <a:ext cx="14431" cy="1356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순서도: 연결자 33"/>
            <p:cNvSpPr/>
            <p:nvPr/>
          </p:nvSpPr>
          <p:spPr>
            <a:xfrm>
              <a:off x="2694681" y="1905299"/>
              <a:ext cx="72008" cy="70466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35" name="순서도: 연결자 34"/>
            <p:cNvSpPr/>
            <p:nvPr/>
          </p:nvSpPr>
          <p:spPr>
            <a:xfrm>
              <a:off x="2627343" y="3677804"/>
              <a:ext cx="72008" cy="70466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36" name="순서도: 처리 35"/>
            <p:cNvSpPr/>
            <p:nvPr/>
          </p:nvSpPr>
          <p:spPr>
            <a:xfrm>
              <a:off x="1916258" y="2087441"/>
              <a:ext cx="1714930" cy="18611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M=INT(SQRT(N))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37" name="순서도: 처리 36"/>
            <p:cNvSpPr/>
            <p:nvPr/>
          </p:nvSpPr>
          <p:spPr>
            <a:xfrm>
              <a:off x="1932275" y="2393353"/>
              <a:ext cx="1714959" cy="18611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=2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39" name="직선 화살표 연결선 38"/>
            <p:cNvCxnSpPr>
              <a:stCxn id="36" idx="2"/>
              <a:endCxn id="37" idx="0"/>
            </p:cNvCxnSpPr>
            <p:nvPr/>
          </p:nvCxnSpPr>
          <p:spPr>
            <a:xfrm>
              <a:off x="2773723" y="2273559"/>
              <a:ext cx="16032" cy="119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순서도: 판단 39"/>
            <p:cNvSpPr/>
            <p:nvPr/>
          </p:nvSpPr>
          <p:spPr>
            <a:xfrm>
              <a:off x="1845669" y="3893449"/>
              <a:ext cx="1608622" cy="274087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&gt;M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41" name="순서도: 처리 40"/>
            <p:cNvSpPr/>
            <p:nvPr/>
          </p:nvSpPr>
          <p:spPr>
            <a:xfrm>
              <a:off x="1932276" y="4293096"/>
              <a:ext cx="1560227" cy="17446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P=N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>
              <a:off x="2664335" y="4175878"/>
              <a:ext cx="16019" cy="2244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순서도: 처리 42"/>
            <p:cNvSpPr/>
            <p:nvPr/>
          </p:nvSpPr>
          <p:spPr>
            <a:xfrm>
              <a:off x="1932276" y="4704317"/>
              <a:ext cx="1560227" cy="17446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N=N+1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788666" y="4066013"/>
              <a:ext cx="555465" cy="231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T</a:t>
              </a:r>
              <a:endParaRPr lang="ko-KR" altLang="en-US" sz="1200" dirty="0">
                <a:solidFill>
                  <a:srgbClr val="FF0000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55" name="직선 연결선 54"/>
            <p:cNvCxnSpPr>
              <a:stCxn id="17" idx="1"/>
            </p:cNvCxnSpPr>
            <p:nvPr/>
          </p:nvCxnSpPr>
          <p:spPr>
            <a:xfrm flipH="1">
              <a:off x="683568" y="5150001"/>
              <a:ext cx="754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flipV="1">
              <a:off x="683568" y="1901531"/>
              <a:ext cx="0" cy="3248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>
              <a:off x="683568" y="1901531"/>
              <a:ext cx="194377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783138" y="4511687"/>
              <a:ext cx="555465" cy="231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F</a:t>
              </a:r>
              <a:endParaRPr lang="ko-KR" altLang="en-US" sz="1200" dirty="0">
                <a:solidFill>
                  <a:srgbClr val="FF0000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62" name="직선 연결선 61"/>
            <p:cNvCxnSpPr>
              <a:stCxn id="15" idx="1"/>
            </p:cNvCxnSpPr>
            <p:nvPr/>
          </p:nvCxnSpPr>
          <p:spPr>
            <a:xfrm flipH="1" flipV="1">
              <a:off x="1338603" y="3229091"/>
              <a:ext cx="53126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endCxn id="60" idx="3"/>
            </p:cNvCxnSpPr>
            <p:nvPr/>
          </p:nvCxnSpPr>
          <p:spPr>
            <a:xfrm>
              <a:off x="1338603" y="3229091"/>
              <a:ext cx="0" cy="1398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>
              <a:stCxn id="60" idx="3"/>
            </p:cNvCxnSpPr>
            <p:nvPr/>
          </p:nvCxnSpPr>
          <p:spPr>
            <a:xfrm>
              <a:off x="1338603" y="4627231"/>
              <a:ext cx="1288740" cy="200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>
              <a:stCxn id="41" idx="2"/>
              <a:endCxn id="43" idx="0"/>
            </p:cNvCxnSpPr>
            <p:nvPr/>
          </p:nvCxnSpPr>
          <p:spPr>
            <a:xfrm>
              <a:off x="2712390" y="4467556"/>
              <a:ext cx="0" cy="2367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325577" y="3035602"/>
              <a:ext cx="555465" cy="231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T</a:t>
              </a:r>
              <a:endParaRPr lang="ko-KR" altLang="en-US" sz="1200" dirty="0">
                <a:solidFill>
                  <a:srgbClr val="FF0000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991407" y="3306826"/>
              <a:ext cx="555465" cy="231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F</a:t>
              </a:r>
              <a:endParaRPr lang="ko-KR" altLang="en-US" sz="1200" dirty="0">
                <a:solidFill>
                  <a:srgbClr val="FF0000"/>
                </a:solidFill>
                <a:latin typeface="+mj-lt"/>
                <a:ea typeface="HY강M" panose="02030600000101010101" pitchFamily="18" charset="-127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5148064" y="1846532"/>
            <a:ext cx="3816424" cy="25545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P :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최대 소수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N: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반복제어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판별대상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M: N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의 제곱근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(2~N</a:t>
            </a:r>
            <a:r>
              <a:rPr lang="ko-KR" altLang="en-US" sz="1600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의제곱근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소수판별 </a:t>
            </a:r>
            <a:r>
              <a:rPr lang="ko-KR" altLang="en-US" sz="1600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범위값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N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을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2~N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제곱근까지 하나씩 나누어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0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인 경우가 있으면 소수가 아님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소수라면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N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을 최대소수변수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P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에 담음 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ko-KR" altLang="en-US" sz="1600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82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189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9512" y="188640"/>
            <a:ext cx="8712968" cy="10081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~100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사이의 소수를 출력하는 알고리즘을 제시하라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9512" y="1844824"/>
            <a:ext cx="8712968" cy="136815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소수인 항 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N  ,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제곱근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T   :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나머지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R  ,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내부반복변수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d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 S.C:  MAX=100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9512" y="1340768"/>
            <a:ext cx="1872208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9512" y="3717032"/>
            <a:ext cx="8712968" cy="25202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MAX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만큼 반복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1.1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항을 구한다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1.2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제곱근을 구함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1.3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항이 소수인지 판별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-  2~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제곱근까지 반복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-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항을 나누어 나누어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떨어진적이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없으면 소수이다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1.4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소수인 항을 출력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종료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     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9512" y="3212976"/>
            <a:ext cx="1872208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처리과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정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549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094672" y="2967335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알고리즘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779912" y="4221088"/>
            <a:ext cx="3888432" cy="10801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문제를 해결하기 위한 절차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유한의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51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190</a:t>
            </a:fld>
            <a:endParaRPr lang="ko-KR" altLang="en-US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1705105" y="210726"/>
            <a:ext cx="1322622" cy="326706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START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순서도: 준비 3"/>
          <p:cNvSpPr/>
          <p:nvPr/>
        </p:nvSpPr>
        <p:spPr>
          <a:xfrm>
            <a:off x="903076" y="686033"/>
            <a:ext cx="2865681" cy="490059"/>
          </a:xfrm>
          <a:prstGeom prst="flowChartPreparat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=2, T , d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74450" y="1446399"/>
            <a:ext cx="1983933" cy="38115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T= SQRT(N)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5" name="직선 화살표 연결선 14"/>
          <p:cNvCxnSpPr>
            <a:stCxn id="4" idx="2"/>
            <a:endCxn id="5" idx="0"/>
          </p:cNvCxnSpPr>
          <p:nvPr/>
        </p:nvCxnSpPr>
        <p:spPr>
          <a:xfrm>
            <a:off x="2335917" y="1176092"/>
            <a:ext cx="30500" cy="270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5" idx="2"/>
            <a:endCxn id="77" idx="0"/>
          </p:cNvCxnSpPr>
          <p:nvPr/>
        </p:nvCxnSpPr>
        <p:spPr>
          <a:xfrm>
            <a:off x="2366417" y="1827556"/>
            <a:ext cx="19351" cy="136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393801" y="2479933"/>
            <a:ext cx="1983933" cy="38115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R= MOD(</a:t>
            </a:r>
            <a:r>
              <a:rPr lang="en-US" altLang="ko-KR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,d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4" name="직선 화살표 연결선 33"/>
          <p:cNvCxnSpPr>
            <a:endCxn id="36" idx="0"/>
          </p:cNvCxnSpPr>
          <p:nvPr/>
        </p:nvCxnSpPr>
        <p:spPr>
          <a:xfrm flipH="1">
            <a:off x="2351165" y="2873415"/>
            <a:ext cx="24046" cy="108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판단 35"/>
          <p:cNvSpPr/>
          <p:nvPr/>
        </p:nvSpPr>
        <p:spPr>
          <a:xfrm>
            <a:off x="1229268" y="2982317"/>
            <a:ext cx="2243794" cy="435608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R=0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8" name="직선 화살표 연결선 37"/>
          <p:cNvCxnSpPr>
            <a:stCxn id="36" idx="2"/>
          </p:cNvCxnSpPr>
          <p:nvPr/>
        </p:nvCxnSpPr>
        <p:spPr>
          <a:xfrm flipH="1">
            <a:off x="2335917" y="3417925"/>
            <a:ext cx="15249" cy="261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1428216" y="3698056"/>
            <a:ext cx="1876399" cy="27225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d=d+1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0" name="순서도: 판단 39"/>
          <p:cNvSpPr/>
          <p:nvPr/>
        </p:nvSpPr>
        <p:spPr>
          <a:xfrm>
            <a:off x="1244518" y="4169727"/>
            <a:ext cx="2243794" cy="435608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&gt;T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42" name="직선 연결선 41"/>
          <p:cNvCxnSpPr>
            <a:stCxn id="36" idx="3"/>
          </p:cNvCxnSpPr>
          <p:nvPr/>
        </p:nvCxnSpPr>
        <p:spPr>
          <a:xfrm>
            <a:off x="3473063" y="3200121"/>
            <a:ext cx="10269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4499992" y="3200121"/>
            <a:ext cx="1" cy="225940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40" idx="2"/>
          </p:cNvCxnSpPr>
          <p:nvPr/>
        </p:nvCxnSpPr>
        <p:spPr>
          <a:xfrm>
            <a:off x="2366415" y="4605335"/>
            <a:ext cx="2" cy="3267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1457829" y="5680612"/>
            <a:ext cx="1810719" cy="2997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N=N+1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 flipV="1">
            <a:off x="2351167" y="5483421"/>
            <a:ext cx="213357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판단 54"/>
          <p:cNvSpPr/>
          <p:nvPr/>
        </p:nvSpPr>
        <p:spPr>
          <a:xfrm>
            <a:off x="1244518" y="6123084"/>
            <a:ext cx="2322950" cy="504056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&gt;100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57" name="직선 화살표 연결선 56"/>
          <p:cNvCxnSpPr>
            <a:stCxn id="55" idx="2"/>
          </p:cNvCxnSpPr>
          <p:nvPr/>
        </p:nvCxnSpPr>
        <p:spPr>
          <a:xfrm flipH="1">
            <a:off x="2366417" y="6627140"/>
            <a:ext cx="39576" cy="230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순서도: 문서 60"/>
          <p:cNvSpPr/>
          <p:nvPr/>
        </p:nvSpPr>
        <p:spPr>
          <a:xfrm>
            <a:off x="1445807" y="4932041"/>
            <a:ext cx="1858808" cy="371726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63" name="직선 화살표 연결선 62"/>
          <p:cNvCxnSpPr>
            <a:stCxn id="61" idx="2"/>
            <a:endCxn id="48" idx="0"/>
          </p:cNvCxnSpPr>
          <p:nvPr/>
        </p:nvCxnSpPr>
        <p:spPr>
          <a:xfrm flipH="1">
            <a:off x="2363189" y="5279192"/>
            <a:ext cx="12022" cy="401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48" idx="2"/>
          </p:cNvCxnSpPr>
          <p:nvPr/>
        </p:nvCxnSpPr>
        <p:spPr>
          <a:xfrm flipH="1">
            <a:off x="2351167" y="5980330"/>
            <a:ext cx="12022" cy="128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55" idx="1"/>
          </p:cNvCxnSpPr>
          <p:nvPr/>
        </p:nvCxnSpPr>
        <p:spPr>
          <a:xfrm flipH="1">
            <a:off x="498326" y="6375112"/>
            <a:ext cx="746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V="1">
            <a:off x="467544" y="1311246"/>
            <a:ext cx="0" cy="506386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467544" y="1311245"/>
            <a:ext cx="18759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1393801" y="1963683"/>
            <a:ext cx="1983933" cy="38519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d=2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536686" y="2873415"/>
            <a:ext cx="315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</a:t>
            </a:r>
            <a:endParaRPr lang="ko-KR" alt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2712493" y="3364130"/>
            <a:ext cx="315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F</a:t>
            </a:r>
            <a:endParaRPr lang="ko-KR" alt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2571904" y="4590353"/>
            <a:ext cx="315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</a:t>
            </a:r>
            <a:endParaRPr lang="ko-KR" altLang="en-US" sz="1600" dirty="0"/>
          </a:p>
        </p:txBody>
      </p:sp>
      <p:cxnSp>
        <p:nvCxnSpPr>
          <p:cNvPr id="84" name="직선 화살표 연결선 83"/>
          <p:cNvCxnSpPr>
            <a:stCxn id="39" idx="2"/>
            <a:endCxn id="40" idx="0"/>
          </p:cNvCxnSpPr>
          <p:nvPr/>
        </p:nvCxnSpPr>
        <p:spPr>
          <a:xfrm flipH="1">
            <a:off x="2366415" y="3970311"/>
            <a:ext cx="1" cy="199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 flipH="1">
            <a:off x="755576" y="4387531"/>
            <a:ext cx="6188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 flipV="1">
            <a:off x="755576" y="2420888"/>
            <a:ext cx="0" cy="1966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755576" y="2420888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77" idx="2"/>
            <a:endCxn id="32" idx="0"/>
          </p:cNvCxnSpPr>
          <p:nvPr/>
        </p:nvCxnSpPr>
        <p:spPr>
          <a:xfrm>
            <a:off x="2385768" y="2348880"/>
            <a:ext cx="0" cy="131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>
            <a:off x="6732240" y="931062"/>
            <a:ext cx="0" cy="515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순서도: 수행의 시작/종료 99"/>
          <p:cNvSpPr/>
          <p:nvPr/>
        </p:nvSpPr>
        <p:spPr>
          <a:xfrm>
            <a:off x="6264188" y="1459430"/>
            <a:ext cx="936104" cy="449220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end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49056" y="3970311"/>
            <a:ext cx="315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1497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191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79512" y="260648"/>
            <a:ext cx="8784976" cy="10801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수를 입력 받아 약수를 출력하는 알고리즘을 제시하라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9512" y="1772816"/>
            <a:ext cx="8784976" cy="15841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출력자료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약수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p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입력자료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input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처리자료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수의 절반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M  ,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약수를 구할 반복 변수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p 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S.C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9512" y="1340768"/>
            <a:ext cx="2016224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9512" y="3861048"/>
            <a:ext cx="8784976" cy="25202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 입력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 절반 구함</a:t>
            </a:r>
            <a:endParaRPr lang="en-US" altLang="ko-KR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( 1 ~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절반까지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3.1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나누어 나머지 판단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-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나머지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이면 약수이므로 출력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 출력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종료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9512" y="3439380"/>
            <a:ext cx="2016224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처리과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정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003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192</a:t>
            </a:fld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6732240" y="595599"/>
            <a:ext cx="0" cy="464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순서도: 문서 20"/>
          <p:cNvSpPr/>
          <p:nvPr/>
        </p:nvSpPr>
        <p:spPr>
          <a:xfrm>
            <a:off x="6012160" y="1060089"/>
            <a:ext cx="1728192" cy="568711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input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6763943" y="1628800"/>
            <a:ext cx="0" cy="227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수행의 시작/종료 24"/>
          <p:cNvSpPr/>
          <p:nvPr/>
        </p:nvSpPr>
        <p:spPr>
          <a:xfrm>
            <a:off x="6336196" y="1862493"/>
            <a:ext cx="1080120" cy="513988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end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83568" y="370729"/>
            <a:ext cx="3242362" cy="6379931"/>
            <a:chOff x="683568" y="370729"/>
            <a:chExt cx="3242362" cy="6379931"/>
          </a:xfrm>
        </p:grpSpPr>
        <p:grpSp>
          <p:nvGrpSpPr>
            <p:cNvPr id="16" name="그룹 15"/>
            <p:cNvGrpSpPr/>
            <p:nvPr/>
          </p:nvGrpSpPr>
          <p:grpSpPr>
            <a:xfrm>
              <a:off x="905536" y="370729"/>
              <a:ext cx="3020394" cy="5237112"/>
              <a:chOff x="187279" y="352128"/>
              <a:chExt cx="2808312" cy="5869614"/>
            </a:xfrm>
          </p:grpSpPr>
          <p:sp>
            <p:nvSpPr>
              <p:cNvPr id="3" name="순서도: 수행의 시작/종료 2"/>
              <p:cNvSpPr/>
              <p:nvPr/>
            </p:nvSpPr>
            <p:spPr>
              <a:xfrm>
                <a:off x="979367" y="352128"/>
                <a:ext cx="1224136" cy="504056"/>
              </a:xfrm>
              <a:prstGeom prst="flowChartTerminator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start</a:t>
                </a:r>
                <a:endPara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sp>
            <p:nvSpPr>
              <p:cNvPr id="4" name="순서도: 준비 3"/>
              <p:cNvSpPr/>
              <p:nvPr/>
            </p:nvSpPr>
            <p:spPr>
              <a:xfrm>
                <a:off x="187279" y="1124744"/>
                <a:ext cx="2808312" cy="864096"/>
              </a:xfrm>
              <a:prstGeom prst="flowChartPreparation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P , input, M</a:t>
                </a:r>
                <a:endPara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sp>
            <p:nvSpPr>
              <p:cNvPr id="5" name="순서도: 수동 입력 4"/>
              <p:cNvSpPr/>
              <p:nvPr/>
            </p:nvSpPr>
            <p:spPr>
              <a:xfrm>
                <a:off x="611560" y="2229145"/>
                <a:ext cx="2160240" cy="576064"/>
              </a:xfrm>
              <a:prstGeom prst="flowChartManualInpu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input</a:t>
                </a:r>
                <a:endPara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611560" y="2988278"/>
                <a:ext cx="2160240" cy="432048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M= INT( input/2)</a:t>
                </a:r>
                <a:endPara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sp>
            <p:nvSpPr>
              <p:cNvPr id="7" name="순서도: 처리 6"/>
              <p:cNvSpPr/>
              <p:nvPr/>
            </p:nvSpPr>
            <p:spPr>
              <a:xfrm>
                <a:off x="611560" y="3573016"/>
                <a:ext cx="2160240" cy="432048"/>
              </a:xfrm>
              <a:prstGeom prst="flowChartProcess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P=1</a:t>
                </a:r>
                <a:endPara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sp>
            <p:nvSpPr>
              <p:cNvPr id="8" name="순서도: 판단 7"/>
              <p:cNvSpPr/>
              <p:nvPr/>
            </p:nvSpPr>
            <p:spPr>
              <a:xfrm>
                <a:off x="449560" y="4221088"/>
                <a:ext cx="2448272" cy="720080"/>
              </a:xfrm>
              <a:prstGeom prst="flowChartDecision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Input% p =0</a:t>
                </a:r>
                <a:endParaRPr lang="ko-KR" altLang="en-US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sp>
            <p:nvSpPr>
              <p:cNvPr id="10" name="순서도: 문서 9"/>
              <p:cNvSpPr/>
              <p:nvPr/>
            </p:nvSpPr>
            <p:spPr>
              <a:xfrm>
                <a:off x="979331" y="5157192"/>
                <a:ext cx="1656184" cy="432048"/>
              </a:xfrm>
              <a:prstGeom prst="flowChartDocumen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p</a:t>
                </a:r>
                <a:endPara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cxnSp>
            <p:nvCxnSpPr>
              <p:cNvPr id="12" name="직선 화살표 연결선 11"/>
              <p:cNvCxnSpPr>
                <a:stCxn id="3" idx="2"/>
                <a:endCxn id="4" idx="0"/>
              </p:cNvCxnSpPr>
              <p:nvPr/>
            </p:nvCxnSpPr>
            <p:spPr>
              <a:xfrm>
                <a:off x="1591435" y="856184"/>
                <a:ext cx="0" cy="26856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직사각형 13"/>
              <p:cNvSpPr/>
              <p:nvPr/>
            </p:nvSpPr>
            <p:spPr>
              <a:xfrm>
                <a:off x="979331" y="5789694"/>
                <a:ext cx="1728192" cy="432048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p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=p+1</a:t>
                </a:r>
                <a:endPara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</p:grpSp>
        <p:sp>
          <p:nvSpPr>
            <p:cNvPr id="15" name="순서도: 판단 14"/>
            <p:cNvSpPr/>
            <p:nvPr/>
          </p:nvSpPr>
          <p:spPr>
            <a:xfrm>
              <a:off x="1401800" y="5877272"/>
              <a:ext cx="2243498" cy="504056"/>
            </a:xfrm>
            <a:prstGeom prst="flowChartDecisi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p &gt;M</a:t>
              </a:r>
              <a:endPara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2504206" y="6381328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4" idx="2"/>
            </p:cNvCxnSpPr>
            <p:nvPr/>
          </p:nvCxnSpPr>
          <p:spPr>
            <a:xfrm flipH="1">
              <a:off x="2415733" y="1831071"/>
              <a:ext cx="1" cy="2884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5" idx="2"/>
              <a:endCxn id="6" idx="0"/>
            </p:cNvCxnSpPr>
            <p:nvPr/>
          </p:nvCxnSpPr>
          <p:spPr>
            <a:xfrm>
              <a:off x="2523549" y="2559469"/>
              <a:ext cx="0" cy="1633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6" idx="2"/>
              <a:endCxn id="7" idx="0"/>
            </p:cNvCxnSpPr>
            <p:nvPr/>
          </p:nvCxnSpPr>
          <p:spPr>
            <a:xfrm>
              <a:off x="2523549" y="3108302"/>
              <a:ext cx="0" cy="1362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7" idx="2"/>
            </p:cNvCxnSpPr>
            <p:nvPr/>
          </p:nvCxnSpPr>
          <p:spPr>
            <a:xfrm>
              <a:off x="2523549" y="3630029"/>
              <a:ext cx="0" cy="1927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stCxn id="8" idx="2"/>
            </p:cNvCxnSpPr>
            <p:nvPr/>
          </p:nvCxnSpPr>
          <p:spPr>
            <a:xfrm>
              <a:off x="2504206" y="4465260"/>
              <a:ext cx="0" cy="1927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>
              <a:off x="2523548" y="5043497"/>
              <a:ext cx="1" cy="1788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 flipH="1">
              <a:off x="2504206" y="5607841"/>
              <a:ext cx="19343" cy="269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987824" y="6381328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T</a:t>
              </a:r>
              <a:endParaRPr lang="ko-KR" altLang="en-US" dirty="0"/>
            </a:p>
          </p:txBody>
        </p:sp>
        <p:cxnSp>
          <p:nvCxnSpPr>
            <p:cNvPr id="42" name="직선 연결선 41"/>
            <p:cNvCxnSpPr>
              <a:stCxn id="15" idx="1"/>
            </p:cNvCxnSpPr>
            <p:nvPr/>
          </p:nvCxnSpPr>
          <p:spPr>
            <a:xfrm flipH="1">
              <a:off x="683568" y="6129300"/>
              <a:ext cx="7182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V="1">
              <a:off x="683568" y="3726402"/>
              <a:ext cx="0" cy="24028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/>
            <p:nvPr/>
          </p:nvCxnSpPr>
          <p:spPr>
            <a:xfrm>
              <a:off x="683568" y="3726402"/>
              <a:ext cx="173216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102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193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9512" y="260648"/>
            <a:ext cx="8784976" cy="10801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수를 입력 받아 완전수 여부 출력하는 알고리즘을 제시하라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9512" y="1772816"/>
            <a:ext cx="8784976" cy="15841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완전수 여부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진약수의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합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sum  ,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수의 절반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:m  ,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반복제어변수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n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 S.C 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</a:p>
          <a:p>
            <a:endParaRPr lang="en-US" altLang="ko-KR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9512" y="1340768"/>
            <a:ext cx="2016224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9512" y="3861048"/>
            <a:ext cx="8784976" cy="25202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 입력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수의 절반 구함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 1~ 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절반 까지 반복</a:t>
            </a:r>
          </a:p>
          <a:p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3.1 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나누어 떨어지면 약수이므로 합계에 누적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합계와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판단</a:t>
            </a:r>
          </a:p>
          <a:p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4.1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같으면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"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완전수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"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</a:t>
            </a:r>
          </a:p>
          <a:p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4.2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아니면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"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완전수 아님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"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</a:t>
            </a:r>
          </a:p>
          <a:p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9512" y="3439380"/>
            <a:ext cx="2016224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처리과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정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221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194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835696" cy="5486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순서도</a:t>
            </a:r>
          </a:p>
        </p:txBody>
      </p:sp>
    </p:spTree>
    <p:extLst>
      <p:ext uri="{BB962C8B-B14F-4D97-AF65-F5344CB8AC3E}">
        <p14:creationId xmlns:p14="http://schemas.microsoft.com/office/powerpoint/2010/main" val="324743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72468" y="1484784"/>
            <a:ext cx="1117228" cy="3463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소수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55576" y="2119170"/>
            <a:ext cx="2358814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과 자기자신 이외는 나누어 떨어지는 수가 없는 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972596" y="1484784"/>
            <a:ext cx="738212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11</a:t>
            </a:r>
            <a:endParaRPr lang="ko-KR" altLang="en-US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35896" y="2751838"/>
            <a:ext cx="2413372" cy="5352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2,3,4,5,6,7,8,9,10</a:t>
            </a:r>
            <a:endParaRPr lang="ko-KR" altLang="en-US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35896" y="2239026"/>
            <a:ext cx="2413372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2~10</a:t>
            </a:r>
            <a:endParaRPr lang="ko-KR" altLang="en-US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22576" y="1484784"/>
            <a:ext cx="1333252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어떤 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300192" y="2263186"/>
            <a:ext cx="1907108" cy="14494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과 자기자신을 제외한 수로 나누어 봄</a:t>
            </a:r>
          </a:p>
        </p:txBody>
      </p:sp>
      <p:sp>
        <p:nvSpPr>
          <p:cNvPr id="11" name="아래쪽 화살표 10"/>
          <p:cNvSpPr/>
          <p:nvPr/>
        </p:nvSpPr>
        <p:spPr>
          <a:xfrm>
            <a:off x="6516216" y="3919370"/>
            <a:ext cx="1152128" cy="432048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76032" y="4472986"/>
            <a:ext cx="1907108" cy="14494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나누어 떨어지지 않는 다면 소수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610248" y="3343306"/>
            <a:ext cx="1105768" cy="297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11/2</a:t>
            </a:r>
            <a:endParaRPr lang="ko-KR" altLang="en-US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10248" y="3631338"/>
            <a:ext cx="1105768" cy="297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11/3</a:t>
            </a:r>
            <a:endParaRPr lang="ko-KR" altLang="en-US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10248" y="3928622"/>
            <a:ext cx="1105768" cy="297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11/4</a:t>
            </a:r>
            <a:endParaRPr lang="ko-KR" altLang="en-US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10248" y="4252336"/>
            <a:ext cx="1105768" cy="297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11/5</a:t>
            </a:r>
            <a:endParaRPr lang="ko-KR" altLang="en-US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10248" y="4549620"/>
            <a:ext cx="1105768" cy="297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11/6</a:t>
            </a:r>
            <a:endParaRPr lang="ko-KR" altLang="en-US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10248" y="4867554"/>
            <a:ext cx="1105768" cy="297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11/7</a:t>
            </a:r>
            <a:endParaRPr lang="ko-KR" altLang="en-US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593232" y="5165272"/>
            <a:ext cx="1105768" cy="297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11/8</a:t>
            </a:r>
            <a:endParaRPr lang="ko-KR" altLang="en-US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93232" y="5462556"/>
            <a:ext cx="1105768" cy="297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11/9</a:t>
            </a:r>
            <a:endParaRPr lang="ko-KR" altLang="en-US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93232" y="5790238"/>
            <a:ext cx="1105768" cy="297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11/10</a:t>
            </a:r>
            <a:endParaRPr lang="ko-KR" altLang="en-US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21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1124744"/>
            <a:ext cx="1223280" cy="6480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약수</a:t>
            </a:r>
            <a:endParaRPr lang="ko-KR" altLang="en-US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53852" y="2219672"/>
            <a:ext cx="3225812" cy="20882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1~</a:t>
            </a:r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자기자신까지 수 중에서</a:t>
            </a:r>
            <a:endParaRPr lang="en-US" altLang="ko-KR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자신을 나누어 떨어지게 하는 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707904" y="1340767"/>
            <a:ext cx="1296144" cy="444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67602" y="1180717"/>
            <a:ext cx="625754" cy="6480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어떤 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693356" y="1828788"/>
            <a:ext cx="1335230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1~12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77078" y="2564904"/>
            <a:ext cx="1251508" cy="2700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12/1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77078" y="2888940"/>
            <a:ext cx="1251508" cy="2700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12/2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77078" y="3176972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12/3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77078" y="3465004"/>
            <a:ext cx="1251508" cy="2700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12/4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77078" y="3753036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12/5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77078" y="4026892"/>
            <a:ext cx="1251508" cy="2700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12/6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77078" y="4307904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12/7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77078" y="4590528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12/8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777078" y="4860558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12/9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77078" y="5130588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12/10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77078" y="5400618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12/11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777078" y="5670648"/>
            <a:ext cx="1251508" cy="2700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12/12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19" name="오른쪽 중괄호 18"/>
          <p:cNvSpPr/>
          <p:nvPr/>
        </p:nvSpPr>
        <p:spPr>
          <a:xfrm>
            <a:off x="5148064" y="2699919"/>
            <a:ext cx="936104" cy="31057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228184" y="3600019"/>
            <a:ext cx="1944216" cy="11255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나누어 떨어 지는 수가 약수임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868144" y="1828789"/>
            <a:ext cx="1800200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1,2,4,6,12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5148064" y="1828789"/>
            <a:ext cx="432048" cy="50405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868144" y="1340766"/>
            <a:ext cx="1800200" cy="432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12</a:t>
            </a:r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의 약수</a:t>
            </a:r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61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3568" y="1017594"/>
            <a:ext cx="1872208" cy="6480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완전수</a:t>
            </a:r>
            <a:endParaRPr lang="ko-KR" altLang="en-US" dirty="0" smtClean="0">
              <a:solidFill>
                <a:srgbClr val="FF000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71800" y="1017594"/>
            <a:ext cx="4829720" cy="6480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진약수의</a:t>
            </a:r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합이 자기자신과 같은 수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16236" y="3537012"/>
            <a:ext cx="1263476" cy="7560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28</a:t>
            </a:r>
            <a:endParaRPr lang="ko-KR" altLang="en-US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3568" y="2247646"/>
            <a:ext cx="6917952" cy="7560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진약수란</a:t>
            </a:r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?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어떤 수의 약수들 중에서 자기자신을 제외한 약수의 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83568" y="4437112"/>
            <a:ext cx="4680520" cy="7560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1,2,4,7,14</a:t>
            </a:r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,28</a:t>
            </a:r>
            <a:endParaRPr lang="ko-KR" altLang="en-US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3568" y="5193196"/>
            <a:ext cx="4680520" cy="7560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1+2+4+7+14</a:t>
            </a:r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  = </a:t>
            </a:r>
            <a:r>
              <a:rPr lang="en-US" altLang="ko-KR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28</a:t>
            </a:r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  </a:t>
            </a:r>
            <a:endParaRPr lang="ko-KR" altLang="en-US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83880" y="3537012"/>
            <a:ext cx="2780208" cy="7560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28</a:t>
            </a:r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은 완전수 임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87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198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27584" y="764704"/>
            <a:ext cx="7200800" cy="79208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10</a:t>
            </a:r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진수  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=&gt; 2</a:t>
            </a:r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진수 변환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87202" y="1772816"/>
            <a:ext cx="2808312" cy="47525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         </a:t>
            </a:r>
          </a:p>
          <a:p>
            <a:endParaRPr lang="en-US" altLang="ko-KR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ko-KR" altLang="en-US" dirty="0" err="1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676078" y="2852936"/>
            <a:ext cx="720080" cy="432048"/>
            <a:chOff x="1547664" y="3140968"/>
            <a:chExt cx="720080" cy="432048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1547664" y="3140968"/>
              <a:ext cx="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547664" y="3573016"/>
              <a:ext cx="7200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201094" y="291565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1716882" y="3429000"/>
            <a:ext cx="1543372" cy="432048"/>
            <a:chOff x="1588468" y="3717032"/>
            <a:chExt cx="1543372" cy="432048"/>
          </a:xfrm>
        </p:grpSpPr>
        <p:grpSp>
          <p:nvGrpSpPr>
            <p:cNvPr id="9" name="그룹 8"/>
            <p:cNvGrpSpPr/>
            <p:nvPr/>
          </p:nvGrpSpPr>
          <p:grpSpPr>
            <a:xfrm>
              <a:off x="1588468" y="3717032"/>
              <a:ext cx="720080" cy="432048"/>
              <a:chOff x="1547664" y="3140968"/>
              <a:chExt cx="720080" cy="432048"/>
            </a:xfrm>
          </p:grpSpPr>
          <p:cxnSp>
            <p:nvCxnSpPr>
              <p:cNvPr id="10" name="직선 연결선 9"/>
              <p:cNvCxnSpPr/>
              <p:nvPr/>
            </p:nvCxnSpPr>
            <p:spPr>
              <a:xfrm>
                <a:off x="1547664" y="3140968"/>
                <a:ext cx="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>
                <a:off x="1547664" y="3573016"/>
                <a:ext cx="7200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1783036" y="3748390"/>
              <a:ext cx="592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9</a:t>
              </a:r>
              <a:endParaRPr lang="ko-KR" altLang="en-US" sz="16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555776" y="3748390"/>
              <a:ext cx="576064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0</a:t>
              </a:r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716882" y="4077072"/>
            <a:ext cx="1543372" cy="432048"/>
            <a:chOff x="1588468" y="3717032"/>
            <a:chExt cx="1543372" cy="432048"/>
          </a:xfrm>
        </p:grpSpPr>
        <p:grpSp>
          <p:nvGrpSpPr>
            <p:cNvPr id="21" name="그룹 20"/>
            <p:cNvGrpSpPr/>
            <p:nvPr/>
          </p:nvGrpSpPr>
          <p:grpSpPr>
            <a:xfrm>
              <a:off x="1588468" y="3717032"/>
              <a:ext cx="720080" cy="432048"/>
              <a:chOff x="1547664" y="3140968"/>
              <a:chExt cx="720080" cy="432048"/>
            </a:xfrm>
          </p:grpSpPr>
          <p:cxnSp>
            <p:nvCxnSpPr>
              <p:cNvPr id="24" name="직선 연결선 23"/>
              <p:cNvCxnSpPr/>
              <p:nvPr/>
            </p:nvCxnSpPr>
            <p:spPr>
              <a:xfrm>
                <a:off x="1547664" y="3140968"/>
                <a:ext cx="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>
                <a:off x="1547664" y="3573016"/>
                <a:ext cx="7200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1783036" y="3748390"/>
              <a:ext cx="592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4</a:t>
              </a:r>
              <a:endParaRPr lang="ko-KR" altLang="en-US" sz="16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555776" y="3748390"/>
              <a:ext cx="576064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1</a:t>
              </a:r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207742" y="346035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201094" y="409327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1732484" y="4725144"/>
            <a:ext cx="1543372" cy="432048"/>
            <a:chOff x="1588468" y="3717032"/>
            <a:chExt cx="1543372" cy="432048"/>
          </a:xfrm>
        </p:grpSpPr>
        <p:grpSp>
          <p:nvGrpSpPr>
            <p:cNvPr id="29" name="그룹 28"/>
            <p:cNvGrpSpPr/>
            <p:nvPr/>
          </p:nvGrpSpPr>
          <p:grpSpPr>
            <a:xfrm>
              <a:off x="1588468" y="3717032"/>
              <a:ext cx="720080" cy="432048"/>
              <a:chOff x="1547664" y="3140968"/>
              <a:chExt cx="720080" cy="432048"/>
            </a:xfrm>
          </p:grpSpPr>
          <p:cxnSp>
            <p:nvCxnSpPr>
              <p:cNvPr id="32" name="직선 연결선 31"/>
              <p:cNvCxnSpPr/>
              <p:nvPr/>
            </p:nvCxnSpPr>
            <p:spPr>
              <a:xfrm>
                <a:off x="1547664" y="3140968"/>
                <a:ext cx="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1547664" y="3573016"/>
                <a:ext cx="7200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1783036" y="3748390"/>
              <a:ext cx="592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2</a:t>
              </a:r>
              <a:endParaRPr lang="ko-KR" altLang="en-US" sz="16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555776" y="3748390"/>
              <a:ext cx="576064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0</a:t>
              </a:r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216696" y="474134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732484" y="5301208"/>
            <a:ext cx="1543372" cy="432048"/>
            <a:chOff x="1588468" y="3717032"/>
            <a:chExt cx="1543372" cy="432048"/>
          </a:xfrm>
        </p:grpSpPr>
        <p:grpSp>
          <p:nvGrpSpPr>
            <p:cNvPr id="36" name="그룹 35"/>
            <p:cNvGrpSpPr/>
            <p:nvPr/>
          </p:nvGrpSpPr>
          <p:grpSpPr>
            <a:xfrm>
              <a:off x="1588468" y="3717032"/>
              <a:ext cx="720080" cy="432048"/>
              <a:chOff x="1547664" y="3140968"/>
              <a:chExt cx="720080" cy="432048"/>
            </a:xfrm>
          </p:grpSpPr>
          <p:cxnSp>
            <p:nvCxnSpPr>
              <p:cNvPr id="39" name="직선 연결선 38"/>
              <p:cNvCxnSpPr/>
              <p:nvPr/>
            </p:nvCxnSpPr>
            <p:spPr>
              <a:xfrm>
                <a:off x="1547664" y="3140968"/>
                <a:ext cx="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1547664" y="3573016"/>
                <a:ext cx="7200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1783036" y="3748390"/>
              <a:ext cx="592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1</a:t>
              </a:r>
              <a:endParaRPr lang="ko-KR" altLang="en-US" sz="16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555776" y="3748390"/>
              <a:ext cx="576064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0</a:t>
              </a:r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124002" y="538941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911450" y="2915652"/>
            <a:ext cx="48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18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24002" y="1916832"/>
            <a:ext cx="243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18 -&gt;   2</a:t>
            </a: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진수 변환</a:t>
            </a:r>
            <a:endParaRPr lang="en-US" altLang="ko-KR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1732484" y="5877272"/>
            <a:ext cx="1543372" cy="432048"/>
            <a:chOff x="1588468" y="3717032"/>
            <a:chExt cx="1543372" cy="432048"/>
          </a:xfrm>
        </p:grpSpPr>
        <p:grpSp>
          <p:nvGrpSpPr>
            <p:cNvPr id="45" name="그룹 44"/>
            <p:cNvGrpSpPr/>
            <p:nvPr/>
          </p:nvGrpSpPr>
          <p:grpSpPr>
            <a:xfrm>
              <a:off x="1588468" y="3717032"/>
              <a:ext cx="720080" cy="432048"/>
              <a:chOff x="1547664" y="3140968"/>
              <a:chExt cx="720080" cy="432048"/>
            </a:xfrm>
          </p:grpSpPr>
          <p:cxnSp>
            <p:nvCxnSpPr>
              <p:cNvPr id="48" name="직선 연결선 47"/>
              <p:cNvCxnSpPr/>
              <p:nvPr/>
            </p:nvCxnSpPr>
            <p:spPr>
              <a:xfrm>
                <a:off x="1547664" y="3140968"/>
                <a:ext cx="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1547664" y="3573016"/>
                <a:ext cx="7200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1783036" y="3748390"/>
              <a:ext cx="592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0</a:t>
              </a:r>
              <a:endParaRPr lang="ko-KR" altLang="en-US" sz="1600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555776" y="3748390"/>
              <a:ext cx="576064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1</a:t>
              </a:r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</p:grpSp>
      <p:cxnSp>
        <p:nvCxnSpPr>
          <p:cNvPr id="52" name="직선 화살표 연결선 51"/>
          <p:cNvCxnSpPr/>
          <p:nvPr/>
        </p:nvCxnSpPr>
        <p:spPr>
          <a:xfrm flipV="1">
            <a:off x="3563888" y="3429000"/>
            <a:ext cx="0" cy="2721148"/>
          </a:xfrm>
          <a:prstGeom prst="straightConnector1">
            <a:avLst/>
          </a:prstGeom>
          <a:ln w="28575">
            <a:solidFill>
              <a:srgbClr val="FF4F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4716016" y="2380238"/>
            <a:ext cx="1944216" cy="72008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3200" dirty="0" smtClean="0">
                <a:solidFill>
                  <a:srgbClr val="FF0000"/>
                </a:solidFill>
                <a:latin typeface="+mj-lt"/>
                <a:ea typeface="HY궁서B" panose="02030600000101010101" pitchFamily="18" charset="-127"/>
              </a:rPr>
              <a:t>1</a:t>
            </a:r>
            <a:r>
              <a:rPr lang="en-US" altLang="ko-KR" sz="32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00</a:t>
            </a:r>
            <a:r>
              <a:rPr lang="en-US" altLang="ko-KR" sz="3200" dirty="0" smtClean="0">
                <a:solidFill>
                  <a:srgbClr val="FF0000"/>
                </a:solidFill>
                <a:latin typeface="+mj-lt"/>
                <a:ea typeface="HY궁서B" panose="02030600000101010101" pitchFamily="18" charset="-127"/>
              </a:rPr>
              <a:t>1</a:t>
            </a:r>
            <a:r>
              <a:rPr lang="en-US" altLang="ko-KR" sz="32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0</a:t>
            </a:r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 (2)</a:t>
            </a:r>
            <a:endParaRPr lang="ko-KR" altLang="en-US" sz="14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860032" y="1916832"/>
            <a:ext cx="194421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+mj-lt"/>
                <a:ea typeface="HY궁서B" panose="02030600000101010101" pitchFamily="18" charset="-127"/>
              </a:rPr>
              <a:t>    16  8  4  2  1</a:t>
            </a:r>
            <a:endParaRPr lang="ko-KR" altLang="en-US" sz="1400" dirty="0" smtClean="0">
              <a:solidFill>
                <a:srgbClr val="FF0000"/>
              </a:solidFill>
              <a:latin typeface="+mj-lt"/>
              <a:ea typeface="HY궁서B" panose="02030600000101010101" pitchFamily="18" charset="-127"/>
            </a:endParaRPr>
          </a:p>
        </p:txBody>
      </p:sp>
      <p:sp>
        <p:nvSpPr>
          <p:cNvPr id="55" name="아래쪽 화살표 54"/>
          <p:cNvSpPr/>
          <p:nvPr/>
        </p:nvSpPr>
        <p:spPr>
          <a:xfrm>
            <a:off x="5238074" y="3284984"/>
            <a:ext cx="900100" cy="513928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255834" y="4005064"/>
            <a:ext cx="900100" cy="57606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18</a:t>
            </a:r>
            <a:endParaRPr lang="ko-KR" altLang="en-US" sz="20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24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206044"/>
            <a:ext cx="3168352" cy="63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배</a:t>
            </a:r>
            <a:r>
              <a:rPr lang="ko-KR" altLang="en-US" sz="2800" dirty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열</a:t>
            </a:r>
            <a:r>
              <a:rPr lang="ko-KR" altLang="en-US" sz="28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알고리즘 </a:t>
            </a:r>
            <a:r>
              <a:rPr lang="en-US" altLang="ko-KR" sz="28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endParaRPr lang="ko-KR" altLang="en-US" sz="2800" dirty="0" smtClean="0">
              <a:solidFill>
                <a:srgbClr val="7030A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2328" y="2204864"/>
            <a:ext cx="61926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기본</a:t>
            </a:r>
            <a:r>
              <a:rPr lang="en-US" altLang="ko-KR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5</a:t>
            </a:r>
            <a:r>
              <a:rPr lang="ko-KR" altLang="en-US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행</a:t>
            </a:r>
            <a:r>
              <a:rPr lang="en-US" altLang="ko-KR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5</a:t>
            </a:r>
            <a:r>
              <a:rPr lang="ko-KR" altLang="en-US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열</a:t>
            </a:r>
            <a:endParaRPr lang="en-US" altLang="ko-KR" sz="2400" dirty="0" smtClean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400" dirty="0" err="1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직각삼각형</a:t>
            </a:r>
            <a:r>
              <a:rPr lang="ko-KR" altLang="en-US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만들기</a:t>
            </a:r>
            <a:endParaRPr lang="en-US" altLang="ko-KR" sz="2400" dirty="0" smtClean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4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‘</a:t>
            </a:r>
            <a:r>
              <a:rPr lang="ko-KR" altLang="en-US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ㄹ</a:t>
            </a:r>
            <a:r>
              <a:rPr lang="en-US" altLang="ko-KR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’ </a:t>
            </a:r>
            <a:r>
              <a:rPr lang="ko-KR" altLang="en-US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자로 채우기</a:t>
            </a:r>
            <a:endParaRPr lang="en-US" altLang="ko-KR" sz="2400" dirty="0" smtClean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4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대각선으로 채우기</a:t>
            </a:r>
            <a:endParaRPr lang="en-US" altLang="ko-KR" sz="2400" dirty="0" smtClean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4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달팽이 만들기</a:t>
            </a:r>
            <a:endParaRPr lang="ko-KR" altLang="en-US" sz="24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27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60308" y="908720"/>
            <a:ext cx="6904454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단일작업을</a:t>
            </a:r>
            <a:r>
              <a:rPr lang="ko-KR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해 주세요</a:t>
            </a:r>
            <a:endParaRPr lang="en-US" altLang="ko-KR" sz="5400" b="1" cap="none" spc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ko-KR" alt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다중작업 안됩니다</a:t>
            </a:r>
            <a:r>
              <a:rPr lang="en-US" altLang="ko-KR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.</a:t>
            </a:r>
          </a:p>
          <a:p>
            <a:pPr algn="ctr"/>
            <a:r>
              <a:rPr lang="ko-KR" alt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어떤 천재도</a:t>
            </a:r>
            <a:r>
              <a:rPr lang="en-US" altLang="ko-KR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….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44008" y="5265782"/>
            <a:ext cx="3220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뇌의 </a:t>
            </a:r>
            <a:r>
              <a:rPr lang="en-US" altLang="ko-KR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90%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61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폭발 2 2"/>
          <p:cNvSpPr/>
          <p:nvPr/>
        </p:nvSpPr>
        <p:spPr>
          <a:xfrm>
            <a:off x="336848" y="980728"/>
            <a:ext cx="7606208" cy="2664296"/>
          </a:xfrm>
          <a:prstGeom prst="irregularSeal2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rgbClr val="FFC000"/>
                </a:solidFill>
              </a:rPr>
              <a:t>문제</a:t>
            </a:r>
            <a:r>
              <a:rPr lang="en-US" altLang="ko-KR" sz="2800" b="1" dirty="0" smtClean="0">
                <a:solidFill>
                  <a:srgbClr val="FFC000"/>
                </a:solidFill>
              </a:rPr>
              <a:t> 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99592" y="4869160"/>
            <a:ext cx="1140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ko-KR" sz="32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what</a:t>
            </a:r>
            <a:endParaRPr lang="en-US" altLang="ko-KR" sz="32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1691680" y="3429000"/>
            <a:ext cx="936104" cy="1584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7544" y="5589240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무엇을 할 것이냐</a:t>
            </a:r>
            <a:r>
              <a:rPr lang="en-US" altLang="ko-KR" dirty="0" smtClean="0"/>
              <a:t>?</a:t>
            </a:r>
          </a:p>
          <a:p>
            <a:r>
              <a:rPr lang="ko-KR" altLang="en-US" dirty="0" err="1" smtClean="0"/>
              <a:t>대략적인일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714637" y="4869160"/>
            <a:ext cx="101502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ko-KR" sz="32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how</a:t>
            </a:r>
            <a:endParaRPr lang="en-US" altLang="ko-KR" sz="32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80112" y="5662989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어떻게 할 것인가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구체적이고 상세한 것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8" idx="0"/>
          </p:cNvCxnSpPr>
          <p:nvPr/>
        </p:nvCxnSpPr>
        <p:spPr>
          <a:xfrm flipH="1" flipV="1">
            <a:off x="4932040" y="3068960"/>
            <a:ext cx="1290108" cy="18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432155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4" y="2355869"/>
            <a:ext cx="1759053" cy="8971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mtClean="0">
                <a:solidFill>
                  <a:schemeClr val="tx1"/>
                </a:solidFill>
              </a:rPr>
              <a:t>반복</a:t>
            </a:r>
            <a:endParaRPr lang="ko-KR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5" name="순서도: 문서 4"/>
          <p:cNvSpPr/>
          <p:nvPr/>
        </p:nvSpPr>
        <p:spPr>
          <a:xfrm>
            <a:off x="951025" y="4005064"/>
            <a:ext cx="1368152" cy="973183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FF0000"/>
                </a:solidFill>
              </a:rPr>
              <a:t>“*”</a:t>
            </a:r>
            <a:endParaRPr lang="ko-KR" altLang="en-US" sz="3600" dirty="0" smtClean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200</a:t>
            </a:fld>
            <a:endParaRPr lang="ko-KR" altLang="en-US"/>
          </a:p>
        </p:txBody>
      </p:sp>
      <p:sp>
        <p:nvSpPr>
          <p:cNvPr id="6" name="순서도: 문서 5"/>
          <p:cNvSpPr/>
          <p:nvPr/>
        </p:nvSpPr>
        <p:spPr>
          <a:xfrm>
            <a:off x="3779912" y="3789040"/>
            <a:ext cx="1368152" cy="973183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FF0000"/>
                </a:solidFill>
              </a:rPr>
              <a:t>“*”</a:t>
            </a:r>
            <a:endParaRPr lang="ko-KR" altLang="en-US" sz="3600" dirty="0" smtClean="0">
              <a:solidFill>
                <a:srgbClr val="FF0000"/>
              </a:solidFill>
            </a:endParaRPr>
          </a:p>
        </p:txBody>
      </p:sp>
      <p:sp>
        <p:nvSpPr>
          <p:cNvPr id="7" name="순서도: 문서 6"/>
          <p:cNvSpPr/>
          <p:nvPr/>
        </p:nvSpPr>
        <p:spPr>
          <a:xfrm>
            <a:off x="3779912" y="5184195"/>
            <a:ext cx="1368152" cy="973183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FF0000"/>
                </a:solidFill>
              </a:rPr>
              <a:t>“*”</a:t>
            </a:r>
            <a:endParaRPr lang="ko-KR" altLang="en-US" sz="3600" dirty="0" smtClean="0">
              <a:solidFill>
                <a:srgbClr val="FF0000"/>
              </a:solidFill>
            </a:endParaRPr>
          </a:p>
        </p:txBody>
      </p:sp>
      <p:sp>
        <p:nvSpPr>
          <p:cNvPr id="9" name="순서도: 문서 8"/>
          <p:cNvSpPr/>
          <p:nvPr/>
        </p:nvSpPr>
        <p:spPr>
          <a:xfrm>
            <a:off x="3788393" y="2355869"/>
            <a:ext cx="1368152" cy="973183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FF0000"/>
                </a:solidFill>
              </a:rPr>
              <a:t>“*”</a:t>
            </a:r>
            <a:endParaRPr lang="ko-KR" altLang="en-US" sz="3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67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19853" y="2289197"/>
            <a:ext cx="1828011" cy="33720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2*1 =2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2*2=4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2*3=6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2*4=8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2*5=10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2*6=12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2*7=14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2*8=16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2*9=18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44651" y="2289197"/>
            <a:ext cx="722055" cy="6576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2</a:t>
            </a:r>
            <a:r>
              <a:rPr lang="ko-KR" altLang="en-US" sz="2000" dirty="0" smtClean="0">
                <a:solidFill>
                  <a:schemeClr val="tx1"/>
                </a:solidFill>
              </a:rPr>
              <a:t>단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39551" y="1340767"/>
            <a:ext cx="2474621" cy="6576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단  출력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구구단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851921" y="2217433"/>
            <a:ext cx="3168352" cy="3587831"/>
            <a:chOff x="4899018" y="2161091"/>
            <a:chExt cx="2088232" cy="2232248"/>
          </a:xfrm>
        </p:grpSpPr>
        <p:sp>
          <p:nvSpPr>
            <p:cNvPr id="8" name="직사각형 7"/>
            <p:cNvSpPr/>
            <p:nvPr/>
          </p:nvSpPr>
          <p:spPr>
            <a:xfrm>
              <a:off x="4899018" y="2161091"/>
              <a:ext cx="2088232" cy="223224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4899018" y="2665147"/>
              <a:ext cx="20882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41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1560" y="2636912"/>
            <a:ext cx="2160240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1</a:t>
            </a:r>
            <a:r>
              <a:rPr lang="ko-KR" altLang="en-US" sz="2000" dirty="0" smtClean="0">
                <a:solidFill>
                  <a:schemeClr val="tx1"/>
                </a:solidFill>
              </a:rPr>
              <a:t>차원배열</a:t>
            </a:r>
            <a:r>
              <a:rPr lang="en-US" altLang="ko-KR" sz="2000" dirty="0" smtClean="0">
                <a:solidFill>
                  <a:schemeClr val="tx1"/>
                </a:solidFill>
              </a:rPr>
              <a:t>(</a:t>
            </a:r>
            <a:r>
              <a:rPr lang="ko-KR" altLang="en-US" sz="2000" dirty="0" smtClean="0">
                <a:solidFill>
                  <a:schemeClr val="tx1"/>
                </a:solidFill>
              </a:rPr>
              <a:t>열</a:t>
            </a:r>
            <a:r>
              <a:rPr lang="en-US" altLang="ko-KR" sz="2000" dirty="0" smtClean="0">
                <a:solidFill>
                  <a:schemeClr val="tx1"/>
                </a:solidFill>
              </a:rPr>
              <a:t>)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211960" y="2060848"/>
            <a:ext cx="4176464" cy="3528392"/>
            <a:chOff x="4899018" y="2161091"/>
            <a:chExt cx="2088232" cy="2232248"/>
          </a:xfrm>
        </p:grpSpPr>
        <p:sp>
          <p:nvSpPr>
            <p:cNvPr id="4" name="직사각형 3"/>
            <p:cNvSpPr/>
            <p:nvPr/>
          </p:nvSpPr>
          <p:spPr>
            <a:xfrm>
              <a:off x="4899018" y="2161091"/>
              <a:ext cx="2088232" cy="223224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4899018" y="2665147"/>
              <a:ext cx="20882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148984"/>
              </p:ext>
            </p:extLst>
          </p:nvPr>
        </p:nvGraphicFramePr>
        <p:xfrm>
          <a:off x="611560" y="3476372"/>
          <a:ext cx="3096340" cy="758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92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192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192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192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192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75855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54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705022"/>
            <a:ext cx="4022516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2,3</a:t>
            </a:r>
            <a:r>
              <a:rPr lang="ko-KR" altLang="en-US" sz="2000" dirty="0" smtClean="0">
                <a:solidFill>
                  <a:schemeClr val="tx1"/>
                </a:solidFill>
              </a:rPr>
              <a:t>단  출력 </a:t>
            </a:r>
            <a:r>
              <a:rPr lang="en-US" altLang="ko-KR" sz="2000" dirty="0" smtClean="0">
                <a:solidFill>
                  <a:schemeClr val="tx1"/>
                </a:solidFill>
              </a:rPr>
              <a:t>(</a:t>
            </a:r>
            <a:r>
              <a:rPr lang="ko-KR" altLang="en-US" sz="2000" dirty="0" smtClean="0">
                <a:solidFill>
                  <a:schemeClr val="tx1"/>
                </a:solidFill>
              </a:rPr>
              <a:t>구구단</a:t>
            </a:r>
            <a:r>
              <a:rPr lang="en-US" altLang="ko-KR" sz="2000" dirty="0" smtClean="0">
                <a:solidFill>
                  <a:schemeClr val="tx1"/>
                </a:solidFill>
              </a:rPr>
              <a:t>)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79894" y="1785142"/>
            <a:ext cx="1080120" cy="25079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2*1 =2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2*2=4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2*3=6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2*4=8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2*5=10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2*6=12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2*7=14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2*8=16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2*9=18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79894" y="4365103"/>
            <a:ext cx="1080120" cy="23093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3</a:t>
            </a:r>
            <a:r>
              <a:rPr lang="en-US" altLang="ko-KR" sz="1600" dirty="0" smtClean="0">
                <a:solidFill>
                  <a:schemeClr val="tx1"/>
                </a:solidFill>
              </a:rPr>
              <a:t>*1 =3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3*2 =6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3*3 =9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3*4=12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3*5=15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3*6=18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3*7=21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3*8=24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3*9=27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04692" y="1785142"/>
            <a:ext cx="630324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2</a:t>
            </a:r>
            <a:r>
              <a:rPr lang="ko-KR" altLang="en-US" sz="1400" dirty="0" smtClean="0">
                <a:solidFill>
                  <a:schemeClr val="tx1"/>
                </a:solidFill>
              </a:rPr>
              <a:t>단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14624" y="4347989"/>
            <a:ext cx="630324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r>
              <a:rPr lang="ko-KR" altLang="en-US" sz="1400" dirty="0" smtClean="0">
                <a:solidFill>
                  <a:schemeClr val="tx1"/>
                </a:solidFill>
              </a:rPr>
              <a:t>단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4139952" y="2132856"/>
            <a:ext cx="4032448" cy="3593895"/>
            <a:chOff x="4899018" y="2161091"/>
            <a:chExt cx="2088232" cy="2232248"/>
          </a:xfrm>
        </p:grpSpPr>
        <p:sp>
          <p:nvSpPr>
            <p:cNvPr id="35" name="직사각형 34"/>
            <p:cNvSpPr/>
            <p:nvPr/>
          </p:nvSpPr>
          <p:spPr>
            <a:xfrm>
              <a:off x="4899018" y="2161091"/>
              <a:ext cx="2088232" cy="223224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4899018" y="2665147"/>
              <a:ext cx="20882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>
            <a:xfrm>
              <a:off x="5115042" y="2881171"/>
              <a:ext cx="1656184" cy="11521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5115042" y="3241211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54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43608" y="2564904"/>
            <a:ext cx="1944216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</a:rPr>
              <a:t>차원배열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행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열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170040" y="1628800"/>
            <a:ext cx="3744416" cy="3881927"/>
            <a:chOff x="4899018" y="2161091"/>
            <a:chExt cx="2088232" cy="2232248"/>
          </a:xfrm>
        </p:grpSpPr>
        <p:sp>
          <p:nvSpPr>
            <p:cNvPr id="4" name="직사각형 3"/>
            <p:cNvSpPr/>
            <p:nvPr/>
          </p:nvSpPr>
          <p:spPr>
            <a:xfrm>
              <a:off x="4899018" y="2161091"/>
              <a:ext cx="2088232" cy="223224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4899018" y="2665147"/>
              <a:ext cx="20882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5115042" y="2881171"/>
              <a:ext cx="1656184" cy="11521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5115042" y="3241211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12253"/>
              </p:ext>
            </p:extLst>
          </p:nvPr>
        </p:nvGraphicFramePr>
        <p:xfrm>
          <a:off x="1043608" y="3462536"/>
          <a:ext cx="208823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6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764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1764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1764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1764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306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727619"/>
              </p:ext>
            </p:extLst>
          </p:nvPr>
        </p:nvGraphicFramePr>
        <p:xfrm>
          <a:off x="1043608" y="3871369"/>
          <a:ext cx="208823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6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764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1764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1764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1764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306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887652"/>
              </p:ext>
            </p:extLst>
          </p:nvPr>
        </p:nvGraphicFramePr>
        <p:xfrm>
          <a:off x="1046731" y="4293096"/>
          <a:ext cx="208823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6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764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1764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1764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1764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306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68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042199"/>
              </p:ext>
            </p:extLst>
          </p:nvPr>
        </p:nvGraphicFramePr>
        <p:xfrm>
          <a:off x="971600" y="2348880"/>
          <a:ext cx="2592290" cy="2232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4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4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84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845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845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46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(1,2)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(1,3)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(1,4)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(1,5)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(2,2)</a:t>
                      </a:r>
                      <a:endParaRPr lang="ko-KR" altLang="en-US" sz="1400" dirty="0" smtClean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(2,3)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(2,4)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(2,5)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(3,1)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(3,2)</a:t>
                      </a:r>
                      <a:endParaRPr lang="ko-KR" altLang="en-US" sz="1400" dirty="0" smtClean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(3,3)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(4,4)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(5,5)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(4,2)</a:t>
                      </a:r>
                      <a:endParaRPr lang="ko-KR" altLang="en-US" sz="1400" dirty="0" smtClean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(4,3)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(4,4)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(4,5)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(5,2)</a:t>
                      </a:r>
                      <a:endParaRPr lang="ko-KR" altLang="en-US" sz="1400" dirty="0" smtClean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(5,3)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(5,4)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(5,5)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785979"/>
              </p:ext>
            </p:extLst>
          </p:nvPr>
        </p:nvGraphicFramePr>
        <p:xfrm>
          <a:off x="3779912" y="2420888"/>
          <a:ext cx="2736305" cy="2232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2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72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726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726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72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46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971600" y="1412776"/>
            <a:ext cx="2592288" cy="5760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행 고정  열 변화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04248" y="1690378"/>
            <a:ext cx="1800200" cy="48375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200" dirty="0" smtClean="0">
              <a:solidFill>
                <a:srgbClr val="0070C0"/>
              </a:solidFill>
            </a:endParaRPr>
          </a:p>
          <a:p>
            <a:endParaRPr lang="en-US" altLang="ko-KR" sz="1200" dirty="0" smtClean="0">
              <a:solidFill>
                <a:srgbClr val="0070C0"/>
              </a:solidFill>
            </a:endParaRPr>
          </a:p>
          <a:p>
            <a:endParaRPr lang="en-US" altLang="ko-KR" sz="1200" dirty="0" smtClean="0">
              <a:solidFill>
                <a:srgbClr val="0070C0"/>
              </a:solidFill>
            </a:endParaRPr>
          </a:p>
          <a:p>
            <a:endParaRPr lang="en-US" altLang="ko-KR" sz="1200" dirty="0">
              <a:solidFill>
                <a:srgbClr val="0070C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04248" y="1210699"/>
            <a:ext cx="1800200" cy="4796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    P(</a:t>
            </a:r>
            <a:r>
              <a:rPr lang="ko-KR" altLang="en-US" sz="1200" dirty="0" smtClean="0">
                <a:solidFill>
                  <a:schemeClr val="tx1"/>
                </a:solidFill>
              </a:rPr>
              <a:t>행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</a:rPr>
              <a:t>열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779912" y="4797152"/>
            <a:ext cx="432048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73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323528" y="1484784"/>
            <a:ext cx="4133826" cy="4464496"/>
            <a:chOff x="1763688" y="404664"/>
            <a:chExt cx="4680520" cy="5976664"/>
          </a:xfrm>
        </p:grpSpPr>
        <p:sp>
          <p:nvSpPr>
            <p:cNvPr id="2" name="직사각형 1"/>
            <p:cNvSpPr/>
            <p:nvPr/>
          </p:nvSpPr>
          <p:spPr>
            <a:xfrm>
              <a:off x="1835696" y="2060848"/>
              <a:ext cx="4608512" cy="35283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3" name="순서도: 수행의 시작/종료 2"/>
            <p:cNvSpPr/>
            <p:nvPr/>
          </p:nvSpPr>
          <p:spPr>
            <a:xfrm>
              <a:off x="3203848" y="404664"/>
              <a:ext cx="1584176" cy="432048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START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4" name="순서도: 준비 3"/>
            <p:cNvSpPr/>
            <p:nvPr/>
          </p:nvSpPr>
          <p:spPr>
            <a:xfrm>
              <a:off x="2695447" y="980728"/>
              <a:ext cx="2700300" cy="792088"/>
            </a:xfrm>
            <a:prstGeom prst="flowChartPreparati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p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(5,5) </a:t>
              </a:r>
            </a:p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V=0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5" name="순서도: 수행의 시작/종료 4"/>
            <p:cNvSpPr/>
            <p:nvPr/>
          </p:nvSpPr>
          <p:spPr>
            <a:xfrm>
              <a:off x="3527884" y="5949280"/>
              <a:ext cx="1584176" cy="432048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END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1835696" y="2708920"/>
              <a:ext cx="4608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699792" y="3176972"/>
              <a:ext cx="2880320" cy="16201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2695447" y="3645024"/>
              <a:ext cx="2880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95937" y="2204863"/>
              <a:ext cx="2232249" cy="530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j-lt"/>
                  <a:ea typeface="HY강M" panose="02030600000101010101" pitchFamily="18" charset="-127"/>
                </a:rPr>
                <a:t>I=1,5,1</a:t>
              </a:r>
              <a:endParaRPr lang="ko-KR" altLang="en-US" sz="1600" dirty="0"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33017" y="3199077"/>
              <a:ext cx="2232249" cy="530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j-lt"/>
                  <a:ea typeface="HY강M" panose="02030600000101010101" pitchFamily="18" charset="-127"/>
                </a:rPr>
                <a:t>J=1,5,1</a:t>
              </a:r>
              <a:endParaRPr lang="ko-KR" altLang="en-US" sz="1600" dirty="0"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63688" y="2174041"/>
              <a:ext cx="1116124" cy="530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mtClean="0">
                  <a:latin typeface="+mj-lt"/>
                  <a:ea typeface="HY강M" panose="02030600000101010101" pitchFamily="18" charset="-127"/>
                </a:rPr>
                <a:t>반</a:t>
              </a:r>
              <a:r>
                <a:rPr lang="ko-KR" altLang="en-US" sz="1600">
                  <a:latin typeface="+mj-lt"/>
                  <a:ea typeface="HY강M" panose="02030600000101010101" pitchFamily="18" charset="-127"/>
                </a:rPr>
                <a:t>복</a:t>
              </a:r>
              <a:endParaRPr lang="ko-KR" altLang="en-US" sz="1600" dirty="0"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79812" y="3199077"/>
              <a:ext cx="1116124" cy="530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mtClean="0">
                  <a:latin typeface="+mj-lt"/>
                  <a:ea typeface="HY강M" panose="02030600000101010101" pitchFamily="18" charset="-127"/>
                </a:rPr>
                <a:t>반</a:t>
              </a:r>
              <a:r>
                <a:rPr lang="ko-KR" altLang="en-US" sz="1600">
                  <a:latin typeface="+mj-lt"/>
                  <a:ea typeface="HY강M" panose="02030600000101010101" pitchFamily="18" charset="-127"/>
                </a:rPr>
                <a:t>복</a:t>
              </a:r>
              <a:endParaRPr lang="ko-KR" altLang="en-US" sz="1600" dirty="0"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203848" y="3825044"/>
              <a:ext cx="1800200" cy="3240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V=V+1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203848" y="4293096"/>
              <a:ext cx="1800200" cy="3240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p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(  ,  )=V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18" name="직선 화살표 연결선 17"/>
            <p:cNvCxnSpPr>
              <a:stCxn id="3" idx="2"/>
              <a:endCxn id="4" idx="0"/>
            </p:cNvCxnSpPr>
            <p:nvPr/>
          </p:nvCxnSpPr>
          <p:spPr>
            <a:xfrm>
              <a:off x="3995936" y="836712"/>
              <a:ext cx="49661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4" idx="2"/>
            </p:cNvCxnSpPr>
            <p:nvPr/>
          </p:nvCxnSpPr>
          <p:spPr>
            <a:xfrm flipH="1">
              <a:off x="4020766" y="1772816"/>
              <a:ext cx="24831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>
              <a:off x="4103948" y="2708920"/>
              <a:ext cx="0" cy="4680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endCxn id="15" idx="0"/>
            </p:cNvCxnSpPr>
            <p:nvPr/>
          </p:nvCxnSpPr>
          <p:spPr>
            <a:xfrm>
              <a:off x="4103948" y="3645024"/>
              <a:ext cx="0" cy="180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4139952" y="4149080"/>
              <a:ext cx="0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>
              <a:off x="4103948" y="4617132"/>
              <a:ext cx="0" cy="180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endCxn id="2" idx="2"/>
            </p:cNvCxnSpPr>
            <p:nvPr/>
          </p:nvCxnSpPr>
          <p:spPr>
            <a:xfrm>
              <a:off x="4103948" y="4797152"/>
              <a:ext cx="36004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2" idx="2"/>
            </p:cNvCxnSpPr>
            <p:nvPr/>
          </p:nvCxnSpPr>
          <p:spPr>
            <a:xfrm flipH="1">
              <a:off x="4133016" y="5589240"/>
              <a:ext cx="6936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직사각형 26"/>
          <p:cNvSpPr/>
          <p:nvPr/>
        </p:nvSpPr>
        <p:spPr>
          <a:xfrm>
            <a:off x="4582095" y="884343"/>
            <a:ext cx="3384376" cy="57901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400" dirty="0" smtClean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1</a:t>
            </a:r>
            <a:r>
              <a:rPr lang="ko-KR" altLang="en-US" sz="1400" dirty="0" smtClean="0">
                <a:solidFill>
                  <a:srgbClr val="0070C0"/>
                </a:solidFill>
              </a:rPr>
              <a:t>행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p(1,1)=1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p(1,2)=2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p(1,3)=3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p(1,4)=4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p(1,5)=5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</a:rPr>
              <a:t>행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p(2,1)=6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p(2,2)=7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p(2,3)=8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p(2,4)=9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p(2,5)=10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3</a:t>
            </a:r>
            <a:r>
              <a:rPr lang="ko-KR" altLang="en-US" sz="1400" dirty="0" smtClean="0">
                <a:solidFill>
                  <a:srgbClr val="0070C0"/>
                </a:solidFill>
              </a:rPr>
              <a:t>행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p(3,1)=11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p(3,2)=12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p(3,3)=13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p(3,4)=14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p(3,5)=15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4</a:t>
            </a:r>
            <a:r>
              <a:rPr lang="ko-KR" altLang="en-US" sz="1400" dirty="0" smtClean="0">
                <a:solidFill>
                  <a:srgbClr val="FF0000"/>
                </a:solidFill>
              </a:rPr>
              <a:t>행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p(4,1)=16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p(4,2)=17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p(4,3)=18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p(4,4)=19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p(4,5)=20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5</a:t>
            </a:r>
            <a:r>
              <a:rPr lang="ko-KR" altLang="en-US" sz="1400" dirty="0" smtClean="0">
                <a:solidFill>
                  <a:srgbClr val="0070C0"/>
                </a:solidFill>
              </a:rPr>
              <a:t>행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p(5,1)=21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    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p(5,2)=22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    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p(5,3)=23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    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p(5,4)=24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    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p(5,5)=25</a:t>
            </a:r>
            <a:endParaRPr lang="en-US" altLang="ko-KR" sz="1400" dirty="0">
              <a:solidFill>
                <a:srgbClr val="0070C0"/>
              </a:solidFill>
            </a:endParaRPr>
          </a:p>
          <a:p>
            <a:endParaRPr lang="en-US" altLang="ko-KR" sz="1400" dirty="0" smtClean="0">
              <a:solidFill>
                <a:srgbClr val="0070C0"/>
              </a:solidFill>
            </a:endParaRPr>
          </a:p>
          <a:p>
            <a:endParaRPr lang="en-US" altLang="ko-KR" sz="1400" dirty="0" smtClean="0">
              <a:solidFill>
                <a:srgbClr val="0070C0"/>
              </a:solidFill>
            </a:endParaRPr>
          </a:p>
          <a:p>
            <a:endParaRPr lang="en-US" altLang="ko-KR" sz="1400" dirty="0">
              <a:solidFill>
                <a:srgbClr val="0070C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72000" y="404664"/>
            <a:ext cx="1800200" cy="4796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    P(</a:t>
            </a:r>
            <a:r>
              <a:rPr lang="ko-KR" altLang="en-US" sz="1200" dirty="0" smtClean="0">
                <a:solidFill>
                  <a:schemeClr val="tx1"/>
                </a:solidFill>
              </a:rPr>
              <a:t>행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</a:rPr>
              <a:t>열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05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177150"/>
              </p:ext>
            </p:extLst>
          </p:nvPr>
        </p:nvGraphicFramePr>
        <p:xfrm>
          <a:off x="899592" y="2348880"/>
          <a:ext cx="2592290" cy="2304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4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4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84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845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845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(1,1)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(1,2)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(1,3)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(1,4)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(1,5)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(2,1)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(2,2)</a:t>
                      </a:r>
                      <a:endParaRPr lang="ko-KR" altLang="en-US" sz="1600" dirty="0" smtClean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(2,3)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(2,4)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(2,5)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(3,1)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(3,2)</a:t>
                      </a:r>
                      <a:endParaRPr lang="ko-KR" altLang="en-US" sz="1600" dirty="0" smtClean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(3,3)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(4,4)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(5,5)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(4,1)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(4,2)</a:t>
                      </a:r>
                      <a:endParaRPr lang="ko-KR" altLang="en-US" sz="1600" dirty="0" smtClean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(4,3)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(4,4)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(4,5)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(5,1)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(5,2)</a:t>
                      </a:r>
                      <a:endParaRPr lang="ko-KR" altLang="en-US" sz="1600" dirty="0" smtClean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(5,3)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(5,4)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(5,5)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613276"/>
              </p:ext>
            </p:extLst>
          </p:nvPr>
        </p:nvGraphicFramePr>
        <p:xfrm>
          <a:off x="3995936" y="2420888"/>
          <a:ext cx="2304255" cy="2304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08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085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085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6085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899592" y="1340768"/>
            <a:ext cx="2592288" cy="5760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열고정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행변화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44248" y="1731640"/>
            <a:ext cx="2046974" cy="48375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200" dirty="0" smtClean="0">
              <a:solidFill>
                <a:srgbClr val="0070C0"/>
              </a:solidFill>
            </a:endParaRPr>
          </a:p>
          <a:p>
            <a:endParaRPr lang="en-US" altLang="ko-KR" sz="1200" dirty="0" smtClean="0">
              <a:solidFill>
                <a:srgbClr val="0070C0"/>
              </a:solidFill>
            </a:endParaRPr>
          </a:p>
          <a:p>
            <a:endParaRPr lang="en-US" altLang="ko-KR" sz="1200" dirty="0" smtClean="0">
              <a:solidFill>
                <a:srgbClr val="0070C0"/>
              </a:solidFill>
            </a:endParaRPr>
          </a:p>
          <a:p>
            <a:endParaRPr lang="en-US" altLang="ko-KR" sz="1200" dirty="0">
              <a:solidFill>
                <a:srgbClr val="0070C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44248" y="1251961"/>
            <a:ext cx="2046974" cy="4796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    </a:t>
            </a:r>
            <a:r>
              <a:rPr lang="en-US" altLang="ko-KR" sz="1200" dirty="0">
                <a:solidFill>
                  <a:schemeClr val="tx1"/>
                </a:solidFill>
              </a:rPr>
              <a:t>A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행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</a:rPr>
              <a:t>열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95936" y="48691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05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827584" y="1867791"/>
            <a:ext cx="3096344" cy="3990955"/>
            <a:chOff x="2321750" y="404664"/>
            <a:chExt cx="4122458" cy="5976664"/>
          </a:xfrm>
        </p:grpSpPr>
        <p:sp>
          <p:nvSpPr>
            <p:cNvPr id="2" name="직사각형 1"/>
            <p:cNvSpPr/>
            <p:nvPr/>
          </p:nvSpPr>
          <p:spPr>
            <a:xfrm>
              <a:off x="2321750" y="2060848"/>
              <a:ext cx="4122458" cy="352839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" name="순서도: 수행의 시작/종료 2"/>
            <p:cNvSpPr/>
            <p:nvPr/>
          </p:nvSpPr>
          <p:spPr>
            <a:xfrm>
              <a:off x="3203848" y="404664"/>
              <a:ext cx="1584176" cy="432048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START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순서도: 준비 3"/>
            <p:cNvSpPr/>
            <p:nvPr/>
          </p:nvSpPr>
          <p:spPr>
            <a:xfrm>
              <a:off x="2695447" y="980728"/>
              <a:ext cx="2700300" cy="792088"/>
            </a:xfrm>
            <a:prstGeom prst="flowChartPreparati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A(5,5) </a:t>
              </a:r>
            </a:p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V=0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순서도: 수행의 시작/종료 4"/>
            <p:cNvSpPr/>
            <p:nvPr/>
          </p:nvSpPr>
          <p:spPr>
            <a:xfrm>
              <a:off x="3527884" y="5949280"/>
              <a:ext cx="1584176" cy="432048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END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2321750" y="2708921"/>
              <a:ext cx="41224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699792" y="3176972"/>
              <a:ext cx="2880320" cy="16201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2695447" y="3645024"/>
              <a:ext cx="2880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95936" y="2204865"/>
              <a:ext cx="2232248" cy="574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I=1,5,1</a:t>
              </a:r>
              <a:endParaRPr lang="ko-KR" alt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33016" y="3199075"/>
              <a:ext cx="2232248" cy="574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J=1,5,1</a:t>
              </a:r>
              <a:endParaRPr lang="ko-KR" altLang="en-US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11760" y="2174043"/>
              <a:ext cx="1116124" cy="574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반</a:t>
              </a:r>
              <a:r>
                <a:rPr lang="ko-KR" altLang="en-US" sz="1600" dirty="0"/>
                <a:t>복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79812" y="3199075"/>
              <a:ext cx="1116124" cy="574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mtClean="0"/>
                <a:t>반</a:t>
              </a:r>
              <a:r>
                <a:rPr lang="ko-KR" altLang="en-US" sz="1600"/>
                <a:t>복</a:t>
              </a:r>
              <a:endParaRPr lang="ko-KR" altLang="en-US" sz="16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203848" y="3825044"/>
              <a:ext cx="1800200" cy="3240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V=V+1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203848" y="4293096"/>
              <a:ext cx="1800200" cy="32403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A(  ,  )=V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직선 화살표 연결선 17"/>
            <p:cNvCxnSpPr>
              <a:stCxn id="3" idx="2"/>
              <a:endCxn id="4" idx="0"/>
            </p:cNvCxnSpPr>
            <p:nvPr/>
          </p:nvCxnSpPr>
          <p:spPr>
            <a:xfrm>
              <a:off x="3995936" y="836712"/>
              <a:ext cx="49661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4" idx="2"/>
            </p:cNvCxnSpPr>
            <p:nvPr/>
          </p:nvCxnSpPr>
          <p:spPr>
            <a:xfrm flipH="1">
              <a:off x="4020766" y="1772816"/>
              <a:ext cx="24831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>
              <a:off x="4103948" y="2708920"/>
              <a:ext cx="0" cy="4680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endCxn id="15" idx="0"/>
            </p:cNvCxnSpPr>
            <p:nvPr/>
          </p:nvCxnSpPr>
          <p:spPr>
            <a:xfrm>
              <a:off x="4103948" y="3645024"/>
              <a:ext cx="0" cy="180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4139952" y="4149080"/>
              <a:ext cx="0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>
              <a:off x="4103948" y="4617132"/>
              <a:ext cx="0" cy="180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4103948" y="4797152"/>
              <a:ext cx="0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>
              <a:off x="4103948" y="5589240"/>
              <a:ext cx="2907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직사각형 26"/>
          <p:cNvSpPr/>
          <p:nvPr/>
        </p:nvSpPr>
        <p:spPr>
          <a:xfrm>
            <a:off x="4251595" y="1475475"/>
            <a:ext cx="1880727" cy="48978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200" dirty="0" smtClean="0">
              <a:solidFill>
                <a:srgbClr val="0070C0"/>
              </a:solidFill>
            </a:endParaRP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1</a:t>
            </a:r>
            <a:r>
              <a:rPr lang="ko-KR" altLang="en-US" sz="1200" dirty="0" smtClean="0">
                <a:solidFill>
                  <a:srgbClr val="0070C0"/>
                </a:solidFill>
              </a:rPr>
              <a:t>열      </a:t>
            </a:r>
            <a:r>
              <a:rPr lang="en-US" altLang="ko-KR" sz="1200" dirty="0" smtClean="0">
                <a:solidFill>
                  <a:srgbClr val="0070C0"/>
                </a:solidFill>
              </a:rPr>
              <a:t>A(1,1)=1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A(2,1)=2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A(3,1)=3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A(4,1)=4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A(5,1)=5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2</a:t>
            </a:r>
            <a:r>
              <a:rPr lang="ko-KR" altLang="en-US" sz="1200" dirty="0" smtClean="0">
                <a:solidFill>
                  <a:srgbClr val="FF0000"/>
                </a:solidFill>
              </a:rPr>
              <a:t>열      </a:t>
            </a:r>
            <a:r>
              <a:rPr lang="en-US" altLang="ko-KR" sz="1200" dirty="0" smtClean="0">
                <a:solidFill>
                  <a:srgbClr val="FF0000"/>
                </a:solidFill>
              </a:rPr>
              <a:t>A(1,2)=6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A(2,2)=7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A(3,2)=8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A(4,2)=9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A(5,2)=10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3</a:t>
            </a:r>
            <a:r>
              <a:rPr lang="ko-KR" altLang="en-US" sz="1200" dirty="0">
                <a:solidFill>
                  <a:srgbClr val="0070C0"/>
                </a:solidFill>
              </a:rPr>
              <a:t>열</a:t>
            </a:r>
            <a:r>
              <a:rPr lang="ko-KR" altLang="en-US" sz="1200" dirty="0" smtClean="0">
                <a:solidFill>
                  <a:srgbClr val="0070C0"/>
                </a:solidFill>
              </a:rPr>
              <a:t>      </a:t>
            </a:r>
            <a:r>
              <a:rPr lang="en-US" altLang="ko-KR" sz="1200" dirty="0" smtClean="0">
                <a:solidFill>
                  <a:srgbClr val="0070C0"/>
                </a:solidFill>
              </a:rPr>
              <a:t>A(1,3)=11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A(</a:t>
            </a:r>
            <a:r>
              <a:rPr lang="en-US" altLang="ko-KR" sz="1200" dirty="0">
                <a:solidFill>
                  <a:srgbClr val="0070C0"/>
                </a:solidFill>
              </a:rPr>
              <a:t>2</a:t>
            </a:r>
            <a:r>
              <a:rPr lang="en-US" altLang="ko-KR" sz="1200" dirty="0" smtClean="0">
                <a:solidFill>
                  <a:srgbClr val="0070C0"/>
                </a:solidFill>
              </a:rPr>
              <a:t>,3)=12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A(3,3)=13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A(4,3)=14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A(5,3)=15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4</a:t>
            </a:r>
            <a:r>
              <a:rPr lang="ko-KR" altLang="en-US" sz="1200" dirty="0">
                <a:solidFill>
                  <a:srgbClr val="FF0000"/>
                </a:solidFill>
              </a:rPr>
              <a:t>열</a:t>
            </a:r>
            <a:r>
              <a:rPr lang="ko-KR" altLang="en-US" sz="1200" dirty="0" smtClean="0">
                <a:solidFill>
                  <a:srgbClr val="FF0000"/>
                </a:solidFill>
              </a:rPr>
              <a:t>      </a:t>
            </a:r>
            <a:r>
              <a:rPr lang="en-US" altLang="ko-KR" sz="1200" dirty="0" smtClean="0">
                <a:solidFill>
                  <a:srgbClr val="FF0000"/>
                </a:solidFill>
              </a:rPr>
              <a:t>A(1,4)=16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A(2,4)=17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A(3,4)=18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A(4,4)=19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A(</a:t>
            </a:r>
            <a:r>
              <a:rPr lang="en-US" altLang="ko-KR" sz="1200" dirty="0">
                <a:solidFill>
                  <a:srgbClr val="FF0000"/>
                </a:solidFill>
              </a:rPr>
              <a:t>5</a:t>
            </a:r>
            <a:r>
              <a:rPr lang="en-US" altLang="ko-KR" sz="1200" dirty="0" smtClean="0">
                <a:solidFill>
                  <a:srgbClr val="FF0000"/>
                </a:solidFill>
              </a:rPr>
              <a:t>,4)=20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5</a:t>
            </a:r>
            <a:r>
              <a:rPr lang="ko-KR" altLang="en-US" sz="1200" dirty="0">
                <a:solidFill>
                  <a:srgbClr val="0070C0"/>
                </a:solidFill>
              </a:rPr>
              <a:t>열</a:t>
            </a:r>
            <a:r>
              <a:rPr lang="ko-KR" altLang="en-US" sz="1200" dirty="0" smtClean="0">
                <a:solidFill>
                  <a:srgbClr val="0070C0"/>
                </a:solidFill>
              </a:rPr>
              <a:t>     </a:t>
            </a:r>
            <a:r>
              <a:rPr lang="en-US" altLang="ko-KR" sz="1200" dirty="0" smtClean="0">
                <a:solidFill>
                  <a:srgbClr val="0070C0"/>
                </a:solidFill>
              </a:rPr>
              <a:t>A(1,5)=21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          </a:t>
            </a:r>
            <a:r>
              <a:rPr lang="en-US" altLang="ko-KR" sz="1200" dirty="0" smtClean="0">
                <a:solidFill>
                  <a:srgbClr val="0070C0"/>
                </a:solidFill>
              </a:rPr>
              <a:t>A(2,5)=22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          </a:t>
            </a:r>
            <a:r>
              <a:rPr lang="en-US" altLang="ko-KR" sz="1200" dirty="0" smtClean="0">
                <a:solidFill>
                  <a:srgbClr val="0070C0"/>
                </a:solidFill>
              </a:rPr>
              <a:t>A(</a:t>
            </a:r>
            <a:r>
              <a:rPr lang="en-US" altLang="ko-KR" sz="1200" dirty="0">
                <a:solidFill>
                  <a:srgbClr val="0070C0"/>
                </a:solidFill>
              </a:rPr>
              <a:t>3</a:t>
            </a:r>
            <a:r>
              <a:rPr lang="en-US" altLang="ko-KR" sz="1200" dirty="0" smtClean="0">
                <a:solidFill>
                  <a:srgbClr val="0070C0"/>
                </a:solidFill>
              </a:rPr>
              <a:t>,5)=23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          </a:t>
            </a:r>
            <a:r>
              <a:rPr lang="en-US" altLang="ko-KR" sz="1200" dirty="0" smtClean="0">
                <a:solidFill>
                  <a:srgbClr val="0070C0"/>
                </a:solidFill>
              </a:rPr>
              <a:t>A(4,5)=24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          A</a:t>
            </a:r>
            <a:r>
              <a:rPr lang="en-US" altLang="ko-KR" sz="1200" dirty="0" smtClean="0">
                <a:solidFill>
                  <a:srgbClr val="0070C0"/>
                </a:solidFill>
              </a:rPr>
              <a:t>(5,5)=25</a:t>
            </a:r>
            <a:endParaRPr lang="en-US" altLang="ko-KR" sz="1200" dirty="0">
              <a:solidFill>
                <a:srgbClr val="0070C0"/>
              </a:solidFill>
            </a:endParaRPr>
          </a:p>
          <a:p>
            <a:endParaRPr lang="en-US" altLang="ko-KR" sz="1200" dirty="0" smtClean="0">
              <a:solidFill>
                <a:srgbClr val="0070C0"/>
              </a:solidFill>
            </a:endParaRPr>
          </a:p>
          <a:p>
            <a:endParaRPr lang="en-US" altLang="ko-KR" sz="1200" dirty="0" smtClean="0">
              <a:solidFill>
                <a:srgbClr val="0070C0"/>
              </a:solidFill>
            </a:endParaRPr>
          </a:p>
          <a:p>
            <a:endParaRPr lang="en-US" altLang="ko-KR" sz="1200" dirty="0">
              <a:solidFill>
                <a:srgbClr val="0070C0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961411"/>
              </p:ext>
            </p:extLst>
          </p:nvPr>
        </p:nvGraphicFramePr>
        <p:xfrm>
          <a:off x="6228184" y="3433234"/>
          <a:ext cx="2376265" cy="2007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2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525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525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7525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7525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015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15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15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15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15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4251595" y="980728"/>
            <a:ext cx="1304663" cy="4796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    A(</a:t>
            </a:r>
            <a:r>
              <a:rPr lang="ko-KR" altLang="en-US" sz="1400" dirty="0" smtClean="0">
                <a:solidFill>
                  <a:schemeClr val="tx1"/>
                </a:solidFill>
              </a:rPr>
              <a:t>행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  <a:r>
              <a:rPr lang="ko-KR" altLang="en-US" sz="1400" dirty="0" smtClean="0">
                <a:solidFill>
                  <a:schemeClr val="tx1"/>
                </a:solidFill>
              </a:rPr>
              <a:t>열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65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2839"/>
              </p:ext>
            </p:extLst>
          </p:nvPr>
        </p:nvGraphicFramePr>
        <p:xfrm>
          <a:off x="899592" y="2132856"/>
          <a:ext cx="2592290" cy="2232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4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4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84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845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845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46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(1,1)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(1,2)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(1,3)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(1,4)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(1,5)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(2,1)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(2,2)</a:t>
                      </a:r>
                      <a:endParaRPr lang="ko-KR" altLang="en-US" sz="1600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(2,3)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(2,4)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(2,5)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(3,1)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(3,2)</a:t>
                      </a:r>
                      <a:endParaRPr lang="ko-KR" altLang="en-US" sz="1600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(3,3)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(4,4)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(5,5)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(4,1)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(4,2)</a:t>
                      </a:r>
                      <a:endParaRPr lang="ko-KR" altLang="en-US" sz="1600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(4,3)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(4,4)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(4,5)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(5,1)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(5,2)</a:t>
                      </a:r>
                      <a:endParaRPr lang="ko-KR" altLang="en-US" sz="1600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(5,3)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(5,4)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(5,5)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638984"/>
              </p:ext>
            </p:extLst>
          </p:nvPr>
        </p:nvGraphicFramePr>
        <p:xfrm>
          <a:off x="4211960" y="2132856"/>
          <a:ext cx="2520280" cy="2304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09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9512" y="2060848"/>
            <a:ext cx="8784976" cy="3778743"/>
          </a:xfrm>
          <a:prstGeom prst="rect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폭발 2 1"/>
          <p:cNvSpPr/>
          <p:nvPr/>
        </p:nvSpPr>
        <p:spPr>
          <a:xfrm>
            <a:off x="339252" y="-16623"/>
            <a:ext cx="8409212" cy="1933455"/>
          </a:xfrm>
          <a:prstGeom prst="irregularSeal2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rgbClr val="FFC000"/>
                </a:solidFill>
              </a:rPr>
              <a:t>문제</a:t>
            </a:r>
            <a:r>
              <a:rPr lang="en-US" altLang="ko-KR" sz="2800" b="1" dirty="0" smtClean="0">
                <a:solidFill>
                  <a:srgbClr val="FFC000"/>
                </a:solidFill>
              </a:rPr>
              <a:t> 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학생들의 성적을 입력 받아 총점</a:t>
            </a:r>
            <a:r>
              <a:rPr lang="en-US" altLang="ko-KR" sz="2000" dirty="0" smtClean="0">
                <a:solidFill>
                  <a:schemeClr val="tx1"/>
                </a:solidFill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</a:rPr>
              <a:t>평균 석차를 구하고 성적표를 출력하세요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9252" y="2826324"/>
            <a:ext cx="3168352" cy="280831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2000" dirty="0" smtClean="0"/>
              <a:t>반복</a:t>
            </a:r>
            <a:endParaRPr lang="en-US" altLang="ko-KR" sz="2000" dirty="0" smtClean="0"/>
          </a:p>
          <a:p>
            <a:r>
              <a:rPr lang="en-US" altLang="ko-KR" sz="2000" dirty="0" smtClean="0"/>
              <a:t>    1-1 </a:t>
            </a:r>
            <a:r>
              <a:rPr lang="ko-KR" altLang="en-US" sz="2000" dirty="0" smtClean="0"/>
              <a:t>학생성적입력</a:t>
            </a:r>
            <a:endParaRPr lang="en-US" altLang="ko-KR" sz="2000" dirty="0" smtClean="0"/>
          </a:p>
          <a:p>
            <a:r>
              <a:rPr lang="en-US" altLang="ko-KR" sz="2000" dirty="0" smtClean="0"/>
              <a:t>    1-2 </a:t>
            </a:r>
            <a:r>
              <a:rPr lang="ko-KR" altLang="en-US" sz="2000" dirty="0" err="1" smtClean="0"/>
              <a:t>학생별</a:t>
            </a:r>
            <a:r>
              <a:rPr lang="ko-KR" altLang="en-US" sz="2000" dirty="0" smtClean="0"/>
              <a:t> 총점 평균 </a:t>
            </a:r>
            <a:endParaRPr lang="en-US" altLang="ko-KR" sz="2000" dirty="0" smtClean="0"/>
          </a:p>
          <a:p>
            <a:pPr marL="342900" indent="-342900">
              <a:buAutoNum type="arabicPeriod" startAt="2"/>
            </a:pPr>
            <a:r>
              <a:rPr lang="ko-KR" altLang="en-US" sz="2000" dirty="0" smtClean="0"/>
              <a:t>석차구함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총점기준</a:t>
            </a:r>
            <a:r>
              <a:rPr lang="en-US" altLang="ko-KR" sz="2000" dirty="0" smtClean="0"/>
              <a:t>)</a:t>
            </a:r>
          </a:p>
          <a:p>
            <a:pPr marL="342900" indent="-342900">
              <a:buAutoNum type="arabicPeriod" startAt="2"/>
            </a:pPr>
            <a:r>
              <a:rPr lang="ko-KR" altLang="en-US" sz="2000" dirty="0" smtClean="0"/>
              <a:t>성적출력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5364088" y="3005408"/>
            <a:ext cx="3030372" cy="24501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순서도 작성</a:t>
            </a:r>
            <a:endParaRPr lang="en-US" altLang="ko-KR" sz="3200" dirty="0" smtClean="0"/>
          </a:p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53596" y="2234146"/>
            <a:ext cx="1140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ko-KR" sz="32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what</a:t>
            </a:r>
            <a:endParaRPr lang="en-US" altLang="ko-KR" sz="32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38100" y="2439796"/>
            <a:ext cx="108234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ko-KR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How</a:t>
            </a:r>
            <a:endParaRPr lang="en-US" altLang="ko-KR" sz="32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779912" y="3861048"/>
            <a:ext cx="648072" cy="576064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6539492" y="5691704"/>
            <a:ext cx="792088" cy="432048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364088" y="6123752"/>
            <a:ext cx="3030372" cy="5049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코딩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</a:rPr>
              <a:t>프로그래밍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57819" y="5008594"/>
            <a:ext cx="214033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ko-KR" altLang="en-US" sz="2400" b="1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문제해결 과정</a:t>
            </a:r>
            <a:endParaRPr lang="en-US" altLang="ko-KR" sz="2400" b="1" dirty="0" smtClean="0">
              <a:ln w="11430"/>
              <a:solidFill>
                <a:srgbClr val="FF0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altLang="ko-KR" sz="2400" b="1" cap="none" spc="0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&lt;</a:t>
            </a:r>
            <a:r>
              <a:rPr lang="ko-KR" altLang="en-US" sz="2400" b="1" cap="none" spc="0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알고리즘</a:t>
            </a:r>
            <a:r>
              <a:rPr lang="en-US" altLang="ko-KR" sz="2400" b="1" cap="none" spc="0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&gt;</a:t>
            </a:r>
            <a:endParaRPr lang="ko-KR" altLang="en-US" sz="2400" b="1" cap="none" spc="0" dirty="0">
              <a:ln w="11430"/>
              <a:solidFill>
                <a:srgbClr val="FF0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2915816" y="1628800"/>
            <a:ext cx="1188132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4103948" y="1628800"/>
            <a:ext cx="1620180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51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232201"/>
              </p:ext>
            </p:extLst>
          </p:nvPr>
        </p:nvGraphicFramePr>
        <p:xfrm>
          <a:off x="7065641" y="3995134"/>
          <a:ext cx="194421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8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884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884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884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884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37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7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7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7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7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4644008" y="836712"/>
            <a:ext cx="2136422" cy="54724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600" dirty="0" smtClean="0">
              <a:solidFill>
                <a:srgbClr val="0070C0"/>
              </a:solidFill>
            </a:endParaRPr>
          </a:p>
          <a:p>
            <a:r>
              <a:rPr lang="en-US" altLang="ko-KR" sz="1600" dirty="0">
                <a:solidFill>
                  <a:srgbClr val="0070C0"/>
                </a:solidFill>
              </a:rPr>
              <a:t>1</a:t>
            </a:r>
            <a:r>
              <a:rPr lang="ko-KR" altLang="en-US" sz="1600" dirty="0" smtClean="0">
                <a:solidFill>
                  <a:srgbClr val="0070C0"/>
                </a:solidFill>
              </a:rPr>
              <a:t>행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</a:rPr>
              <a:t>  </a:t>
            </a:r>
            <a:r>
              <a:rPr lang="ko-KR" altLang="en-US" sz="1600" dirty="0" smtClean="0">
                <a:solidFill>
                  <a:srgbClr val="0070C0"/>
                </a:solidFill>
              </a:rPr>
              <a:t>      </a:t>
            </a:r>
            <a:r>
              <a:rPr lang="en-US" altLang="ko-KR" sz="1600" dirty="0" smtClean="0">
                <a:solidFill>
                  <a:srgbClr val="0070C0"/>
                </a:solidFill>
              </a:rPr>
              <a:t>p(1,1)=1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2</a:t>
            </a:r>
            <a:r>
              <a:rPr lang="ko-KR" altLang="en-US" sz="1600" dirty="0" smtClean="0">
                <a:solidFill>
                  <a:srgbClr val="FF0000"/>
                </a:solidFill>
              </a:rPr>
              <a:t>행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        </a:t>
            </a:r>
            <a:r>
              <a:rPr lang="en-US" altLang="ko-KR" sz="1600" dirty="0" smtClean="0">
                <a:solidFill>
                  <a:srgbClr val="FF0000"/>
                </a:solidFill>
              </a:rPr>
              <a:t>p(2,1)=1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        p(2,2)=2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3</a:t>
            </a:r>
            <a:r>
              <a:rPr lang="ko-KR" altLang="en-US" sz="1600" dirty="0" smtClean="0">
                <a:solidFill>
                  <a:srgbClr val="0070C0"/>
                </a:solidFill>
              </a:rPr>
              <a:t>행 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</a:rPr>
              <a:t>  </a:t>
            </a:r>
            <a:r>
              <a:rPr lang="ko-KR" altLang="en-US" sz="1600" dirty="0" smtClean="0">
                <a:solidFill>
                  <a:srgbClr val="0070C0"/>
                </a:solidFill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</a:rPr>
              <a:t>      p(3,1)=</a:t>
            </a:r>
            <a:r>
              <a:rPr lang="en-US" altLang="ko-KR" sz="1600" dirty="0">
                <a:solidFill>
                  <a:srgbClr val="0070C0"/>
                </a:solidFill>
              </a:rPr>
              <a:t>1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          p(3,2)=</a:t>
            </a:r>
            <a:r>
              <a:rPr lang="en-US" altLang="ko-KR" sz="1600" dirty="0">
                <a:solidFill>
                  <a:srgbClr val="0070C0"/>
                </a:solidFill>
              </a:rPr>
              <a:t>2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          p(3,3)=</a:t>
            </a:r>
            <a:r>
              <a:rPr lang="en-US" altLang="ko-KR" sz="1600" dirty="0">
                <a:solidFill>
                  <a:srgbClr val="0070C0"/>
                </a:solidFill>
              </a:rPr>
              <a:t>3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4</a:t>
            </a:r>
            <a:r>
              <a:rPr lang="ko-KR" altLang="en-US" sz="1600" dirty="0" smtClean="0">
                <a:solidFill>
                  <a:srgbClr val="FF0000"/>
                </a:solidFill>
              </a:rPr>
              <a:t>행   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      </a:t>
            </a:r>
            <a:r>
              <a:rPr lang="ko-KR" altLang="en-US" sz="1600" dirty="0" smtClean="0">
                <a:solidFill>
                  <a:srgbClr val="FF0000"/>
                </a:solidFill>
              </a:rPr>
              <a:t>   </a:t>
            </a:r>
            <a:r>
              <a:rPr lang="en-US" altLang="ko-KR" sz="1600" dirty="0" smtClean="0">
                <a:solidFill>
                  <a:srgbClr val="FF0000"/>
                </a:solidFill>
              </a:rPr>
              <a:t>p(4,1)=</a:t>
            </a:r>
            <a:r>
              <a:rPr lang="en-US" altLang="ko-KR" sz="1600" dirty="0">
                <a:solidFill>
                  <a:srgbClr val="FF0000"/>
                </a:solidFill>
              </a:rPr>
              <a:t>1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          p(4,2)=</a:t>
            </a:r>
            <a:r>
              <a:rPr lang="en-US" altLang="ko-KR" sz="1600" dirty="0">
                <a:solidFill>
                  <a:srgbClr val="FF0000"/>
                </a:solidFill>
              </a:rPr>
              <a:t>2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          p(4,3)=</a:t>
            </a:r>
            <a:r>
              <a:rPr lang="en-US" altLang="ko-KR" sz="1600" dirty="0">
                <a:solidFill>
                  <a:srgbClr val="FF0000"/>
                </a:solidFill>
              </a:rPr>
              <a:t>3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          p(4,4)=</a:t>
            </a:r>
            <a:r>
              <a:rPr lang="en-US" altLang="ko-KR" sz="1600" dirty="0">
                <a:solidFill>
                  <a:srgbClr val="FF0000"/>
                </a:solidFill>
              </a:rPr>
              <a:t>4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5</a:t>
            </a:r>
            <a:r>
              <a:rPr lang="ko-KR" altLang="en-US" sz="1600" dirty="0" smtClean="0">
                <a:solidFill>
                  <a:srgbClr val="0070C0"/>
                </a:solidFill>
              </a:rPr>
              <a:t>행  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</a:rPr>
              <a:t>     </a:t>
            </a:r>
            <a:r>
              <a:rPr lang="ko-KR" altLang="en-US" sz="1600" dirty="0" smtClean="0">
                <a:solidFill>
                  <a:srgbClr val="0070C0"/>
                </a:solidFill>
              </a:rPr>
              <a:t>    </a:t>
            </a:r>
            <a:r>
              <a:rPr lang="en-US" altLang="ko-KR" sz="1600" dirty="0" smtClean="0">
                <a:solidFill>
                  <a:srgbClr val="0070C0"/>
                </a:solidFill>
              </a:rPr>
              <a:t>p(5,1)=</a:t>
            </a:r>
            <a:r>
              <a:rPr lang="en-US" altLang="ko-KR" sz="1600" dirty="0">
                <a:solidFill>
                  <a:srgbClr val="0070C0"/>
                </a:solidFill>
              </a:rPr>
              <a:t>1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          </a:t>
            </a:r>
            <a:r>
              <a:rPr lang="en-US" altLang="ko-KR" sz="1600" dirty="0" smtClean="0">
                <a:solidFill>
                  <a:srgbClr val="0070C0"/>
                </a:solidFill>
              </a:rPr>
              <a:t>p(5,2)=</a:t>
            </a:r>
            <a:r>
              <a:rPr lang="en-US" altLang="ko-KR" sz="1600" dirty="0">
                <a:solidFill>
                  <a:srgbClr val="0070C0"/>
                </a:solidFill>
              </a:rPr>
              <a:t>2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          </a:t>
            </a:r>
            <a:r>
              <a:rPr lang="en-US" altLang="ko-KR" sz="1600" dirty="0" smtClean="0">
                <a:solidFill>
                  <a:srgbClr val="0070C0"/>
                </a:solidFill>
              </a:rPr>
              <a:t>p(5,3)=</a:t>
            </a:r>
            <a:r>
              <a:rPr lang="en-US" altLang="ko-KR" sz="1600" dirty="0">
                <a:solidFill>
                  <a:srgbClr val="0070C0"/>
                </a:solidFill>
              </a:rPr>
              <a:t>3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          </a:t>
            </a:r>
            <a:r>
              <a:rPr lang="en-US" altLang="ko-KR" sz="1600" dirty="0" smtClean="0">
                <a:solidFill>
                  <a:srgbClr val="0070C0"/>
                </a:solidFill>
              </a:rPr>
              <a:t>p(5,4)=</a:t>
            </a:r>
            <a:r>
              <a:rPr lang="en-US" altLang="ko-KR" sz="1600" dirty="0">
                <a:solidFill>
                  <a:srgbClr val="0070C0"/>
                </a:solidFill>
              </a:rPr>
              <a:t>4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          </a:t>
            </a:r>
            <a:r>
              <a:rPr lang="en-US" altLang="ko-KR" sz="1600" dirty="0" smtClean="0">
                <a:solidFill>
                  <a:srgbClr val="0070C0"/>
                </a:solidFill>
              </a:rPr>
              <a:t>p(5,5)=</a:t>
            </a:r>
            <a:r>
              <a:rPr lang="en-US" altLang="ko-KR" sz="1600" dirty="0">
                <a:solidFill>
                  <a:srgbClr val="0070C0"/>
                </a:solidFill>
              </a:rPr>
              <a:t>5</a:t>
            </a:r>
          </a:p>
          <a:p>
            <a:endParaRPr lang="en-US" altLang="ko-KR" sz="1600" dirty="0" smtClean="0">
              <a:solidFill>
                <a:srgbClr val="0070C0"/>
              </a:solidFill>
            </a:endParaRPr>
          </a:p>
          <a:p>
            <a:endParaRPr lang="en-US" altLang="ko-KR" sz="1600" dirty="0" smtClean="0">
              <a:solidFill>
                <a:srgbClr val="0070C0"/>
              </a:solidFill>
            </a:endParaRPr>
          </a:p>
          <a:p>
            <a:endParaRPr lang="en-US" altLang="ko-KR" sz="1600" dirty="0">
              <a:solidFill>
                <a:srgbClr val="0070C0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55576" y="2132856"/>
            <a:ext cx="3657338" cy="4320480"/>
            <a:chOff x="1578333" y="1426445"/>
            <a:chExt cx="2886208" cy="3942655"/>
          </a:xfrm>
        </p:grpSpPr>
        <p:grpSp>
          <p:nvGrpSpPr>
            <p:cNvPr id="33" name="그룹 32"/>
            <p:cNvGrpSpPr/>
            <p:nvPr/>
          </p:nvGrpSpPr>
          <p:grpSpPr>
            <a:xfrm>
              <a:off x="1578333" y="1426445"/>
              <a:ext cx="2886208" cy="3942655"/>
              <a:chOff x="2321749" y="404664"/>
              <a:chExt cx="4122459" cy="5976664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2321749" y="2060847"/>
                <a:ext cx="4122459" cy="352839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+mj-lt"/>
                  <a:ea typeface="HY강M" panose="02030600000101010101" pitchFamily="18" charset="-127"/>
                </a:endParaRPr>
              </a:p>
            </p:txBody>
          </p:sp>
          <p:sp>
            <p:nvSpPr>
              <p:cNvPr id="3" name="순서도: 수행의 시작/종료 2"/>
              <p:cNvSpPr/>
              <p:nvPr/>
            </p:nvSpPr>
            <p:spPr>
              <a:xfrm>
                <a:off x="3203848" y="404664"/>
                <a:ext cx="1584176" cy="432048"/>
              </a:xfrm>
              <a:prstGeom prst="flowChartTerminato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rPr>
                  <a:t>START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endParaRPr>
              </a:p>
            </p:txBody>
          </p:sp>
          <p:sp>
            <p:nvSpPr>
              <p:cNvPr id="4" name="순서도: 준비 3"/>
              <p:cNvSpPr/>
              <p:nvPr/>
            </p:nvSpPr>
            <p:spPr>
              <a:xfrm>
                <a:off x="2695447" y="980728"/>
                <a:ext cx="2700300" cy="792088"/>
              </a:xfrm>
              <a:prstGeom prst="flowChartPreparati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rPr>
                  <a:t>A(5,5) </a:t>
                </a:r>
              </a:p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rPr>
                  <a:t>V=0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endParaRPr>
              </a:p>
            </p:txBody>
          </p:sp>
          <p:sp>
            <p:nvSpPr>
              <p:cNvPr id="5" name="순서도: 수행의 시작/종료 4"/>
              <p:cNvSpPr/>
              <p:nvPr/>
            </p:nvSpPr>
            <p:spPr>
              <a:xfrm>
                <a:off x="3527884" y="5949280"/>
                <a:ext cx="1584176" cy="432048"/>
              </a:xfrm>
              <a:prstGeom prst="flowChartTerminato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rPr>
                  <a:t>END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endParaRPr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2321749" y="2708921"/>
                <a:ext cx="412245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직사각형 7"/>
              <p:cNvSpPr/>
              <p:nvPr/>
            </p:nvSpPr>
            <p:spPr>
              <a:xfrm>
                <a:off x="2699792" y="3176972"/>
                <a:ext cx="2880320" cy="162018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+mj-lt"/>
                  <a:ea typeface="HY강M" panose="02030600000101010101" pitchFamily="18" charset="-127"/>
                </a:endParaRPr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2695447" y="3645024"/>
                <a:ext cx="28803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3995936" y="2204866"/>
                <a:ext cx="2232248" cy="468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atin typeface="+mj-lt"/>
                    <a:ea typeface="HY강M" panose="02030600000101010101" pitchFamily="18" charset="-127"/>
                  </a:rPr>
                  <a:t>I=1,5,1</a:t>
                </a:r>
                <a:endParaRPr lang="ko-KR" altLang="en-US" sz="1600" dirty="0">
                  <a:latin typeface="+mj-lt"/>
                  <a:ea typeface="HY강M" panose="02030600000101010101" pitchFamily="18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133017" y="3199075"/>
                <a:ext cx="2232248" cy="468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atin typeface="+mj-lt"/>
                    <a:ea typeface="HY강M" panose="02030600000101010101" pitchFamily="18" charset="-127"/>
                  </a:rPr>
                  <a:t>J=</a:t>
                </a:r>
                <a:endParaRPr lang="ko-KR" altLang="en-US" sz="1600" dirty="0">
                  <a:latin typeface="+mj-lt"/>
                  <a:ea typeface="HY강M" panose="02030600000101010101" pitchFamily="18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429445" y="2204866"/>
                <a:ext cx="1116124" cy="468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>
                    <a:latin typeface="+mj-lt"/>
                    <a:ea typeface="HY강M" panose="02030600000101010101" pitchFamily="18" charset="-127"/>
                  </a:rPr>
                  <a:t>반</a:t>
                </a:r>
                <a:r>
                  <a:rPr lang="ko-KR" altLang="en-US" sz="1600" dirty="0">
                    <a:latin typeface="+mj-lt"/>
                    <a:ea typeface="HY강M" panose="02030600000101010101" pitchFamily="18" charset="-127"/>
                  </a:rPr>
                  <a:t>복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879812" y="3199075"/>
                <a:ext cx="1116124" cy="468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smtClean="0">
                    <a:latin typeface="+mj-lt"/>
                    <a:ea typeface="HY강M" panose="02030600000101010101" pitchFamily="18" charset="-127"/>
                  </a:rPr>
                  <a:t>반</a:t>
                </a:r>
                <a:r>
                  <a:rPr lang="ko-KR" altLang="en-US" sz="1600">
                    <a:latin typeface="+mj-lt"/>
                    <a:ea typeface="HY강M" panose="02030600000101010101" pitchFamily="18" charset="-127"/>
                  </a:rPr>
                  <a:t>복</a:t>
                </a:r>
                <a:endParaRPr lang="ko-KR" altLang="en-US" sz="1600" dirty="0">
                  <a:latin typeface="+mj-lt"/>
                  <a:ea typeface="HY강M" panose="02030600000101010101" pitchFamily="18" charset="-127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3203848" y="3825044"/>
                <a:ext cx="1800200" cy="32403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rPr>
                  <a:t>V=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3203848" y="4293096"/>
                <a:ext cx="1800200" cy="32403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rPr>
                  <a:t>A(    ,    )=V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endParaRPr>
              </a:p>
            </p:txBody>
          </p:sp>
          <p:cxnSp>
            <p:nvCxnSpPr>
              <p:cNvPr id="18" name="직선 화살표 연결선 17"/>
              <p:cNvCxnSpPr>
                <a:stCxn id="3" idx="2"/>
                <a:endCxn id="4" idx="0"/>
              </p:cNvCxnSpPr>
              <p:nvPr/>
            </p:nvCxnSpPr>
            <p:spPr>
              <a:xfrm>
                <a:off x="3995936" y="836712"/>
                <a:ext cx="49661" cy="14401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/>
              <p:cNvCxnSpPr>
                <a:stCxn id="4" idx="2"/>
              </p:cNvCxnSpPr>
              <p:nvPr/>
            </p:nvCxnSpPr>
            <p:spPr>
              <a:xfrm flipH="1">
                <a:off x="4020766" y="1772816"/>
                <a:ext cx="24831" cy="2880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/>
              <p:cNvCxnSpPr/>
              <p:nvPr/>
            </p:nvCxnSpPr>
            <p:spPr>
              <a:xfrm>
                <a:off x="4103948" y="2708920"/>
                <a:ext cx="0" cy="4680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/>
              <p:cNvCxnSpPr>
                <a:endCxn id="15" idx="0"/>
              </p:cNvCxnSpPr>
              <p:nvPr/>
            </p:nvCxnSpPr>
            <p:spPr>
              <a:xfrm>
                <a:off x="4103948" y="3645024"/>
                <a:ext cx="0" cy="1800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/>
              <p:cNvCxnSpPr/>
              <p:nvPr/>
            </p:nvCxnSpPr>
            <p:spPr>
              <a:xfrm>
                <a:off x="4139952" y="4149080"/>
                <a:ext cx="0" cy="14401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/>
              <p:cNvCxnSpPr/>
              <p:nvPr/>
            </p:nvCxnSpPr>
            <p:spPr>
              <a:xfrm>
                <a:off x="4103948" y="4617132"/>
                <a:ext cx="0" cy="1800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/>
              <p:cNvCxnSpPr/>
              <p:nvPr/>
            </p:nvCxnSpPr>
            <p:spPr>
              <a:xfrm>
                <a:off x="4103948" y="4797153"/>
                <a:ext cx="0" cy="79208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/>
              <p:cNvCxnSpPr/>
              <p:nvPr/>
            </p:nvCxnSpPr>
            <p:spPr>
              <a:xfrm>
                <a:off x="4103948" y="5589238"/>
                <a:ext cx="29070" cy="3600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직사각형 5"/>
            <p:cNvSpPr/>
            <p:nvPr/>
          </p:nvSpPr>
          <p:spPr>
            <a:xfrm>
              <a:off x="3191964" y="3269847"/>
              <a:ext cx="544738" cy="2850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2528347" y="4605420"/>
            <a:ext cx="606894" cy="2342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8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541415"/>
              </p:ext>
            </p:extLst>
          </p:nvPr>
        </p:nvGraphicFramePr>
        <p:xfrm>
          <a:off x="899592" y="1628800"/>
          <a:ext cx="2736305" cy="2304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2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72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726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726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72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(1,2)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(1,3)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(1,4)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(1,5)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(2,2)</a:t>
                      </a:r>
                      <a:endParaRPr lang="ko-KR" altLang="en-US" sz="1400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(2,3)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(2,4)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(2,5)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(3,1)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(3,2)</a:t>
                      </a:r>
                      <a:endParaRPr lang="ko-KR" altLang="en-US" sz="1400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(3,3)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(4,4)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(5,5)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(4,2)</a:t>
                      </a:r>
                      <a:endParaRPr lang="ko-KR" altLang="en-US" sz="1400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(4,3)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(4,4)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(4,5)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(5,2)</a:t>
                      </a:r>
                      <a:endParaRPr lang="ko-KR" altLang="en-US" sz="1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(5,3)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(5,4)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(5,5)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460679"/>
              </p:ext>
            </p:extLst>
          </p:nvPr>
        </p:nvGraphicFramePr>
        <p:xfrm>
          <a:off x="4644008" y="1556794"/>
          <a:ext cx="2592290" cy="23762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4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4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84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845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845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75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93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755576" y="1836586"/>
            <a:ext cx="3819994" cy="4400726"/>
            <a:chOff x="1763688" y="404664"/>
            <a:chExt cx="4680520" cy="5976664"/>
          </a:xfrm>
        </p:grpSpPr>
        <p:sp>
          <p:nvSpPr>
            <p:cNvPr id="2" name="직사각형 1"/>
            <p:cNvSpPr/>
            <p:nvPr/>
          </p:nvSpPr>
          <p:spPr>
            <a:xfrm>
              <a:off x="1835696" y="2060848"/>
              <a:ext cx="4608512" cy="35283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3" name="순서도: 수행의 시작/종료 2"/>
            <p:cNvSpPr/>
            <p:nvPr/>
          </p:nvSpPr>
          <p:spPr>
            <a:xfrm>
              <a:off x="3203848" y="404664"/>
              <a:ext cx="1584176" cy="432048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START</a:t>
              </a:r>
              <a:endParaRPr lang="ko-KR" altLang="en-US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4" name="순서도: 준비 3"/>
            <p:cNvSpPr/>
            <p:nvPr/>
          </p:nvSpPr>
          <p:spPr>
            <a:xfrm>
              <a:off x="2695447" y="980728"/>
              <a:ext cx="2700300" cy="792088"/>
            </a:xfrm>
            <a:prstGeom prst="flowChartPreparati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A(5,5) 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V=0</a:t>
              </a:r>
              <a:endParaRPr lang="ko-KR" altLang="en-US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5" name="순서도: 수행의 시작/종료 4"/>
            <p:cNvSpPr/>
            <p:nvPr/>
          </p:nvSpPr>
          <p:spPr>
            <a:xfrm>
              <a:off x="3527884" y="5949280"/>
              <a:ext cx="1584176" cy="432048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END</a:t>
              </a:r>
              <a:endParaRPr lang="ko-KR" altLang="en-US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1835696" y="2708920"/>
              <a:ext cx="4608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699792" y="3176972"/>
              <a:ext cx="2880320" cy="16201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2695447" y="3645024"/>
              <a:ext cx="2880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95935" y="2204865"/>
              <a:ext cx="2232247" cy="54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+mj-lt"/>
                  <a:ea typeface="HY강M" panose="02030600000101010101" pitchFamily="18" charset="-127"/>
                </a:rPr>
                <a:t>I=1,5,1</a:t>
              </a:r>
              <a:endParaRPr lang="ko-KR" altLang="en-US" dirty="0"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33016" y="3199074"/>
              <a:ext cx="2232247" cy="54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+mj-lt"/>
                  <a:ea typeface="HY강M" panose="02030600000101010101" pitchFamily="18" charset="-127"/>
                </a:rPr>
                <a:t>J=</a:t>
              </a:r>
              <a:endParaRPr lang="ko-KR" altLang="en-US" dirty="0"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63688" y="2174042"/>
              <a:ext cx="1116124" cy="54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latin typeface="+mj-lt"/>
                  <a:ea typeface="HY강M" panose="02030600000101010101" pitchFamily="18" charset="-127"/>
                </a:rPr>
                <a:t>반</a:t>
              </a:r>
              <a:r>
                <a:rPr lang="ko-KR" altLang="en-US">
                  <a:latin typeface="+mj-lt"/>
                  <a:ea typeface="HY강M" panose="02030600000101010101" pitchFamily="18" charset="-127"/>
                </a:rPr>
                <a:t>복</a:t>
              </a:r>
              <a:endParaRPr lang="ko-KR" altLang="en-US" dirty="0"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79812" y="3199074"/>
              <a:ext cx="1116124" cy="54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latin typeface="+mj-lt"/>
                  <a:ea typeface="HY강M" panose="02030600000101010101" pitchFamily="18" charset="-127"/>
                </a:rPr>
                <a:t>반</a:t>
              </a:r>
              <a:r>
                <a:rPr lang="ko-KR" altLang="en-US">
                  <a:latin typeface="+mj-lt"/>
                  <a:ea typeface="HY강M" panose="02030600000101010101" pitchFamily="18" charset="-127"/>
                </a:rPr>
                <a:t>복</a:t>
              </a:r>
              <a:endParaRPr lang="ko-KR" altLang="en-US" dirty="0"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203848" y="3825044"/>
              <a:ext cx="1800200" cy="3240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V=</a:t>
              </a:r>
              <a:endParaRPr lang="ko-KR" altLang="en-US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203848" y="4293096"/>
              <a:ext cx="1800200" cy="3240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A(   ,   )=V</a:t>
              </a:r>
              <a:endParaRPr lang="ko-KR" altLang="en-US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18" name="직선 화살표 연결선 17"/>
            <p:cNvCxnSpPr>
              <a:stCxn id="3" idx="2"/>
              <a:endCxn id="4" idx="0"/>
            </p:cNvCxnSpPr>
            <p:nvPr/>
          </p:nvCxnSpPr>
          <p:spPr>
            <a:xfrm>
              <a:off x="3995936" y="836712"/>
              <a:ext cx="49661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4" idx="2"/>
            </p:cNvCxnSpPr>
            <p:nvPr/>
          </p:nvCxnSpPr>
          <p:spPr>
            <a:xfrm flipH="1">
              <a:off x="4020766" y="1772816"/>
              <a:ext cx="24831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>
              <a:off x="4103948" y="2708920"/>
              <a:ext cx="0" cy="4680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endCxn id="15" idx="0"/>
            </p:cNvCxnSpPr>
            <p:nvPr/>
          </p:nvCxnSpPr>
          <p:spPr>
            <a:xfrm>
              <a:off x="4103948" y="3645024"/>
              <a:ext cx="0" cy="180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4139952" y="4149080"/>
              <a:ext cx="0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>
              <a:off x="4103948" y="4617132"/>
              <a:ext cx="0" cy="180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endCxn id="2" idx="2"/>
            </p:cNvCxnSpPr>
            <p:nvPr/>
          </p:nvCxnSpPr>
          <p:spPr>
            <a:xfrm>
              <a:off x="4103948" y="4797152"/>
              <a:ext cx="36004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2" idx="2"/>
            </p:cNvCxnSpPr>
            <p:nvPr/>
          </p:nvCxnSpPr>
          <p:spPr>
            <a:xfrm flipH="1">
              <a:off x="4133016" y="5589240"/>
              <a:ext cx="6936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192896"/>
              </p:ext>
            </p:extLst>
          </p:nvPr>
        </p:nvGraphicFramePr>
        <p:xfrm>
          <a:off x="6921626" y="3462819"/>
          <a:ext cx="2088230" cy="1899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6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764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1764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1764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1764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993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93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93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993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93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4788024" y="980728"/>
            <a:ext cx="1957292" cy="46044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600" dirty="0" smtClean="0">
              <a:solidFill>
                <a:srgbClr val="0070C0"/>
              </a:solidFill>
            </a:endParaRPr>
          </a:p>
          <a:p>
            <a:r>
              <a:rPr lang="en-US" altLang="ko-KR" sz="1600" dirty="0">
                <a:solidFill>
                  <a:srgbClr val="0070C0"/>
                </a:solidFill>
              </a:rPr>
              <a:t>1</a:t>
            </a:r>
            <a:r>
              <a:rPr lang="ko-KR" altLang="en-US" sz="1600" dirty="0" smtClean="0">
                <a:solidFill>
                  <a:srgbClr val="0070C0"/>
                </a:solidFill>
              </a:rPr>
              <a:t>행      </a:t>
            </a:r>
            <a:r>
              <a:rPr lang="en-US" altLang="ko-KR" sz="1600" dirty="0" smtClean="0">
                <a:solidFill>
                  <a:srgbClr val="0070C0"/>
                </a:solidFill>
              </a:rPr>
              <a:t>p(1,1)=1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          p(1,2)=2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          p(1,3)=3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          p(1,4)=4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          p(1,5)=5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2</a:t>
            </a:r>
            <a:r>
              <a:rPr lang="ko-KR" altLang="en-US" sz="1600" dirty="0" smtClean="0">
                <a:solidFill>
                  <a:srgbClr val="FF0000"/>
                </a:solidFill>
              </a:rPr>
              <a:t>행      </a:t>
            </a:r>
            <a:r>
              <a:rPr lang="en-US" altLang="ko-KR" sz="1600" dirty="0" smtClean="0">
                <a:solidFill>
                  <a:srgbClr val="FF0000"/>
                </a:solidFill>
              </a:rPr>
              <a:t>p(2,1)=6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          p(2,2)=7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          p(2,3)=8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          p(2,4)=9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3</a:t>
            </a:r>
            <a:r>
              <a:rPr lang="ko-KR" altLang="en-US" sz="1600" dirty="0" smtClean="0">
                <a:solidFill>
                  <a:srgbClr val="0070C0"/>
                </a:solidFill>
              </a:rPr>
              <a:t>행      </a:t>
            </a:r>
            <a:r>
              <a:rPr lang="en-US" altLang="ko-KR" sz="1600" dirty="0" smtClean="0">
                <a:solidFill>
                  <a:srgbClr val="0070C0"/>
                </a:solidFill>
              </a:rPr>
              <a:t>p(3,1)=10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          p(3,2)=11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          p(3,3)=12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4</a:t>
            </a:r>
            <a:r>
              <a:rPr lang="ko-KR" altLang="en-US" sz="1600" dirty="0" smtClean="0">
                <a:solidFill>
                  <a:srgbClr val="FF0000"/>
                </a:solidFill>
              </a:rPr>
              <a:t>행      </a:t>
            </a:r>
            <a:r>
              <a:rPr lang="en-US" altLang="ko-KR" sz="1600" dirty="0" smtClean="0">
                <a:solidFill>
                  <a:srgbClr val="FF0000"/>
                </a:solidFill>
              </a:rPr>
              <a:t>p(4,1)=13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          p(4,2)=14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5</a:t>
            </a:r>
            <a:r>
              <a:rPr lang="ko-KR" altLang="en-US" sz="1600" dirty="0" smtClean="0">
                <a:solidFill>
                  <a:srgbClr val="0070C0"/>
                </a:solidFill>
              </a:rPr>
              <a:t>행      </a:t>
            </a:r>
            <a:r>
              <a:rPr lang="en-US" altLang="ko-KR" sz="1600" dirty="0" smtClean="0">
                <a:solidFill>
                  <a:srgbClr val="0070C0"/>
                </a:solidFill>
              </a:rPr>
              <a:t>p(5,1)=15</a:t>
            </a:r>
            <a:endParaRPr lang="en-US" altLang="ko-KR" sz="1600" dirty="0">
              <a:solidFill>
                <a:srgbClr val="0070C0"/>
              </a:solidFill>
            </a:endParaRPr>
          </a:p>
          <a:p>
            <a:endParaRPr lang="en-US" altLang="ko-KR" sz="1600" dirty="0" smtClean="0">
              <a:solidFill>
                <a:srgbClr val="0070C0"/>
              </a:solidFill>
            </a:endParaRPr>
          </a:p>
          <a:p>
            <a:endParaRPr lang="en-US" altLang="ko-KR" sz="1600" dirty="0" smtClean="0">
              <a:solidFill>
                <a:srgbClr val="0070C0"/>
              </a:solidFill>
            </a:endParaRPr>
          </a:p>
          <a:p>
            <a:endParaRPr lang="en-US" altLang="ko-KR" sz="1600" dirty="0">
              <a:solidFill>
                <a:srgbClr val="0070C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41943" y="3935492"/>
            <a:ext cx="576697" cy="2855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7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042409"/>
              </p:ext>
            </p:extLst>
          </p:nvPr>
        </p:nvGraphicFramePr>
        <p:xfrm>
          <a:off x="1259631" y="2924943"/>
          <a:ext cx="2448275" cy="19442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96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965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96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(1,2)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(1,3)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(1,4)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(1,5)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(2,2)</a:t>
                      </a:r>
                      <a:endParaRPr lang="ko-KR" altLang="en-US" sz="1400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(2,3)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(2,4)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(2,5)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(3,1)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(3,2)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(3,3)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(4,4)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(5,5)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(4,2)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(4,4)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(4,5)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(5,2)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(5,4)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(5,5)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808730"/>
              </p:ext>
            </p:extLst>
          </p:nvPr>
        </p:nvGraphicFramePr>
        <p:xfrm>
          <a:off x="4211960" y="2852935"/>
          <a:ext cx="2160240" cy="20162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3204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032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57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899592" y="1916832"/>
            <a:ext cx="3486866" cy="3994712"/>
            <a:chOff x="1763688" y="404664"/>
            <a:chExt cx="4680520" cy="5976664"/>
          </a:xfrm>
        </p:grpSpPr>
        <p:sp>
          <p:nvSpPr>
            <p:cNvPr id="3" name="직사각형 2"/>
            <p:cNvSpPr/>
            <p:nvPr/>
          </p:nvSpPr>
          <p:spPr>
            <a:xfrm>
              <a:off x="1835696" y="2060848"/>
              <a:ext cx="4608512" cy="35283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4" name="순서도: 수행의 시작/종료 3"/>
            <p:cNvSpPr/>
            <p:nvPr/>
          </p:nvSpPr>
          <p:spPr>
            <a:xfrm>
              <a:off x="3203848" y="404664"/>
              <a:ext cx="1584176" cy="432048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START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5" name="순서도: 준비 4"/>
            <p:cNvSpPr/>
            <p:nvPr/>
          </p:nvSpPr>
          <p:spPr>
            <a:xfrm>
              <a:off x="2695447" y="980728"/>
              <a:ext cx="2700300" cy="792088"/>
            </a:xfrm>
            <a:prstGeom prst="flowChartPreparati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A(5,5) </a:t>
              </a:r>
            </a:p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V=0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6" name="순서도: 수행의 시작/종료 5"/>
            <p:cNvSpPr/>
            <p:nvPr/>
          </p:nvSpPr>
          <p:spPr>
            <a:xfrm>
              <a:off x="3527884" y="5949280"/>
              <a:ext cx="1584176" cy="432048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END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1835696" y="2708920"/>
              <a:ext cx="4608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699792" y="3176972"/>
              <a:ext cx="2880320" cy="16201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2695447" y="3645024"/>
              <a:ext cx="2880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95936" y="2204865"/>
              <a:ext cx="2232248" cy="506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I=1,5,1</a:t>
              </a:r>
              <a:endParaRPr lang="ko-KR" altLang="en-US" sz="16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33017" y="3199075"/>
              <a:ext cx="2232248" cy="506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J=</a:t>
              </a:r>
              <a:endParaRPr lang="ko-KR" altLang="en-US" sz="16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63688" y="2174043"/>
              <a:ext cx="1116123" cy="506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mtClean="0">
                  <a:latin typeface="HY강M" panose="02030600000101010101" pitchFamily="18" charset="-127"/>
                  <a:ea typeface="HY강M" panose="02030600000101010101" pitchFamily="18" charset="-127"/>
                </a:rPr>
                <a:t>반</a:t>
              </a:r>
              <a:r>
                <a:rPr lang="ko-KR" altLang="en-US" sz="1600">
                  <a:latin typeface="HY강M" panose="02030600000101010101" pitchFamily="18" charset="-127"/>
                  <a:ea typeface="HY강M" panose="02030600000101010101" pitchFamily="18" charset="-127"/>
                </a:rPr>
                <a:t>복</a:t>
              </a:r>
              <a:endParaRPr lang="ko-KR" altLang="en-US" sz="16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79811" y="3199075"/>
              <a:ext cx="1116123" cy="506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mtClean="0">
                  <a:latin typeface="HY강M" panose="02030600000101010101" pitchFamily="18" charset="-127"/>
                  <a:ea typeface="HY강M" panose="02030600000101010101" pitchFamily="18" charset="-127"/>
                </a:rPr>
                <a:t>반</a:t>
              </a:r>
              <a:r>
                <a:rPr lang="ko-KR" altLang="en-US" sz="1600">
                  <a:latin typeface="HY강M" panose="02030600000101010101" pitchFamily="18" charset="-127"/>
                  <a:ea typeface="HY강M" panose="02030600000101010101" pitchFamily="18" charset="-127"/>
                </a:rPr>
                <a:t>복</a:t>
              </a:r>
              <a:endParaRPr lang="ko-KR" altLang="en-US" sz="16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03848" y="3825044"/>
              <a:ext cx="1800200" cy="3240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V=V+1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203848" y="4293096"/>
              <a:ext cx="1800200" cy="3240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A(   ,    )=V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16" name="직선 화살표 연결선 15"/>
            <p:cNvCxnSpPr>
              <a:stCxn id="4" idx="2"/>
              <a:endCxn id="5" idx="0"/>
            </p:cNvCxnSpPr>
            <p:nvPr/>
          </p:nvCxnSpPr>
          <p:spPr>
            <a:xfrm>
              <a:off x="3995936" y="836712"/>
              <a:ext cx="49661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5" idx="2"/>
            </p:cNvCxnSpPr>
            <p:nvPr/>
          </p:nvCxnSpPr>
          <p:spPr>
            <a:xfrm flipH="1">
              <a:off x="4020766" y="1772816"/>
              <a:ext cx="24831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4103948" y="2708920"/>
              <a:ext cx="0" cy="4680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endCxn id="14" idx="0"/>
            </p:cNvCxnSpPr>
            <p:nvPr/>
          </p:nvCxnSpPr>
          <p:spPr>
            <a:xfrm>
              <a:off x="4103948" y="3645024"/>
              <a:ext cx="0" cy="180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4139952" y="4149080"/>
              <a:ext cx="0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>
              <a:off x="4103948" y="4617132"/>
              <a:ext cx="0" cy="180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endCxn id="3" idx="2"/>
            </p:cNvCxnSpPr>
            <p:nvPr/>
          </p:nvCxnSpPr>
          <p:spPr>
            <a:xfrm>
              <a:off x="4103948" y="4797152"/>
              <a:ext cx="36004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3" idx="2"/>
            </p:cNvCxnSpPr>
            <p:nvPr/>
          </p:nvCxnSpPr>
          <p:spPr>
            <a:xfrm flipH="1">
              <a:off x="4133016" y="5589240"/>
              <a:ext cx="6936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908202"/>
              </p:ext>
            </p:extLst>
          </p:nvPr>
        </p:nvGraphicFramePr>
        <p:xfrm>
          <a:off x="6156176" y="2924945"/>
          <a:ext cx="2520280" cy="1885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71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71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71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71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71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4572000" y="2060849"/>
            <a:ext cx="1512168" cy="3861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200" dirty="0" smtClean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1</a:t>
            </a:r>
            <a:r>
              <a:rPr lang="ko-KR" altLang="en-US" sz="1200" dirty="0" smtClean="0">
                <a:solidFill>
                  <a:srgbClr val="0070C0"/>
                </a:solidFill>
              </a:rPr>
              <a:t>행      </a:t>
            </a:r>
            <a:r>
              <a:rPr lang="en-US" altLang="ko-KR" sz="1200" dirty="0" smtClean="0">
                <a:solidFill>
                  <a:srgbClr val="0070C0"/>
                </a:solidFill>
              </a:rPr>
              <a:t>p(1,1)=1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p(1,2)=2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p(1,3)=3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p(1,4)=4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p(1,5)=5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r>
              <a:rPr lang="ko-KR" altLang="en-US" sz="1200" dirty="0" smtClean="0">
                <a:solidFill>
                  <a:srgbClr val="FF0000"/>
                </a:solidFill>
              </a:rPr>
              <a:t>행      </a:t>
            </a:r>
            <a:r>
              <a:rPr lang="en-US" altLang="ko-KR" sz="1200" dirty="0" smtClean="0">
                <a:solidFill>
                  <a:srgbClr val="FF0000"/>
                </a:solidFill>
              </a:rPr>
              <a:t>p(2,2)=6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p(2,3)=7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p(2,4)=8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p(2,5)=9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3</a:t>
            </a:r>
            <a:r>
              <a:rPr lang="ko-KR" altLang="en-US" sz="1200" dirty="0" smtClean="0">
                <a:solidFill>
                  <a:srgbClr val="0070C0"/>
                </a:solidFill>
              </a:rPr>
              <a:t>행      </a:t>
            </a:r>
            <a:r>
              <a:rPr lang="en-US" altLang="ko-KR" sz="1200" dirty="0" smtClean="0">
                <a:solidFill>
                  <a:srgbClr val="0070C0"/>
                </a:solidFill>
              </a:rPr>
              <a:t>p(3,3)=10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p(3,4)=11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p(3,5)=12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4</a:t>
            </a:r>
            <a:r>
              <a:rPr lang="ko-KR" altLang="en-US" sz="1200" dirty="0" smtClean="0">
                <a:solidFill>
                  <a:srgbClr val="FF0000"/>
                </a:solidFill>
              </a:rPr>
              <a:t>행      </a:t>
            </a:r>
            <a:r>
              <a:rPr lang="en-US" altLang="ko-KR" sz="1200" dirty="0" smtClean="0">
                <a:solidFill>
                  <a:srgbClr val="FF0000"/>
                </a:solidFill>
              </a:rPr>
              <a:t>p(4,4)=13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p(4,5)=14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5</a:t>
            </a:r>
            <a:r>
              <a:rPr lang="ko-KR" altLang="en-US" sz="1200" dirty="0" smtClean="0">
                <a:solidFill>
                  <a:srgbClr val="0070C0"/>
                </a:solidFill>
              </a:rPr>
              <a:t>행      </a:t>
            </a:r>
            <a:r>
              <a:rPr lang="en-US" altLang="ko-KR" sz="1200" dirty="0" smtClean="0">
                <a:solidFill>
                  <a:srgbClr val="0070C0"/>
                </a:solidFill>
              </a:rPr>
              <a:t>p(5,5)=15</a:t>
            </a:r>
            <a:endParaRPr lang="en-US" altLang="ko-KR" sz="1200" dirty="0">
              <a:solidFill>
                <a:srgbClr val="0070C0"/>
              </a:solidFill>
            </a:endParaRPr>
          </a:p>
          <a:p>
            <a:endParaRPr lang="en-US" altLang="ko-KR" sz="1200" dirty="0" smtClean="0">
              <a:solidFill>
                <a:srgbClr val="0070C0"/>
              </a:solidFill>
            </a:endParaRPr>
          </a:p>
          <a:p>
            <a:endParaRPr lang="en-US" altLang="ko-KR" sz="1200" dirty="0" smtClean="0">
              <a:solidFill>
                <a:srgbClr val="0070C0"/>
              </a:solidFill>
            </a:endParaRPr>
          </a:p>
          <a:p>
            <a:endParaRPr lang="en-US" altLang="ko-KR" sz="1200" dirty="0">
              <a:solidFill>
                <a:srgbClr val="0070C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42599" y="3859277"/>
            <a:ext cx="696893" cy="2185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4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930706"/>
              </p:ext>
            </p:extLst>
          </p:nvPr>
        </p:nvGraphicFramePr>
        <p:xfrm>
          <a:off x="1259631" y="2924943"/>
          <a:ext cx="2736305" cy="19442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2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72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726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726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72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(1,1)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(1,2)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(1,3)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(1,4)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(1,5)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(2,1)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(2,2)</a:t>
                      </a:r>
                      <a:endParaRPr lang="ko-KR" alt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(2,3)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(2,4)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(2,5)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(3,1)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(3,2)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(3,3)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(4,4)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(5,5)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(4,1)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(4,2)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(4,3)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(4,4)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(4,5)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(5,1)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(5,2)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(5,3)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(5,4)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(5,5)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255949"/>
              </p:ext>
            </p:extLst>
          </p:nvPr>
        </p:nvGraphicFramePr>
        <p:xfrm>
          <a:off x="4211960" y="2852935"/>
          <a:ext cx="2160240" cy="20162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3204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032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187624" y="2132856"/>
            <a:ext cx="2952328" cy="5760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ㄹ자</a:t>
            </a:r>
            <a:r>
              <a:rPr lang="ko-KR" altLang="en-US" sz="1600" dirty="0" smtClean="0">
                <a:solidFill>
                  <a:schemeClr val="tx1"/>
                </a:solidFill>
              </a:rPr>
              <a:t> 모양의 배열 채우기</a:t>
            </a:r>
          </a:p>
        </p:txBody>
      </p:sp>
      <p:sp>
        <p:nvSpPr>
          <p:cNvPr id="5" name="폭발 2 4"/>
          <p:cNvSpPr/>
          <p:nvPr/>
        </p:nvSpPr>
        <p:spPr>
          <a:xfrm>
            <a:off x="4932040" y="1377198"/>
            <a:ext cx="1440160" cy="1008112"/>
          </a:xfrm>
          <a:prstGeom prst="irregularSeal2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</a:t>
            </a:r>
            <a:r>
              <a:rPr lang="ko-KR" altLang="en-US" sz="1200" dirty="0">
                <a:solidFill>
                  <a:schemeClr val="tx1"/>
                </a:solidFill>
              </a:rPr>
              <a:t>제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26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4211960" y="404664"/>
            <a:ext cx="1728192" cy="5904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400" dirty="0" smtClean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1</a:t>
            </a:r>
            <a:r>
              <a:rPr lang="ko-KR" altLang="en-US" sz="1400" dirty="0" smtClean="0">
                <a:solidFill>
                  <a:srgbClr val="0070C0"/>
                </a:solidFill>
              </a:rPr>
              <a:t>행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p(1,1)=1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p(1,2)=2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p(1,3)=3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p(1,4)=4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p(1,5)=5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</a:rPr>
              <a:t>행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p(2,5)=6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p(2,4)=7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p(2,3)=8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p(2,2)=9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p(2,1)=10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3</a:t>
            </a:r>
            <a:r>
              <a:rPr lang="ko-KR" altLang="en-US" sz="1400" dirty="0" smtClean="0">
                <a:solidFill>
                  <a:srgbClr val="0070C0"/>
                </a:solidFill>
              </a:rPr>
              <a:t>행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p(3,1)=11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p(3,2)=12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p(3,3)=13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p(3,4)=14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p(3,5)=15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4</a:t>
            </a:r>
            <a:r>
              <a:rPr lang="ko-KR" altLang="en-US" sz="1400" dirty="0" smtClean="0">
                <a:solidFill>
                  <a:srgbClr val="FF0000"/>
                </a:solidFill>
              </a:rPr>
              <a:t>행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p(4,5)=16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p(4,4)=17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p(4,3)=18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p(4,2)=19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p(4,1)=20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5</a:t>
            </a:r>
            <a:r>
              <a:rPr lang="ko-KR" altLang="en-US" sz="1400" dirty="0" smtClean="0">
                <a:solidFill>
                  <a:srgbClr val="0070C0"/>
                </a:solidFill>
              </a:rPr>
              <a:t>행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p(5,1)=21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    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p(5,2)=22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    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p(5,3)=</a:t>
            </a:r>
            <a:r>
              <a:rPr lang="en-US" altLang="ko-KR" sz="1400" dirty="0">
                <a:solidFill>
                  <a:srgbClr val="0070C0"/>
                </a:solidFill>
              </a:rPr>
              <a:t>13</a:t>
            </a:r>
          </a:p>
          <a:p>
            <a:r>
              <a:rPr lang="en-US" altLang="ko-KR" sz="1400" dirty="0">
                <a:solidFill>
                  <a:srgbClr val="0070C0"/>
                </a:solidFill>
              </a:rPr>
              <a:t>    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p(5,4</a:t>
            </a:r>
            <a:r>
              <a:rPr lang="en-US" altLang="ko-KR" sz="1400" dirty="0">
                <a:solidFill>
                  <a:srgbClr val="0070C0"/>
                </a:solidFill>
              </a:rPr>
              <a:t>)=15</a:t>
            </a:r>
          </a:p>
          <a:p>
            <a:r>
              <a:rPr lang="en-US" altLang="ko-KR" sz="1400" dirty="0">
                <a:solidFill>
                  <a:srgbClr val="0070C0"/>
                </a:solidFill>
              </a:rPr>
              <a:t>    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p(5,5</a:t>
            </a:r>
            <a:r>
              <a:rPr lang="en-US" altLang="ko-KR" sz="1400" dirty="0">
                <a:solidFill>
                  <a:srgbClr val="0070C0"/>
                </a:solidFill>
              </a:rPr>
              <a:t>)=17</a:t>
            </a:r>
          </a:p>
          <a:p>
            <a:endParaRPr lang="en-US" altLang="ko-KR" sz="1400" dirty="0" smtClean="0">
              <a:solidFill>
                <a:srgbClr val="0070C0"/>
              </a:solidFill>
            </a:endParaRPr>
          </a:p>
          <a:p>
            <a:endParaRPr lang="en-US" altLang="ko-KR" sz="1400" dirty="0" smtClean="0">
              <a:solidFill>
                <a:srgbClr val="0070C0"/>
              </a:solidFill>
            </a:endParaRPr>
          </a:p>
          <a:p>
            <a:endParaRPr lang="en-US" altLang="ko-KR" sz="1400" dirty="0">
              <a:solidFill>
                <a:srgbClr val="0070C0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382067" y="922400"/>
            <a:ext cx="3816424" cy="5769731"/>
            <a:chOff x="600177" y="1146716"/>
            <a:chExt cx="3888432" cy="4679180"/>
          </a:xfrm>
        </p:grpSpPr>
        <p:grpSp>
          <p:nvGrpSpPr>
            <p:cNvPr id="2" name="그룹 1"/>
            <p:cNvGrpSpPr/>
            <p:nvPr/>
          </p:nvGrpSpPr>
          <p:grpSpPr>
            <a:xfrm>
              <a:off x="600177" y="1146716"/>
              <a:ext cx="3888432" cy="4679180"/>
              <a:chOff x="611560" y="620658"/>
              <a:chExt cx="3888432" cy="467918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611560" y="620658"/>
                <a:ext cx="3888432" cy="4283259"/>
                <a:chOff x="611560" y="620658"/>
                <a:chExt cx="4608512" cy="6098186"/>
              </a:xfrm>
            </p:grpSpPr>
            <p:sp>
              <p:nvSpPr>
                <p:cNvPr id="10" name="순서도: 수행의 시작/종료 9"/>
                <p:cNvSpPr/>
                <p:nvPr/>
              </p:nvSpPr>
              <p:spPr>
                <a:xfrm>
                  <a:off x="1817694" y="620658"/>
                  <a:ext cx="1152128" cy="360070"/>
                </a:xfrm>
                <a:prstGeom prst="flowChartTermina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start</a:t>
                  </a:r>
                  <a:endParaRPr lang="ko-KR" altLang="en-US" sz="1400" dirty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endParaRPr>
                </a:p>
              </p:txBody>
            </p:sp>
            <p:sp>
              <p:nvSpPr>
                <p:cNvPr id="11" name="순서도: 준비 10"/>
                <p:cNvSpPr/>
                <p:nvPr/>
              </p:nvSpPr>
              <p:spPr>
                <a:xfrm>
                  <a:off x="1529662" y="1160748"/>
                  <a:ext cx="1800200" cy="360040"/>
                </a:xfrm>
                <a:prstGeom prst="flowChartPreparation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A(5,5)</a:t>
                  </a:r>
                  <a:endParaRPr lang="ko-KR" altLang="en-US" sz="1400" dirty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endParaRPr>
                </a:p>
              </p:txBody>
            </p:sp>
            <p:sp>
              <p:nvSpPr>
                <p:cNvPr id="12" name="순서도: 처리 11"/>
                <p:cNvSpPr/>
                <p:nvPr/>
              </p:nvSpPr>
              <p:spPr>
                <a:xfrm>
                  <a:off x="1692541" y="1663858"/>
                  <a:ext cx="1764196" cy="180020"/>
                </a:xfrm>
                <a:prstGeom prst="flowChartProcess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V=1</a:t>
                  </a:r>
                  <a:endParaRPr lang="ko-KR" altLang="en-US" sz="1400" dirty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endParaRPr>
                </a:p>
              </p:txBody>
            </p:sp>
            <p:sp>
              <p:nvSpPr>
                <p:cNvPr id="13" name="순서도: 처리 12"/>
                <p:cNvSpPr/>
                <p:nvPr/>
              </p:nvSpPr>
              <p:spPr>
                <a:xfrm>
                  <a:off x="1266848" y="2123299"/>
                  <a:ext cx="2665193" cy="360041"/>
                </a:xfrm>
                <a:prstGeom prst="flowChartProcess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 CL=1, CR=5 ,S ,</a:t>
                  </a:r>
                  <a:r>
                    <a:rPr lang="en-US" altLang="ko-KR" sz="1400" dirty="0" err="1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tmp</a:t>
                  </a:r>
                  <a:endParaRPr lang="ko-KR" altLang="en-US" sz="1400" dirty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endParaRPr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>
                  <a:off x="611560" y="2686396"/>
                  <a:ext cx="4104455" cy="403244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endParaRPr>
                </a:p>
              </p:txBody>
            </p:sp>
            <p:cxnSp>
              <p:nvCxnSpPr>
                <p:cNvPr id="15" name="직선 연결선 14"/>
                <p:cNvCxnSpPr/>
                <p:nvPr/>
              </p:nvCxnSpPr>
              <p:spPr>
                <a:xfrm>
                  <a:off x="611560" y="2924944"/>
                  <a:ext cx="410445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직사각형 15"/>
                <p:cNvSpPr/>
                <p:nvPr/>
              </p:nvSpPr>
              <p:spPr>
                <a:xfrm>
                  <a:off x="959371" y="3068960"/>
                  <a:ext cx="3478471" cy="12774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endParaRPr>
                </a:p>
              </p:txBody>
            </p:sp>
            <p:cxnSp>
              <p:nvCxnSpPr>
                <p:cNvPr id="17" name="직선 연결선 16"/>
                <p:cNvCxnSpPr/>
                <p:nvPr/>
              </p:nvCxnSpPr>
              <p:spPr>
                <a:xfrm>
                  <a:off x="959371" y="3348554"/>
                  <a:ext cx="3478471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직사각형 23"/>
                <p:cNvSpPr/>
                <p:nvPr/>
              </p:nvSpPr>
              <p:spPr>
                <a:xfrm>
                  <a:off x="2134339" y="4547557"/>
                  <a:ext cx="1081381" cy="324036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err="1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t</a:t>
                  </a:r>
                  <a:r>
                    <a:rPr lang="en-US" altLang="ko-KR" sz="1400" dirty="0" err="1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mp</a:t>
                  </a:r>
                  <a:r>
                    <a:rPr lang="en-US" altLang="ko-KR" sz="1400" dirty="0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=CL</a:t>
                  </a:r>
                  <a:endParaRPr lang="ko-KR" altLang="en-US" sz="1400" dirty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endParaRPr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1817694" y="3492123"/>
                  <a:ext cx="1481093" cy="34399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A(R,C)=V</a:t>
                  </a:r>
                  <a:endParaRPr lang="ko-KR" altLang="en-US" sz="1400" dirty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endParaRP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1817694" y="3917012"/>
                  <a:ext cx="1481093" cy="28803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V=V+1</a:t>
                  </a:r>
                  <a:endParaRPr lang="ko-KR" altLang="en-US" sz="1400" dirty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endParaRPr>
                </a:p>
              </p:txBody>
            </p:sp>
            <p:cxnSp>
              <p:nvCxnSpPr>
                <p:cNvPr id="33" name="직선 화살표 연결선 32"/>
                <p:cNvCxnSpPr>
                  <a:endCxn id="24" idx="0"/>
                </p:cNvCxnSpPr>
                <p:nvPr/>
              </p:nvCxnSpPr>
              <p:spPr>
                <a:xfrm flipH="1">
                  <a:off x="2675030" y="4307631"/>
                  <a:ext cx="33126" cy="23992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화살표 연결선 33"/>
                <p:cNvCxnSpPr/>
                <p:nvPr/>
              </p:nvCxnSpPr>
              <p:spPr>
                <a:xfrm>
                  <a:off x="2555776" y="3356992"/>
                  <a:ext cx="2465" cy="14401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화살표 연결선 34"/>
                <p:cNvCxnSpPr>
                  <a:stCxn id="31" idx="0"/>
                  <a:endCxn id="31" idx="0"/>
                </p:cNvCxnSpPr>
                <p:nvPr/>
              </p:nvCxnSpPr>
              <p:spPr>
                <a:xfrm>
                  <a:off x="2558241" y="3917012"/>
                  <a:ext cx="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/>
                <p:cNvSpPr txBox="1"/>
                <p:nvPr/>
              </p:nvSpPr>
              <p:spPr>
                <a:xfrm>
                  <a:off x="3655613" y="2636912"/>
                  <a:ext cx="1564459" cy="3553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 smtClean="0">
                      <a:latin typeface="+mj-lt"/>
                      <a:ea typeface="HY강M" panose="02030600000101010101" pitchFamily="18" charset="-127"/>
                    </a:rPr>
                    <a:t>R=1,5,1</a:t>
                  </a:r>
                  <a:endParaRPr lang="ko-KR" altLang="en-US" sz="1400" dirty="0">
                    <a:latin typeface="+mj-lt"/>
                    <a:ea typeface="HY강M" panose="02030600000101010101" pitchFamily="18" charset="-127"/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733616" y="2647946"/>
                  <a:ext cx="1564459" cy="3553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 smtClean="0">
                      <a:latin typeface="+mj-lt"/>
                      <a:ea typeface="HY강M" panose="02030600000101010101" pitchFamily="18" charset="-127"/>
                    </a:rPr>
                    <a:t>반</a:t>
                  </a:r>
                  <a:r>
                    <a:rPr lang="ko-KR" altLang="en-US" sz="1400" dirty="0">
                      <a:latin typeface="+mj-lt"/>
                      <a:ea typeface="HY강M" panose="02030600000101010101" pitchFamily="18" charset="-127"/>
                    </a:rPr>
                    <a:t>복</a:t>
                  </a: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927163" y="3058078"/>
                  <a:ext cx="3478471" cy="3553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 smtClean="0">
                      <a:latin typeface="+mj-lt"/>
                      <a:ea typeface="HY강M" panose="02030600000101010101" pitchFamily="18" charset="-127"/>
                    </a:rPr>
                    <a:t>반</a:t>
                  </a:r>
                  <a:r>
                    <a:rPr lang="ko-KR" altLang="en-US" sz="1400" dirty="0">
                      <a:latin typeface="+mj-lt"/>
                      <a:ea typeface="HY강M" panose="02030600000101010101" pitchFamily="18" charset="-127"/>
                    </a:rPr>
                    <a:t>복</a:t>
                  </a: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2666400" y="3019179"/>
                  <a:ext cx="1564459" cy="3553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 smtClean="0">
                      <a:latin typeface="+mj-lt"/>
                      <a:ea typeface="HY강M" panose="02030600000101010101" pitchFamily="18" charset="-127"/>
                    </a:rPr>
                    <a:t>C=CL,CR,S</a:t>
                  </a:r>
                  <a:endParaRPr lang="ko-KR" altLang="en-US" sz="1400" dirty="0">
                    <a:latin typeface="+mj-lt"/>
                    <a:ea typeface="HY강M" panose="02030600000101010101" pitchFamily="18" charset="-127"/>
                  </a:endParaRPr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2103955" y="4986157"/>
                  <a:ext cx="1081381" cy="324036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CL=CR</a:t>
                  </a:r>
                  <a:endParaRPr lang="ko-KR" altLang="en-US" sz="1400" dirty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endParaRPr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2110453" y="5501142"/>
                  <a:ext cx="1081381" cy="324036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CR=</a:t>
                  </a:r>
                  <a:r>
                    <a:rPr lang="en-US" altLang="ko-KR" sz="1400" dirty="0" err="1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tmp</a:t>
                  </a:r>
                  <a:endParaRPr lang="ko-KR" altLang="en-US" sz="1400" dirty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endParaRPr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2075879" y="6055841"/>
                  <a:ext cx="1081381" cy="324036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S=-S</a:t>
                  </a:r>
                  <a:endParaRPr lang="ko-KR" altLang="en-US" sz="1400" dirty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endParaRPr>
                </a:p>
              </p:txBody>
            </p:sp>
          </p:grpSp>
          <p:cxnSp>
            <p:nvCxnSpPr>
              <p:cNvPr id="4" name="직선 화살표 연결선 3"/>
              <p:cNvCxnSpPr>
                <a:stCxn id="10" idx="2"/>
                <a:endCxn id="11" idx="0"/>
              </p:cNvCxnSpPr>
              <p:nvPr/>
            </p:nvCxnSpPr>
            <p:spPr>
              <a:xfrm>
                <a:off x="2115290" y="873565"/>
                <a:ext cx="30379" cy="1264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화살표 연결선 5"/>
              <p:cNvCxnSpPr>
                <a:stCxn id="12" idx="2"/>
                <a:endCxn id="13" idx="0"/>
              </p:cNvCxnSpPr>
              <p:nvPr/>
            </p:nvCxnSpPr>
            <p:spPr>
              <a:xfrm>
                <a:off x="2267908" y="1479826"/>
                <a:ext cx="20930" cy="19626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화살표 연결선 6"/>
              <p:cNvCxnSpPr>
                <a:stCxn id="13" idx="2"/>
              </p:cNvCxnSpPr>
              <p:nvPr/>
            </p:nvCxnSpPr>
            <p:spPr>
              <a:xfrm flipH="1">
                <a:off x="2267908" y="1928973"/>
                <a:ext cx="20930" cy="2594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화살표 연결선 7"/>
              <p:cNvCxnSpPr>
                <a:stCxn id="14" idx="2"/>
                <a:endCxn id="9" idx="0"/>
              </p:cNvCxnSpPr>
              <p:nvPr/>
            </p:nvCxnSpPr>
            <p:spPr>
              <a:xfrm>
                <a:off x="2343128" y="4903917"/>
                <a:ext cx="9485" cy="21590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순서도: 수행의 시작/종료 8"/>
              <p:cNvSpPr/>
              <p:nvPr/>
            </p:nvSpPr>
            <p:spPr>
              <a:xfrm>
                <a:off x="2022608" y="5119818"/>
                <a:ext cx="660008" cy="180020"/>
              </a:xfrm>
              <a:prstGeom prst="flowChartTerminato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rPr>
                  <a:t>END</a:t>
                </a:r>
                <a:endParaRPr lang="ko-KR" altLang="en-US" sz="1400" dirty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endParaRPr>
              </a:p>
            </p:txBody>
          </p:sp>
        </p:grpSp>
        <p:cxnSp>
          <p:nvCxnSpPr>
            <p:cNvPr id="54" name="직선 화살표 연결선 53"/>
            <p:cNvCxnSpPr>
              <a:stCxn id="24" idx="2"/>
            </p:cNvCxnSpPr>
            <p:nvPr/>
          </p:nvCxnSpPr>
          <p:spPr>
            <a:xfrm flipH="1">
              <a:off x="2315278" y="4132498"/>
              <a:ext cx="25952" cy="804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45" idx="2"/>
            </p:cNvCxnSpPr>
            <p:nvPr/>
          </p:nvCxnSpPr>
          <p:spPr>
            <a:xfrm flipH="1">
              <a:off x="2315278" y="4440563"/>
              <a:ext cx="315" cy="1341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>
              <a:stCxn id="46" idx="2"/>
              <a:endCxn id="49" idx="0"/>
            </p:cNvCxnSpPr>
            <p:nvPr/>
          </p:nvCxnSpPr>
          <p:spPr>
            <a:xfrm flipH="1">
              <a:off x="2291904" y="4802279"/>
              <a:ext cx="29172" cy="1620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>
              <a:stCxn id="49" idx="2"/>
              <a:endCxn id="14" idx="2"/>
            </p:cNvCxnSpPr>
            <p:nvPr/>
          </p:nvCxnSpPr>
          <p:spPr>
            <a:xfrm>
              <a:off x="2291904" y="5191891"/>
              <a:ext cx="39841" cy="2380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588971"/>
              </p:ext>
            </p:extLst>
          </p:nvPr>
        </p:nvGraphicFramePr>
        <p:xfrm>
          <a:off x="6105265" y="3212975"/>
          <a:ext cx="2715205" cy="24167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0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30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304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30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304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83349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3349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3349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3349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3349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2" name="직선 화살표 연결선 21"/>
          <p:cNvCxnSpPr>
            <a:stCxn id="11" idx="2"/>
          </p:cNvCxnSpPr>
          <p:nvPr/>
        </p:nvCxnSpPr>
        <p:spPr>
          <a:xfrm flipH="1">
            <a:off x="1887765" y="1701988"/>
            <a:ext cx="1" cy="123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00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482645"/>
              </p:ext>
            </p:extLst>
          </p:nvPr>
        </p:nvGraphicFramePr>
        <p:xfrm>
          <a:off x="863587" y="2060847"/>
          <a:ext cx="5112570" cy="42484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25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225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251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2251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2251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6961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88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18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19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88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25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88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23</a:t>
                      </a:r>
                      <a:endParaRPr lang="ko-KR" alt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22</a:t>
                      </a:r>
                      <a:endParaRPr lang="ko-KR" alt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21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88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863587" y="1124744"/>
            <a:ext cx="3672408" cy="792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달팽</a:t>
            </a:r>
            <a:r>
              <a:rPr lang="ko-KR" altLang="en-US" b="1">
                <a:solidFill>
                  <a:schemeClr val="tx1"/>
                </a:solidFill>
              </a:rPr>
              <a:t>이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1007603" y="2564903"/>
            <a:ext cx="460851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5616115" y="2996951"/>
            <a:ext cx="0" cy="295232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1151619" y="5949279"/>
            <a:ext cx="338437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1295635" y="2996951"/>
            <a:ext cx="0" cy="20882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159731" y="3212975"/>
            <a:ext cx="237626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391979" y="3933055"/>
            <a:ext cx="0" cy="115212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943707" y="5085183"/>
            <a:ext cx="151216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2375755" y="3933055"/>
            <a:ext cx="0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023827" y="4041067"/>
            <a:ext cx="57606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505932" y="860051"/>
            <a:ext cx="1605003" cy="9847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)=1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)=2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)=3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)=4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)=5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526759" y="1844823"/>
            <a:ext cx="1584176" cy="8031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   ,  )=6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   ,  )=7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   ,  )=8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   ,  )=9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11074" y="2647973"/>
            <a:ext cx="1584176" cy="7810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,   ) =10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,   )=11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)=12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)=13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26759" y="3429000"/>
            <a:ext cx="1590255" cy="5682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   ,  )=14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   ,  )=15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   ,  )=16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529798" y="4005064"/>
            <a:ext cx="1584176" cy="5760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 )=17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 )=18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 )=19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511074" y="312526"/>
            <a:ext cx="1626787" cy="455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A(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행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,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열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)</a:t>
            </a:r>
            <a:r>
              <a:rPr lang="en-US" altLang="ko-KR" sz="1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항</a:t>
            </a:r>
            <a:r>
              <a:rPr lang="en-US" altLang="ko-KR" sz="1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값</a:t>
            </a:r>
            <a:r>
              <a:rPr lang="en-US" altLang="ko-KR" sz="1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16345" y="4581128"/>
            <a:ext cx="1584176" cy="394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 )=20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 )=21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34243" y="5013176"/>
            <a:ext cx="1584176" cy="4870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 )=22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 )=23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553685" y="5500270"/>
            <a:ext cx="1584176" cy="3960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 )=24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997055" y="312526"/>
            <a:ext cx="346193" cy="4618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K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553685" y="5896315"/>
            <a:ext cx="1584176" cy="3240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 )=25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022713" y="860051"/>
            <a:ext cx="277608" cy="455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5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22713" y="1844825"/>
            <a:ext cx="27760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4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022713" y="2636912"/>
            <a:ext cx="277608" cy="2276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4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022713" y="3429000"/>
            <a:ext cx="277608" cy="2841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3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039983" y="4084897"/>
            <a:ext cx="260338" cy="2276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3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039983" y="4581128"/>
            <a:ext cx="260338" cy="2276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022713" y="5044884"/>
            <a:ext cx="277608" cy="2276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984920" y="5554554"/>
            <a:ext cx="315401" cy="2874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022782" y="5876194"/>
            <a:ext cx="277539" cy="3161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57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29915"/>
              </p:ext>
            </p:extLst>
          </p:nvPr>
        </p:nvGraphicFramePr>
        <p:xfrm>
          <a:off x="395537" y="1087744"/>
          <a:ext cx="3168350" cy="1950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6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336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336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336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3367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01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(1,2)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(1,3)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(1,4)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(1,5)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01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(2,1)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(2,2)</a:t>
                      </a:r>
                      <a:endParaRPr lang="ko-KR" altLang="en-US" sz="1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(2,3)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(2,4)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(2,5)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01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(3,1)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(3,2)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(3,3)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(3,4)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(3,5)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01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(4,2)</a:t>
                      </a:r>
                      <a:endParaRPr lang="ko-KR" altLang="en-US" sz="1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(4,3)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(4,4)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(4,5)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01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(5,1)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(5,2)</a:t>
                      </a:r>
                      <a:endParaRPr lang="ko-KR" altLang="en-US" sz="1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(5,3)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(5,4)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(5,5)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714142"/>
              </p:ext>
            </p:extLst>
          </p:nvPr>
        </p:nvGraphicFramePr>
        <p:xfrm>
          <a:off x="381339" y="3140968"/>
          <a:ext cx="3110540" cy="2253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1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2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221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221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221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50663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0663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0663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0663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0663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5718986" y="860051"/>
            <a:ext cx="1605003" cy="9847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A(1,1)=1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A(1,2)=2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(1,3)=3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(1,4)=4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(1,5)=5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739813" y="1844823"/>
            <a:ext cx="1584176" cy="8031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(2,5)=6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(3,5)=7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(4,5)=8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(5,5)=9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24128" y="2647973"/>
            <a:ext cx="1584176" cy="7810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(5,4) =10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(5,3)=11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(5,2)=12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(5,1)=13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739813" y="3429000"/>
            <a:ext cx="1590255" cy="5682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(4,1)=14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(3,1)=15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(2,1)=16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42852" y="4005064"/>
            <a:ext cx="1584176" cy="5760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(2,2)=17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(2,3)=18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(2,4)=19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724128" y="312526"/>
            <a:ext cx="1805342" cy="455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A(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행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,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열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)</a:t>
            </a:r>
            <a:r>
              <a:rPr lang="en-US" altLang="ko-KR" sz="1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항</a:t>
            </a:r>
            <a:r>
              <a:rPr lang="en-US" altLang="ko-KR" sz="1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값</a:t>
            </a:r>
            <a:r>
              <a:rPr lang="en-US" altLang="ko-KR" sz="1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81339" y="571538"/>
            <a:ext cx="432048" cy="455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A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29399" y="4581128"/>
            <a:ext cx="1584176" cy="394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(3,4)=20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(4,4)=21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747297" y="5013176"/>
            <a:ext cx="1584176" cy="4870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(4,3)=22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(4,2)=23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766739" y="5500270"/>
            <a:ext cx="1584176" cy="3960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(3,2)=24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210109" y="312526"/>
            <a:ext cx="346193" cy="4618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K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66739" y="5896315"/>
            <a:ext cx="1584176" cy="3240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(3,3)=25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235767" y="860051"/>
            <a:ext cx="277608" cy="455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5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35767" y="1844825"/>
            <a:ext cx="27760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4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35767" y="2636912"/>
            <a:ext cx="277608" cy="2276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4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235767" y="3429000"/>
            <a:ext cx="277608" cy="2841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3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253037" y="4084897"/>
            <a:ext cx="260338" cy="2276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3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53037" y="4581128"/>
            <a:ext cx="260338" cy="2276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235767" y="5044884"/>
            <a:ext cx="277608" cy="2276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97974" y="5554554"/>
            <a:ext cx="315401" cy="2874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35836" y="5876194"/>
            <a:ext cx="277539" cy="3161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94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2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04345" y="1727355"/>
            <a:ext cx="879803" cy="76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A(1,1)=1</a:t>
            </a: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(1,2)=2</a:t>
            </a: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(1,3)=3</a:t>
            </a: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(1,4)=4</a:t>
            </a: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(1,5)=5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97751" y="2492895"/>
            <a:ext cx="886403" cy="708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(2,5)=6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(3,5)=7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(4,5)=8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(5,5)=9</a:t>
            </a:r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80776" y="3194263"/>
            <a:ext cx="903372" cy="6541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(5,4) =10</a:t>
            </a: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(5,3)=11</a:t>
            </a:r>
            <a:endParaRPr lang="en-US" altLang="ko-KR" sz="1000" dirty="0">
              <a:solidFill>
                <a:srgbClr val="0070C0"/>
              </a:solidFill>
            </a:endParaRP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(5,2)=12</a:t>
            </a:r>
            <a:endParaRPr lang="en-US" altLang="ko-KR" sz="1000" dirty="0">
              <a:solidFill>
                <a:srgbClr val="0070C0"/>
              </a:solidFill>
            </a:endParaRP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(5,1)=13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97751" y="3854989"/>
            <a:ext cx="886397" cy="5796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(4,1)=14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(3,1)=15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(2,1)=16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01041" y="4402942"/>
            <a:ext cx="883114" cy="482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(2,2)=17</a:t>
            </a:r>
            <a:endParaRPr lang="en-US" altLang="ko-KR" sz="1000" dirty="0">
              <a:solidFill>
                <a:srgbClr val="0070C0"/>
              </a:solidFill>
            </a:endParaRP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(2,3)=18</a:t>
            </a: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(2,4)=19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09910" y="1268760"/>
            <a:ext cx="1324859" cy="3814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A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행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,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열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항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값</a:t>
            </a:r>
            <a:endParaRPr lang="en-US" altLang="ko-KR" sz="1000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A( </a:t>
            </a:r>
            <a:r>
              <a:rPr lang="en-US" altLang="ko-KR" sz="10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i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, j) 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86480" y="4917049"/>
            <a:ext cx="897675" cy="4164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(3,4)=20</a:t>
            </a:r>
            <a:endParaRPr lang="en-US" altLang="ko-KR" sz="1000" dirty="0">
              <a:solidFill>
                <a:srgbClr val="0070C0"/>
              </a:solidFill>
            </a:endParaRP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(4,4)=21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05851" y="5333529"/>
            <a:ext cx="878304" cy="4079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(4,3)=22</a:t>
            </a:r>
            <a:endParaRPr lang="en-US" altLang="ko-KR" sz="1000" dirty="0">
              <a:solidFill>
                <a:srgbClr val="0070C0"/>
              </a:solidFill>
            </a:endParaRP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(4,2)=23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026894" y="5741508"/>
            <a:ext cx="857262" cy="331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(3,2)=24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53596" y="1268760"/>
            <a:ext cx="374678" cy="386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K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26893" y="6096781"/>
            <a:ext cx="857255" cy="2478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(3,3)=25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81366" y="1727355"/>
            <a:ext cx="300450" cy="3814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5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2232" y="2492897"/>
            <a:ext cx="300450" cy="3015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2232" y="3184998"/>
            <a:ext cx="300450" cy="1907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2232" y="3854989"/>
            <a:ext cx="300450" cy="2379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0923" y="4473507"/>
            <a:ext cx="281759" cy="1907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0923" y="4917049"/>
            <a:ext cx="281759" cy="1907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2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52232" y="5360087"/>
            <a:ext cx="300450" cy="1907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2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11329" y="5786976"/>
            <a:ext cx="341353" cy="2407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0923" y="6116534"/>
            <a:ext cx="300375" cy="2647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878080"/>
              </p:ext>
            </p:extLst>
          </p:nvPr>
        </p:nvGraphicFramePr>
        <p:xfrm>
          <a:off x="6982432" y="4666975"/>
          <a:ext cx="162018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3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3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34341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8956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8956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8956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8956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9" name="직선 연결선 98"/>
          <p:cNvCxnSpPr/>
          <p:nvPr/>
        </p:nvCxnSpPr>
        <p:spPr>
          <a:xfrm flipV="1">
            <a:off x="0" y="3189422"/>
            <a:ext cx="2411760" cy="23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 flipV="1">
            <a:off x="0" y="4387510"/>
            <a:ext cx="2411760" cy="47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 flipV="1">
            <a:off x="0" y="5333529"/>
            <a:ext cx="2411760" cy="47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 flipV="1">
            <a:off x="0" y="6049673"/>
            <a:ext cx="2411760" cy="47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2915816" y="1621234"/>
            <a:ext cx="4659510" cy="4286132"/>
            <a:chOff x="2555776" y="1196752"/>
            <a:chExt cx="5668794" cy="5112568"/>
          </a:xfrm>
        </p:grpSpPr>
        <p:sp>
          <p:nvSpPr>
            <p:cNvPr id="22" name="순서도: 수행의 시작/종료 21"/>
            <p:cNvSpPr/>
            <p:nvPr/>
          </p:nvSpPr>
          <p:spPr>
            <a:xfrm>
              <a:off x="3063348" y="1196752"/>
              <a:ext cx="817793" cy="215178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START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순서도: 준비 22"/>
            <p:cNvSpPr/>
            <p:nvPr/>
          </p:nvSpPr>
          <p:spPr>
            <a:xfrm>
              <a:off x="2654451" y="1536955"/>
              <a:ext cx="1799146" cy="313938"/>
            </a:xfrm>
            <a:prstGeom prst="flowChartPreparati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A(5,5)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654451" y="1961354"/>
              <a:ext cx="1799146" cy="47603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N=0, S=1</a:t>
              </a:r>
            </a:p>
            <a:p>
              <a:pPr algn="ctr"/>
              <a:r>
                <a:rPr lang="en-US" altLang="ko-KR" sz="1200" b="1" dirty="0" err="1" smtClean="0">
                  <a:solidFill>
                    <a:srgbClr val="FF0000"/>
                  </a:solidFill>
                </a:rPr>
                <a:t>i</a:t>
              </a:r>
              <a:r>
                <a:rPr lang="en-US" altLang="ko-KR" sz="1200" b="1" dirty="0" smtClean="0">
                  <a:solidFill>
                    <a:srgbClr val="FF0000"/>
                  </a:solidFill>
                </a:rPr>
                <a:t>=1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,  j=0, K=5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6" name="직선 화살표 연결선 25"/>
            <p:cNvCxnSpPr>
              <a:stCxn id="23" idx="2"/>
              <a:endCxn id="24" idx="0"/>
            </p:cNvCxnSpPr>
            <p:nvPr/>
          </p:nvCxnSpPr>
          <p:spPr>
            <a:xfrm>
              <a:off x="3554024" y="1850893"/>
              <a:ext cx="0" cy="1104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24" idx="2"/>
            </p:cNvCxnSpPr>
            <p:nvPr/>
          </p:nvCxnSpPr>
          <p:spPr>
            <a:xfrm>
              <a:off x="3554024" y="2437388"/>
              <a:ext cx="0" cy="3321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그룹 46"/>
            <p:cNvGrpSpPr/>
            <p:nvPr/>
          </p:nvGrpSpPr>
          <p:grpSpPr>
            <a:xfrm>
              <a:off x="2690618" y="2769585"/>
              <a:ext cx="1799146" cy="2015341"/>
              <a:chOff x="2690618" y="2769585"/>
              <a:chExt cx="1799146" cy="2015341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2690618" y="2769585"/>
                <a:ext cx="1799146" cy="164147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2690618" y="3052831"/>
                <a:ext cx="179914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직사각형 32"/>
              <p:cNvSpPr/>
              <p:nvPr/>
            </p:nvSpPr>
            <p:spPr>
              <a:xfrm>
                <a:off x="2854177" y="3197877"/>
                <a:ext cx="1472028" cy="2374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N=N+1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2854177" y="3587922"/>
                <a:ext cx="1472028" cy="2374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j=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j+S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2854177" y="4012813"/>
                <a:ext cx="1472028" cy="23741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A(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i,j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)=N</a:t>
                </a:r>
                <a:endParaRPr lang="ko-KR" altLang="en-US" sz="12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직선 화살표 연결선 36"/>
              <p:cNvCxnSpPr>
                <a:stCxn id="29" idx="2"/>
                <a:endCxn id="38" idx="0"/>
              </p:cNvCxnSpPr>
              <p:nvPr/>
            </p:nvCxnSpPr>
            <p:spPr>
              <a:xfrm>
                <a:off x="3590191" y="4411064"/>
                <a:ext cx="28934" cy="13644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직사각형 37"/>
              <p:cNvSpPr/>
              <p:nvPr/>
            </p:nvSpPr>
            <p:spPr>
              <a:xfrm>
                <a:off x="2883111" y="4547507"/>
                <a:ext cx="1472028" cy="2374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K=K-1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2" name="직선 화살표 연결선 41"/>
            <p:cNvCxnSpPr>
              <a:stCxn id="38" idx="2"/>
            </p:cNvCxnSpPr>
            <p:nvPr/>
          </p:nvCxnSpPr>
          <p:spPr>
            <a:xfrm>
              <a:off x="3619125" y="4784926"/>
              <a:ext cx="0" cy="2393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순서도: 판단 42"/>
            <p:cNvSpPr/>
            <p:nvPr/>
          </p:nvSpPr>
          <p:spPr>
            <a:xfrm>
              <a:off x="2845646" y="5030822"/>
              <a:ext cx="1606653" cy="539560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K&gt;0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5" name="직선 화살표 연결선 44"/>
            <p:cNvCxnSpPr>
              <a:stCxn id="43" idx="2"/>
            </p:cNvCxnSpPr>
            <p:nvPr/>
          </p:nvCxnSpPr>
          <p:spPr>
            <a:xfrm flipH="1">
              <a:off x="3648972" y="5570382"/>
              <a:ext cx="1" cy="2996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순서도: 수행의 시작/종료 45"/>
            <p:cNvSpPr/>
            <p:nvPr/>
          </p:nvSpPr>
          <p:spPr>
            <a:xfrm>
              <a:off x="3203849" y="5870052"/>
              <a:ext cx="1008112" cy="281197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END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5580112" y="2154141"/>
              <a:ext cx="1799146" cy="2015341"/>
              <a:chOff x="2690618" y="2769585"/>
              <a:chExt cx="1799146" cy="2015341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690618" y="2769585"/>
                <a:ext cx="1799146" cy="164147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0" name="직선 연결선 49"/>
              <p:cNvCxnSpPr/>
              <p:nvPr/>
            </p:nvCxnSpPr>
            <p:spPr>
              <a:xfrm>
                <a:off x="2690618" y="3052831"/>
                <a:ext cx="179914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직사각형 50"/>
              <p:cNvSpPr/>
              <p:nvPr/>
            </p:nvSpPr>
            <p:spPr>
              <a:xfrm>
                <a:off x="2854177" y="3197877"/>
                <a:ext cx="1472028" cy="2374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N=N+1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2854177" y="3587922"/>
                <a:ext cx="1472028" cy="2374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=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i+S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2854177" y="4012813"/>
                <a:ext cx="1472028" cy="23741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A(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, j)=N</a:t>
                </a:r>
                <a:endParaRPr lang="ko-KR" altLang="en-US" sz="12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직선 화살표 연결선 53"/>
              <p:cNvCxnSpPr>
                <a:stCxn id="49" idx="2"/>
                <a:endCxn id="55" idx="0"/>
              </p:cNvCxnSpPr>
              <p:nvPr/>
            </p:nvCxnSpPr>
            <p:spPr>
              <a:xfrm>
                <a:off x="3590191" y="4411064"/>
                <a:ext cx="28934" cy="13644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직사각형 54"/>
              <p:cNvSpPr/>
              <p:nvPr/>
            </p:nvSpPr>
            <p:spPr>
              <a:xfrm>
                <a:off x="2883111" y="4547507"/>
                <a:ext cx="1472028" cy="2374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S=S*(-1)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7" name="직선 연결선 56"/>
            <p:cNvCxnSpPr>
              <a:stCxn id="43" idx="3"/>
            </p:cNvCxnSpPr>
            <p:nvPr/>
          </p:nvCxnSpPr>
          <p:spPr>
            <a:xfrm flipV="1">
              <a:off x="4452299" y="5284748"/>
              <a:ext cx="767773" cy="158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V="1">
              <a:off x="5220072" y="1757876"/>
              <a:ext cx="0" cy="35268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5220072" y="1757876"/>
              <a:ext cx="12596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/>
            <p:nvPr/>
          </p:nvCxnSpPr>
          <p:spPr>
            <a:xfrm>
              <a:off x="6479685" y="1757876"/>
              <a:ext cx="0" cy="3139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55" idx="2"/>
            </p:cNvCxnSpPr>
            <p:nvPr/>
          </p:nvCxnSpPr>
          <p:spPr>
            <a:xfrm>
              <a:off x="6508619" y="4169482"/>
              <a:ext cx="0" cy="21398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flipH="1">
              <a:off x="2555776" y="6309320"/>
              <a:ext cx="39383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flipV="1">
              <a:off x="2555776" y="2603486"/>
              <a:ext cx="0" cy="37058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 flipV="1">
              <a:off x="2555776" y="2582433"/>
              <a:ext cx="916468" cy="26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3203849" y="2819852"/>
              <a:ext cx="14401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P=1,K,1</a:t>
              </a:r>
              <a:endParaRPr lang="ko-KR" altLang="en-US" sz="11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588225" y="2199371"/>
              <a:ext cx="14401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P=1,K,1</a:t>
              </a:r>
              <a:endParaRPr lang="ko-KR" altLang="en-US" sz="11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345842" y="2465459"/>
              <a:ext cx="8640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rgbClr val="FF0000"/>
                  </a:solidFill>
                </a:rPr>
                <a:t>열변</a:t>
              </a:r>
              <a:r>
                <a:rPr lang="ko-KR" altLang="en-US" sz="1000" dirty="0">
                  <a:solidFill>
                    <a:srgbClr val="FF0000"/>
                  </a:solidFill>
                </a:rPr>
                <a:t>화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360475" y="2218907"/>
              <a:ext cx="8640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rgbClr val="FF0000"/>
                  </a:solidFill>
                </a:rPr>
                <a:t>행 변화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  <p:cxnSp>
          <p:nvCxnSpPr>
            <p:cNvPr id="88" name="직선 화살표 연결선 87"/>
            <p:cNvCxnSpPr/>
            <p:nvPr/>
          </p:nvCxnSpPr>
          <p:spPr>
            <a:xfrm>
              <a:off x="3972218" y="2720082"/>
              <a:ext cx="110383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/>
            <p:nvPr/>
          </p:nvCxnSpPr>
          <p:spPr>
            <a:xfrm>
              <a:off x="8028384" y="2218907"/>
              <a:ext cx="0" cy="53303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4453597" y="4982979"/>
              <a:ext cx="8640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T</a:t>
              </a:r>
              <a:endParaRPr lang="ko-KR" altLang="en-US" sz="10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802922" y="5546389"/>
              <a:ext cx="8640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F</a:t>
              </a:r>
              <a:endParaRPr lang="ko-KR" altLang="en-US" sz="1000" dirty="0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593539" y="4578787"/>
              <a:ext cx="374678" cy="38683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rgbClr val="FF0000"/>
                  </a:solidFill>
                </a:rPr>
                <a:t>A</a:t>
              </a:r>
              <a:endParaRPr lang="ko-KR" altLang="en-US" sz="9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05" name="직사각형 104"/>
          <p:cNvSpPr/>
          <p:nvPr/>
        </p:nvSpPr>
        <p:spPr>
          <a:xfrm>
            <a:off x="1983728" y="1771807"/>
            <a:ext cx="428032" cy="2730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+1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2055736" y="3226769"/>
            <a:ext cx="428032" cy="2730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-1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052254" y="4456403"/>
            <a:ext cx="428032" cy="2730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+1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2037805" y="5377410"/>
            <a:ext cx="428032" cy="2730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-1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2019995" y="6071595"/>
            <a:ext cx="428032" cy="2730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+1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11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27584" y="1700808"/>
            <a:ext cx="735810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3200" b="1" dirty="0">
                <a:ln/>
                <a:solidFill>
                  <a:schemeClr val="accent3"/>
                </a:solidFill>
              </a:rPr>
              <a:t>	</a:t>
            </a:r>
            <a:r>
              <a:rPr lang="ko-KR" altLang="en-US" sz="3200" b="1" dirty="0" smtClean="0">
                <a:ln/>
                <a:solidFill>
                  <a:schemeClr val="accent3"/>
                </a:solidFill>
              </a:rPr>
              <a:t>반 </a:t>
            </a:r>
            <a:r>
              <a:rPr lang="ko-KR" altLang="en-US" sz="3200" b="1" cap="none" spc="0" dirty="0" smtClean="0">
                <a:ln/>
                <a:solidFill>
                  <a:schemeClr val="accent3"/>
                </a:solidFill>
                <a:effectLst/>
              </a:rPr>
              <a:t>성적표</a:t>
            </a:r>
            <a:r>
              <a:rPr lang="en-US" altLang="ko-KR" sz="3200" b="1" cap="none" spc="0" dirty="0" smtClean="0">
                <a:ln/>
                <a:solidFill>
                  <a:schemeClr val="accent3"/>
                </a:solidFill>
                <a:effectLst/>
              </a:rPr>
              <a:t>(</a:t>
            </a:r>
            <a:r>
              <a:rPr lang="en-US" altLang="ko-KR" sz="3200" b="1" dirty="0" smtClean="0">
                <a:ln/>
                <a:solidFill>
                  <a:schemeClr val="accent3"/>
                </a:solidFill>
              </a:rPr>
              <a:t>output)</a:t>
            </a:r>
            <a:r>
              <a:rPr lang="ko-KR" altLang="en-US" sz="3200" b="1" cap="none" spc="0" dirty="0" smtClean="0">
                <a:ln/>
                <a:solidFill>
                  <a:schemeClr val="accent3"/>
                </a:solidFill>
                <a:effectLst/>
              </a:rPr>
              <a:t> </a:t>
            </a:r>
            <a:r>
              <a:rPr lang="ko-KR" altLang="en-US" sz="4400" b="1" cap="none" spc="0" dirty="0" smtClean="0">
                <a:ln/>
                <a:solidFill>
                  <a:schemeClr val="accent3"/>
                </a:solidFill>
                <a:effectLst/>
              </a:rPr>
              <a:t>처리를</a:t>
            </a:r>
            <a:r>
              <a:rPr lang="ko-KR" altLang="en-US" sz="3200" b="1" cap="none" spc="0" dirty="0" smtClean="0">
                <a:ln/>
                <a:solidFill>
                  <a:schemeClr val="accent3"/>
                </a:solidFill>
                <a:effectLst/>
              </a:rPr>
              <a:t> 위한 절차</a:t>
            </a:r>
            <a:endParaRPr lang="en-US" altLang="ko-KR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63688" y="2996952"/>
            <a:ext cx="5707012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914400" indent="-914400">
              <a:buAutoNum type="arabicPeriod"/>
            </a:pPr>
            <a:r>
              <a:rPr lang="ko-KR" altLang="en-US" sz="3600" b="1" cap="none" spc="0" dirty="0" smtClean="0">
                <a:ln/>
                <a:solidFill>
                  <a:schemeClr val="accent4"/>
                </a:solidFill>
                <a:effectLst/>
              </a:rPr>
              <a:t>학생 점수 </a:t>
            </a:r>
            <a:r>
              <a:rPr lang="ko-KR" altLang="en-US" sz="3600" b="1" cap="none" spc="0" dirty="0" err="1" smtClean="0">
                <a:ln/>
                <a:solidFill>
                  <a:schemeClr val="accent4"/>
                </a:solidFill>
                <a:effectLst/>
              </a:rPr>
              <a:t>입력</a:t>
            </a:r>
            <a:r>
              <a:rPr lang="ko-KR" altLang="en-US" sz="3600" b="1" dirty="0" err="1" smtClean="0">
                <a:ln/>
                <a:solidFill>
                  <a:schemeClr val="accent4"/>
                </a:solidFill>
              </a:rPr>
              <a:t>받는다</a:t>
            </a:r>
            <a:r>
              <a:rPr lang="en-US" altLang="ko-KR" sz="3600" b="1" dirty="0" smtClean="0">
                <a:ln/>
                <a:solidFill>
                  <a:schemeClr val="accent4"/>
                </a:solidFill>
              </a:rPr>
              <a:t>.</a:t>
            </a:r>
          </a:p>
          <a:p>
            <a:pPr marL="914400" indent="-914400">
              <a:buAutoNum type="arabicPeriod"/>
            </a:pPr>
            <a:r>
              <a:rPr lang="ko-KR" altLang="en-US" sz="3600" b="1" dirty="0" err="1" smtClean="0">
                <a:ln/>
                <a:solidFill>
                  <a:schemeClr val="accent4"/>
                </a:solidFill>
              </a:rPr>
              <a:t>학생별</a:t>
            </a:r>
            <a:r>
              <a:rPr lang="ko-KR" altLang="en-US" sz="3600" b="1" dirty="0" smtClean="0">
                <a:ln/>
                <a:solidFill>
                  <a:schemeClr val="accent4"/>
                </a:solidFill>
              </a:rPr>
              <a:t> 총점을 구한다</a:t>
            </a:r>
            <a:r>
              <a:rPr lang="en-US" altLang="ko-KR" sz="3600" b="1" dirty="0" smtClean="0">
                <a:ln/>
                <a:solidFill>
                  <a:schemeClr val="accent4"/>
                </a:solidFill>
              </a:rPr>
              <a:t>.</a:t>
            </a:r>
          </a:p>
          <a:p>
            <a:pPr marL="914400" indent="-914400">
              <a:buAutoNum type="arabicPeriod"/>
            </a:pPr>
            <a:r>
              <a:rPr lang="ko-KR" altLang="en-US" sz="3600" b="1" cap="none" spc="0" dirty="0" err="1" smtClean="0">
                <a:ln/>
                <a:solidFill>
                  <a:schemeClr val="accent4"/>
                </a:solidFill>
                <a:effectLst/>
              </a:rPr>
              <a:t>학생별</a:t>
            </a:r>
            <a:r>
              <a:rPr lang="ko-KR" altLang="en-US" sz="3600" b="1" cap="none" spc="0" dirty="0" smtClean="0">
                <a:ln/>
                <a:solidFill>
                  <a:schemeClr val="accent4"/>
                </a:solidFill>
                <a:effectLst/>
              </a:rPr>
              <a:t> 평균을 구한다</a:t>
            </a:r>
            <a:r>
              <a:rPr lang="en-US" altLang="ko-KR" sz="3600" b="1" cap="none" spc="0" dirty="0" smtClean="0">
                <a:ln/>
                <a:solidFill>
                  <a:schemeClr val="accent4"/>
                </a:solidFill>
                <a:effectLst/>
              </a:rPr>
              <a:t>.</a:t>
            </a:r>
          </a:p>
          <a:p>
            <a:pPr marL="914400" indent="-914400">
              <a:buAutoNum type="arabicPeriod"/>
            </a:pPr>
            <a:r>
              <a:rPr lang="ko-KR" altLang="en-US" sz="3600" b="1" dirty="0" smtClean="0">
                <a:ln/>
                <a:solidFill>
                  <a:schemeClr val="accent4"/>
                </a:solidFill>
              </a:rPr>
              <a:t>개인성적을 출력한다</a:t>
            </a:r>
            <a:r>
              <a:rPr lang="en-US" altLang="ko-KR" sz="3600" b="1" dirty="0" smtClean="0">
                <a:ln/>
                <a:solidFill>
                  <a:schemeClr val="accent4"/>
                </a:solidFill>
              </a:rPr>
              <a:t>.</a:t>
            </a:r>
            <a:endParaRPr lang="en-US" altLang="ko-KR" sz="36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491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220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31958"/>
              </p:ext>
            </p:extLst>
          </p:nvPr>
        </p:nvGraphicFramePr>
        <p:xfrm>
          <a:off x="107504" y="1412776"/>
          <a:ext cx="5112570" cy="42484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25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225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251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2251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2251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6961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88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18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19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88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25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88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23</a:t>
                      </a:r>
                      <a:endParaRPr lang="ko-KR" alt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22</a:t>
                      </a:r>
                      <a:endParaRPr lang="ko-KR" alt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21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88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4" name="직선 화살표 연결선 3"/>
          <p:cNvCxnSpPr/>
          <p:nvPr/>
        </p:nvCxnSpPr>
        <p:spPr>
          <a:xfrm>
            <a:off x="251520" y="1916832"/>
            <a:ext cx="460851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4860032" y="2348880"/>
            <a:ext cx="0" cy="295232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395536" y="5301208"/>
            <a:ext cx="338437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539552" y="2348880"/>
            <a:ext cx="0" cy="20882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1403648" y="2564904"/>
            <a:ext cx="237626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3635896" y="3284984"/>
            <a:ext cx="0" cy="115212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1187624" y="4437112"/>
            <a:ext cx="151216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1619672" y="3284984"/>
            <a:ext cx="0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2267744" y="3392996"/>
            <a:ext cx="57606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364090" y="1412776"/>
            <a:ext cx="3645766" cy="424847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회전</a:t>
            </a:r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 (1,1) (1,2)(1,3)(1,4)(1,5)</a:t>
            </a:r>
          </a:p>
          <a:p>
            <a:endParaRPr lang="en-US" altLang="ko-KR" sz="1600" dirty="0" smtClean="0">
              <a:solidFill>
                <a:schemeClr val="tx1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회전</a:t>
            </a:r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</a:t>
            </a:r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(2,5)(3,5)(4,5)(5,5)</a:t>
            </a:r>
          </a:p>
          <a:p>
            <a:endParaRPr lang="en-US" altLang="ko-KR" sz="1600" dirty="0" smtClean="0">
              <a:solidFill>
                <a:schemeClr val="tx1"/>
              </a:solidFill>
              <a:latin typeface="HY신명조" panose="02030600000101010101" pitchFamily="18" charset="-127"/>
              <a:ea typeface="HY신명조" panose="02030600000101010101" pitchFamily="18" charset="-127"/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3</a:t>
            </a:r>
            <a:r>
              <a:rPr lang="ko-KR" altLang="en-US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회전</a:t>
            </a:r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:(5,4)(5,3)(5,2)(5,1)</a:t>
            </a:r>
          </a:p>
          <a:p>
            <a:endParaRPr lang="en-US" altLang="ko-KR" sz="1600" dirty="0" smtClean="0">
              <a:solidFill>
                <a:schemeClr val="tx1"/>
              </a:solidFill>
              <a:latin typeface="HY신명조" panose="02030600000101010101" pitchFamily="18" charset="-127"/>
              <a:ea typeface="HY신명조" panose="02030600000101010101" pitchFamily="18" charset="-127"/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4</a:t>
            </a:r>
            <a:r>
              <a:rPr lang="ko-KR" altLang="en-US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회전</a:t>
            </a:r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:(4,1)(3,1)(2,1)</a:t>
            </a:r>
          </a:p>
          <a:p>
            <a:endParaRPr lang="en-US" altLang="ko-KR" sz="1600" dirty="0" smtClean="0">
              <a:solidFill>
                <a:schemeClr val="tx1"/>
              </a:solidFill>
              <a:latin typeface="HY신명조" panose="02030600000101010101" pitchFamily="18" charset="-127"/>
              <a:ea typeface="HY신명조" panose="02030600000101010101" pitchFamily="18" charset="-127"/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5</a:t>
            </a:r>
            <a:r>
              <a:rPr lang="ko-KR" altLang="en-US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회전</a:t>
            </a:r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:(2,2)(2,3)(2,4)</a:t>
            </a:r>
          </a:p>
          <a:p>
            <a:endParaRPr lang="en-US" altLang="ko-KR" sz="1600" dirty="0" smtClean="0">
              <a:solidFill>
                <a:schemeClr val="tx1"/>
              </a:solidFill>
              <a:latin typeface="HY신명조" panose="02030600000101010101" pitchFamily="18" charset="-127"/>
              <a:ea typeface="HY신명조" panose="02030600000101010101" pitchFamily="18" charset="-127"/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6</a:t>
            </a:r>
            <a:r>
              <a:rPr lang="ko-KR" altLang="en-US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회전</a:t>
            </a:r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:(3,4)(4,4)</a:t>
            </a:r>
          </a:p>
          <a:p>
            <a:endParaRPr lang="en-US" altLang="ko-KR" sz="1600" dirty="0" smtClean="0">
              <a:solidFill>
                <a:schemeClr val="tx1"/>
              </a:solidFill>
              <a:latin typeface="HY신명조" panose="02030600000101010101" pitchFamily="18" charset="-127"/>
              <a:ea typeface="HY신명조" panose="02030600000101010101" pitchFamily="18" charset="-127"/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7</a:t>
            </a:r>
            <a:r>
              <a:rPr lang="ko-KR" altLang="en-US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회전 </a:t>
            </a:r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:(4,3) (4,2)</a:t>
            </a:r>
          </a:p>
          <a:p>
            <a:endParaRPr lang="en-US" altLang="ko-KR" sz="1600" dirty="0" smtClean="0">
              <a:solidFill>
                <a:schemeClr val="tx1"/>
              </a:solidFill>
              <a:latin typeface="HY신명조" panose="02030600000101010101" pitchFamily="18" charset="-127"/>
              <a:ea typeface="HY신명조" panose="02030600000101010101" pitchFamily="18" charset="-127"/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8</a:t>
            </a:r>
            <a:r>
              <a:rPr lang="ko-KR" altLang="en-US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회전 </a:t>
            </a:r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: (3,2)</a:t>
            </a:r>
          </a:p>
          <a:p>
            <a:endParaRPr lang="en-US" altLang="ko-KR" sz="1600" dirty="0" smtClean="0">
              <a:solidFill>
                <a:schemeClr val="tx1"/>
              </a:solidFill>
              <a:latin typeface="HY신명조" panose="02030600000101010101" pitchFamily="18" charset="-127"/>
              <a:ea typeface="HY신명조" panose="02030600000101010101" pitchFamily="18" charset="-127"/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9</a:t>
            </a:r>
            <a:r>
              <a:rPr lang="ko-KR" altLang="en-US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회전</a:t>
            </a:r>
            <a:r>
              <a:rPr lang="en-US" altLang="ko-KR" sz="1600" dirty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:(3,3);</a:t>
            </a:r>
            <a:endParaRPr lang="ko-KR" altLang="en-US" sz="1600" dirty="0">
              <a:solidFill>
                <a:schemeClr val="tx1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262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221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123728" y="723908"/>
            <a:ext cx="3888432" cy="9361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행고정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열 증가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감소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23728" y="1660012"/>
            <a:ext cx="3888432" cy="12241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회전        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1,   3 ,  5,   7,   9</a:t>
            </a:r>
          </a:p>
          <a:p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수행횟수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5,   4,   3,   2,   1 </a:t>
            </a:r>
          </a:p>
          <a:p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증감여부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증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감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증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감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증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3326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반복문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10757" y="385161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반복문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23728" y="4216296"/>
            <a:ext cx="3888432" cy="9361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열 고정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행 증가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감소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23728" y="5152400"/>
            <a:ext cx="3888432" cy="12241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회전        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2,   4,   6,   8</a:t>
            </a:r>
          </a:p>
          <a:p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수행횟수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4,   3,   2,   1 </a:t>
            </a:r>
          </a:p>
          <a:p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증감여부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증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감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증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감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0" name="직선 연결선 9"/>
          <p:cNvCxnSpPr>
            <a:stCxn id="4" idx="2"/>
          </p:cNvCxnSpPr>
          <p:nvPr/>
        </p:nvCxnSpPr>
        <p:spPr>
          <a:xfrm>
            <a:off x="4067944" y="2884148"/>
            <a:ext cx="0" cy="400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843808" y="3284984"/>
            <a:ext cx="2736304" cy="36004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수행 횟수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수행 횟수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-1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3" name="직선 화살표 연결선 12"/>
          <p:cNvCxnSpPr>
            <a:endCxn id="7" idx="0"/>
          </p:cNvCxnSpPr>
          <p:nvPr/>
        </p:nvCxnSpPr>
        <p:spPr>
          <a:xfrm>
            <a:off x="4067944" y="3645024"/>
            <a:ext cx="0" cy="571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8" idx="2"/>
          </p:cNvCxnSpPr>
          <p:nvPr/>
        </p:nvCxnSpPr>
        <p:spPr>
          <a:xfrm>
            <a:off x="4067944" y="6376536"/>
            <a:ext cx="0" cy="297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1475656" y="6674445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 flipV="1">
            <a:off x="1403648" y="332656"/>
            <a:ext cx="72008" cy="6341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403648" y="332656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endCxn id="3" idx="0"/>
          </p:cNvCxnSpPr>
          <p:nvPr/>
        </p:nvCxnSpPr>
        <p:spPr>
          <a:xfrm>
            <a:off x="4067944" y="332656"/>
            <a:ext cx="0" cy="39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56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222</a:t>
            </a:fld>
            <a:endParaRPr lang="ko-KR" altLang="en-US"/>
          </a:p>
        </p:txBody>
      </p:sp>
      <p:grpSp>
        <p:nvGrpSpPr>
          <p:cNvPr id="92" name="그룹 91"/>
          <p:cNvGrpSpPr/>
          <p:nvPr/>
        </p:nvGrpSpPr>
        <p:grpSpPr>
          <a:xfrm>
            <a:off x="3563888" y="800028"/>
            <a:ext cx="3816424" cy="5722037"/>
            <a:chOff x="3779912" y="203201"/>
            <a:chExt cx="3168352" cy="6538167"/>
          </a:xfrm>
        </p:grpSpPr>
        <p:sp>
          <p:nvSpPr>
            <p:cNvPr id="47" name="직사각형 46"/>
            <p:cNvSpPr/>
            <p:nvPr/>
          </p:nvSpPr>
          <p:spPr>
            <a:xfrm>
              <a:off x="3779912" y="1666792"/>
              <a:ext cx="2898236" cy="452035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5" name="순서도: 수행의 시작/종료 4"/>
            <p:cNvSpPr/>
            <p:nvPr/>
          </p:nvSpPr>
          <p:spPr>
            <a:xfrm>
              <a:off x="4461325" y="203201"/>
              <a:ext cx="900728" cy="216445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START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순서도: 준비 5"/>
            <p:cNvSpPr/>
            <p:nvPr/>
          </p:nvSpPr>
          <p:spPr>
            <a:xfrm>
              <a:off x="4010960" y="545407"/>
              <a:ext cx="1981604" cy="315786"/>
            </a:xfrm>
            <a:prstGeom prst="flowChartPreparati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A(5,5)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010960" y="972304"/>
              <a:ext cx="1981604" cy="4788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N=0, S=1</a:t>
              </a:r>
            </a:p>
            <a:p>
              <a:pPr algn="ctr"/>
              <a:r>
                <a:rPr lang="en-US" altLang="ko-KR" sz="1400" b="1" dirty="0" err="1" smtClean="0">
                  <a:solidFill>
                    <a:srgbClr val="FF0000"/>
                  </a:solidFill>
                </a:rPr>
                <a:t>i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=1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,  j=0, K=5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/>
            <p:cNvCxnSpPr>
              <a:stCxn id="6" idx="2"/>
              <a:endCxn id="7" idx="0"/>
            </p:cNvCxnSpPr>
            <p:nvPr/>
          </p:nvCxnSpPr>
          <p:spPr>
            <a:xfrm>
              <a:off x="5001762" y="861192"/>
              <a:ext cx="0" cy="1111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7" idx="2"/>
            </p:cNvCxnSpPr>
            <p:nvPr/>
          </p:nvCxnSpPr>
          <p:spPr>
            <a:xfrm>
              <a:off x="5001762" y="1451140"/>
              <a:ext cx="0" cy="2156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9"/>
            <p:cNvGrpSpPr/>
            <p:nvPr/>
          </p:nvGrpSpPr>
          <p:grpSpPr>
            <a:xfrm>
              <a:off x="4050795" y="2073323"/>
              <a:ext cx="1981604" cy="1896057"/>
              <a:chOff x="2690618" y="2769585"/>
              <a:chExt cx="1799146" cy="1884962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2690618" y="2769585"/>
                <a:ext cx="1799146" cy="164147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" name="직선 연결선 40"/>
              <p:cNvCxnSpPr/>
              <p:nvPr/>
            </p:nvCxnSpPr>
            <p:spPr>
              <a:xfrm>
                <a:off x="2690618" y="3052831"/>
                <a:ext cx="179914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직사각형 41"/>
              <p:cNvSpPr/>
              <p:nvPr/>
            </p:nvSpPr>
            <p:spPr>
              <a:xfrm>
                <a:off x="2854177" y="3197877"/>
                <a:ext cx="1472028" cy="2374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N=N+1</a:t>
                </a:r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2854177" y="3587922"/>
                <a:ext cx="1472028" cy="2374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j=</a:t>
                </a:r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j+S</a:t>
                </a:r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2854177" y="4012813"/>
                <a:ext cx="1472028" cy="23741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A(</a:t>
                </a:r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i,j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)=N</a:t>
                </a:r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5" name="직선 화살표 연결선 44"/>
              <p:cNvCxnSpPr>
                <a:stCxn id="40" idx="2"/>
              </p:cNvCxnSpPr>
              <p:nvPr/>
            </p:nvCxnSpPr>
            <p:spPr>
              <a:xfrm>
                <a:off x="3590191" y="4411064"/>
                <a:ext cx="0" cy="24348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그룹 14"/>
            <p:cNvGrpSpPr/>
            <p:nvPr/>
          </p:nvGrpSpPr>
          <p:grpSpPr>
            <a:xfrm>
              <a:off x="4088653" y="3947617"/>
              <a:ext cx="1981604" cy="2040831"/>
              <a:chOff x="2690618" y="2769585"/>
              <a:chExt cx="1799146" cy="2028889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2690618" y="2769585"/>
                <a:ext cx="1799146" cy="164147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690618" y="3052831"/>
                <a:ext cx="179914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직사각형 34"/>
              <p:cNvSpPr/>
              <p:nvPr/>
            </p:nvSpPr>
            <p:spPr>
              <a:xfrm>
                <a:off x="2854177" y="3197877"/>
                <a:ext cx="1472028" cy="2374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N=N+1</a:t>
                </a:r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2854177" y="3587922"/>
                <a:ext cx="1472028" cy="2374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=</a:t>
                </a:r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i+S</a:t>
                </a:r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2854177" y="4012813"/>
                <a:ext cx="1472028" cy="23741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A(</a:t>
                </a:r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 j)=N</a:t>
                </a:r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직선 화살표 연결선 37"/>
              <p:cNvCxnSpPr>
                <a:stCxn id="33" idx="2"/>
              </p:cNvCxnSpPr>
              <p:nvPr/>
            </p:nvCxnSpPr>
            <p:spPr>
              <a:xfrm>
                <a:off x="3590191" y="4411064"/>
                <a:ext cx="0" cy="1343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직사각형 38"/>
              <p:cNvSpPr/>
              <p:nvPr/>
            </p:nvSpPr>
            <p:spPr>
              <a:xfrm>
                <a:off x="2883111" y="4561055"/>
                <a:ext cx="1472028" cy="2374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S=S*(-1)</a:t>
                </a:r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4616074" y="2123887"/>
              <a:ext cx="1586211" cy="351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/>
                <a:t>P=1,K,1</a:t>
              </a:r>
              <a:endParaRPr lang="ko-KR" altLang="en-US" sz="14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416101" y="3969380"/>
              <a:ext cx="1586211" cy="351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/>
                <a:t>P=1,K-1,1</a:t>
              </a:r>
              <a:endParaRPr lang="ko-KR" altLang="en-US" sz="14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70257" y="2031425"/>
              <a:ext cx="607891" cy="351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FF0000"/>
                  </a:solidFill>
                </a:rPr>
                <a:t>열변</a:t>
              </a:r>
              <a:r>
                <a:rPr lang="ko-KR" altLang="en-US" sz="1400" dirty="0">
                  <a:solidFill>
                    <a:srgbClr val="FF0000"/>
                  </a:solidFill>
                </a:rPr>
                <a:t>화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79881" y="3924738"/>
              <a:ext cx="858409" cy="351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FF0000"/>
                  </a:solidFill>
                </a:rPr>
                <a:t>행 변화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6070257" y="2327444"/>
              <a:ext cx="60789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>
              <a:off x="6195529" y="4242124"/>
              <a:ext cx="0" cy="536177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V="1">
              <a:off x="3779912" y="1931393"/>
              <a:ext cx="2898236" cy="1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362053" y="1671307"/>
              <a:ext cx="1586211" cy="351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K=5, 1,-1</a:t>
              </a:r>
              <a:endParaRPr lang="ko-KR" altLang="en-US" sz="1400" dirty="0"/>
            </a:p>
          </p:txBody>
        </p:sp>
        <p:cxnSp>
          <p:nvCxnSpPr>
            <p:cNvPr id="55" name="직선 화살표 연결선 54"/>
            <p:cNvCxnSpPr/>
            <p:nvPr/>
          </p:nvCxnSpPr>
          <p:spPr>
            <a:xfrm>
              <a:off x="5118241" y="6050410"/>
              <a:ext cx="0" cy="1367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>
              <a:stCxn id="47" idx="2"/>
            </p:cNvCxnSpPr>
            <p:nvPr/>
          </p:nvCxnSpPr>
          <p:spPr>
            <a:xfrm flipH="1">
              <a:off x="5209206" y="6187145"/>
              <a:ext cx="19824" cy="2661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순서도: 수행의 시작/종료 63"/>
            <p:cNvSpPr/>
            <p:nvPr/>
          </p:nvSpPr>
          <p:spPr>
            <a:xfrm>
              <a:off x="4694366" y="6453336"/>
              <a:ext cx="1008112" cy="288032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END</a:t>
              </a:r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1004345" y="1727355"/>
            <a:ext cx="879803" cy="76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A(1,1)=1</a:t>
            </a: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(1,2)=2</a:t>
            </a: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(1,3)=3</a:t>
            </a: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(1,4)=4</a:t>
            </a: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(1,5)=5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997751" y="2492895"/>
            <a:ext cx="886403" cy="708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(2,5)=6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(3,5)=7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(4,5)=8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(5,5)=9</a:t>
            </a:r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80776" y="3194263"/>
            <a:ext cx="903372" cy="6541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(5,4) =10</a:t>
            </a: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(5,3)=11</a:t>
            </a:r>
            <a:endParaRPr lang="en-US" altLang="ko-KR" sz="1000" dirty="0">
              <a:solidFill>
                <a:srgbClr val="0070C0"/>
              </a:solidFill>
            </a:endParaRP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(5,2)=12</a:t>
            </a:r>
            <a:endParaRPr lang="en-US" altLang="ko-KR" sz="1000" dirty="0">
              <a:solidFill>
                <a:srgbClr val="0070C0"/>
              </a:solidFill>
            </a:endParaRP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(5,1)=13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997751" y="3854989"/>
            <a:ext cx="886397" cy="5796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(4,1)=14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(3,1)=15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(2,1)=16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1001041" y="4402942"/>
            <a:ext cx="883114" cy="482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(2,2)=17</a:t>
            </a:r>
            <a:endParaRPr lang="en-US" altLang="ko-KR" sz="1000" dirty="0">
              <a:solidFill>
                <a:srgbClr val="0070C0"/>
              </a:solidFill>
            </a:endParaRP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(2,3)=18</a:t>
            </a: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(2,4)=19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1009910" y="1268760"/>
            <a:ext cx="1324859" cy="3814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A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행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,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열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항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값</a:t>
            </a:r>
            <a:endParaRPr lang="en-US" altLang="ko-KR" sz="1000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A( </a:t>
            </a:r>
            <a:r>
              <a:rPr lang="en-US" altLang="ko-KR" sz="10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i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, j) 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986480" y="4917049"/>
            <a:ext cx="897675" cy="4164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(3,4)=20</a:t>
            </a:r>
            <a:endParaRPr lang="en-US" altLang="ko-KR" sz="1000" dirty="0">
              <a:solidFill>
                <a:srgbClr val="0070C0"/>
              </a:solidFill>
            </a:endParaRP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(4,4)=21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005851" y="5333529"/>
            <a:ext cx="878304" cy="4079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(4,3)=22</a:t>
            </a:r>
            <a:endParaRPr lang="en-US" altLang="ko-KR" sz="1000" dirty="0">
              <a:solidFill>
                <a:srgbClr val="0070C0"/>
              </a:solidFill>
            </a:endParaRP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(4,2)=23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1026894" y="5741508"/>
            <a:ext cx="857262" cy="331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(3,2)=24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453596" y="1268760"/>
            <a:ext cx="374678" cy="386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K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1026893" y="6096781"/>
            <a:ext cx="857255" cy="2478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(3,3)=25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481366" y="1727355"/>
            <a:ext cx="300450" cy="3814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C00000"/>
                </a:solidFill>
              </a:rPr>
              <a:t>5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452232" y="2492897"/>
            <a:ext cx="300450" cy="3015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0070C0"/>
                </a:solidFill>
              </a:rPr>
              <a:t>4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452232" y="3184998"/>
            <a:ext cx="300450" cy="1907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452232" y="3854989"/>
            <a:ext cx="300450" cy="2379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0070C0"/>
                </a:solidFill>
              </a:rPr>
              <a:t>3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470923" y="4473507"/>
            <a:ext cx="281759" cy="1907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470923" y="4917049"/>
            <a:ext cx="281759" cy="1907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0070C0"/>
                </a:solidFill>
              </a:rPr>
              <a:t>2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452232" y="5360087"/>
            <a:ext cx="300450" cy="1907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2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411329" y="5786976"/>
            <a:ext cx="341353" cy="2407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0070C0"/>
                </a:solidFill>
              </a:rPr>
              <a:t>1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470923" y="6116534"/>
            <a:ext cx="300375" cy="2647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18" name="직선 연결선 117"/>
          <p:cNvCxnSpPr/>
          <p:nvPr/>
        </p:nvCxnSpPr>
        <p:spPr>
          <a:xfrm flipV="1">
            <a:off x="0" y="3189422"/>
            <a:ext cx="2411760" cy="23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flipV="1">
            <a:off x="0" y="4387510"/>
            <a:ext cx="2411760" cy="47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flipV="1">
            <a:off x="0" y="5333529"/>
            <a:ext cx="2411760" cy="47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flipV="1">
            <a:off x="0" y="6049673"/>
            <a:ext cx="2411760" cy="47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1983728" y="1771807"/>
            <a:ext cx="428032" cy="2730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+1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2055736" y="3226769"/>
            <a:ext cx="428032" cy="2730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-1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2052254" y="4456403"/>
            <a:ext cx="428032" cy="2730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+1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2037805" y="5377410"/>
            <a:ext cx="428032" cy="2730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-1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019995" y="6071595"/>
            <a:ext cx="428032" cy="2730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+1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455201" y="6389668"/>
            <a:ext cx="300375" cy="2647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0070C0"/>
                </a:solidFill>
              </a:rPr>
              <a:t>0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66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804" y="1268760"/>
            <a:ext cx="3168352" cy="63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응용 알고리즘 </a:t>
            </a:r>
            <a:r>
              <a:rPr lang="en-US" altLang="ko-KR" sz="28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2800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2348880"/>
            <a:ext cx="6192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석차 구하기</a:t>
            </a:r>
            <a:endParaRPr lang="en-US" altLang="ko-KR" sz="2400" dirty="0" smtClean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4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400" dirty="0" err="1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선택정렬</a:t>
            </a:r>
            <a:r>
              <a:rPr lang="en-US" altLang="ko-KR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4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400" dirty="0" err="1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이분검색</a:t>
            </a:r>
            <a:endParaRPr lang="en-US" altLang="ko-KR" sz="2400" dirty="0" smtClean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400" dirty="0" err="1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병합정렬</a:t>
            </a:r>
            <a:endParaRPr lang="en-US" altLang="ko-KR" sz="2400" dirty="0" smtClean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화폐의 종류별 매수 계산</a:t>
            </a:r>
            <a:endParaRPr lang="en-US" altLang="ko-KR" sz="2400" dirty="0" smtClean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4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구구단</a:t>
            </a:r>
            <a:endParaRPr lang="ko-KR" altLang="en-US" sz="24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99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83202" y="2058496"/>
            <a:ext cx="2376264" cy="6120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석차구하기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191782"/>
              </p:ext>
            </p:extLst>
          </p:nvPr>
        </p:nvGraphicFramePr>
        <p:xfrm>
          <a:off x="793791" y="2742572"/>
          <a:ext cx="3456385" cy="6480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2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12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912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9127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9127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70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10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40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70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50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133602"/>
              </p:ext>
            </p:extLst>
          </p:nvPr>
        </p:nvGraphicFramePr>
        <p:xfrm>
          <a:off x="783202" y="3492849"/>
          <a:ext cx="3456385" cy="6480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2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12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912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9127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9127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1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5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4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1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3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1743" y="3246628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kOR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184384" y="3841584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RANK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4280073" y="2037476"/>
            <a:ext cx="2808312" cy="616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국어 점수배열 </a:t>
            </a:r>
            <a:r>
              <a:rPr lang="en-US" altLang="ko-KR" sz="1600" dirty="0" smtClean="0">
                <a:solidFill>
                  <a:schemeClr val="tx1"/>
                </a:solidFill>
              </a:rPr>
              <a:t>KOR(5)</a:t>
            </a: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순위 배열 </a:t>
            </a:r>
            <a:r>
              <a:rPr lang="en-US" altLang="ko-KR" sz="1600" dirty="0" smtClean="0">
                <a:solidFill>
                  <a:schemeClr val="tx1"/>
                </a:solidFill>
              </a:rPr>
              <a:t>RANK(5)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84129" y="3142235"/>
            <a:ext cx="1800200" cy="6993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tx1"/>
                </a:solidFill>
              </a:rPr>
              <a:t>석차구하기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588224" y="3142235"/>
            <a:ext cx="1800200" cy="10270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초기값 </a:t>
            </a:r>
            <a:r>
              <a:rPr lang="en-US" altLang="ko-KR" sz="2000" dirty="0" smtClean="0">
                <a:solidFill>
                  <a:schemeClr val="tx1"/>
                </a:solidFill>
              </a:rPr>
              <a:t>:1</a:t>
            </a: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비교 </a:t>
            </a:r>
            <a:r>
              <a:rPr lang="en-US" altLang="ko-KR" sz="2000" dirty="0" smtClean="0">
                <a:solidFill>
                  <a:schemeClr val="tx1"/>
                </a:solidFill>
              </a:rPr>
              <a:t>&lt;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     &gt;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93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그룹 84"/>
          <p:cNvGrpSpPr/>
          <p:nvPr/>
        </p:nvGrpSpPr>
        <p:grpSpPr>
          <a:xfrm>
            <a:off x="827584" y="548680"/>
            <a:ext cx="3600400" cy="6120680"/>
            <a:chOff x="1187624" y="1365918"/>
            <a:chExt cx="2808312" cy="4839770"/>
          </a:xfrm>
        </p:grpSpPr>
        <p:sp>
          <p:nvSpPr>
            <p:cNvPr id="48" name="순서도: 수행의 시작/종료 47"/>
            <p:cNvSpPr/>
            <p:nvPr/>
          </p:nvSpPr>
          <p:spPr>
            <a:xfrm>
              <a:off x="1848719" y="1365918"/>
              <a:ext cx="1126203" cy="245399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START</a:t>
              </a:r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순서도: 준비 48"/>
            <p:cNvSpPr/>
            <p:nvPr/>
          </p:nvSpPr>
          <p:spPr>
            <a:xfrm>
              <a:off x="1406282" y="1744400"/>
              <a:ext cx="2011077" cy="343559"/>
            </a:xfrm>
            <a:prstGeom prst="flowChartPreparati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A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(5), R(5)</a:t>
              </a:r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1409973" y="2282482"/>
              <a:ext cx="2009899" cy="639837"/>
              <a:chOff x="2690618" y="2769586"/>
              <a:chExt cx="1799146" cy="938742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690618" y="2769586"/>
                <a:ext cx="1799146" cy="93874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2" name="직선 연결선 51"/>
              <p:cNvCxnSpPr/>
              <p:nvPr/>
            </p:nvCxnSpPr>
            <p:spPr>
              <a:xfrm>
                <a:off x="2690618" y="3052831"/>
                <a:ext cx="179914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직사각형 52"/>
              <p:cNvSpPr/>
              <p:nvPr/>
            </p:nvSpPr>
            <p:spPr>
              <a:xfrm>
                <a:off x="2854177" y="3197877"/>
                <a:ext cx="1472028" cy="23741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RANK(I)=1</a:t>
                </a:r>
                <a:endParaRPr lang="ko-KR" altLang="en-US" sz="16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2290753" y="2275373"/>
              <a:ext cx="1608861" cy="298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I=1,5,1</a:t>
              </a:r>
              <a:endParaRPr lang="ko-KR" altLang="en-US" sz="1600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187624" y="3139390"/>
              <a:ext cx="2796453" cy="24913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56" name="직선 연결선 55"/>
            <p:cNvCxnSpPr/>
            <p:nvPr/>
          </p:nvCxnSpPr>
          <p:spPr>
            <a:xfrm>
              <a:off x="1199483" y="3366274"/>
              <a:ext cx="27964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1537181" y="3577723"/>
              <a:ext cx="2228424" cy="120497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1537181" y="3820043"/>
              <a:ext cx="2228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2585852" y="3585724"/>
              <a:ext cx="1311279" cy="298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J</a:t>
              </a:r>
              <a:r>
                <a:rPr lang="en-US" altLang="ko-KR" sz="1600" b="1" dirty="0" smtClean="0"/>
                <a:t>=1,5,1</a:t>
              </a:r>
              <a:endParaRPr lang="ko-KR" altLang="en-US" sz="16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585852" y="3166347"/>
              <a:ext cx="1311279" cy="298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I</a:t>
              </a:r>
              <a:r>
                <a:rPr lang="en-US" altLang="ko-KR" sz="1600" b="1" dirty="0" smtClean="0"/>
                <a:t>=1,5,1</a:t>
              </a:r>
              <a:endParaRPr lang="ko-KR" altLang="en-US" sz="16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199483" y="3166347"/>
              <a:ext cx="1311279" cy="298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반</a:t>
              </a:r>
              <a:r>
                <a:rPr lang="ko-KR" altLang="en-US" sz="1600" dirty="0"/>
                <a:t>복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624570" y="3591977"/>
              <a:ext cx="1311279" cy="298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반</a:t>
              </a:r>
              <a:r>
                <a:rPr lang="ko-KR" altLang="en-US" sz="1600" dirty="0"/>
                <a:t>복</a:t>
              </a:r>
            </a:p>
          </p:txBody>
        </p:sp>
        <p:sp>
          <p:nvSpPr>
            <p:cNvPr id="63" name="순서도: 판단 62"/>
            <p:cNvSpPr/>
            <p:nvPr/>
          </p:nvSpPr>
          <p:spPr>
            <a:xfrm>
              <a:off x="1624570" y="4022596"/>
              <a:ext cx="1753271" cy="341630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rgbClr val="FF0000"/>
                  </a:solidFill>
                </a:rPr>
                <a:t>A(I)&lt;A(J)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910062" y="4460678"/>
              <a:ext cx="1331429" cy="1840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rgbClr val="FF0000"/>
                  </a:solidFill>
                </a:rPr>
                <a:t>R(I)=R(I)+1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65" name="직선 화살표 연결선 64"/>
            <p:cNvCxnSpPr>
              <a:stCxn id="51" idx="2"/>
            </p:cNvCxnSpPr>
            <p:nvPr/>
          </p:nvCxnSpPr>
          <p:spPr>
            <a:xfrm>
              <a:off x="2414922" y="2922319"/>
              <a:ext cx="42274" cy="2170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>
              <a:off x="2510762" y="3366274"/>
              <a:ext cx="0" cy="225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/>
            <p:nvPr/>
          </p:nvCxnSpPr>
          <p:spPr>
            <a:xfrm>
              <a:off x="2510762" y="3816632"/>
              <a:ext cx="0" cy="2059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/>
            <p:nvPr/>
          </p:nvCxnSpPr>
          <p:spPr>
            <a:xfrm>
              <a:off x="2651392" y="4364226"/>
              <a:ext cx="0" cy="964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>
              <a:endCxn id="57" idx="2"/>
            </p:cNvCxnSpPr>
            <p:nvPr/>
          </p:nvCxnSpPr>
          <p:spPr>
            <a:xfrm>
              <a:off x="2651393" y="4644692"/>
              <a:ext cx="0" cy="1380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>
              <a:stCxn id="55" idx="2"/>
              <a:endCxn id="55" idx="2"/>
            </p:cNvCxnSpPr>
            <p:nvPr/>
          </p:nvCxnSpPr>
          <p:spPr>
            <a:xfrm>
              <a:off x="2585851" y="5630762"/>
              <a:ext cx="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>
              <a:stCxn id="57" idx="2"/>
            </p:cNvCxnSpPr>
            <p:nvPr/>
          </p:nvCxnSpPr>
          <p:spPr>
            <a:xfrm flipH="1">
              <a:off x="2651393" y="4782701"/>
              <a:ext cx="1" cy="3208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순서도: 문서 73"/>
            <p:cNvSpPr/>
            <p:nvPr/>
          </p:nvSpPr>
          <p:spPr>
            <a:xfrm>
              <a:off x="1624570" y="5103518"/>
              <a:ext cx="1913453" cy="395433"/>
            </a:xfrm>
            <a:prstGeom prst="flowChartDocumen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A(I), R(I)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출력</a:t>
              </a:r>
            </a:p>
          </p:txBody>
        </p:sp>
        <p:cxnSp>
          <p:nvCxnSpPr>
            <p:cNvPr id="75" name="직선 화살표 연결선 74"/>
            <p:cNvCxnSpPr>
              <a:stCxn id="74" idx="2"/>
              <a:endCxn id="55" idx="2"/>
            </p:cNvCxnSpPr>
            <p:nvPr/>
          </p:nvCxnSpPr>
          <p:spPr>
            <a:xfrm>
              <a:off x="2581297" y="5472809"/>
              <a:ext cx="4554" cy="1579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>
              <a:stCxn id="55" idx="2"/>
            </p:cNvCxnSpPr>
            <p:nvPr/>
          </p:nvCxnSpPr>
          <p:spPr>
            <a:xfrm>
              <a:off x="2585851" y="5630762"/>
              <a:ext cx="1" cy="3295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순서도: 수행의 시작/종료 76"/>
            <p:cNvSpPr/>
            <p:nvPr/>
          </p:nvSpPr>
          <p:spPr>
            <a:xfrm>
              <a:off x="2115288" y="5960289"/>
              <a:ext cx="1126203" cy="245399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END</a:t>
              </a:r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81" name="직선 화살표 연결선 80"/>
          <p:cNvCxnSpPr>
            <a:stCxn id="49" idx="2"/>
            <a:endCxn id="51" idx="0"/>
          </p:cNvCxnSpPr>
          <p:nvPr/>
        </p:nvCxnSpPr>
        <p:spPr>
          <a:xfrm>
            <a:off x="2397067" y="1461818"/>
            <a:ext cx="3977" cy="2460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4905110" y="1378204"/>
            <a:ext cx="3816424" cy="1166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석차 구하기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endParaRPr lang="ko-KR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48" idx="2"/>
            <a:endCxn id="49" idx="0"/>
          </p:cNvCxnSpPr>
          <p:nvPr/>
        </p:nvCxnSpPr>
        <p:spPr>
          <a:xfrm>
            <a:off x="2397067" y="859027"/>
            <a:ext cx="0" cy="168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88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695489"/>
              </p:ext>
            </p:extLst>
          </p:nvPr>
        </p:nvGraphicFramePr>
        <p:xfrm>
          <a:off x="2267744" y="1911750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70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10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40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70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50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2670" y="2171278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kOR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2002164" y="6363873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RANK</a:t>
            </a:r>
            <a:endParaRPr lang="ko-KR" altLang="en-US" sz="10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254226"/>
              </p:ext>
            </p:extLst>
          </p:nvPr>
        </p:nvGraphicFramePr>
        <p:xfrm>
          <a:off x="2267744" y="2595548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86895"/>
              </p:ext>
            </p:extLst>
          </p:nvPr>
        </p:nvGraphicFramePr>
        <p:xfrm>
          <a:off x="2267744" y="3317279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462250"/>
              </p:ext>
            </p:extLst>
          </p:nvPr>
        </p:nvGraphicFramePr>
        <p:xfrm>
          <a:off x="2267744" y="3965351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120471"/>
              </p:ext>
            </p:extLst>
          </p:nvPr>
        </p:nvGraphicFramePr>
        <p:xfrm>
          <a:off x="2267744" y="4613423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654161"/>
              </p:ext>
            </p:extLst>
          </p:nvPr>
        </p:nvGraphicFramePr>
        <p:xfrm>
          <a:off x="2267744" y="5261495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297344"/>
              </p:ext>
            </p:extLst>
          </p:nvPr>
        </p:nvGraphicFramePr>
        <p:xfrm>
          <a:off x="2267744" y="5909567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955439" y="2668153"/>
            <a:ext cx="29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02164" y="3354336"/>
            <a:ext cx="252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44753" y="4009731"/>
            <a:ext cx="305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3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75643" y="4711476"/>
            <a:ext cx="305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4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02164" y="5343782"/>
            <a:ext cx="305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5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508104" y="2879714"/>
            <a:ext cx="3168352" cy="2957845"/>
            <a:chOff x="4860032" y="2841903"/>
            <a:chExt cx="3168352" cy="2957845"/>
          </a:xfrm>
        </p:grpSpPr>
        <p:sp>
          <p:nvSpPr>
            <p:cNvPr id="22" name="직사각형 21"/>
            <p:cNvSpPr/>
            <p:nvPr/>
          </p:nvSpPr>
          <p:spPr>
            <a:xfrm>
              <a:off x="4860032" y="2841903"/>
              <a:ext cx="3168352" cy="29578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4860032" y="3489975"/>
              <a:ext cx="31683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5148064" y="3789040"/>
              <a:ext cx="2520280" cy="18722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5148064" y="4174255"/>
              <a:ext cx="25202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직사각형 28"/>
          <p:cNvSpPr/>
          <p:nvPr/>
        </p:nvSpPr>
        <p:spPr>
          <a:xfrm>
            <a:off x="5796136" y="1574345"/>
            <a:ext cx="2376264" cy="11668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석차 구하기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46586" y="2571174"/>
            <a:ext cx="432048" cy="7831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70522" y="2571174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46586" y="3354336"/>
            <a:ext cx="432048" cy="7831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70522" y="3354336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46586" y="4137498"/>
            <a:ext cx="432048" cy="7831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70522" y="4137498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46586" y="4920660"/>
            <a:ext cx="432048" cy="7831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70522" y="4920660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46586" y="5703822"/>
            <a:ext cx="432048" cy="7831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70522" y="5703822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29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50586" y="1986642"/>
            <a:ext cx="1944216" cy="15301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정렬</a:t>
            </a:r>
            <a:r>
              <a:rPr lang="en-US" altLang="ko-KR" b="1" dirty="0" smtClean="0">
                <a:solidFill>
                  <a:srgbClr val="FF0000"/>
                </a:solidFill>
              </a:rPr>
              <a:t>(SORT)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</a:rPr>
              <a:t>오름차순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내림차순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81397" y="3750838"/>
            <a:ext cx="1476164" cy="13343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선택정렬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버블정렬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삽입정</a:t>
            </a:r>
            <a:r>
              <a:rPr lang="ko-KR" altLang="en-US" sz="1400" dirty="0">
                <a:solidFill>
                  <a:schemeClr val="tx1"/>
                </a:solidFill>
              </a:rPr>
              <a:t>렬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756609"/>
              </p:ext>
            </p:extLst>
          </p:nvPr>
        </p:nvGraphicFramePr>
        <p:xfrm>
          <a:off x="3946930" y="2102710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858201"/>
              </p:ext>
            </p:extLst>
          </p:nvPr>
        </p:nvGraphicFramePr>
        <p:xfrm>
          <a:off x="3974556" y="2812538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75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85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523466"/>
              </p:ext>
            </p:extLst>
          </p:nvPr>
        </p:nvGraphicFramePr>
        <p:xfrm>
          <a:off x="3974556" y="3570819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85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75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7259298" y="2814735"/>
            <a:ext cx="864096" cy="4680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오름차순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59298" y="3516813"/>
            <a:ext cx="864096" cy="46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내림차순</a:t>
            </a:r>
          </a:p>
        </p:txBody>
      </p:sp>
      <p:sp>
        <p:nvSpPr>
          <p:cNvPr id="4" name="오른쪽 화살표 3"/>
          <p:cNvSpPr/>
          <p:nvPr/>
        </p:nvSpPr>
        <p:spPr>
          <a:xfrm>
            <a:off x="3275856" y="2814735"/>
            <a:ext cx="648072" cy="46805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3273909" y="3542452"/>
            <a:ext cx="648072" cy="46805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95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1700807"/>
            <a:ext cx="7992888" cy="31683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선택정렬 </a:t>
            </a:r>
            <a:r>
              <a:rPr lang="en-US" altLang="ko-KR" b="1" dirty="0" smtClean="0">
                <a:solidFill>
                  <a:schemeClr val="tx1"/>
                </a:solidFill>
              </a:rPr>
              <a:t>– </a:t>
            </a:r>
            <a:r>
              <a:rPr lang="ko-KR" altLang="en-US" b="1" dirty="0" smtClean="0">
                <a:solidFill>
                  <a:schemeClr val="tx1"/>
                </a:solidFill>
              </a:rPr>
              <a:t>처리과정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알고리즘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MAX: </a:t>
            </a:r>
            <a:r>
              <a:rPr lang="ko-KR" altLang="en-US" dirty="0" smtClean="0">
                <a:solidFill>
                  <a:schemeClr val="tx1"/>
                </a:solidFill>
              </a:rPr>
              <a:t>자료의 총 개수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</a:rPr>
              <a:t>MAX-1</a:t>
            </a:r>
            <a:r>
              <a:rPr lang="ko-KR" altLang="en-US" dirty="0" smtClean="0">
                <a:solidFill>
                  <a:schemeClr val="tx1"/>
                </a:solidFill>
              </a:rPr>
              <a:t>만큼 반복한다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기준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 1.1 </a:t>
            </a:r>
            <a:r>
              <a:rPr lang="ko-KR" altLang="en-US" dirty="0" smtClean="0">
                <a:solidFill>
                  <a:schemeClr val="tx1"/>
                </a:solidFill>
              </a:rPr>
              <a:t>오른쪽의 모든 </a:t>
            </a:r>
            <a:r>
              <a:rPr lang="ko-KR" altLang="en-US" dirty="0" err="1" smtClean="0">
                <a:solidFill>
                  <a:schemeClr val="tx1"/>
                </a:solidFill>
              </a:rPr>
              <a:t>열요소와</a:t>
            </a:r>
            <a:r>
              <a:rPr lang="ko-KR" altLang="en-US" dirty="0" smtClean="0">
                <a:solidFill>
                  <a:schemeClr val="tx1"/>
                </a:solidFill>
              </a:rPr>
              <a:t> 비교한다 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비교대상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1.1.1 </a:t>
            </a:r>
            <a:r>
              <a:rPr lang="ko-KR" altLang="en-US" dirty="0" smtClean="0">
                <a:solidFill>
                  <a:schemeClr val="tx1"/>
                </a:solidFill>
              </a:rPr>
              <a:t>기준보다 비교대상 값이 작다</a:t>
            </a:r>
            <a:r>
              <a:rPr lang="ko-KR" altLang="en-US" dirty="0">
                <a:solidFill>
                  <a:schemeClr val="tx1"/>
                </a:solidFill>
              </a:rPr>
              <a:t>면</a:t>
            </a:r>
            <a:r>
              <a:rPr lang="ko-KR" altLang="en-US" dirty="0" smtClean="0">
                <a:solidFill>
                  <a:schemeClr val="tx1"/>
                </a:solidFill>
              </a:rPr>
              <a:t>  자료를 교환한다</a:t>
            </a:r>
            <a:r>
              <a:rPr lang="en-US" altLang="ko-KR" dirty="0" smtClean="0">
                <a:solidFill>
                  <a:schemeClr val="tx1"/>
                </a:solidFill>
              </a:rPr>
              <a:t>. (</a:t>
            </a:r>
            <a:r>
              <a:rPr lang="ko-KR" altLang="en-US" dirty="0" smtClean="0">
                <a:solidFill>
                  <a:schemeClr val="tx1"/>
                </a:solidFill>
              </a:rPr>
              <a:t>오</a:t>
            </a:r>
            <a:r>
              <a:rPr lang="ko-KR" altLang="en-US" dirty="0">
                <a:solidFill>
                  <a:schemeClr val="tx1"/>
                </a:solidFill>
              </a:rPr>
              <a:t>름</a:t>
            </a:r>
            <a:r>
              <a:rPr lang="ko-KR" altLang="en-US" dirty="0" smtClean="0">
                <a:solidFill>
                  <a:schemeClr val="tx1"/>
                </a:solidFill>
              </a:rPr>
              <a:t>차순</a:t>
            </a:r>
            <a:r>
              <a:rPr lang="en-US" altLang="ko-KR" dirty="0" smtClean="0">
                <a:solidFill>
                  <a:schemeClr val="tx1"/>
                </a:solidFill>
              </a:rPr>
              <a:t>).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종료한다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1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292080" y="2120783"/>
            <a:ext cx="2232248" cy="25683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980728"/>
            <a:ext cx="2304256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Sor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</a:t>
            </a:r>
            <a:r>
              <a:rPr lang="en-US" altLang="ko-KR" sz="1200" dirty="0" smtClean="0">
                <a:solidFill>
                  <a:schemeClr val="tx1"/>
                </a:solidFill>
              </a:rPr>
              <a:t> -  </a:t>
            </a:r>
            <a:r>
              <a:rPr lang="ko-KR" altLang="en-US" sz="1200" dirty="0" smtClean="0">
                <a:solidFill>
                  <a:schemeClr val="tx1"/>
                </a:solidFill>
              </a:rPr>
              <a:t>선택정렬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437996"/>
              </p:ext>
            </p:extLst>
          </p:nvPr>
        </p:nvGraphicFramePr>
        <p:xfrm>
          <a:off x="1619672" y="1735439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95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75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85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50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68717" y="1874562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kOR</a:t>
            </a:r>
            <a:endParaRPr lang="ko-KR" altLang="en-US" sz="10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780390"/>
              </p:ext>
            </p:extLst>
          </p:nvPr>
        </p:nvGraphicFramePr>
        <p:xfrm>
          <a:off x="1619672" y="2419237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539707"/>
              </p:ext>
            </p:extLst>
          </p:nvPr>
        </p:nvGraphicFramePr>
        <p:xfrm>
          <a:off x="1619672" y="3140968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827994"/>
              </p:ext>
            </p:extLst>
          </p:nvPr>
        </p:nvGraphicFramePr>
        <p:xfrm>
          <a:off x="1619672" y="3789040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151503"/>
              </p:ext>
            </p:extLst>
          </p:nvPr>
        </p:nvGraphicFramePr>
        <p:xfrm>
          <a:off x="1619672" y="4437112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273785"/>
              </p:ext>
            </p:extLst>
          </p:nvPr>
        </p:nvGraphicFramePr>
        <p:xfrm>
          <a:off x="1619672" y="5048299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852693" y="2458807"/>
            <a:ext cx="432048" cy="7831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76629" y="2458807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1</a:t>
            </a:r>
            <a:endParaRPr lang="ko-KR" alt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52693" y="3241969"/>
            <a:ext cx="432048" cy="6190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6629" y="3241969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2</a:t>
            </a:r>
            <a:endParaRPr lang="ko-KR" alt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52693" y="3933164"/>
            <a:ext cx="432048" cy="5039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6629" y="3933056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3</a:t>
            </a:r>
            <a:endParaRPr lang="ko-KR" alt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36102" y="4531208"/>
            <a:ext cx="432048" cy="3915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76629" y="4509120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4</a:t>
            </a:r>
            <a:endParaRPr lang="ko-KR" alt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35" name="오른쪽 화살표 34"/>
          <p:cNvSpPr/>
          <p:nvPr/>
        </p:nvSpPr>
        <p:spPr>
          <a:xfrm>
            <a:off x="4716016" y="5013176"/>
            <a:ext cx="576064" cy="42312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292080" y="5013176"/>
            <a:ext cx="1224136" cy="5391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오름차순 정렬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706126" y="2924943"/>
            <a:ext cx="630070" cy="4970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750242" y="2853435"/>
            <a:ext cx="558062" cy="5515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336196" y="3573016"/>
            <a:ext cx="417292" cy="4680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6126" y="2458807"/>
            <a:ext cx="4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753488" y="2449515"/>
            <a:ext cx="4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72454" y="3695930"/>
            <a:ext cx="666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tmp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5248672" y="933324"/>
            <a:ext cx="2779712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각 단계 비교 횟수 </a:t>
            </a:r>
            <a:r>
              <a:rPr lang="en-US" altLang="ko-KR" sz="1600" dirty="0" smtClean="0">
                <a:solidFill>
                  <a:schemeClr val="tx1"/>
                </a:solidFill>
              </a:rPr>
              <a:t> i+1 ~N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7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13394" y="1344200"/>
            <a:ext cx="720902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약속된 언어</a:t>
            </a:r>
            <a:r>
              <a:rPr lang="en-US" altLang="ko-KR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ko-KR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프로그래밍언어</a:t>
            </a:r>
            <a:r>
              <a:rPr lang="en-US" altLang="ko-K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  <a:r>
              <a:rPr lang="ko-KR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4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로 절차를 </a:t>
            </a:r>
            <a:endParaRPr lang="en-US" altLang="ko-KR" sz="4000" b="1" cap="none" spc="0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r>
              <a:rPr lang="ko-KR" altLang="en-US" sz="4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표현하는 것이 </a:t>
            </a:r>
            <a:r>
              <a:rPr lang="ko-KR" altLang="en-US" sz="4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코딩이다</a:t>
            </a:r>
            <a:endParaRPr lang="en-US" altLang="ko-KR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4" name="순서도: 연결자 3"/>
          <p:cNvSpPr/>
          <p:nvPr/>
        </p:nvSpPr>
        <p:spPr>
          <a:xfrm>
            <a:off x="1619672" y="4365104"/>
            <a:ext cx="864096" cy="864096"/>
          </a:xfrm>
          <a:prstGeom prst="flowChartConnec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21566" y="4344543"/>
            <a:ext cx="1728192" cy="12241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418207" y="5568679"/>
            <a:ext cx="534909" cy="3600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403648" y="5445224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4" idx="4"/>
          </p:cNvCxnSpPr>
          <p:nvPr/>
        </p:nvCxnSpPr>
        <p:spPr>
          <a:xfrm flipH="1">
            <a:off x="1691680" y="5229200"/>
            <a:ext cx="36004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907704" y="5445224"/>
            <a:ext cx="576064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843808" y="4797152"/>
            <a:ext cx="2952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2843808" y="5445224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11860" y="420079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학생점수입력해라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673791" y="5561945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결과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5292080" y="3861048"/>
            <a:ext cx="648072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972004" y="3532340"/>
            <a:ext cx="197105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C, JAVA</a:t>
            </a:r>
            <a:r>
              <a:rPr lang="ko-KR" altLang="en-US" sz="2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로 표현</a:t>
            </a:r>
            <a:endParaRPr lang="en-US" altLang="ko-KR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932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580112" y="2661724"/>
            <a:ext cx="2232248" cy="25683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83568" y="1521669"/>
            <a:ext cx="2304256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Sor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</a:t>
            </a:r>
            <a:r>
              <a:rPr lang="en-US" altLang="ko-KR" sz="1200" dirty="0" smtClean="0">
                <a:solidFill>
                  <a:schemeClr val="tx1"/>
                </a:solidFill>
              </a:rPr>
              <a:t> -  </a:t>
            </a:r>
            <a:r>
              <a:rPr lang="ko-KR" altLang="en-US" sz="1200" dirty="0" smtClean="0">
                <a:solidFill>
                  <a:schemeClr val="tx1"/>
                </a:solidFill>
              </a:rPr>
              <a:t>선택정렬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558550"/>
              </p:ext>
            </p:extLst>
          </p:nvPr>
        </p:nvGraphicFramePr>
        <p:xfrm>
          <a:off x="1907704" y="2276380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56749" y="2415503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kOR</a:t>
            </a:r>
            <a:endParaRPr lang="ko-KR" altLang="en-US" sz="10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960130"/>
              </p:ext>
            </p:extLst>
          </p:nvPr>
        </p:nvGraphicFramePr>
        <p:xfrm>
          <a:off x="1907704" y="2960178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74355"/>
              </p:ext>
            </p:extLst>
          </p:nvPr>
        </p:nvGraphicFramePr>
        <p:xfrm>
          <a:off x="1907704" y="3681909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03787"/>
              </p:ext>
            </p:extLst>
          </p:nvPr>
        </p:nvGraphicFramePr>
        <p:xfrm>
          <a:off x="1907704" y="4329981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983889"/>
              </p:ext>
            </p:extLst>
          </p:nvPr>
        </p:nvGraphicFramePr>
        <p:xfrm>
          <a:off x="1907704" y="4978053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573015"/>
              </p:ext>
            </p:extLst>
          </p:nvPr>
        </p:nvGraphicFramePr>
        <p:xfrm>
          <a:off x="1907704" y="5589240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40725" y="2999748"/>
            <a:ext cx="432048" cy="7831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64661" y="2999748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1</a:t>
            </a:r>
            <a:endParaRPr lang="ko-KR" alt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140725" y="3782910"/>
            <a:ext cx="432048" cy="6190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64661" y="3782910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2</a:t>
            </a:r>
            <a:endParaRPr lang="ko-KR" alt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140725" y="4474105"/>
            <a:ext cx="432048" cy="5039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4661" y="4473997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3</a:t>
            </a:r>
            <a:endParaRPr lang="ko-KR" alt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124134" y="5072149"/>
            <a:ext cx="432048" cy="3915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64661" y="5050061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4</a:t>
            </a:r>
            <a:endParaRPr lang="ko-KR" alt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35" name="오른쪽 화살표 34"/>
          <p:cNvSpPr/>
          <p:nvPr/>
        </p:nvSpPr>
        <p:spPr>
          <a:xfrm>
            <a:off x="5004048" y="5554117"/>
            <a:ext cx="576064" cy="42312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80112" y="5554117"/>
            <a:ext cx="1224136" cy="5391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오름차순 정렬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994158" y="3394376"/>
            <a:ext cx="630070" cy="56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038274" y="3394376"/>
            <a:ext cx="558062" cy="56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624228" y="4510001"/>
            <a:ext cx="417292" cy="4680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94158" y="2999748"/>
            <a:ext cx="4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041520" y="2990456"/>
            <a:ext cx="4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960486" y="4632915"/>
            <a:ext cx="666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tmp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5743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1259632" y="620688"/>
            <a:ext cx="3960439" cy="5531878"/>
            <a:chOff x="828415" y="2311546"/>
            <a:chExt cx="3096343" cy="4164343"/>
          </a:xfrm>
        </p:grpSpPr>
        <p:sp>
          <p:nvSpPr>
            <p:cNvPr id="2" name="순서도: 수행의 시작/종료 1"/>
            <p:cNvSpPr/>
            <p:nvPr/>
          </p:nvSpPr>
          <p:spPr>
            <a:xfrm>
              <a:off x="1948369" y="2311546"/>
              <a:ext cx="856435" cy="279973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start</a:t>
              </a:r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828415" y="2862546"/>
              <a:ext cx="3096343" cy="308629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828415" y="3317097"/>
              <a:ext cx="30963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>
              <a:off x="1157813" y="3441260"/>
              <a:ext cx="2569306" cy="23517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1157813" y="3777228"/>
              <a:ext cx="25693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014249" y="2902170"/>
              <a:ext cx="1712872" cy="2952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 smtClean="0"/>
                <a:t>i</a:t>
              </a:r>
              <a:r>
                <a:rPr lang="en-US" altLang="ko-KR" sz="1600" dirty="0" smtClean="0"/>
                <a:t>= 1, N-1, 1</a:t>
              </a:r>
              <a:endParaRPr lang="ko-KR" alt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14249" y="3441260"/>
              <a:ext cx="1712872" cy="29525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j =i+1, N,1</a:t>
              </a:r>
              <a:endParaRPr lang="ko-KR" altLang="en-US" sz="1600" dirty="0"/>
            </a:p>
          </p:txBody>
        </p:sp>
        <p:sp>
          <p:nvSpPr>
            <p:cNvPr id="12" name="순서도: 판단 11"/>
            <p:cNvSpPr/>
            <p:nvPr/>
          </p:nvSpPr>
          <p:spPr>
            <a:xfrm>
              <a:off x="1468190" y="3882624"/>
              <a:ext cx="2108148" cy="426553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E(</a:t>
              </a:r>
              <a:r>
                <a:rPr lang="en-US" altLang="ko-KR" sz="16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)&gt;E(j)</a:t>
              </a:r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4" name="직선 화살표 연결선 13"/>
            <p:cNvCxnSpPr>
              <a:stCxn id="12" idx="2"/>
            </p:cNvCxnSpPr>
            <p:nvPr/>
          </p:nvCxnSpPr>
          <p:spPr>
            <a:xfrm>
              <a:off x="2522264" y="4309177"/>
              <a:ext cx="0" cy="1399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/>
            <p:cNvSpPr/>
            <p:nvPr/>
          </p:nvSpPr>
          <p:spPr>
            <a:xfrm>
              <a:off x="1468190" y="4449163"/>
              <a:ext cx="2108148" cy="22397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Temp=E(</a:t>
              </a:r>
              <a:r>
                <a:rPr lang="en-US" altLang="ko-KR" sz="16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)</a:t>
              </a:r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468190" y="4841125"/>
              <a:ext cx="2108148" cy="22397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E(</a:t>
              </a:r>
              <a:r>
                <a:rPr lang="en-US" altLang="ko-KR" sz="16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)=E(j)</a:t>
              </a:r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68190" y="5233088"/>
              <a:ext cx="2108148" cy="22397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E(j)=Temp</a:t>
              </a:r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화살표 연결선 18"/>
            <p:cNvCxnSpPr>
              <a:stCxn id="15" idx="2"/>
            </p:cNvCxnSpPr>
            <p:nvPr/>
          </p:nvCxnSpPr>
          <p:spPr>
            <a:xfrm>
              <a:off x="2522264" y="4673142"/>
              <a:ext cx="0" cy="1679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16" idx="2"/>
            </p:cNvCxnSpPr>
            <p:nvPr/>
          </p:nvCxnSpPr>
          <p:spPr>
            <a:xfrm>
              <a:off x="2522264" y="5065104"/>
              <a:ext cx="0" cy="1679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7" idx="2"/>
            </p:cNvCxnSpPr>
            <p:nvPr/>
          </p:nvCxnSpPr>
          <p:spPr>
            <a:xfrm>
              <a:off x="2522264" y="5457066"/>
              <a:ext cx="0" cy="3359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2" idx="2"/>
              <a:endCxn id="4" idx="0"/>
            </p:cNvCxnSpPr>
            <p:nvPr/>
          </p:nvCxnSpPr>
          <p:spPr>
            <a:xfrm>
              <a:off x="2376587" y="2591519"/>
              <a:ext cx="0" cy="2710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4" idx="2"/>
            </p:cNvCxnSpPr>
            <p:nvPr/>
          </p:nvCxnSpPr>
          <p:spPr>
            <a:xfrm>
              <a:off x="2376587" y="5948844"/>
              <a:ext cx="0" cy="2470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순서도: 수행의 시작/종료 28"/>
            <p:cNvSpPr/>
            <p:nvPr/>
          </p:nvSpPr>
          <p:spPr>
            <a:xfrm>
              <a:off x="2024233" y="6195916"/>
              <a:ext cx="856435" cy="279973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END</a:t>
              </a:r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화살표 연결선 31"/>
            <p:cNvCxnSpPr>
              <a:endCxn id="12" idx="0"/>
            </p:cNvCxnSpPr>
            <p:nvPr/>
          </p:nvCxnSpPr>
          <p:spPr>
            <a:xfrm>
              <a:off x="2522264" y="3753292"/>
              <a:ext cx="0" cy="1293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289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11760" y="1628800"/>
            <a:ext cx="1728192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이진검</a:t>
            </a:r>
            <a:r>
              <a:rPr lang="ko-KR" altLang="en-US" sz="1400" b="1">
                <a:solidFill>
                  <a:schemeClr val="tx1"/>
                </a:solidFill>
              </a:rPr>
              <a:t>색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837583"/>
              </p:ext>
            </p:extLst>
          </p:nvPr>
        </p:nvGraphicFramePr>
        <p:xfrm>
          <a:off x="874642" y="3429000"/>
          <a:ext cx="5328590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8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285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328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3285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3285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3285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3285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3285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3285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3285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>
          <a:xfrm>
            <a:off x="971600" y="2492896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6084168" y="2492896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67544" y="2132856"/>
            <a:ext cx="1008112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LOW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80112" y="2162592"/>
            <a:ext cx="1008112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High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1560" y="4365104"/>
            <a:ext cx="7920880" cy="1800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다음과 같은 조건에서 배열</a:t>
            </a:r>
            <a:r>
              <a:rPr lang="en-US" altLang="ko-KR" sz="1400" dirty="0" smtClean="0">
                <a:solidFill>
                  <a:schemeClr val="tx1"/>
                </a:solidFill>
              </a:rPr>
              <a:t>E</a:t>
            </a:r>
            <a:r>
              <a:rPr lang="ko-KR" altLang="en-US" sz="1400" dirty="0" smtClean="0">
                <a:solidFill>
                  <a:schemeClr val="tx1"/>
                </a:solidFill>
              </a:rPr>
              <a:t>에 대하여 </a:t>
            </a:r>
            <a:r>
              <a:rPr lang="en-US" altLang="ko-KR" sz="1400" dirty="0" smtClean="0">
                <a:solidFill>
                  <a:schemeClr val="tx1"/>
                </a:solidFill>
              </a:rPr>
              <a:t>K</a:t>
            </a:r>
            <a:r>
              <a:rPr lang="ko-KR" altLang="en-US" sz="1400" dirty="0" smtClean="0">
                <a:solidFill>
                  <a:schemeClr val="tx1"/>
                </a:solidFill>
              </a:rPr>
              <a:t>가 있는 위치를 찾아 주는 이분검색</a:t>
            </a:r>
            <a:r>
              <a:rPr lang="en-US" altLang="ko-KR" sz="1400" dirty="0" smtClean="0">
                <a:solidFill>
                  <a:schemeClr val="tx1"/>
                </a:solidFill>
              </a:rPr>
              <a:t>(Binary Search)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알고리즘을 제시하라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자연수로 이루어진 배열의 전체 원소들은 미리 오름차순 정렬되어 있다고 가정한다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marL="171450" indent="-171450" algn="ctr">
              <a:buFontTx/>
              <a:buChar char="-"/>
            </a:pPr>
            <a:endParaRPr lang="ko-KR" alt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84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479760"/>
              </p:ext>
            </p:extLst>
          </p:nvPr>
        </p:nvGraphicFramePr>
        <p:xfrm>
          <a:off x="1470492" y="1556792"/>
          <a:ext cx="5328590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8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285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328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3285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3285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3285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3285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3285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3285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3285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469287" y="2276872"/>
            <a:ext cx="5478978" cy="38884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LOW:</a:t>
            </a:r>
            <a:r>
              <a:rPr lang="ko-KR" altLang="en-US" sz="1400" dirty="0" smtClean="0">
                <a:solidFill>
                  <a:schemeClr val="tx1"/>
                </a:solidFill>
              </a:rPr>
              <a:t>배열의 하한 인덱스 </a:t>
            </a:r>
            <a:r>
              <a:rPr lang="en-US" altLang="ko-KR" sz="1400" dirty="0" smtClean="0">
                <a:solidFill>
                  <a:schemeClr val="tx1"/>
                </a:solidFill>
              </a:rPr>
              <a:t>:1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HIGH:</a:t>
            </a:r>
            <a:r>
              <a:rPr lang="ko-KR" altLang="en-US" sz="1400" dirty="0" smtClean="0">
                <a:solidFill>
                  <a:schemeClr val="tx1"/>
                </a:solidFill>
              </a:rPr>
              <a:t>배열의 상한 인덱스 </a:t>
            </a:r>
            <a:r>
              <a:rPr lang="en-US" altLang="ko-KR" sz="1400" dirty="0" smtClean="0">
                <a:solidFill>
                  <a:schemeClr val="tx1"/>
                </a:solidFill>
              </a:rPr>
              <a:t>:10</a:t>
            </a: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검색값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:96</a:t>
            </a:r>
            <a:r>
              <a:rPr lang="ko-KR" altLang="en-US" sz="1400" dirty="0" smtClean="0">
                <a:solidFill>
                  <a:schemeClr val="tx1"/>
                </a:solidFill>
              </a:rPr>
              <a:t>이라고 하자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중간위치 </a:t>
            </a:r>
            <a:r>
              <a:rPr lang="en-US" altLang="ko-KR" sz="1400" dirty="0" smtClean="0">
                <a:solidFill>
                  <a:schemeClr val="tx1"/>
                </a:solidFill>
              </a:rPr>
              <a:t>(M)= (LOW+HIGH)/2   (11/2 =&gt;5)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M=5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검색할 데이터  </a:t>
            </a:r>
            <a:r>
              <a:rPr lang="en-US" altLang="ko-KR" sz="1400" dirty="0" smtClean="0">
                <a:solidFill>
                  <a:schemeClr val="tx1"/>
                </a:solidFill>
              </a:rPr>
              <a:t>&lt; </a:t>
            </a:r>
            <a:r>
              <a:rPr lang="ko-KR" altLang="en-US" sz="1400" dirty="0" smtClean="0">
                <a:solidFill>
                  <a:schemeClr val="tx1"/>
                </a:solidFill>
              </a:rPr>
              <a:t>중간위치의  값   </a:t>
            </a:r>
            <a:r>
              <a:rPr lang="en-US" altLang="ko-KR" sz="1400" dirty="0" smtClean="0">
                <a:solidFill>
                  <a:schemeClr val="tx1"/>
                </a:solidFill>
              </a:rPr>
              <a:t>=&gt; HIGH=M-1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검색할 데이터 </a:t>
            </a:r>
            <a:r>
              <a:rPr lang="en-US" altLang="ko-KR" sz="1400" dirty="0" smtClean="0">
                <a:solidFill>
                  <a:schemeClr val="tx1"/>
                </a:solidFill>
              </a:rPr>
              <a:t>&gt; </a:t>
            </a:r>
            <a:r>
              <a:rPr lang="ko-KR" altLang="en-US" sz="1400" dirty="0" smtClean="0">
                <a:solidFill>
                  <a:schemeClr val="tx1"/>
                </a:solidFill>
              </a:rPr>
              <a:t>중간위치의 값   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=&gt; LOW=M+1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검색할 데이터 </a:t>
            </a:r>
            <a:r>
              <a:rPr lang="en-US" altLang="ko-KR" sz="1400" dirty="0" smtClean="0">
                <a:solidFill>
                  <a:schemeClr val="tx1"/>
                </a:solidFill>
              </a:rPr>
              <a:t>= </a:t>
            </a:r>
            <a:r>
              <a:rPr lang="ko-KR" altLang="en-US" sz="1400" dirty="0" smtClean="0">
                <a:solidFill>
                  <a:schemeClr val="tx1"/>
                </a:solidFill>
              </a:rPr>
              <a:t>중간위치 값 같으면 검색 성공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종료조건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1. Search data </a:t>
            </a:r>
            <a:r>
              <a:rPr lang="ko-KR" altLang="en-US" sz="1400" dirty="0" smtClean="0">
                <a:solidFill>
                  <a:schemeClr val="tx1"/>
                </a:solidFill>
              </a:rPr>
              <a:t>찾음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2.LOW</a:t>
            </a:r>
            <a:r>
              <a:rPr lang="ko-KR" altLang="en-US" sz="1400" dirty="0">
                <a:solidFill>
                  <a:schemeClr val="tx1"/>
                </a:solidFill>
              </a:rPr>
              <a:t>가 </a:t>
            </a:r>
            <a:r>
              <a:rPr lang="en-US" altLang="ko-KR" sz="1400" dirty="0">
                <a:solidFill>
                  <a:schemeClr val="tx1"/>
                </a:solidFill>
              </a:rPr>
              <a:t>HIGH</a:t>
            </a:r>
            <a:r>
              <a:rPr lang="ko-KR" altLang="en-US" sz="1400" dirty="0">
                <a:solidFill>
                  <a:schemeClr val="tx1"/>
                </a:solidFill>
              </a:rPr>
              <a:t>보다 커지면 </a:t>
            </a:r>
            <a:r>
              <a:rPr lang="ko-KR" altLang="en-US" sz="1400" dirty="0" smtClean="0">
                <a:solidFill>
                  <a:schemeClr val="tx1"/>
                </a:solidFill>
              </a:rPr>
              <a:t>종료한다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71450" indent="-171450">
              <a:buFont typeface="Symbol"/>
              <a:buChar char="Þ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검색값이</a:t>
            </a:r>
            <a:r>
              <a:rPr lang="ko-KR" altLang="en-US" sz="1400" dirty="0" smtClean="0">
                <a:solidFill>
                  <a:schemeClr val="tx1"/>
                </a:solidFill>
              </a:rPr>
              <a:t> 없다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27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1115617" y="2139408"/>
            <a:ext cx="5688632" cy="3017784"/>
            <a:chOff x="1115617" y="2139408"/>
            <a:chExt cx="5688632" cy="3017784"/>
          </a:xfrm>
        </p:grpSpPr>
        <p:grpSp>
          <p:nvGrpSpPr>
            <p:cNvPr id="26" name="그룹 25"/>
            <p:cNvGrpSpPr/>
            <p:nvPr/>
          </p:nvGrpSpPr>
          <p:grpSpPr>
            <a:xfrm>
              <a:off x="1115617" y="2139408"/>
              <a:ext cx="5688632" cy="2232256"/>
              <a:chOff x="1115616" y="2139408"/>
              <a:chExt cx="6872263" cy="2450971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3000130" y="2139408"/>
                <a:ext cx="2783701" cy="42649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m</a:t>
                </a:r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id=(</a:t>
                </a:r>
                <a:r>
                  <a:rPr lang="en-US" altLang="ko-KR" sz="1400" b="1" dirty="0" err="1" smtClean="0">
                    <a:solidFill>
                      <a:schemeClr val="tx1"/>
                    </a:solidFill>
                  </a:rPr>
                  <a:t>low+high</a:t>
                </a:r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)/2</a:t>
                </a:r>
                <a:endParaRPr lang="ko-KR" altLang="en-US" sz="1400" b="1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" name="직선 화살표 연결선 4"/>
              <p:cNvCxnSpPr>
                <a:stCxn id="2" idx="2"/>
                <a:endCxn id="6" idx="0"/>
              </p:cNvCxnSpPr>
              <p:nvPr/>
            </p:nvCxnSpPr>
            <p:spPr>
              <a:xfrm>
                <a:off x="4391980" y="2565898"/>
                <a:ext cx="0" cy="35904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순서도: 판단 5"/>
              <p:cNvSpPr/>
              <p:nvPr/>
            </p:nvSpPr>
            <p:spPr>
              <a:xfrm>
                <a:off x="2591780" y="2924944"/>
                <a:ext cx="3600400" cy="720080"/>
              </a:xfrm>
              <a:prstGeom prst="flowChartDecisi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a(mid)  :  </a:t>
                </a:r>
                <a:r>
                  <a:rPr lang="en-US" altLang="ko-KR" sz="1400" b="1" dirty="0" err="1" smtClean="0">
                    <a:solidFill>
                      <a:schemeClr val="tx1"/>
                    </a:solidFill>
                  </a:rPr>
                  <a:t>search_D</a:t>
                </a:r>
                <a:endParaRPr lang="ko-KR" altLang="en-US" sz="1400" b="1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직선 연결선 7"/>
              <p:cNvCxnSpPr>
                <a:stCxn id="6" idx="1"/>
              </p:cNvCxnSpPr>
              <p:nvPr/>
            </p:nvCxnSpPr>
            <p:spPr>
              <a:xfrm flipH="1">
                <a:off x="1835696" y="3284984"/>
                <a:ext cx="75608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/>
              <p:cNvCxnSpPr/>
              <p:nvPr/>
            </p:nvCxnSpPr>
            <p:spPr>
              <a:xfrm>
                <a:off x="1835696" y="3284984"/>
                <a:ext cx="0" cy="7200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>
                <a:stCxn id="6" idx="3"/>
              </p:cNvCxnSpPr>
              <p:nvPr/>
            </p:nvCxnSpPr>
            <p:spPr>
              <a:xfrm>
                <a:off x="6192180" y="3284984"/>
                <a:ext cx="8280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/>
              <p:cNvCxnSpPr>
                <a:endCxn id="17" idx="1"/>
              </p:cNvCxnSpPr>
              <p:nvPr/>
            </p:nvCxnSpPr>
            <p:spPr>
              <a:xfrm>
                <a:off x="7020272" y="3284984"/>
                <a:ext cx="0" cy="9674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직사각형 14"/>
              <p:cNvSpPr/>
              <p:nvPr/>
            </p:nvSpPr>
            <p:spPr>
              <a:xfrm>
                <a:off x="1115616" y="4005064"/>
                <a:ext cx="1476164" cy="43204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High=mid-1</a:t>
                </a:r>
                <a:endParaRPr lang="ko-KR" altLang="en-US" sz="14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3788913" y="4128175"/>
                <a:ext cx="1476164" cy="43204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Low=mid+1</a:t>
                </a:r>
                <a:endParaRPr lang="ko-KR" altLang="en-US" sz="14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1835696" y="2925453"/>
                <a:ext cx="756084" cy="371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&gt;</a:t>
                </a:r>
                <a:endParaRPr lang="ko-KR" altLang="en-US" sz="1600" b="1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526995" y="3794846"/>
                <a:ext cx="756084" cy="337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&lt;</a:t>
                </a:r>
                <a:endParaRPr lang="ko-KR" altLang="en-US" sz="1400" b="1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052664" y="4252446"/>
                <a:ext cx="1935215" cy="337933"/>
              </a:xfrm>
              <a:prstGeom prst="flowChartInputOutpu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/>
                  <a:t>Mid </a:t>
                </a:r>
                <a:r>
                  <a:rPr lang="ko-KR" altLang="en-US" sz="1400" b="1" dirty="0" smtClean="0"/>
                  <a:t>출력</a:t>
                </a:r>
                <a:endParaRPr lang="ko-KR" altLang="en-US" sz="1400" b="1" dirty="0"/>
              </a:p>
            </p:txBody>
          </p:sp>
          <p:cxnSp>
            <p:nvCxnSpPr>
              <p:cNvPr id="7" name="직선 화살표 연결선 6"/>
              <p:cNvCxnSpPr>
                <a:stCxn id="6" idx="2"/>
              </p:cNvCxnSpPr>
              <p:nvPr/>
            </p:nvCxnSpPr>
            <p:spPr>
              <a:xfrm>
                <a:off x="4391980" y="3645024"/>
                <a:ext cx="0" cy="4575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6309614" y="3487069"/>
                <a:ext cx="756084" cy="337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=</a:t>
                </a:r>
                <a:endParaRPr lang="ko-KR" altLang="en-US" sz="1400" b="1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cxnSp>
          <p:nvCxnSpPr>
            <p:cNvPr id="31" name="직선 화살표 연결선 30"/>
            <p:cNvCxnSpPr>
              <a:stCxn id="17" idx="4"/>
            </p:cNvCxnSpPr>
            <p:nvPr/>
          </p:nvCxnSpPr>
          <p:spPr>
            <a:xfrm flipH="1">
              <a:off x="6003295" y="4371664"/>
              <a:ext cx="1" cy="3534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순서도: 수행의 시작/종료 32"/>
            <p:cNvSpPr/>
            <p:nvPr/>
          </p:nvSpPr>
          <p:spPr>
            <a:xfrm>
              <a:off x="5660562" y="4725144"/>
              <a:ext cx="855654" cy="432048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END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621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235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97260" y="1052736"/>
            <a:ext cx="8496944" cy="151216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급여 계산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/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지폐 매수 계산 알고리즘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다음은 회사 사원들에게 출장비를 지급할 때 각 화폐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단위별로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몇 매씩 지급해야 하는지를 계산하는 급여계산 알고리즘이다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&lt;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처리조건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&gt;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을 고려하여 알고리즘을 제시하라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97260" y="2780928"/>
            <a:ext cx="8496944" cy="172819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처리조건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화페단위는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50000 , 10000 , 5000, 1000 ,500 ,100,50,10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원의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8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가지가 있다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출장비로 지급하는 화폐는 고액권부터 순서대로 계산된 매수를 지급한다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 데이터는 회사원들의 성명과 출장비로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성명이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“STOP”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이면 입력이 끝난다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출력은 성명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출장비 지급액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각 화폐매수로 이루어 진다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본 문제에서 나오는 </a:t>
            </a: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“/”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연산자는 몫만 구하여 소수점 이하는 버린다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예를 들어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10/5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결과는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이며 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10/2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결과는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이고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4/5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결과는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97260" y="4560540"/>
            <a:ext cx="8496944" cy="86409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입력조건</a:t>
            </a:r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;</a:t>
            </a:r>
          </a:p>
          <a:p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홍길동  </a:t>
            </a:r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532560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97260" y="5589240"/>
            <a:ext cx="8496944" cy="86409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출력양식</a:t>
            </a:r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:</a:t>
            </a:r>
          </a:p>
          <a:p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이름      출장비      </a:t>
            </a:r>
            <a:r>
              <a:rPr lang="ko-KR" altLang="en-US" sz="1400" dirty="0" err="1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오만원</a:t>
            </a:r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     만원      </a:t>
            </a:r>
            <a:r>
              <a:rPr lang="ko-KR" altLang="en-US" sz="1400" dirty="0" err="1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오천원</a:t>
            </a:r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       천원     </a:t>
            </a:r>
            <a:r>
              <a:rPr lang="ko-KR" altLang="en-US" sz="1400" dirty="0" err="1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오백원</a:t>
            </a:r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       </a:t>
            </a:r>
            <a:r>
              <a:rPr lang="ko-KR" altLang="en-US" sz="1400" dirty="0" err="1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백원</a:t>
            </a:r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     </a:t>
            </a:r>
            <a:r>
              <a:rPr lang="ko-KR" altLang="en-US" sz="1400" dirty="0" err="1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오십원</a:t>
            </a:r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     </a:t>
            </a:r>
            <a:r>
              <a:rPr lang="ko-KR" altLang="en-US" sz="1400" dirty="0" err="1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십원</a:t>
            </a:r>
            <a:endParaRPr lang="en-US" altLang="ko-KR" sz="14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홍길동    </a:t>
            </a:r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532560     10            3           0             2           1             0          1           1</a:t>
            </a:r>
          </a:p>
        </p:txBody>
      </p:sp>
    </p:spTree>
    <p:extLst>
      <p:ext uri="{BB962C8B-B14F-4D97-AF65-F5344CB8AC3E}">
        <p14:creationId xmlns:p14="http://schemas.microsoft.com/office/powerpoint/2010/main" val="97346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236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1520" y="908720"/>
            <a:ext cx="8496944" cy="504056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문제공략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일단 잔액의 초기값은 출장비전액으로 잡고서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시작한다</a:t>
            </a:r>
            <a:endParaRPr lang="en-US" altLang="ko-KR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현재 화폐단위에 대한 매수 계산을 끝내면</a:t>
            </a:r>
            <a:endParaRPr lang="en-US" altLang="ko-KR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다음 번  계산을 위한 </a:t>
            </a:r>
            <a:r>
              <a:rPr lang="ko-KR" altLang="en-US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잔액 </a:t>
            </a:r>
            <a:r>
              <a:rPr lang="en-US" altLang="ko-KR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화폐단위를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계산해야 한다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연산자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”/”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에 대한 </a:t>
            </a:r>
            <a:r>
              <a:rPr lang="ko-KR" altLang="en-US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문제의설명을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참조하면 연산자</a:t>
            </a:r>
            <a:r>
              <a:rPr lang="en-US" altLang="ko-KR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“/”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은 나눗셈의 몫만 구해주므로</a:t>
            </a:r>
            <a:endParaRPr lang="en-US" altLang="ko-KR" dirty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화폐매수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=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잔액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화폐단위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다음 화폐계산을 위한 잔액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= (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현재잔액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– (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화폐단위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*</a:t>
            </a:r>
            <a:r>
              <a:rPr lang="ko-KR" altLang="en-US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화페매수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이다</a:t>
            </a:r>
            <a:endParaRPr lang="en-US" altLang="ko-KR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823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6492875"/>
            <a:ext cx="2133600" cy="365125"/>
          </a:xfrm>
        </p:spPr>
        <p:txBody>
          <a:bodyPr/>
          <a:lstStyle/>
          <a:p>
            <a:fld id="{516A89C5-8975-459D-9712-CA15A4290BBD}" type="slidenum">
              <a:rPr lang="ko-KR" altLang="en-US" smtClean="0"/>
              <a:t>237</a:t>
            </a:fld>
            <a:endParaRPr lang="ko-KR" altLang="en-US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4406218" y="424024"/>
            <a:ext cx="1080120" cy="432048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시작</a:t>
            </a:r>
          </a:p>
        </p:txBody>
      </p:sp>
      <p:sp>
        <p:nvSpPr>
          <p:cNvPr id="4" name="순서도: 준비 3"/>
          <p:cNvSpPr/>
          <p:nvPr/>
        </p:nvSpPr>
        <p:spPr>
          <a:xfrm>
            <a:off x="3614130" y="1000088"/>
            <a:ext cx="2664296" cy="792088"/>
          </a:xfrm>
          <a:prstGeom prst="flowChartPreparation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N=1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5198306" y="712056"/>
            <a:ext cx="1080120" cy="684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78660" y="424024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반복제어변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수</a:t>
            </a:r>
          </a:p>
        </p:txBody>
      </p:sp>
      <p:cxnSp>
        <p:nvCxnSpPr>
          <p:cNvPr id="9" name="직선 화살표 연결선 8"/>
          <p:cNvCxnSpPr>
            <a:stCxn id="4" idx="2"/>
            <a:endCxn id="10" idx="0"/>
          </p:cNvCxnSpPr>
          <p:nvPr/>
        </p:nvCxnSpPr>
        <p:spPr>
          <a:xfrm flipH="1">
            <a:off x="4932530" y="1792176"/>
            <a:ext cx="13748" cy="249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528374" y="2041488"/>
            <a:ext cx="2808312" cy="1800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처리대상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932530" y="3841688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266146" y="4165724"/>
            <a:ext cx="1440160" cy="2520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N=N+1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  <p:cxnSp>
        <p:nvCxnSpPr>
          <p:cNvPr id="17" name="직선 화살표 연결선 16"/>
          <p:cNvCxnSpPr>
            <a:stCxn id="13" idx="2"/>
            <a:endCxn id="18" idx="0"/>
          </p:cNvCxnSpPr>
          <p:nvPr/>
        </p:nvCxnSpPr>
        <p:spPr>
          <a:xfrm>
            <a:off x="4986226" y="4417752"/>
            <a:ext cx="0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판단 17"/>
          <p:cNvSpPr/>
          <p:nvPr/>
        </p:nvSpPr>
        <p:spPr>
          <a:xfrm>
            <a:off x="3870102" y="4597772"/>
            <a:ext cx="2232248" cy="576064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N&gt;MAX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  <p:cxnSp>
        <p:nvCxnSpPr>
          <p:cNvPr id="20" name="직선 화살표 연결선 19"/>
          <p:cNvCxnSpPr>
            <a:stCxn id="18" idx="2"/>
          </p:cNvCxnSpPr>
          <p:nvPr/>
        </p:nvCxnSpPr>
        <p:spPr>
          <a:xfrm>
            <a:off x="4986226" y="5173836"/>
            <a:ext cx="0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순서도: 문서 20"/>
          <p:cNvSpPr/>
          <p:nvPr/>
        </p:nvSpPr>
        <p:spPr>
          <a:xfrm>
            <a:off x="3922136" y="5317615"/>
            <a:ext cx="2048284" cy="650829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결과 출력</a:t>
            </a:r>
          </a:p>
        </p:txBody>
      </p:sp>
      <p:cxnSp>
        <p:nvCxnSpPr>
          <p:cNvPr id="27" name="직선 화살표 연결선 26"/>
          <p:cNvCxnSpPr>
            <a:stCxn id="21" idx="2"/>
            <a:endCxn id="28" idx="0"/>
          </p:cNvCxnSpPr>
          <p:nvPr/>
        </p:nvCxnSpPr>
        <p:spPr>
          <a:xfrm>
            <a:off x="4946278" y="5925417"/>
            <a:ext cx="490" cy="284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순서도: 수행의 시작/종료 27"/>
          <p:cNvSpPr/>
          <p:nvPr/>
        </p:nvSpPr>
        <p:spPr>
          <a:xfrm>
            <a:off x="4550724" y="6210381"/>
            <a:ext cx="792088" cy="360040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종료</a:t>
            </a:r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2606018" y="1916832"/>
            <a:ext cx="0" cy="2968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2622048" y="1916832"/>
            <a:ext cx="19841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18" idx="1"/>
          </p:cNvCxnSpPr>
          <p:nvPr/>
        </p:nvCxnSpPr>
        <p:spPr>
          <a:xfrm flipH="1">
            <a:off x="2606018" y="4885804"/>
            <a:ext cx="1264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706306" y="5032536"/>
            <a:ext cx="396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040038" y="4608805"/>
            <a:ext cx="396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F</a:t>
            </a:r>
            <a:endParaRPr lang="ko-KR" altLang="en-US" sz="1200" dirty="0"/>
          </a:p>
        </p:txBody>
      </p:sp>
      <p:sp>
        <p:nvSpPr>
          <p:cNvPr id="61" name="직사각형 60"/>
          <p:cNvSpPr/>
          <p:nvPr/>
        </p:nvSpPr>
        <p:spPr>
          <a:xfrm>
            <a:off x="251520" y="1396132"/>
            <a:ext cx="1872208" cy="24455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자료명세표</a:t>
            </a:r>
            <a:endParaRPr lang="en-US" altLang="ko-KR" sz="16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  <a:p>
            <a:r>
              <a:rPr lang="ko-KR" altLang="en-US" sz="1600" dirty="0" err="1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출려자료</a:t>
            </a:r>
            <a:endParaRPr lang="en-US" altLang="ko-KR" sz="16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입력자료</a:t>
            </a:r>
            <a:endParaRPr lang="en-US" altLang="ko-KR" sz="16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처리자료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: N</a:t>
            </a:r>
          </a:p>
          <a:p>
            <a:endParaRPr lang="en-US" altLang="ko-KR" sz="16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S.C  MAX =10</a:t>
            </a:r>
          </a:p>
          <a:p>
            <a:endParaRPr lang="ko-KR" altLang="en-US" sz="16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 flipV="1">
            <a:off x="2123728" y="1396132"/>
            <a:ext cx="1746374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3" idx="2"/>
            <a:endCxn id="4" idx="0"/>
          </p:cNvCxnSpPr>
          <p:nvPr/>
        </p:nvCxnSpPr>
        <p:spPr>
          <a:xfrm>
            <a:off x="4946278" y="85607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51520" y="416572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HY강B" panose="02030600000101010101" pitchFamily="18" charset="-127"/>
                <a:ea typeface="HY강B" panose="02030600000101010101" pitchFamily="18" charset="-127"/>
              </a:rPr>
              <a:t>처리과</a:t>
            </a:r>
            <a:r>
              <a:rPr lang="ko-KR" altLang="en-US">
                <a:latin typeface="HY강B" panose="02030600000101010101" pitchFamily="18" charset="-127"/>
                <a:ea typeface="HY강B" panose="02030600000101010101" pitchFamily="18" charset="-127"/>
              </a:rPr>
              <a:t>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260648"/>
            <a:ext cx="2664296" cy="4514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순서도 그리기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기본 틀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7020272" y="2125482"/>
            <a:ext cx="2454760" cy="2991048"/>
            <a:chOff x="6726073" y="2054935"/>
            <a:chExt cx="2454760" cy="2991048"/>
          </a:xfrm>
        </p:grpSpPr>
        <p:sp>
          <p:nvSpPr>
            <p:cNvPr id="8" name="직사각형 7"/>
            <p:cNvSpPr/>
            <p:nvPr/>
          </p:nvSpPr>
          <p:spPr>
            <a:xfrm>
              <a:off x="6740311" y="2054935"/>
              <a:ext cx="2001986" cy="299104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6726073" y="2618910"/>
              <a:ext cx="20019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/>
            <p:cNvSpPr/>
            <p:nvPr/>
          </p:nvSpPr>
          <p:spPr>
            <a:xfrm>
              <a:off x="7236296" y="3036204"/>
              <a:ext cx="1285582" cy="131418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처리과정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862923" y="2204864"/>
              <a:ext cx="13179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N=1,MAX</a:t>
              </a:r>
              <a:endParaRPr lang="ko-KR" altLang="en-US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846741" y="2204864"/>
              <a:ext cx="13179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반</a:t>
              </a:r>
              <a:r>
                <a:rPr lang="ko-KR" altLang="en-US" sz="1400" dirty="0"/>
                <a:t>복</a:t>
              </a:r>
            </a:p>
          </p:txBody>
        </p:sp>
        <p:cxnSp>
          <p:nvCxnSpPr>
            <p:cNvPr id="22" name="직선 화살표 연결선 21"/>
            <p:cNvCxnSpPr>
              <a:endCxn id="15" idx="0"/>
            </p:cNvCxnSpPr>
            <p:nvPr/>
          </p:nvCxnSpPr>
          <p:spPr>
            <a:xfrm>
              <a:off x="7862923" y="2618910"/>
              <a:ext cx="16164" cy="4172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15" idx="2"/>
            </p:cNvCxnSpPr>
            <p:nvPr/>
          </p:nvCxnSpPr>
          <p:spPr>
            <a:xfrm>
              <a:off x="7879087" y="4350390"/>
              <a:ext cx="0" cy="6821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등호 33"/>
          <p:cNvSpPr/>
          <p:nvPr/>
        </p:nvSpPr>
        <p:spPr>
          <a:xfrm>
            <a:off x="6486601" y="3284982"/>
            <a:ext cx="461663" cy="408313"/>
          </a:xfrm>
          <a:prstGeom prst="mathEqual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6948264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34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238</a:t>
            </a:fld>
            <a:endParaRPr lang="ko-KR" altLang="en-US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4406218" y="424024"/>
            <a:ext cx="1080120" cy="432048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시작</a:t>
            </a:r>
          </a:p>
        </p:txBody>
      </p:sp>
      <p:sp>
        <p:nvSpPr>
          <p:cNvPr id="4" name="순서도: 준비 3"/>
          <p:cNvSpPr/>
          <p:nvPr/>
        </p:nvSpPr>
        <p:spPr>
          <a:xfrm>
            <a:off x="3614130" y="1000088"/>
            <a:ext cx="2664296" cy="792088"/>
          </a:xfrm>
          <a:prstGeom prst="flowChartPreparation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N=1</a:t>
            </a:r>
            <a:endParaRPr lang="ko-KR" altLang="en-US" sz="14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  <p:cxnSp>
        <p:nvCxnSpPr>
          <p:cNvPr id="6" name="직선 화살표 연결선 5"/>
          <p:cNvCxnSpPr>
            <a:stCxn id="4" idx="2"/>
            <a:endCxn id="7" idx="0"/>
          </p:cNvCxnSpPr>
          <p:nvPr/>
        </p:nvCxnSpPr>
        <p:spPr>
          <a:xfrm flipH="1">
            <a:off x="4932530" y="1792176"/>
            <a:ext cx="13748" cy="249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528374" y="2041488"/>
            <a:ext cx="2808312" cy="1800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처리 대상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932530" y="3841688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266146" y="4165724"/>
            <a:ext cx="1440160" cy="2520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N=N+1</a:t>
            </a:r>
            <a:endParaRPr lang="ko-KR" altLang="en-US" sz="14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  <p:cxnSp>
        <p:nvCxnSpPr>
          <p:cNvPr id="10" name="직선 화살표 연결선 9"/>
          <p:cNvCxnSpPr>
            <a:stCxn id="9" idx="2"/>
            <a:endCxn id="11" idx="0"/>
          </p:cNvCxnSpPr>
          <p:nvPr/>
        </p:nvCxnSpPr>
        <p:spPr>
          <a:xfrm>
            <a:off x="4986226" y="4417752"/>
            <a:ext cx="0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판단 10"/>
          <p:cNvSpPr/>
          <p:nvPr/>
        </p:nvSpPr>
        <p:spPr>
          <a:xfrm>
            <a:off x="3870102" y="4597772"/>
            <a:ext cx="2232248" cy="576064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N&gt;MAX</a:t>
            </a:r>
            <a:endParaRPr lang="ko-KR" altLang="en-US" sz="14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  <p:cxnSp>
        <p:nvCxnSpPr>
          <p:cNvPr id="12" name="직선 화살표 연결선 11"/>
          <p:cNvCxnSpPr>
            <a:stCxn id="11" idx="2"/>
          </p:cNvCxnSpPr>
          <p:nvPr/>
        </p:nvCxnSpPr>
        <p:spPr>
          <a:xfrm>
            <a:off x="4986226" y="5173836"/>
            <a:ext cx="0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문서 12"/>
          <p:cNvSpPr/>
          <p:nvPr/>
        </p:nvSpPr>
        <p:spPr>
          <a:xfrm>
            <a:off x="3922136" y="5317615"/>
            <a:ext cx="2048284" cy="650829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결과 출력</a:t>
            </a:r>
          </a:p>
        </p:txBody>
      </p:sp>
      <p:cxnSp>
        <p:nvCxnSpPr>
          <p:cNvPr id="14" name="직선 화살표 연결선 13"/>
          <p:cNvCxnSpPr>
            <a:stCxn id="13" idx="2"/>
            <a:endCxn id="15" idx="0"/>
          </p:cNvCxnSpPr>
          <p:nvPr/>
        </p:nvCxnSpPr>
        <p:spPr>
          <a:xfrm>
            <a:off x="4946278" y="5925417"/>
            <a:ext cx="490" cy="284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순서도: 수행의 시작/종료 14"/>
          <p:cNvSpPr/>
          <p:nvPr/>
        </p:nvSpPr>
        <p:spPr>
          <a:xfrm>
            <a:off x="4550724" y="6210381"/>
            <a:ext cx="792088" cy="360040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종료</a:t>
            </a: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2606018" y="1916832"/>
            <a:ext cx="0" cy="2968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622048" y="1916832"/>
            <a:ext cx="19841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1" idx="1"/>
          </p:cNvCxnSpPr>
          <p:nvPr/>
        </p:nvCxnSpPr>
        <p:spPr>
          <a:xfrm flipH="1">
            <a:off x="2606018" y="4885804"/>
            <a:ext cx="1264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06306" y="5032536"/>
            <a:ext cx="396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040038" y="4608805"/>
            <a:ext cx="396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F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251520" y="856071"/>
            <a:ext cx="1872208" cy="37527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자료명세표</a:t>
            </a:r>
            <a:endParaRPr lang="en-US" altLang="ko-KR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출력자료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: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pos_cnt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neg_cnt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,</a:t>
            </a:r>
          </a:p>
          <a:p>
            <a:r>
              <a:rPr lang="en-US" altLang="ko-KR" sz="1600" dirty="0" err="1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e</a:t>
            </a:r>
            <a:r>
              <a:rPr lang="en-US" altLang="ko-KR" sz="1600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ven_cnt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odd_cnt</a:t>
            </a:r>
            <a:endParaRPr lang="en-US" altLang="ko-KR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입력자료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:</a:t>
            </a: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수 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:number</a:t>
            </a:r>
          </a:p>
          <a:p>
            <a:endParaRPr lang="en-US" altLang="ko-KR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처리자료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: N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endParaRPr lang="en-US" altLang="ko-KR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S.C  MAX =100</a:t>
            </a:r>
            <a:endParaRPr lang="ko-KR" altLang="en-US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2123728" y="1396132"/>
            <a:ext cx="1746374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3" idx="2"/>
            <a:endCxn id="4" idx="0"/>
          </p:cNvCxnSpPr>
          <p:nvPr/>
        </p:nvCxnSpPr>
        <p:spPr>
          <a:xfrm>
            <a:off x="4946278" y="85607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33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239</a:t>
            </a:fld>
            <a:endParaRPr lang="ko-KR" altLang="en-US"/>
          </a:p>
        </p:txBody>
      </p:sp>
      <p:sp>
        <p:nvSpPr>
          <p:cNvPr id="3" name="순서도: 준비 2"/>
          <p:cNvSpPr/>
          <p:nvPr/>
        </p:nvSpPr>
        <p:spPr>
          <a:xfrm>
            <a:off x="1217549" y="1715108"/>
            <a:ext cx="6408712" cy="1512168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pos_cnt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=0 , </a:t>
            </a:r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neg_cnt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=0 , </a:t>
            </a:r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even_cnt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=0, </a:t>
            </a:r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odd_cnt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=0 ,</a:t>
            </a:r>
          </a:p>
          <a:p>
            <a:endParaRPr lang="en-US" altLang="ko-KR" sz="1600" dirty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n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umber</a:t>
            </a:r>
            <a:r>
              <a:rPr lang="en-US" altLang="ko-KR" sz="1600" dirty="0" smtClean="0">
                <a:solidFill>
                  <a:srgbClr val="FF0000"/>
                </a:solidFill>
                <a:latin typeface="+mj-lt"/>
                <a:ea typeface="HY궁서B" panose="02030600000101010101" pitchFamily="18" charset="-127"/>
              </a:rPr>
              <a:t>,  N=1 </a:t>
            </a:r>
            <a:endParaRPr lang="ko-KR" altLang="en-US" sz="1600" dirty="0" smtClean="0">
              <a:solidFill>
                <a:srgbClr val="FF0000"/>
              </a:solidFill>
              <a:latin typeface="+mj-lt"/>
              <a:ea typeface="HY궁서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442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094672" y="2967335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알고리즘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7649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728393" y="6309320"/>
            <a:ext cx="2133600" cy="365125"/>
          </a:xfrm>
        </p:spPr>
        <p:txBody>
          <a:bodyPr/>
          <a:lstStyle/>
          <a:p>
            <a:fld id="{516A89C5-8975-459D-9712-CA15A4290BBD}" type="slidenum">
              <a:rPr lang="ko-KR" altLang="en-US" smtClean="0"/>
              <a:t>240</a:t>
            </a:fld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853612" y="1268760"/>
            <a:ext cx="7172728" cy="4647541"/>
            <a:chOff x="853612" y="1268760"/>
            <a:chExt cx="7172728" cy="4647541"/>
          </a:xfrm>
        </p:grpSpPr>
        <p:grpSp>
          <p:nvGrpSpPr>
            <p:cNvPr id="51" name="그룹 50"/>
            <p:cNvGrpSpPr/>
            <p:nvPr/>
          </p:nvGrpSpPr>
          <p:grpSpPr>
            <a:xfrm>
              <a:off x="853612" y="1268760"/>
              <a:ext cx="7172728" cy="4647541"/>
              <a:chOff x="395536" y="584684"/>
              <a:chExt cx="7875512" cy="6290728"/>
            </a:xfrm>
          </p:grpSpPr>
          <p:sp>
            <p:nvSpPr>
              <p:cNvPr id="3" name="순서도: 수동 입력 2"/>
              <p:cNvSpPr/>
              <p:nvPr/>
            </p:nvSpPr>
            <p:spPr>
              <a:xfrm>
                <a:off x="3734544" y="584684"/>
                <a:ext cx="2520280" cy="504056"/>
              </a:xfrm>
              <a:prstGeom prst="flowChartManualInpu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number</a:t>
                </a:r>
                <a:endParaRPr lang="ko-KR" altLang="en-US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endParaRPr>
              </a:p>
            </p:txBody>
          </p:sp>
          <p:cxnSp>
            <p:nvCxnSpPr>
              <p:cNvPr id="5" name="직선 화살표 연결선 4"/>
              <p:cNvCxnSpPr>
                <a:stCxn id="3" idx="2"/>
              </p:cNvCxnSpPr>
              <p:nvPr/>
            </p:nvCxnSpPr>
            <p:spPr>
              <a:xfrm>
                <a:off x="4994684" y="1088740"/>
                <a:ext cx="0" cy="4320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순서도: 판단 5"/>
              <p:cNvSpPr/>
              <p:nvPr/>
            </p:nvSpPr>
            <p:spPr>
              <a:xfrm>
                <a:off x="3734544" y="1520788"/>
                <a:ext cx="2448272" cy="792088"/>
              </a:xfrm>
              <a:prstGeom prst="flowChartDecision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n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umber &gt;0</a:t>
                </a:r>
                <a:endParaRPr lang="ko-KR" altLang="en-US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endParaRPr>
              </a:p>
            </p:txBody>
          </p:sp>
          <p:cxnSp>
            <p:nvCxnSpPr>
              <p:cNvPr id="8" name="직선 연결선 7"/>
              <p:cNvCxnSpPr>
                <a:stCxn id="6" idx="1"/>
              </p:cNvCxnSpPr>
              <p:nvPr/>
            </p:nvCxnSpPr>
            <p:spPr>
              <a:xfrm flipH="1">
                <a:off x="3456656" y="1916832"/>
                <a:ext cx="27788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/>
              <p:cNvCxnSpPr>
                <a:endCxn id="15" idx="0"/>
              </p:cNvCxnSpPr>
              <p:nvPr/>
            </p:nvCxnSpPr>
            <p:spPr>
              <a:xfrm>
                <a:off x="3456656" y="1916831"/>
                <a:ext cx="0" cy="64807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>
                <a:stCxn id="6" idx="3"/>
              </p:cNvCxnSpPr>
              <p:nvPr/>
            </p:nvCxnSpPr>
            <p:spPr>
              <a:xfrm>
                <a:off x="6182816" y="1916832"/>
                <a:ext cx="10441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/>
              <p:cNvCxnSpPr>
                <a:endCxn id="16" idx="0"/>
              </p:cNvCxnSpPr>
              <p:nvPr/>
            </p:nvCxnSpPr>
            <p:spPr>
              <a:xfrm>
                <a:off x="7226932" y="1916832"/>
                <a:ext cx="0" cy="64807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직사각형 14"/>
              <p:cNvSpPr/>
              <p:nvPr/>
            </p:nvSpPr>
            <p:spPr>
              <a:xfrm>
                <a:off x="2469699" y="2564904"/>
                <a:ext cx="1973914" cy="57606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p</a:t>
                </a:r>
                <a:r>
                  <a:rPr lang="en-US" altLang="ko-KR" sz="1400" dirty="0" err="1" smtClean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os_cnt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=pos_cnt+1</a:t>
                </a:r>
                <a:endParaRPr lang="ko-KR" altLang="en-US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6182816" y="2564904"/>
                <a:ext cx="2088232" cy="57606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 smtClean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neg_cnt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=neg_cnt+1</a:t>
                </a:r>
                <a:endParaRPr lang="ko-KR" altLang="en-US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endParaRPr>
              </a:p>
            </p:txBody>
          </p:sp>
          <p:cxnSp>
            <p:nvCxnSpPr>
              <p:cNvPr id="18" name="직선 화살표 연결선 17"/>
              <p:cNvCxnSpPr/>
              <p:nvPr/>
            </p:nvCxnSpPr>
            <p:spPr>
              <a:xfrm>
                <a:off x="3456656" y="3140968"/>
                <a:ext cx="0" cy="5760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순서도: 판단 25"/>
              <p:cNvSpPr/>
              <p:nvPr/>
            </p:nvSpPr>
            <p:spPr>
              <a:xfrm>
                <a:off x="1899873" y="3717032"/>
                <a:ext cx="3113566" cy="576064"/>
              </a:xfrm>
              <a:prstGeom prst="flowChartDecision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n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umber %2 =0</a:t>
                </a:r>
                <a:endParaRPr lang="ko-KR" altLang="en-US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endParaRPr>
              </a:p>
            </p:txBody>
          </p:sp>
          <p:cxnSp>
            <p:nvCxnSpPr>
              <p:cNvPr id="29" name="직선 연결선 28"/>
              <p:cNvCxnSpPr>
                <a:stCxn id="26" idx="1"/>
              </p:cNvCxnSpPr>
              <p:nvPr/>
            </p:nvCxnSpPr>
            <p:spPr>
              <a:xfrm flipH="1">
                <a:off x="1052999" y="4005064"/>
                <a:ext cx="84687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/>
              <p:cNvCxnSpPr/>
              <p:nvPr/>
            </p:nvCxnSpPr>
            <p:spPr>
              <a:xfrm>
                <a:off x="1052999" y="4005064"/>
                <a:ext cx="0" cy="7920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>
                <a:stCxn id="26" idx="3"/>
              </p:cNvCxnSpPr>
              <p:nvPr/>
            </p:nvCxnSpPr>
            <p:spPr>
              <a:xfrm>
                <a:off x="5013439" y="4005064"/>
                <a:ext cx="56667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/>
              <p:cNvCxnSpPr/>
              <p:nvPr/>
            </p:nvCxnSpPr>
            <p:spPr>
              <a:xfrm>
                <a:off x="5580112" y="4005064"/>
                <a:ext cx="0" cy="7920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직사각형 35"/>
              <p:cNvSpPr/>
              <p:nvPr/>
            </p:nvSpPr>
            <p:spPr>
              <a:xfrm>
                <a:off x="395536" y="4797152"/>
                <a:ext cx="2317904" cy="50405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 smtClean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even_cnt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=even_cnt+1</a:t>
                </a:r>
                <a:endParaRPr lang="ko-KR" altLang="en-US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4530470" y="4813666"/>
                <a:ext cx="2174404" cy="50405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 smtClean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odd_cnt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=odd_cnt+1</a:t>
                </a:r>
                <a:endParaRPr lang="ko-KR" altLang="en-US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endParaRPr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1403648" y="5301209"/>
                <a:ext cx="0" cy="8640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>
                <a:stCxn id="37" idx="2"/>
              </p:cNvCxnSpPr>
              <p:nvPr/>
            </p:nvCxnSpPr>
            <p:spPr>
              <a:xfrm>
                <a:off x="5617672" y="5317722"/>
                <a:ext cx="0" cy="8475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>
                <a:stCxn id="16" idx="2"/>
              </p:cNvCxnSpPr>
              <p:nvPr/>
            </p:nvCxnSpPr>
            <p:spPr>
              <a:xfrm>
                <a:off x="7226932" y="3140968"/>
                <a:ext cx="0" cy="30243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1403648" y="6165304"/>
                <a:ext cx="582328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화살표 연결선 49"/>
              <p:cNvCxnSpPr/>
              <p:nvPr/>
            </p:nvCxnSpPr>
            <p:spPr>
              <a:xfrm>
                <a:off x="4356756" y="6165304"/>
                <a:ext cx="0" cy="7101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3641568" y="1960347"/>
              <a:ext cx="426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T</a:t>
              </a:r>
              <a:endParaRPr lang="ko-KR" altLang="en-US" sz="12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190037" y="1930529"/>
              <a:ext cx="426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F</a:t>
              </a:r>
              <a:endParaRPr lang="ko-KR" altLang="en-US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25107" y="3444415"/>
              <a:ext cx="426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T</a:t>
              </a:r>
              <a:endParaRPr lang="ko-KR" alt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49158" y="3518711"/>
              <a:ext cx="426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F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8729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241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229145" y="2034714"/>
            <a:ext cx="480452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보수 공부하기</a:t>
            </a:r>
            <a:endParaRPr lang="en-US" altLang="ko-KR" sz="5400" b="1" cap="none" spc="0" dirty="0" smtClean="0">
              <a:ln/>
              <a:solidFill>
                <a:schemeClr val="accent3"/>
              </a:solidFill>
              <a:effectLst/>
            </a:endParaRPr>
          </a:p>
          <a:p>
            <a:pPr algn="ctr"/>
            <a:r>
              <a:rPr lang="en-US" altLang="ko-KR" sz="5400" b="1" dirty="0">
                <a:ln/>
                <a:solidFill>
                  <a:schemeClr val="accent3"/>
                </a:solidFill>
              </a:rPr>
              <a:t>(</a:t>
            </a:r>
            <a:r>
              <a:rPr lang="en-US" altLang="ko-KR" sz="5400" b="1" dirty="0" smtClean="0">
                <a:ln/>
                <a:solidFill>
                  <a:schemeClr val="accent3"/>
                </a:solidFill>
              </a:rPr>
              <a:t>complement)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87624" y="4221088"/>
            <a:ext cx="7344816" cy="201622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보수란 서로 상반되는 수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즉 각 자리의 숫자의 합이 어느 일정한 수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기수 </a:t>
            </a:r>
            <a:r>
              <a:rPr lang="en-US" altLang="ko-KR" dirty="0">
                <a:solidFill>
                  <a:schemeClr val="tx1"/>
                </a:solidFill>
              </a:rPr>
              <a:t>N)</a:t>
            </a:r>
            <a:r>
              <a:rPr lang="ko-KR" altLang="en-US" dirty="0">
                <a:solidFill>
                  <a:schemeClr val="tx1"/>
                </a:solidFill>
              </a:rPr>
              <a:t>가 되게 하는 수를 말한다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두 수의 합이 </a:t>
            </a:r>
            <a:r>
              <a:rPr lang="en-US" altLang="ko-KR" dirty="0">
                <a:solidFill>
                  <a:schemeClr val="tx1"/>
                </a:solidFill>
              </a:rPr>
              <a:t>N</a:t>
            </a:r>
            <a:r>
              <a:rPr lang="ko-KR" altLang="en-US" dirty="0">
                <a:solidFill>
                  <a:schemeClr val="tx1"/>
                </a:solidFill>
              </a:rPr>
              <a:t>이 될 때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이 수를 ‘</a:t>
            </a:r>
            <a:r>
              <a:rPr lang="en-US" altLang="ko-KR" dirty="0">
                <a:solidFill>
                  <a:schemeClr val="tx1"/>
                </a:solidFill>
              </a:rPr>
              <a:t>N</a:t>
            </a:r>
            <a:r>
              <a:rPr lang="ko-KR" altLang="en-US" dirty="0">
                <a:solidFill>
                  <a:schemeClr val="tx1"/>
                </a:solidFill>
              </a:rPr>
              <a:t>의 보수 </a:t>
            </a:r>
            <a:r>
              <a:rPr lang="ko-KR" altLang="en-US" dirty="0" err="1">
                <a:solidFill>
                  <a:schemeClr val="tx1"/>
                </a:solidFill>
              </a:rPr>
              <a:t>관계’에</a:t>
            </a:r>
            <a:r>
              <a:rPr lang="ko-KR" altLang="en-US" dirty="0">
                <a:solidFill>
                  <a:schemeClr val="tx1"/>
                </a:solidFill>
              </a:rPr>
              <a:t> 있다고 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예를 들어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십진수 </a:t>
            </a:r>
            <a:r>
              <a:rPr lang="en-US" altLang="ko-KR" dirty="0">
                <a:solidFill>
                  <a:schemeClr val="tx1"/>
                </a:solidFill>
              </a:rPr>
              <a:t>7</a:t>
            </a:r>
            <a:r>
              <a:rPr lang="ko-KR" altLang="en-US" dirty="0">
                <a:solidFill>
                  <a:schemeClr val="tx1"/>
                </a:solidFill>
              </a:rPr>
              <a:t>에 대한 </a:t>
            </a:r>
            <a:r>
              <a:rPr lang="en-US" altLang="ko-KR" dirty="0">
                <a:solidFill>
                  <a:schemeClr val="tx1"/>
                </a:solidFill>
              </a:rPr>
              <a:t>9</a:t>
            </a:r>
            <a:r>
              <a:rPr lang="ko-KR" altLang="en-US" dirty="0">
                <a:solidFill>
                  <a:schemeClr val="tx1"/>
                </a:solidFill>
              </a:rPr>
              <a:t>의 보수는 </a:t>
            </a:r>
            <a:r>
              <a:rPr lang="en-US" altLang="ko-KR" dirty="0">
                <a:solidFill>
                  <a:schemeClr val="tx1"/>
                </a:solidFill>
              </a:rPr>
              <a:t>2, </a:t>
            </a:r>
            <a:r>
              <a:rPr lang="ko-KR" altLang="en-US" dirty="0">
                <a:solidFill>
                  <a:schemeClr val="tx1"/>
                </a:solidFill>
              </a:rPr>
              <a:t>즉 </a:t>
            </a:r>
            <a:r>
              <a:rPr lang="en-US" altLang="ko-KR" dirty="0">
                <a:solidFill>
                  <a:schemeClr val="tx1"/>
                </a:solidFill>
              </a:rPr>
              <a:t>7</a:t>
            </a:r>
            <a:r>
              <a:rPr lang="ko-KR" altLang="en-US" dirty="0">
                <a:solidFill>
                  <a:schemeClr val="tx1"/>
                </a:solidFill>
              </a:rPr>
              <a:t>과 합했을 때 </a:t>
            </a:r>
            <a:r>
              <a:rPr lang="en-US" altLang="ko-KR" dirty="0">
                <a:solidFill>
                  <a:schemeClr val="tx1"/>
                </a:solidFill>
              </a:rPr>
              <a:t>9</a:t>
            </a:r>
            <a:r>
              <a:rPr lang="ko-KR" altLang="en-US" dirty="0">
                <a:solidFill>
                  <a:schemeClr val="tx1"/>
                </a:solidFill>
              </a:rPr>
              <a:t>가 되는 값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이다</a:t>
            </a:r>
            <a:r>
              <a:rPr lang="en-US" altLang="ko-KR" dirty="0">
                <a:solidFill>
                  <a:schemeClr val="tx1"/>
                </a:solidFill>
              </a:rPr>
              <a:t>. 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278101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242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95536" y="476672"/>
            <a:ext cx="3312368" cy="7200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컴퓨터의 음수저장 방식</a:t>
            </a:r>
            <a:endParaRPr lang="ko-KR" altLang="en-US" sz="20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92034" y="476672"/>
            <a:ext cx="2524182" cy="7200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 로 저장함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95536" y="1628800"/>
            <a:ext cx="8280920" cy="8280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에 대한 </a:t>
            </a:r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 </a:t>
            </a:r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?  7</a:t>
            </a:r>
            <a:endParaRPr lang="ko-KR" altLang="en-US" sz="20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1180" y="2708920"/>
            <a:ext cx="8280920" cy="8280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</a:t>
            </a:r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?  </a:t>
            </a: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더했을 때  </a:t>
            </a:r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 되는 수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01180" y="3861048"/>
            <a:ext cx="8280920" cy="8280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</a:t>
            </a:r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?  </a:t>
            </a:r>
            <a:endParaRPr lang="ko-KR" altLang="en-US" sz="20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01180" y="4869160"/>
            <a:ext cx="8280920" cy="15121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더해서 </a:t>
            </a:r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2</a:t>
            </a:r>
            <a:r>
              <a:rPr lang="ko-KR" altLang="en-US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가 되는 두 수의 관계</a:t>
            </a:r>
            <a:endParaRPr lang="en-US" altLang="ko-KR" sz="20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  <a:p>
            <a:r>
              <a:rPr lang="ko-KR" altLang="en-US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10</a:t>
            </a:r>
            <a:r>
              <a:rPr lang="ko-KR" altLang="en-US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진수 </a:t>
            </a:r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2   -&gt; 2 </a:t>
            </a:r>
            <a:r>
              <a:rPr lang="ko-KR" altLang="en-US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진수 </a:t>
            </a:r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10                               2     -&gt;   10 (2)</a:t>
            </a:r>
          </a:p>
          <a:p>
            <a:r>
              <a:rPr lang="en-US" altLang="ko-KR" sz="2000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2</a:t>
            </a:r>
            <a:r>
              <a:rPr lang="ko-KR" altLang="en-US" sz="2000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진수 </a:t>
            </a:r>
            <a:r>
              <a:rPr lang="en-US" altLang="ko-KR" sz="2000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10</a:t>
            </a:r>
            <a:r>
              <a:rPr lang="ko-KR" altLang="en-US" sz="2000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은  자리올림이 발생되고 </a:t>
            </a:r>
            <a:r>
              <a:rPr lang="en-US" altLang="ko-KR" sz="2000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0</a:t>
            </a:r>
            <a:r>
              <a:rPr lang="ko-KR" altLang="en-US" sz="2000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이 되는 수를 뜻한다</a:t>
            </a:r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.</a:t>
            </a:r>
            <a:endParaRPr lang="ko-KR" altLang="en-US" sz="20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206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243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75656" y="1268760"/>
            <a:ext cx="3240360" cy="86409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0101</a:t>
            </a:r>
            <a:endParaRPr lang="ko-KR" altLang="en-US" sz="20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75656" y="415462"/>
            <a:ext cx="324036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에 대한 </a:t>
            </a:r>
            <a:r>
              <a:rPr lang="en-US" altLang="ko-KR" sz="20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sz="20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 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구하라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75656" y="2348880"/>
            <a:ext cx="3240360" cy="8640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5363" y="2276872"/>
            <a:ext cx="540060" cy="50405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+</a:t>
            </a:r>
            <a:endParaRPr lang="ko-KR" altLang="en-US" sz="20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82860" y="3645024"/>
            <a:ext cx="46812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475656" y="3861048"/>
            <a:ext cx="3240360" cy="864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0000</a:t>
            </a:r>
            <a:endParaRPr lang="ko-KR" altLang="en-US" sz="20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91580" y="3885329"/>
            <a:ext cx="540060" cy="5040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endParaRPr lang="ko-KR" altLang="en-US" sz="20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타원형 설명선 10"/>
          <p:cNvSpPr/>
          <p:nvPr/>
        </p:nvSpPr>
        <p:spPr>
          <a:xfrm>
            <a:off x="6444208" y="2780928"/>
            <a:ext cx="2304256" cy="2088232"/>
          </a:xfrm>
          <a:prstGeom prst="wedgeEllipseCallout">
            <a:avLst>
              <a:gd name="adj1" fmla="val -127588"/>
              <a:gd name="adj2" fmla="val 33681"/>
            </a:avLst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이런 결과를 만들어 낼 수 있게 만드는 수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475656" y="5229200"/>
            <a:ext cx="3240360" cy="9361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쉽게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보수를 구하는 방법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+ 1</a:t>
            </a:r>
            <a:endParaRPr lang="ko-KR" altLang="en-US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017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244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18492" y="2060848"/>
            <a:ext cx="1368152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-5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2780928"/>
            <a:ext cx="3672408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절대값을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진수로 표현한다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355976" y="2780928"/>
            <a:ext cx="1944216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0101</a:t>
            </a:r>
            <a:endParaRPr lang="ko-KR" altLang="en-US" sz="20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8492" y="3645024"/>
            <a:ext cx="3649452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2. 1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보수를 구한다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355976" y="3615970"/>
            <a:ext cx="1944216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1010</a:t>
            </a:r>
            <a:endParaRPr lang="ko-KR" altLang="en-US" sz="20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8492" y="4437112"/>
            <a:ext cx="3649452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3. 2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보수를 구한다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(1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의보수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+1)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55976" y="4437112"/>
            <a:ext cx="1944216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1011</a:t>
            </a:r>
            <a:endParaRPr lang="ko-KR" altLang="en-US" sz="2000" b="1" dirty="0" smtClean="0">
              <a:solidFill>
                <a:srgbClr val="FF0000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660232" y="4437112"/>
            <a:ext cx="1368152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-5</a:t>
            </a:r>
            <a:endParaRPr lang="ko-KR" altLang="en-US" sz="2000" b="1" dirty="0" smtClean="0">
              <a:solidFill>
                <a:srgbClr val="FF0000"/>
              </a:solidFill>
              <a:latin typeface="+mj-lt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421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245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18492" y="2060848"/>
            <a:ext cx="1368152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-8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2780928"/>
            <a:ext cx="3672408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절대값을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진수로 표현한다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355976" y="2780928"/>
            <a:ext cx="1944216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8492" y="3645024"/>
            <a:ext cx="3649452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2. 1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보수를 구한다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355976" y="3615970"/>
            <a:ext cx="1944216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8492" y="4437112"/>
            <a:ext cx="3649452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3. 2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보수를 구한다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(1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의보수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+1)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55976" y="4437112"/>
            <a:ext cx="1944216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b="1" dirty="0" smtClean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660232" y="4437112"/>
            <a:ext cx="1368152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-8</a:t>
            </a:r>
            <a:endParaRPr lang="ko-KR" altLang="en-US" b="1" dirty="0" smtClean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2" name="폭발 1 11"/>
          <p:cNvSpPr/>
          <p:nvPr/>
        </p:nvSpPr>
        <p:spPr>
          <a:xfrm>
            <a:off x="2562499" y="404664"/>
            <a:ext cx="3768942" cy="1656184"/>
          </a:xfrm>
          <a:prstGeom prst="irregularSeal1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</a:p>
        </p:txBody>
      </p:sp>
    </p:spTree>
    <p:extLst>
      <p:ext uri="{BB962C8B-B14F-4D97-AF65-F5344CB8AC3E}">
        <p14:creationId xmlns:p14="http://schemas.microsoft.com/office/powerpoint/2010/main" val="76138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246</a:t>
            </a:fld>
            <a:endParaRPr lang="ko-KR" altLang="en-US" dirty="0"/>
          </a:p>
        </p:txBody>
      </p:sp>
      <p:grpSp>
        <p:nvGrpSpPr>
          <p:cNvPr id="82" name="그룹 81"/>
          <p:cNvGrpSpPr/>
          <p:nvPr/>
        </p:nvGrpSpPr>
        <p:grpSpPr>
          <a:xfrm>
            <a:off x="533960" y="697041"/>
            <a:ext cx="3312368" cy="6127894"/>
            <a:chOff x="467544" y="210726"/>
            <a:chExt cx="3301213" cy="6708477"/>
          </a:xfrm>
        </p:grpSpPr>
        <p:sp>
          <p:nvSpPr>
            <p:cNvPr id="3" name="순서도: 수행의 시작/종료 2"/>
            <p:cNvSpPr/>
            <p:nvPr/>
          </p:nvSpPr>
          <p:spPr>
            <a:xfrm>
              <a:off x="1705105" y="210726"/>
              <a:ext cx="1322622" cy="326706"/>
            </a:xfrm>
            <a:prstGeom prst="flowChartTerminator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START</a:t>
              </a:r>
              <a:endPara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4" name="순서도: 준비 3"/>
            <p:cNvSpPr/>
            <p:nvPr/>
          </p:nvSpPr>
          <p:spPr>
            <a:xfrm>
              <a:off x="903076" y="686033"/>
              <a:ext cx="2865681" cy="490059"/>
            </a:xfrm>
            <a:prstGeom prst="flowChartPreparati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A(5), B1(5), B2(5),</a:t>
              </a:r>
              <a:r>
                <a:rPr lang="en-US" altLang="ko-KR" sz="1600" dirty="0" err="1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i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,c</a:t>
              </a:r>
              <a:endPara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374450" y="1446399"/>
              <a:ext cx="1983933" cy="38115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=i+1</a:t>
              </a:r>
              <a:endPara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6" name="직선 화살표 연결선 5"/>
            <p:cNvCxnSpPr>
              <a:stCxn id="4" idx="2"/>
              <a:endCxn id="5" idx="0"/>
            </p:cNvCxnSpPr>
            <p:nvPr/>
          </p:nvCxnSpPr>
          <p:spPr>
            <a:xfrm>
              <a:off x="2335917" y="1176092"/>
              <a:ext cx="30500" cy="27030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>
              <a:stCxn id="5" idx="2"/>
            </p:cNvCxnSpPr>
            <p:nvPr/>
          </p:nvCxnSpPr>
          <p:spPr>
            <a:xfrm>
              <a:off x="2366417" y="1827556"/>
              <a:ext cx="19351" cy="1361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1393801" y="2479933"/>
              <a:ext cx="1983933" cy="381157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B(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) =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(                 )</a:t>
              </a:r>
              <a:endParaRPr lang="ko-KR" altLang="en-US" sz="1600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9" name="직선 화살표 연결선 8"/>
            <p:cNvCxnSpPr>
              <a:endCxn id="10" idx="0"/>
            </p:cNvCxnSpPr>
            <p:nvPr/>
          </p:nvCxnSpPr>
          <p:spPr>
            <a:xfrm flipH="1">
              <a:off x="2351165" y="2873415"/>
              <a:ext cx="24046" cy="1089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순서도: 판단 9"/>
            <p:cNvSpPr/>
            <p:nvPr/>
          </p:nvSpPr>
          <p:spPr>
            <a:xfrm>
              <a:off x="1229268" y="2982317"/>
              <a:ext cx="2243794" cy="435608"/>
            </a:xfrm>
            <a:prstGeom prst="flowChartDecisi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&lt;5</a:t>
              </a:r>
              <a:endPara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11" name="직선 화살표 연결선 10"/>
            <p:cNvCxnSpPr>
              <a:stCxn id="10" idx="2"/>
              <a:endCxn id="12" idx="0"/>
            </p:cNvCxnSpPr>
            <p:nvPr/>
          </p:nvCxnSpPr>
          <p:spPr>
            <a:xfrm flipH="1">
              <a:off x="2341542" y="3417925"/>
              <a:ext cx="9623" cy="1949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1115616" y="3612892"/>
              <a:ext cx="2451852" cy="397794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B2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(   )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 =B1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(   )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 +C</a:t>
              </a:r>
              <a:endPara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3" name="순서도: 처리 12"/>
            <p:cNvSpPr/>
            <p:nvPr/>
          </p:nvSpPr>
          <p:spPr>
            <a:xfrm>
              <a:off x="1115616" y="4169727"/>
              <a:ext cx="2451852" cy="435608"/>
            </a:xfrm>
            <a:prstGeom prst="flowChartProcess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B2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( )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 = B2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(  )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 MOD 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(  )</a:t>
              </a:r>
              <a:endParaRPr lang="ko-KR" altLang="en-US" sz="1600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2366415" y="4605335"/>
              <a:ext cx="2" cy="32670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1102936" y="5562663"/>
              <a:ext cx="2370125" cy="41766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=i-1</a:t>
              </a:r>
              <a:endPara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9" name="순서도: 판단 18"/>
            <p:cNvSpPr/>
            <p:nvPr/>
          </p:nvSpPr>
          <p:spPr>
            <a:xfrm>
              <a:off x="1244518" y="6123084"/>
              <a:ext cx="2322950" cy="504056"/>
            </a:xfrm>
            <a:prstGeom prst="flowChartDecisi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=0</a:t>
              </a:r>
              <a:endPara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20" name="직선 화살표 연결선 19"/>
            <p:cNvCxnSpPr>
              <a:stCxn id="19" idx="2"/>
            </p:cNvCxnSpPr>
            <p:nvPr/>
          </p:nvCxnSpPr>
          <p:spPr>
            <a:xfrm flipH="1">
              <a:off x="2366417" y="6627140"/>
              <a:ext cx="39576" cy="2308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순서도: 처리 20"/>
            <p:cNvSpPr/>
            <p:nvPr/>
          </p:nvSpPr>
          <p:spPr>
            <a:xfrm>
              <a:off x="1102936" y="4864231"/>
              <a:ext cx="2464532" cy="439536"/>
            </a:xfrm>
            <a:prstGeom prst="flowChartProcess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C=B1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(  )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 x  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(  )</a:t>
              </a:r>
              <a:endParaRPr lang="ko-KR" altLang="en-US" sz="1600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22" name="직선 화살표 연결선 21"/>
            <p:cNvCxnSpPr>
              <a:endCxn id="17" idx="0"/>
            </p:cNvCxnSpPr>
            <p:nvPr/>
          </p:nvCxnSpPr>
          <p:spPr>
            <a:xfrm flipH="1">
              <a:off x="2287999" y="5279192"/>
              <a:ext cx="87212" cy="2834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7" idx="2"/>
            </p:cNvCxnSpPr>
            <p:nvPr/>
          </p:nvCxnSpPr>
          <p:spPr>
            <a:xfrm>
              <a:off x="2287999" y="5980330"/>
              <a:ext cx="63168" cy="1284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19" idx="1"/>
            </p:cNvCxnSpPr>
            <p:nvPr/>
          </p:nvCxnSpPr>
          <p:spPr>
            <a:xfrm flipH="1">
              <a:off x="498326" y="6375112"/>
              <a:ext cx="746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 flipV="1">
              <a:off x="467544" y="1311246"/>
              <a:ext cx="0" cy="182972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467544" y="1311245"/>
              <a:ext cx="187599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순서도: 데이터 26"/>
            <p:cNvSpPr/>
            <p:nvPr/>
          </p:nvSpPr>
          <p:spPr>
            <a:xfrm>
              <a:off x="1393801" y="1963683"/>
              <a:ext cx="1983933" cy="385197"/>
            </a:xfrm>
            <a:prstGeom prst="flowChartInputOutpu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A(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)</a:t>
              </a:r>
              <a:endPara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12492" y="3364130"/>
              <a:ext cx="923403" cy="370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j-lt"/>
                </a:rPr>
                <a:t>No</a:t>
              </a:r>
              <a:endParaRPr lang="ko-KR" altLang="en-US" sz="1600" dirty="0"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71904" y="4590353"/>
              <a:ext cx="315234" cy="370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+mj-lt"/>
                </a:rPr>
                <a:t>T</a:t>
              </a:r>
              <a:endParaRPr lang="ko-KR" altLang="en-US" sz="1600" dirty="0">
                <a:latin typeface="+mj-lt"/>
              </a:endParaRPr>
            </a:p>
          </p:txBody>
        </p:sp>
        <p:cxnSp>
          <p:nvCxnSpPr>
            <p:cNvPr id="31" name="직선 화살표 연결선 30"/>
            <p:cNvCxnSpPr>
              <a:stCxn id="12" idx="2"/>
            </p:cNvCxnSpPr>
            <p:nvPr/>
          </p:nvCxnSpPr>
          <p:spPr>
            <a:xfrm>
              <a:off x="2341542" y="4010686"/>
              <a:ext cx="24873" cy="1590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endCxn id="8" idx="0"/>
            </p:cNvCxnSpPr>
            <p:nvPr/>
          </p:nvCxnSpPr>
          <p:spPr>
            <a:xfrm>
              <a:off x="2385768" y="2348880"/>
              <a:ext cx="0" cy="1310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H="1">
              <a:off x="467544" y="3140968"/>
              <a:ext cx="7449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592804" y="2693841"/>
              <a:ext cx="923403" cy="370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j-lt"/>
                </a:rPr>
                <a:t>yes</a:t>
              </a:r>
              <a:endParaRPr lang="ko-KR" altLang="en-US" sz="1600" dirty="0">
                <a:latin typeface="+mj-lt"/>
              </a:endParaRPr>
            </a:p>
          </p:txBody>
        </p:sp>
        <p:cxnSp>
          <p:nvCxnSpPr>
            <p:cNvPr id="54" name="직선 화살표 연결선 53"/>
            <p:cNvCxnSpPr/>
            <p:nvPr/>
          </p:nvCxnSpPr>
          <p:spPr>
            <a:xfrm flipV="1">
              <a:off x="498326" y="3417925"/>
              <a:ext cx="0" cy="295718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>
              <a:off x="498326" y="3417925"/>
              <a:ext cx="14093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00590" y="5974975"/>
              <a:ext cx="923403" cy="370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j-lt"/>
                </a:rPr>
                <a:t>No</a:t>
              </a:r>
              <a:endParaRPr lang="ko-KR" altLang="en-US" sz="1600" dirty="0">
                <a:latin typeface="+mj-lt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763101" y="6548573"/>
              <a:ext cx="923403" cy="370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j-lt"/>
                </a:rPr>
                <a:t>yes</a:t>
              </a:r>
              <a:endParaRPr lang="ko-KR" altLang="en-US" sz="1600" dirty="0">
                <a:latin typeface="+mj-lt"/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7668344" y="-27384"/>
            <a:ext cx="120898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교재  </a:t>
            </a:r>
            <a:r>
              <a:rPr lang="en-US" altLang="ko-KR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311</a:t>
            </a:r>
            <a:endParaRPr lang="en-US" altLang="ko-KR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4629049" y="706739"/>
            <a:ext cx="2327964" cy="1800545"/>
            <a:chOff x="5628412" y="406463"/>
            <a:chExt cx="2448272" cy="2373692"/>
          </a:xfrm>
        </p:grpSpPr>
        <p:cxnSp>
          <p:nvCxnSpPr>
            <p:cNvPr id="36" name="직선 화살표 연결선 35"/>
            <p:cNvCxnSpPr/>
            <p:nvPr/>
          </p:nvCxnSpPr>
          <p:spPr>
            <a:xfrm>
              <a:off x="6732240" y="1802567"/>
              <a:ext cx="0" cy="5153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순서도: 수행의 시작/종료 36"/>
            <p:cNvSpPr/>
            <p:nvPr/>
          </p:nvSpPr>
          <p:spPr>
            <a:xfrm>
              <a:off x="6264188" y="2330935"/>
              <a:ext cx="936104" cy="449220"/>
            </a:xfrm>
            <a:prstGeom prst="flowChartTerminator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STOP</a:t>
              </a:r>
              <a:endPara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60" name="순서도: 문서 59"/>
            <p:cNvSpPr/>
            <p:nvPr/>
          </p:nvSpPr>
          <p:spPr>
            <a:xfrm>
              <a:off x="5628412" y="874644"/>
              <a:ext cx="2448272" cy="914891"/>
            </a:xfrm>
            <a:prstGeom prst="flowChartDocumen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A, B1, B2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6732240" y="406463"/>
              <a:ext cx="0" cy="4551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직사각형 65"/>
          <p:cNvSpPr/>
          <p:nvPr/>
        </p:nvSpPr>
        <p:spPr>
          <a:xfrm>
            <a:off x="4764316" y="3637472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180084" y="3637472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593017" y="3637472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987042" y="3637472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381067" y="3637472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764316" y="4371749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192989" y="4371749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593017" y="4371749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987042" y="4371749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381067" y="4371749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772886" y="5127959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201559" y="5127959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601587" y="5127959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995612" y="5127959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389637" y="5127959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283968" y="3949154"/>
            <a:ext cx="345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244358" y="4544754"/>
            <a:ext cx="52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B1</a:t>
            </a:r>
            <a:endParaRPr lang="ko-KR" alt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4283968" y="5228482"/>
            <a:ext cx="52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B2</a:t>
            </a:r>
            <a:endParaRPr lang="ko-KR" altLang="en-US" sz="1400" dirty="0"/>
          </a:p>
        </p:txBody>
      </p:sp>
      <p:cxnSp>
        <p:nvCxnSpPr>
          <p:cNvPr id="88" name="직선 화살표 연결선 87"/>
          <p:cNvCxnSpPr>
            <a:stCxn id="3" idx="2"/>
            <a:endCxn id="4" idx="0"/>
          </p:cNvCxnSpPr>
          <p:nvPr/>
        </p:nvCxnSpPr>
        <p:spPr>
          <a:xfrm flipH="1">
            <a:off x="2408646" y="995472"/>
            <a:ext cx="30603" cy="135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7452320" y="2348880"/>
            <a:ext cx="1557536" cy="202286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A(5):2</a:t>
            </a:r>
            <a:r>
              <a:rPr lang="ko-KR" altLang="en-US" sz="1400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진수배열</a:t>
            </a:r>
            <a:endParaRPr lang="en-US" altLang="ko-KR" sz="14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B1(5): 1</a:t>
            </a:r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의 보수</a:t>
            </a:r>
            <a:endParaRPr lang="en-US" altLang="ko-KR" sz="14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B2(5):2</a:t>
            </a:r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의 보수</a:t>
            </a:r>
            <a:endParaRPr lang="en-US" altLang="ko-KR" sz="14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i: </a:t>
            </a:r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배열의 위치</a:t>
            </a:r>
            <a:endParaRPr lang="en-US" altLang="ko-KR" sz="14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C: </a:t>
            </a:r>
            <a:r>
              <a:rPr lang="ko-KR" altLang="en-US" sz="1400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자리올림수</a:t>
            </a:r>
            <a:endParaRPr lang="ko-KR" altLang="en-US" sz="1400" dirty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8285532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247</a:t>
            </a:fld>
            <a:endParaRPr lang="ko-KR" altLang="en-US"/>
          </a:p>
        </p:txBody>
      </p:sp>
      <p:sp>
        <p:nvSpPr>
          <p:cNvPr id="4" name="순서도: 수행의 시작/종료 3"/>
          <p:cNvSpPr/>
          <p:nvPr/>
        </p:nvSpPr>
        <p:spPr>
          <a:xfrm>
            <a:off x="2285351" y="697041"/>
            <a:ext cx="1327091" cy="298431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START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5" name="순서도: 준비 4"/>
          <p:cNvSpPr/>
          <p:nvPr/>
        </p:nvSpPr>
        <p:spPr>
          <a:xfrm>
            <a:off x="1480612" y="1131213"/>
            <a:ext cx="2875364" cy="447647"/>
          </a:xfrm>
          <a:prstGeom prst="flowChartPreparat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B,BB,C MOK, </a:t>
            </a:r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NMG,i,A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(10)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6" name="순서도: 데이터 5"/>
          <p:cNvSpPr/>
          <p:nvPr/>
        </p:nvSpPr>
        <p:spPr>
          <a:xfrm>
            <a:off x="1953578" y="1738139"/>
            <a:ext cx="1990637" cy="435804"/>
          </a:xfrm>
          <a:prstGeom prst="flowChartInputOut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Read 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B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7" name="직선 화살표 연결선 6"/>
          <p:cNvCxnSpPr>
            <a:stCxn id="5" idx="2"/>
          </p:cNvCxnSpPr>
          <p:nvPr/>
        </p:nvCxnSpPr>
        <p:spPr>
          <a:xfrm>
            <a:off x="2918294" y="1578860"/>
            <a:ext cx="30603" cy="246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2948897" y="2173943"/>
            <a:ext cx="19416" cy="124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972995" y="2769860"/>
            <a:ext cx="1990637" cy="3481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C=0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12" name="직선 화살표 연결선 11"/>
          <p:cNvCxnSpPr>
            <a:stCxn id="9" idx="2"/>
            <a:endCxn id="13" idx="0"/>
          </p:cNvCxnSpPr>
          <p:nvPr/>
        </p:nvCxnSpPr>
        <p:spPr>
          <a:xfrm>
            <a:off x="2968314" y="3118030"/>
            <a:ext cx="85479" cy="3221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53578" y="3440209"/>
            <a:ext cx="2200429" cy="3470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C=C+1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1953578" y="3948853"/>
            <a:ext cx="2200429" cy="418438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MOK= INT(B/2)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948895" y="4346761"/>
            <a:ext cx="2" cy="298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972995" y="5221236"/>
            <a:ext cx="2086286" cy="38888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17" name="순서도: 판단 16"/>
          <p:cNvSpPr/>
          <p:nvPr/>
        </p:nvSpPr>
        <p:spPr>
          <a:xfrm>
            <a:off x="1823207" y="5733157"/>
            <a:ext cx="2330799" cy="460433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MOK=0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18" name="직선 화살표 연결선 17"/>
          <p:cNvCxnSpPr>
            <a:stCxn id="17" idx="2"/>
          </p:cNvCxnSpPr>
          <p:nvPr/>
        </p:nvCxnSpPr>
        <p:spPr>
          <a:xfrm flipH="1">
            <a:off x="2948897" y="6193589"/>
            <a:ext cx="39710" cy="210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순서도: 처리 18"/>
          <p:cNvSpPr/>
          <p:nvPr/>
        </p:nvSpPr>
        <p:spPr>
          <a:xfrm>
            <a:off x="1972995" y="4583251"/>
            <a:ext cx="2181012" cy="379123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NMG =B-MOK  X 2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2933596" y="4962374"/>
            <a:ext cx="4235" cy="2848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6" idx="2"/>
          </p:cNvCxnSpPr>
          <p:nvPr/>
        </p:nvCxnSpPr>
        <p:spPr>
          <a:xfrm flipH="1">
            <a:off x="2933596" y="5610117"/>
            <a:ext cx="82542" cy="110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7" idx="1"/>
          </p:cNvCxnSpPr>
          <p:nvPr/>
        </p:nvCxnSpPr>
        <p:spPr>
          <a:xfrm flipH="1" flipV="1">
            <a:off x="834962" y="5963373"/>
            <a:ext cx="98824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처리 24"/>
          <p:cNvSpPr/>
          <p:nvPr/>
        </p:nvSpPr>
        <p:spPr>
          <a:xfrm>
            <a:off x="1972995" y="2298289"/>
            <a:ext cx="1990637" cy="351860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55079" y="4333076"/>
            <a:ext cx="316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lt"/>
              </a:rPr>
              <a:t>T</a:t>
            </a:r>
            <a:endParaRPr lang="ko-KR" altLang="en-US" sz="1600" dirty="0">
              <a:latin typeface="+mj-lt"/>
            </a:endParaRPr>
          </a:p>
        </p:txBody>
      </p:sp>
      <p:cxnSp>
        <p:nvCxnSpPr>
          <p:cNvPr id="28" name="직선 화살표 연결선 27"/>
          <p:cNvCxnSpPr>
            <a:stCxn id="13" idx="2"/>
          </p:cNvCxnSpPr>
          <p:nvPr/>
        </p:nvCxnSpPr>
        <p:spPr>
          <a:xfrm flipH="1">
            <a:off x="2948895" y="3787224"/>
            <a:ext cx="104898" cy="161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endCxn id="9" idx="0"/>
          </p:cNvCxnSpPr>
          <p:nvPr/>
        </p:nvCxnSpPr>
        <p:spPr>
          <a:xfrm>
            <a:off x="2968314" y="2650149"/>
            <a:ext cx="0" cy="119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834962" y="3329900"/>
            <a:ext cx="0" cy="9589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834962" y="3262115"/>
            <a:ext cx="1653672" cy="1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39125" y="5449028"/>
            <a:ext cx="1610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j-lt"/>
              </a:rPr>
              <a:t>No</a:t>
            </a:r>
            <a:endParaRPr lang="ko-KR" altLang="en-US" sz="1600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46922" y="6121822"/>
            <a:ext cx="92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j-lt"/>
              </a:rPr>
              <a:t>yes</a:t>
            </a:r>
            <a:endParaRPr lang="ko-KR" altLang="en-US" sz="1600" dirty="0">
              <a:latin typeface="+mj-lt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5148061" y="2381266"/>
            <a:ext cx="1368154" cy="3640022"/>
            <a:chOff x="6174249" y="406463"/>
            <a:chExt cx="1438860" cy="4798709"/>
          </a:xfrm>
        </p:grpSpPr>
        <p:cxnSp>
          <p:nvCxnSpPr>
            <p:cNvPr id="37" name="직선 화살표 연결선 36"/>
            <p:cNvCxnSpPr/>
            <p:nvPr/>
          </p:nvCxnSpPr>
          <p:spPr>
            <a:xfrm>
              <a:off x="6732240" y="1802567"/>
              <a:ext cx="0" cy="5153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순서도: 수행의 시작/종료 37"/>
            <p:cNvSpPr/>
            <p:nvPr/>
          </p:nvSpPr>
          <p:spPr>
            <a:xfrm>
              <a:off x="6384496" y="4755952"/>
              <a:ext cx="936104" cy="449220"/>
            </a:xfrm>
            <a:prstGeom prst="flowChartTerminator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STOP</a:t>
              </a:r>
              <a:endPara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39" name="순서도: 문서 38"/>
            <p:cNvSpPr/>
            <p:nvPr/>
          </p:nvSpPr>
          <p:spPr>
            <a:xfrm>
              <a:off x="6174249" y="919729"/>
              <a:ext cx="1438860" cy="846448"/>
            </a:xfrm>
            <a:prstGeom prst="flowChartDocumen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BB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40" name="직선 화살표 연결선 39"/>
            <p:cNvCxnSpPr/>
            <p:nvPr/>
          </p:nvCxnSpPr>
          <p:spPr>
            <a:xfrm>
              <a:off x="6732240" y="406463"/>
              <a:ext cx="0" cy="4551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직선 화살표 연결선 58"/>
          <p:cNvCxnSpPr>
            <a:stCxn id="4" idx="2"/>
            <a:endCxn id="5" idx="0"/>
          </p:cNvCxnSpPr>
          <p:nvPr/>
        </p:nvCxnSpPr>
        <p:spPr>
          <a:xfrm flipH="1">
            <a:off x="2918294" y="995472"/>
            <a:ext cx="30603" cy="135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-25217" y="4337897"/>
            <a:ext cx="1792030" cy="3815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67" name="직선 연결선 66"/>
          <p:cNvCxnSpPr/>
          <p:nvPr/>
        </p:nvCxnSpPr>
        <p:spPr>
          <a:xfrm flipV="1">
            <a:off x="834962" y="4645192"/>
            <a:ext cx="0" cy="1318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4615688" y="3919058"/>
            <a:ext cx="2535239" cy="156104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4629049" y="4324676"/>
            <a:ext cx="2521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순서도: 문서 70"/>
          <p:cNvSpPr/>
          <p:nvPr/>
        </p:nvSpPr>
        <p:spPr>
          <a:xfrm>
            <a:off x="5076056" y="4599471"/>
            <a:ext cx="1512168" cy="515265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A(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788024" y="397281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반복</a:t>
            </a:r>
            <a:endParaRPr lang="ko-KR" altLang="en-US" sz="1400"/>
          </a:p>
        </p:txBody>
      </p:sp>
      <p:sp>
        <p:nvSpPr>
          <p:cNvPr id="73" name="직사각형 72"/>
          <p:cNvSpPr/>
          <p:nvPr/>
        </p:nvSpPr>
        <p:spPr>
          <a:xfrm>
            <a:off x="6012160" y="3972816"/>
            <a:ext cx="1138767" cy="35186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5" name="직선 화살표 연결선 74"/>
          <p:cNvCxnSpPr>
            <a:endCxn id="71" idx="0"/>
          </p:cNvCxnSpPr>
          <p:nvPr/>
        </p:nvCxnSpPr>
        <p:spPr>
          <a:xfrm>
            <a:off x="5796136" y="4324676"/>
            <a:ext cx="36004" cy="274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71" idx="2"/>
            <a:endCxn id="68" idx="2"/>
          </p:cNvCxnSpPr>
          <p:nvPr/>
        </p:nvCxnSpPr>
        <p:spPr>
          <a:xfrm>
            <a:off x="5832140" y="5080671"/>
            <a:ext cx="51168" cy="399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7744145" y="188640"/>
            <a:ext cx="129073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교재 </a:t>
            </a:r>
            <a:r>
              <a:rPr lang="en-US" altLang="ko-KR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299</a:t>
            </a:r>
            <a:r>
              <a:rPr lang="ko-KR" altLang="en-US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 </a:t>
            </a:r>
            <a:endParaRPr lang="en-US" altLang="ko-KR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2141725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248</a:t>
            </a:fld>
            <a:endParaRPr lang="ko-KR" altLang="en-US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2285351" y="476672"/>
            <a:ext cx="1327091" cy="298431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START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4" name="순서도: 준비 3"/>
          <p:cNvSpPr/>
          <p:nvPr/>
        </p:nvSpPr>
        <p:spPr>
          <a:xfrm>
            <a:off x="1480612" y="910844"/>
            <a:ext cx="2875364" cy="447647"/>
          </a:xfrm>
          <a:prstGeom prst="flowChartPreparat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M,i,J,KX</a:t>
            </a:r>
            <a:endParaRPr lang="en-US" altLang="ko-KR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DATA(10)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1953578" y="1517770"/>
            <a:ext cx="1990637" cy="435804"/>
          </a:xfrm>
          <a:prstGeom prst="flowChartProcess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M=0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6" name="직선 화살표 연결선 5"/>
          <p:cNvCxnSpPr>
            <a:stCxn id="4" idx="2"/>
          </p:cNvCxnSpPr>
          <p:nvPr/>
        </p:nvCxnSpPr>
        <p:spPr>
          <a:xfrm>
            <a:off x="2918294" y="1358491"/>
            <a:ext cx="30603" cy="246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endCxn id="20" idx="0"/>
          </p:cNvCxnSpPr>
          <p:nvPr/>
        </p:nvCxnSpPr>
        <p:spPr>
          <a:xfrm>
            <a:off x="2948897" y="1953574"/>
            <a:ext cx="19417" cy="344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순서도: 판단 7"/>
          <p:cNvSpPr/>
          <p:nvPr/>
        </p:nvSpPr>
        <p:spPr>
          <a:xfrm>
            <a:off x="1972995" y="2769860"/>
            <a:ext cx="1990637" cy="348170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M:10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9" name="직선 화살표 연결선 8"/>
          <p:cNvCxnSpPr>
            <a:stCxn id="8" idx="2"/>
            <a:endCxn id="10" idx="0"/>
          </p:cNvCxnSpPr>
          <p:nvPr/>
        </p:nvCxnSpPr>
        <p:spPr>
          <a:xfrm>
            <a:off x="2968314" y="3118030"/>
            <a:ext cx="20293" cy="293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888392" y="3411376"/>
            <a:ext cx="2200429" cy="3470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=0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1953578" y="3948853"/>
            <a:ext cx="2200429" cy="418438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=i+1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948895" y="4346761"/>
            <a:ext cx="2" cy="298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72995" y="5221236"/>
            <a:ext cx="2086286" cy="3888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J+J+1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14" name="순서도: 판단 13"/>
          <p:cNvSpPr/>
          <p:nvPr/>
        </p:nvSpPr>
        <p:spPr>
          <a:xfrm>
            <a:off x="1558187" y="5776879"/>
            <a:ext cx="2941805" cy="460433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DATA(</a:t>
            </a:r>
            <a:r>
              <a:rPr lang="en-US" altLang="ko-KR" sz="1400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):DATA(J)</a:t>
            </a:r>
            <a:endParaRPr lang="ko-KR" altLang="en-US" sz="14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15" name="직선 화살표 연결선 14"/>
          <p:cNvCxnSpPr>
            <a:stCxn id="14" idx="2"/>
          </p:cNvCxnSpPr>
          <p:nvPr/>
        </p:nvCxnSpPr>
        <p:spPr>
          <a:xfrm flipH="1">
            <a:off x="3022130" y="6237312"/>
            <a:ext cx="6960" cy="2108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처리 15"/>
          <p:cNvSpPr/>
          <p:nvPr/>
        </p:nvSpPr>
        <p:spPr>
          <a:xfrm>
            <a:off x="1972995" y="4583251"/>
            <a:ext cx="2181012" cy="379123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933596" y="4962374"/>
            <a:ext cx="4235" cy="2848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3" idx="2"/>
          </p:cNvCxnSpPr>
          <p:nvPr/>
        </p:nvCxnSpPr>
        <p:spPr>
          <a:xfrm flipH="1">
            <a:off x="2933596" y="5610117"/>
            <a:ext cx="82542" cy="110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처리 19"/>
          <p:cNvSpPr/>
          <p:nvPr/>
        </p:nvSpPr>
        <p:spPr>
          <a:xfrm>
            <a:off x="1972995" y="2298289"/>
            <a:ext cx="1990637" cy="351860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M=M+1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22" name="직선 화살표 연결선 21"/>
          <p:cNvCxnSpPr>
            <a:stCxn id="10" idx="2"/>
            <a:endCxn id="11" idx="0"/>
          </p:cNvCxnSpPr>
          <p:nvPr/>
        </p:nvCxnSpPr>
        <p:spPr>
          <a:xfrm>
            <a:off x="2988607" y="3758391"/>
            <a:ext cx="65186" cy="190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2968314" y="2650149"/>
            <a:ext cx="0" cy="119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927201" y="5108706"/>
            <a:ext cx="1580437" cy="1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39125" y="5449028"/>
            <a:ext cx="1610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j-lt"/>
              </a:rPr>
              <a:t>No</a:t>
            </a:r>
            <a:endParaRPr lang="ko-KR" altLang="en-US" sz="16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46922" y="6121822"/>
            <a:ext cx="92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j-lt"/>
              </a:rPr>
              <a:t>&gt;</a:t>
            </a:r>
            <a:endParaRPr lang="ko-KR" altLang="en-US" sz="1600" dirty="0">
              <a:latin typeface="+mj-lt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7263714" y="3557949"/>
            <a:ext cx="0" cy="3909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수행의 시작/종료 29"/>
          <p:cNvSpPr/>
          <p:nvPr/>
        </p:nvSpPr>
        <p:spPr>
          <a:xfrm>
            <a:off x="6931355" y="5637331"/>
            <a:ext cx="890104" cy="340752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STOP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1" name="순서도: 판단 30"/>
          <p:cNvSpPr/>
          <p:nvPr/>
        </p:nvSpPr>
        <p:spPr>
          <a:xfrm>
            <a:off x="6484480" y="2284958"/>
            <a:ext cx="1586206" cy="532433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J:10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7262011" y="1890866"/>
            <a:ext cx="0" cy="345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3" idx="2"/>
            <a:endCxn id="4" idx="0"/>
          </p:cNvCxnSpPr>
          <p:nvPr/>
        </p:nvCxnSpPr>
        <p:spPr>
          <a:xfrm flipH="1">
            <a:off x="2918294" y="775103"/>
            <a:ext cx="30603" cy="135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 flipV="1">
            <a:off x="901783" y="5125710"/>
            <a:ext cx="6414" cy="1548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6141217" y="3919058"/>
            <a:ext cx="2535239" cy="156104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6154578" y="4324676"/>
            <a:ext cx="2521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문서 36"/>
          <p:cNvSpPr/>
          <p:nvPr/>
        </p:nvSpPr>
        <p:spPr>
          <a:xfrm>
            <a:off x="6601585" y="4599471"/>
            <a:ext cx="1512168" cy="515265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DATA(X)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13553" y="397281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반복</a:t>
            </a:r>
            <a:endParaRPr lang="ko-KR" altLang="en-US" sz="1400"/>
          </a:p>
        </p:txBody>
      </p:sp>
      <p:sp>
        <p:nvSpPr>
          <p:cNvPr id="39" name="직사각형 38"/>
          <p:cNvSpPr/>
          <p:nvPr/>
        </p:nvSpPr>
        <p:spPr>
          <a:xfrm>
            <a:off x="7537689" y="3972816"/>
            <a:ext cx="1138767" cy="3518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X=1,10,1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40" name="직선 화살표 연결선 39"/>
          <p:cNvCxnSpPr>
            <a:endCxn id="37" idx="0"/>
          </p:cNvCxnSpPr>
          <p:nvPr/>
        </p:nvCxnSpPr>
        <p:spPr>
          <a:xfrm>
            <a:off x="7321665" y="4324676"/>
            <a:ext cx="36004" cy="274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7" idx="2"/>
            <a:endCxn id="35" idx="2"/>
          </p:cNvCxnSpPr>
          <p:nvPr/>
        </p:nvCxnSpPr>
        <p:spPr>
          <a:xfrm>
            <a:off x="7357669" y="5080671"/>
            <a:ext cx="51168" cy="399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처리 42"/>
          <p:cNvSpPr/>
          <p:nvPr/>
        </p:nvSpPr>
        <p:spPr>
          <a:xfrm>
            <a:off x="6529577" y="598216"/>
            <a:ext cx="1786839" cy="376799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4" name="순서도: 처리 43"/>
          <p:cNvSpPr/>
          <p:nvPr/>
        </p:nvSpPr>
        <p:spPr>
          <a:xfrm>
            <a:off x="6547579" y="1079413"/>
            <a:ext cx="1768837" cy="366512"/>
          </a:xfrm>
          <a:prstGeom prst="flowChartProcess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DATA(</a:t>
            </a:r>
            <a:r>
              <a:rPr lang="en-US" altLang="ko-KR" sz="14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)=DATA(J)</a:t>
            </a:r>
            <a:endParaRPr lang="ko-KR" altLang="en-US" sz="14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5" name="순서도: 처리 44"/>
          <p:cNvSpPr/>
          <p:nvPr/>
        </p:nvSpPr>
        <p:spPr>
          <a:xfrm>
            <a:off x="6557538" y="1550323"/>
            <a:ext cx="1758878" cy="403398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6" name="순서도: 판단 45"/>
          <p:cNvSpPr/>
          <p:nvPr/>
        </p:nvSpPr>
        <p:spPr>
          <a:xfrm>
            <a:off x="6473540" y="3011360"/>
            <a:ext cx="1586206" cy="532433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i:9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47" name="직선 화살표 연결선 46"/>
          <p:cNvCxnSpPr>
            <a:endCxn id="46" idx="0"/>
          </p:cNvCxnSpPr>
          <p:nvPr/>
        </p:nvCxnSpPr>
        <p:spPr>
          <a:xfrm>
            <a:off x="7248142" y="2769860"/>
            <a:ext cx="18501" cy="24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3" idx="2"/>
            <a:endCxn id="44" idx="0"/>
          </p:cNvCxnSpPr>
          <p:nvPr/>
        </p:nvCxnSpPr>
        <p:spPr>
          <a:xfrm>
            <a:off x="7422997" y="975015"/>
            <a:ext cx="9001" cy="10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5" idx="0"/>
            <a:endCxn id="45" idx="0"/>
          </p:cNvCxnSpPr>
          <p:nvPr/>
        </p:nvCxnSpPr>
        <p:spPr>
          <a:xfrm>
            <a:off x="7436977" y="155032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31" idx="1"/>
          </p:cNvCxnSpPr>
          <p:nvPr/>
        </p:nvCxnSpPr>
        <p:spPr>
          <a:xfrm flipH="1">
            <a:off x="5724128" y="2551175"/>
            <a:ext cx="760352" cy="13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flipV="1">
            <a:off x="5796136" y="188640"/>
            <a:ext cx="0" cy="2376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46" idx="1"/>
          </p:cNvCxnSpPr>
          <p:nvPr/>
        </p:nvCxnSpPr>
        <p:spPr>
          <a:xfrm flipH="1" flipV="1">
            <a:off x="5168743" y="3264703"/>
            <a:ext cx="1304797" cy="1287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V="1">
            <a:off x="5220072" y="144557"/>
            <a:ext cx="0" cy="309098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V="1">
            <a:off x="467544" y="3853622"/>
            <a:ext cx="0" cy="282082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467544" y="3853622"/>
            <a:ext cx="2160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endCxn id="43" idx="0"/>
          </p:cNvCxnSpPr>
          <p:nvPr/>
        </p:nvCxnSpPr>
        <p:spPr>
          <a:xfrm flipH="1">
            <a:off x="7422997" y="0"/>
            <a:ext cx="9001" cy="598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012160" y="1953721"/>
            <a:ext cx="58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endParaRPr lang="ko-KR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648343" y="2680123"/>
            <a:ext cx="58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&gt;=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5889996" y="3388286"/>
            <a:ext cx="58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7636191" y="3397453"/>
            <a:ext cx="58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&gt;=</a:t>
            </a:r>
            <a:endParaRPr lang="ko-KR" altLang="en-US" dirty="0"/>
          </a:p>
        </p:txBody>
      </p:sp>
      <p:cxnSp>
        <p:nvCxnSpPr>
          <p:cNvPr id="94" name="직선 연결선 93"/>
          <p:cNvCxnSpPr>
            <a:stCxn id="14" idx="3"/>
          </p:cNvCxnSpPr>
          <p:nvPr/>
        </p:nvCxnSpPr>
        <p:spPr>
          <a:xfrm flipV="1">
            <a:off x="4499992" y="5998998"/>
            <a:ext cx="668751" cy="8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>
            <a:off x="5147512" y="6037452"/>
            <a:ext cx="0" cy="61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420396" y="5661248"/>
            <a:ext cx="839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j-lt"/>
              </a:rPr>
              <a:t>&lt;=</a:t>
            </a:r>
            <a:endParaRPr lang="ko-KR" altLang="en-US" sz="1600" dirty="0">
              <a:latin typeface="+mj-lt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>
            <a:off x="8748464" y="17861"/>
            <a:ext cx="0" cy="2123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 flipH="1">
            <a:off x="7537690" y="2228515"/>
            <a:ext cx="1237469" cy="7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315569" y="3085108"/>
            <a:ext cx="58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1351320" y="2858579"/>
            <a:ext cx="58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&lt;=</a:t>
            </a:r>
            <a:endParaRPr lang="ko-KR" altLang="en-US" dirty="0"/>
          </a:p>
        </p:txBody>
      </p:sp>
      <p:cxnSp>
        <p:nvCxnSpPr>
          <p:cNvPr id="106" name="직선 연결선 105"/>
          <p:cNvCxnSpPr/>
          <p:nvPr/>
        </p:nvCxnSpPr>
        <p:spPr>
          <a:xfrm flipH="1">
            <a:off x="901783" y="2943945"/>
            <a:ext cx="100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 flipV="1">
            <a:off x="908197" y="2697506"/>
            <a:ext cx="19004" cy="246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순서도: 수동 입력 108"/>
          <p:cNvSpPr/>
          <p:nvPr/>
        </p:nvSpPr>
        <p:spPr>
          <a:xfrm>
            <a:off x="424441" y="2310671"/>
            <a:ext cx="1149263" cy="410210"/>
          </a:xfrm>
          <a:prstGeom prst="flowChartManualIn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DATA(M)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16" name="직선 연결선 115"/>
          <p:cNvCxnSpPr>
            <a:stCxn id="109" idx="0"/>
          </p:cNvCxnSpPr>
          <p:nvPr/>
        </p:nvCxnSpPr>
        <p:spPr>
          <a:xfrm flipH="1" flipV="1">
            <a:off x="999072" y="2137039"/>
            <a:ext cx="1" cy="214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 flipV="1">
            <a:off x="999072" y="2087607"/>
            <a:ext cx="1850489" cy="3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02247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249</a:t>
            </a:fld>
            <a:endParaRPr lang="ko-KR" altLang="en-US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2645391" y="260648"/>
            <a:ext cx="1327091" cy="298431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START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4" name="순서도: 준비 3"/>
          <p:cNvSpPr/>
          <p:nvPr/>
        </p:nvSpPr>
        <p:spPr>
          <a:xfrm>
            <a:off x="1840652" y="694820"/>
            <a:ext cx="2875364" cy="447647"/>
          </a:xfrm>
          <a:prstGeom prst="flowChartPreparat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J,L,H,M,DATA(10)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5" name="순서도: 수동 입력 4"/>
          <p:cNvSpPr/>
          <p:nvPr/>
        </p:nvSpPr>
        <p:spPr>
          <a:xfrm>
            <a:off x="2313618" y="1330388"/>
            <a:ext cx="1990637" cy="435804"/>
          </a:xfrm>
          <a:prstGeom prst="flowChartManualIn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J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6" name="직선 화살표 연결선 5"/>
          <p:cNvCxnSpPr>
            <a:stCxn id="4" idx="2"/>
          </p:cNvCxnSpPr>
          <p:nvPr/>
        </p:nvCxnSpPr>
        <p:spPr>
          <a:xfrm>
            <a:off x="3278334" y="1142467"/>
            <a:ext cx="30603" cy="246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3308937" y="1737550"/>
            <a:ext cx="19416" cy="124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333035" y="2333467"/>
            <a:ext cx="1990637" cy="40376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H=10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413833" y="2777459"/>
            <a:ext cx="0" cy="2263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순서도: 판단 9"/>
          <p:cNvSpPr/>
          <p:nvPr/>
        </p:nvSpPr>
        <p:spPr>
          <a:xfrm>
            <a:off x="2313618" y="2882950"/>
            <a:ext cx="2181012" cy="467881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L&lt;=H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2313618" y="3512460"/>
            <a:ext cx="2200429" cy="418438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M=   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308935" y="3910368"/>
            <a:ext cx="2" cy="298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판단 13"/>
          <p:cNvSpPr/>
          <p:nvPr/>
        </p:nvSpPr>
        <p:spPr>
          <a:xfrm>
            <a:off x="971600" y="4774119"/>
            <a:ext cx="2034451" cy="547411"/>
          </a:xfrm>
          <a:prstGeom prst="flowChartDecisi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 </a:t>
            </a:r>
            <a:endParaRPr lang="ko-KR" altLang="en-US" sz="1600" dirty="0" smtClean="0">
              <a:solidFill>
                <a:srgbClr val="FF0000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16" name="순서도: 판단 15"/>
          <p:cNvSpPr/>
          <p:nvPr/>
        </p:nvSpPr>
        <p:spPr>
          <a:xfrm>
            <a:off x="2333035" y="4016722"/>
            <a:ext cx="2181012" cy="509259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J=DATA(M)</a:t>
            </a:r>
            <a:endParaRPr lang="ko-KR" altLang="en-US" sz="14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20" name="순서도: 처리 19"/>
          <p:cNvSpPr/>
          <p:nvPr/>
        </p:nvSpPr>
        <p:spPr>
          <a:xfrm>
            <a:off x="2333035" y="1861896"/>
            <a:ext cx="1990637" cy="351860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L=1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0828" y="4193947"/>
            <a:ext cx="910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+mj-lt"/>
              </a:rPr>
              <a:t>(      )</a:t>
            </a:r>
            <a:endParaRPr lang="ko-KR" altLang="en-US" sz="1600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22" name="직선 화살표 연결선 21"/>
          <p:cNvCxnSpPr>
            <a:endCxn id="11" idx="0"/>
          </p:cNvCxnSpPr>
          <p:nvPr/>
        </p:nvCxnSpPr>
        <p:spPr>
          <a:xfrm>
            <a:off x="3413833" y="3350831"/>
            <a:ext cx="0" cy="161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8" idx="0"/>
          </p:cNvCxnSpPr>
          <p:nvPr/>
        </p:nvCxnSpPr>
        <p:spPr>
          <a:xfrm>
            <a:off x="3328354" y="2213756"/>
            <a:ext cx="0" cy="119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251520" y="2893508"/>
            <a:ext cx="0" cy="327179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251520" y="2825722"/>
            <a:ext cx="2597154" cy="46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3" idx="2"/>
            <a:endCxn id="4" idx="0"/>
          </p:cNvCxnSpPr>
          <p:nvPr/>
        </p:nvCxnSpPr>
        <p:spPr>
          <a:xfrm flipH="1">
            <a:off x="3278334" y="559079"/>
            <a:ext cx="30603" cy="135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4323672" y="3116890"/>
            <a:ext cx="2336560" cy="19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endCxn id="16" idx="1"/>
          </p:cNvCxnSpPr>
          <p:nvPr/>
        </p:nvCxnSpPr>
        <p:spPr>
          <a:xfrm flipV="1">
            <a:off x="1988826" y="4271352"/>
            <a:ext cx="344209" cy="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endCxn id="14" idx="0"/>
          </p:cNvCxnSpPr>
          <p:nvPr/>
        </p:nvCxnSpPr>
        <p:spPr>
          <a:xfrm>
            <a:off x="1979712" y="4266014"/>
            <a:ext cx="9114" cy="508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6" idx="3"/>
          </p:cNvCxnSpPr>
          <p:nvPr/>
        </p:nvCxnSpPr>
        <p:spPr>
          <a:xfrm>
            <a:off x="4514047" y="4271352"/>
            <a:ext cx="634017" cy="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5148064" y="4266014"/>
            <a:ext cx="0" cy="595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순서도: 문서 52"/>
          <p:cNvSpPr/>
          <p:nvPr/>
        </p:nvSpPr>
        <p:spPr>
          <a:xfrm>
            <a:off x="4514047" y="4859067"/>
            <a:ext cx="1368152" cy="584127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J,M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3" name="순서도: 처리 62"/>
          <p:cNvSpPr/>
          <p:nvPr/>
        </p:nvSpPr>
        <p:spPr>
          <a:xfrm>
            <a:off x="644705" y="5530831"/>
            <a:ext cx="1195948" cy="418438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L=M+1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64" name="순서도: 처리 63"/>
          <p:cNvSpPr/>
          <p:nvPr/>
        </p:nvSpPr>
        <p:spPr>
          <a:xfrm>
            <a:off x="2184066" y="5561208"/>
            <a:ext cx="1195948" cy="418438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L=M+1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66" name="직선 연결선 65"/>
          <p:cNvCxnSpPr>
            <a:stCxn id="14" idx="1"/>
          </p:cNvCxnSpPr>
          <p:nvPr/>
        </p:nvCxnSpPr>
        <p:spPr>
          <a:xfrm flipH="1" flipV="1">
            <a:off x="755576" y="5047824"/>
            <a:ext cx="2160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755576" y="5047824"/>
            <a:ext cx="0" cy="410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14" idx="3"/>
          </p:cNvCxnSpPr>
          <p:nvPr/>
        </p:nvCxnSpPr>
        <p:spPr>
          <a:xfrm flipV="1">
            <a:off x="3006051" y="5047824"/>
            <a:ext cx="2722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3278334" y="5043594"/>
            <a:ext cx="0" cy="41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251520" y="6165304"/>
            <a:ext cx="25971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2848674" y="5949269"/>
            <a:ext cx="0" cy="21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endCxn id="63" idx="2"/>
          </p:cNvCxnSpPr>
          <p:nvPr/>
        </p:nvCxnSpPr>
        <p:spPr>
          <a:xfrm flipV="1">
            <a:off x="1242679" y="5949269"/>
            <a:ext cx="0" cy="21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>
            <a:off x="6660232" y="3167418"/>
            <a:ext cx="0" cy="361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순서도: 문서 85"/>
          <p:cNvSpPr/>
          <p:nvPr/>
        </p:nvSpPr>
        <p:spPr>
          <a:xfrm>
            <a:off x="6012430" y="3563809"/>
            <a:ext cx="1440160" cy="737131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J “NOT found”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88" name="직선 화살표 연결선 87"/>
          <p:cNvCxnSpPr>
            <a:stCxn id="53" idx="2"/>
          </p:cNvCxnSpPr>
          <p:nvPr/>
        </p:nvCxnSpPr>
        <p:spPr>
          <a:xfrm>
            <a:off x="5198123" y="5404577"/>
            <a:ext cx="0" cy="544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순서도: 수행의 시작/종료 89"/>
          <p:cNvSpPr/>
          <p:nvPr/>
        </p:nvSpPr>
        <p:spPr>
          <a:xfrm>
            <a:off x="4672551" y="5893997"/>
            <a:ext cx="1051144" cy="542613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STOP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92" name="직선 연결선 91"/>
          <p:cNvCxnSpPr>
            <a:stCxn id="86" idx="2"/>
          </p:cNvCxnSpPr>
          <p:nvPr/>
        </p:nvCxnSpPr>
        <p:spPr>
          <a:xfrm>
            <a:off x="6732510" y="4252207"/>
            <a:ext cx="0" cy="1424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H="1">
            <a:off x="5198123" y="5676923"/>
            <a:ext cx="1534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130897" y="4202449"/>
            <a:ext cx="910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+mj-lt"/>
              </a:rPr>
              <a:t>(      )</a:t>
            </a:r>
            <a:endParaRPr lang="ko-KR" altLang="en-US" sz="1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517522" y="2724141"/>
            <a:ext cx="87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2160930" y="3157567"/>
            <a:ext cx="87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755576" y="5089051"/>
            <a:ext cx="87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2782040" y="5050410"/>
            <a:ext cx="87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229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3141" y="1052736"/>
            <a:ext cx="57606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7030A0"/>
                </a:solidFill>
              </a:rPr>
              <a:t>알고리즘</a:t>
            </a:r>
            <a:r>
              <a:rPr lang="en-US" altLang="ko-KR" sz="2800" b="1" dirty="0" smtClean="0">
                <a:solidFill>
                  <a:srgbClr val="7030A0"/>
                </a:solidFill>
              </a:rPr>
              <a:t>(Algorithm)?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문제해결을 </a:t>
            </a:r>
            <a:r>
              <a:rPr lang="ko-KR" altLang="en-US" sz="2000" b="1" dirty="0">
                <a:solidFill>
                  <a:srgbClr val="C00000"/>
                </a:solidFill>
              </a:rPr>
              <a:t>위한 논리적인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방법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7183" y="3636256"/>
            <a:ext cx="7456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ko-KR" altLang="en-US" sz="2000" dirty="0" smtClean="0"/>
              <a:t>학습 목표</a:t>
            </a:r>
            <a:r>
              <a:rPr lang="en-US" altLang="ko-KR" sz="2000" dirty="0" smtClean="0"/>
              <a:t>:</a:t>
            </a:r>
          </a:p>
          <a:p>
            <a:pPr fontAlgn="ctr"/>
            <a:r>
              <a:rPr lang="ko-KR" altLang="en-US" sz="2000" dirty="0" smtClean="0"/>
              <a:t>프로그램에 대한 막연한 두려움을 없애고 흥미를 느낄 수 있는 동기부여와 </a:t>
            </a:r>
            <a:r>
              <a:rPr lang="ko-KR" altLang="en-US" sz="2000" dirty="0" err="1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논리적사고</a:t>
            </a:r>
            <a:r>
              <a:rPr lang="ko-KR" altLang="en-US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함양</a:t>
            </a:r>
            <a:endParaRPr lang="ko-KR" altLang="en-US" sz="20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7183" y="5077938"/>
            <a:ext cx="6282627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문제의 </a:t>
            </a:r>
            <a:r>
              <a:rPr lang="ko-KR" altLang="en-US" sz="2000" dirty="0">
                <a:latin typeface="HY궁서B" panose="02030600000101010101" pitchFamily="18" charset="-127"/>
                <a:ea typeface="HY궁서B" panose="02030600000101010101" pitchFamily="18" charset="-127"/>
              </a:rPr>
              <a:t>논리적 분석사고 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확립</a:t>
            </a:r>
            <a:endParaRPr lang="en-US" altLang="ko-KR" sz="20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의도한 </a:t>
            </a:r>
            <a:r>
              <a:rPr lang="ko-KR" altLang="en-US" sz="2000" dirty="0">
                <a:latin typeface="HY궁서B" panose="02030600000101010101" pitchFamily="18" charset="-127"/>
                <a:ea typeface="HY궁서B" panose="02030600000101010101" pitchFamily="18" charset="-127"/>
              </a:rPr>
              <a:t>것을 표현할 수 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있다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머리가 </a:t>
            </a:r>
            <a:r>
              <a:rPr lang="ko-KR" altLang="en-US" sz="2000" dirty="0">
                <a:latin typeface="HY궁서B" panose="02030600000101010101" pitchFamily="18" charset="-127"/>
                <a:ea typeface="HY궁서B" panose="02030600000101010101" pitchFamily="18" charset="-127"/>
              </a:rPr>
              <a:t>좋은진 것 같은 착각이 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든다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  <a:endParaRPr lang="ko-KR" altLang="en-US" sz="2000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0895" y="2420888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문제해결과정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어떤 </a:t>
            </a:r>
            <a:r>
              <a:rPr lang="ko-KR" altLang="en-US" dirty="0"/>
              <a:t>문제를 해결하기 위한 절차</a:t>
            </a:r>
            <a:r>
              <a:rPr lang="en-US" altLang="ko-KR" dirty="0"/>
              <a:t>, </a:t>
            </a:r>
            <a:r>
              <a:rPr lang="ko-KR" altLang="en-US" dirty="0"/>
              <a:t>방법</a:t>
            </a:r>
            <a:r>
              <a:rPr lang="en-US" altLang="ko-KR" dirty="0"/>
              <a:t>, </a:t>
            </a:r>
            <a:r>
              <a:rPr lang="ko-KR" altLang="en-US" dirty="0" smtClean="0"/>
              <a:t>명령어들의  유한집합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78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250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83568" y="312722"/>
            <a:ext cx="8136904" cy="16561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수를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입력받아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배열에 담아 놓고 수가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 입력되면 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배열의 내용을 출력하는 프로그램을 작성하시오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단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배열은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개의 수를 저장할 수 있는 배열로 준비한다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최대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 까지 입력되는 프로그램으로 가정한다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순서도: 문서 3"/>
          <p:cNvSpPr/>
          <p:nvPr/>
        </p:nvSpPr>
        <p:spPr>
          <a:xfrm>
            <a:off x="5807168" y="4029504"/>
            <a:ext cx="2653264" cy="1631744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배열에 담긴 수만큼만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3,2,7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순서도: 수동 입력 4"/>
          <p:cNvSpPr/>
          <p:nvPr/>
        </p:nvSpPr>
        <p:spPr>
          <a:xfrm>
            <a:off x="467544" y="4149080"/>
            <a:ext cx="1368152" cy="576064"/>
          </a:xfrm>
          <a:prstGeom prst="flowChartManualIn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472514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511654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55079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595378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561447"/>
              </p:ext>
            </p:extLst>
          </p:nvPr>
        </p:nvGraphicFramePr>
        <p:xfrm>
          <a:off x="1516297" y="301444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40660968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393531859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27123336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38008470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3896220858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944609425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41716859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762320791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4056696299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3748207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0231085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47664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(1)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31740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(2)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78748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(3)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95453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(4)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094305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(5)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598361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(6)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303112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(7)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868144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(8)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516216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(9)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065012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(10)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655676" y="301519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73458" y="299858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849522" y="298241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355096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251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95536" y="836712"/>
            <a:ext cx="8208912" cy="24482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 받을 수 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su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입력받은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수들을 저장할 배열 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1nput[10]</a:t>
            </a:r>
          </a:p>
          <a:p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배열에 담길 수를 카운트 할 변수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cnt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배열을 출력할 목적의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반복제어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변수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214647"/>
            <a:ext cx="2088232" cy="52562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3022" y="4005064"/>
            <a:ext cx="8221426" cy="24482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수가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 아닐 동안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1.1  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배열에 담기는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개수증가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1.2 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배열에 저장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배열의 담긴  개수만큼  출력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3022" y="3479437"/>
            <a:ext cx="2088232" cy="52562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0895998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252</a:t>
            </a:fld>
            <a:endParaRPr lang="ko-KR" altLang="en-US"/>
          </a:p>
        </p:txBody>
      </p:sp>
      <p:sp>
        <p:nvSpPr>
          <p:cNvPr id="3" name="슬라이드 번호 개체 틀 1"/>
          <p:cNvSpPr txBox="1">
            <a:spLocks/>
          </p:cNvSpPr>
          <p:nvPr/>
        </p:nvSpPr>
        <p:spPr>
          <a:xfrm>
            <a:off x="6876256" y="6309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6A89C5-8975-459D-9712-CA15A4290BBD}" type="slidenum">
              <a:rPr lang="ko-KR" altLang="en-US" smtClean="0"/>
              <a:pPr/>
              <a:t>252</a:t>
            </a:fld>
            <a:endParaRPr lang="ko-KR" altLang="en-US"/>
          </a:p>
        </p:txBody>
      </p:sp>
      <p:sp>
        <p:nvSpPr>
          <p:cNvPr id="4" name="순서도: 수행의 시작/종료 3"/>
          <p:cNvSpPr/>
          <p:nvPr/>
        </p:nvSpPr>
        <p:spPr>
          <a:xfrm>
            <a:off x="1632323" y="656692"/>
            <a:ext cx="1327091" cy="298431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START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5" name="순서도: 준비 4"/>
          <p:cNvSpPr/>
          <p:nvPr/>
        </p:nvSpPr>
        <p:spPr>
          <a:xfrm>
            <a:off x="827584" y="1055920"/>
            <a:ext cx="2875364" cy="482591"/>
          </a:xfrm>
          <a:prstGeom prst="flowChartPreparat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s</a:t>
            </a:r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u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, input(10), </a:t>
            </a:r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cnt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=0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6" name="순서도: 수동 입력 5"/>
          <p:cNvSpPr/>
          <p:nvPr/>
        </p:nvSpPr>
        <p:spPr>
          <a:xfrm>
            <a:off x="1300550" y="1726432"/>
            <a:ext cx="1990637" cy="435804"/>
          </a:xfrm>
          <a:prstGeom prst="flowChartManualIn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su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7" name="직선 화살표 연결선 6"/>
          <p:cNvCxnSpPr>
            <a:stCxn id="5" idx="2"/>
          </p:cNvCxnSpPr>
          <p:nvPr/>
        </p:nvCxnSpPr>
        <p:spPr>
          <a:xfrm>
            <a:off x="2265266" y="1538511"/>
            <a:ext cx="30603" cy="246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endCxn id="16" idx="0"/>
          </p:cNvCxnSpPr>
          <p:nvPr/>
        </p:nvCxnSpPr>
        <p:spPr>
          <a:xfrm>
            <a:off x="2295869" y="2133594"/>
            <a:ext cx="32243" cy="259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판단 15"/>
          <p:cNvSpPr/>
          <p:nvPr/>
        </p:nvSpPr>
        <p:spPr>
          <a:xfrm>
            <a:off x="1332793" y="2393468"/>
            <a:ext cx="1990637" cy="351860"/>
          </a:xfrm>
          <a:prstGeom prst="flowChartDecisi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s</a:t>
            </a:r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u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== 0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22" name="직선 화살표 연결선 21"/>
          <p:cNvCxnSpPr>
            <a:stCxn id="4" idx="2"/>
            <a:endCxn id="5" idx="0"/>
          </p:cNvCxnSpPr>
          <p:nvPr/>
        </p:nvCxnSpPr>
        <p:spPr>
          <a:xfrm flipH="1">
            <a:off x="2265266" y="955123"/>
            <a:ext cx="30603" cy="100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6" idx="2"/>
            <a:endCxn id="53" idx="0"/>
          </p:cNvCxnSpPr>
          <p:nvPr/>
        </p:nvCxnSpPr>
        <p:spPr>
          <a:xfrm flipH="1">
            <a:off x="2305577" y="2745328"/>
            <a:ext cx="22535" cy="28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300550" y="3025848"/>
            <a:ext cx="2010054" cy="3600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cnt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=cnt+1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281133" y="3666408"/>
            <a:ext cx="2010054" cy="3600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nput(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cnt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)=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su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60" name="직선 화살표 연결선 59"/>
          <p:cNvCxnSpPr>
            <a:stCxn id="53" idx="2"/>
            <a:endCxn id="58" idx="0"/>
          </p:cNvCxnSpPr>
          <p:nvPr/>
        </p:nvCxnSpPr>
        <p:spPr>
          <a:xfrm flipH="1">
            <a:off x="2286160" y="3385888"/>
            <a:ext cx="19417" cy="28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58" idx="2"/>
          </p:cNvCxnSpPr>
          <p:nvPr/>
        </p:nvCxnSpPr>
        <p:spPr>
          <a:xfrm flipH="1">
            <a:off x="2280567" y="4026448"/>
            <a:ext cx="5593" cy="590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H="1">
            <a:off x="827584" y="4617132"/>
            <a:ext cx="14376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V="1">
            <a:off x="827584" y="1661967"/>
            <a:ext cx="0" cy="2955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V="1">
            <a:off x="827584" y="1661966"/>
            <a:ext cx="13873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16" idx="3"/>
          </p:cNvCxnSpPr>
          <p:nvPr/>
        </p:nvCxnSpPr>
        <p:spPr>
          <a:xfrm>
            <a:off x="3323430" y="2569398"/>
            <a:ext cx="10995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4423028" y="2569398"/>
            <a:ext cx="0" cy="226375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3198892" y="4855590"/>
            <a:ext cx="2160240" cy="12737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7" name="직선 연결선 76"/>
          <p:cNvCxnSpPr/>
          <p:nvPr/>
        </p:nvCxnSpPr>
        <p:spPr>
          <a:xfrm flipV="1">
            <a:off x="3198892" y="5337212"/>
            <a:ext cx="2160240" cy="29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H="1">
            <a:off x="4405322" y="6176521"/>
            <a:ext cx="17706" cy="35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순서도: 수행의 시작/종료 80"/>
          <p:cNvSpPr/>
          <p:nvPr/>
        </p:nvSpPr>
        <p:spPr>
          <a:xfrm>
            <a:off x="3913306" y="6525344"/>
            <a:ext cx="1080120" cy="360040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종료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2" name="순서도: 문서 81"/>
          <p:cNvSpPr/>
          <p:nvPr/>
        </p:nvSpPr>
        <p:spPr>
          <a:xfrm>
            <a:off x="3846964" y="5481228"/>
            <a:ext cx="1152128" cy="432048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input(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990980" y="485559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</a:t>
            </a:r>
            <a:r>
              <a:rPr lang="en-US" altLang="ko-KR" dirty="0" smtClean="0"/>
              <a:t>=1; </a:t>
            </a:r>
            <a:r>
              <a:rPr lang="en-US" altLang="ko-KR" dirty="0" err="1" smtClean="0"/>
              <a:t>cnt</a:t>
            </a:r>
            <a:r>
              <a:rPr lang="en-US" altLang="ko-KR" dirty="0" smtClean="0"/>
              <a:t> ;1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291187" y="4905164"/>
            <a:ext cx="627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반복</a:t>
            </a:r>
            <a:endParaRPr lang="ko-KR" altLang="en-US" sz="1400" dirty="0"/>
          </a:p>
        </p:txBody>
      </p:sp>
      <p:cxnSp>
        <p:nvCxnSpPr>
          <p:cNvPr id="90" name="직선 화살표 연결선 89"/>
          <p:cNvCxnSpPr>
            <a:endCxn id="82" idx="0"/>
          </p:cNvCxnSpPr>
          <p:nvPr/>
        </p:nvCxnSpPr>
        <p:spPr>
          <a:xfrm>
            <a:off x="4423028" y="5349193"/>
            <a:ext cx="0" cy="13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82" idx="2"/>
          </p:cNvCxnSpPr>
          <p:nvPr/>
        </p:nvCxnSpPr>
        <p:spPr>
          <a:xfrm>
            <a:off x="4423028" y="5884713"/>
            <a:ext cx="0" cy="244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424629" y="2260149"/>
            <a:ext cx="74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true</a:t>
            </a:r>
            <a:endParaRPr lang="ko-KR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861545" y="2656516"/>
            <a:ext cx="74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false</a:t>
            </a:r>
            <a:endParaRPr lang="ko-KR" altLang="en-US" dirty="0"/>
          </a:p>
        </p:txBody>
      </p:sp>
      <p:cxnSp>
        <p:nvCxnSpPr>
          <p:cNvPr id="97" name="직선 연결선 96"/>
          <p:cNvCxnSpPr/>
          <p:nvPr/>
        </p:nvCxnSpPr>
        <p:spPr>
          <a:xfrm>
            <a:off x="5724128" y="2492896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6372200" y="2133594"/>
            <a:ext cx="0" cy="3995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7452320" y="2133594"/>
            <a:ext cx="0" cy="3995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874986" y="21328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su</a:t>
            </a:r>
            <a:endParaRPr lang="ko-KR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7560334" y="2162236"/>
            <a:ext cx="133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input(</a:t>
            </a:r>
            <a:r>
              <a:rPr lang="en-US" altLang="ko-KR" dirty="0" err="1" smtClean="0"/>
              <a:t>cnt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6675239" y="2132856"/>
            <a:ext cx="66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cnt</a:t>
            </a:r>
            <a:endParaRPr lang="ko-KR" altLang="en-US" dirty="0"/>
          </a:p>
        </p:txBody>
      </p:sp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02191"/>
              </p:ext>
            </p:extLst>
          </p:nvPr>
        </p:nvGraphicFramePr>
        <p:xfrm>
          <a:off x="4397095" y="1279040"/>
          <a:ext cx="4746910" cy="4127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691">
                  <a:extLst>
                    <a:ext uri="{9D8B030D-6E8A-4147-A177-3AD203B41FA5}">
                      <a16:colId xmlns="" xmlns:a16="http://schemas.microsoft.com/office/drawing/2014/main" val="406609686"/>
                    </a:ext>
                  </a:extLst>
                </a:gridCol>
                <a:gridCol w="474691">
                  <a:extLst>
                    <a:ext uri="{9D8B030D-6E8A-4147-A177-3AD203B41FA5}">
                      <a16:colId xmlns="" xmlns:a16="http://schemas.microsoft.com/office/drawing/2014/main" val="1393531859"/>
                    </a:ext>
                  </a:extLst>
                </a:gridCol>
                <a:gridCol w="474691">
                  <a:extLst>
                    <a:ext uri="{9D8B030D-6E8A-4147-A177-3AD203B41FA5}">
                      <a16:colId xmlns="" xmlns:a16="http://schemas.microsoft.com/office/drawing/2014/main" val="1271233367"/>
                    </a:ext>
                  </a:extLst>
                </a:gridCol>
                <a:gridCol w="474691">
                  <a:extLst>
                    <a:ext uri="{9D8B030D-6E8A-4147-A177-3AD203B41FA5}">
                      <a16:colId xmlns="" xmlns:a16="http://schemas.microsoft.com/office/drawing/2014/main" val="380084704"/>
                    </a:ext>
                  </a:extLst>
                </a:gridCol>
                <a:gridCol w="474691">
                  <a:extLst>
                    <a:ext uri="{9D8B030D-6E8A-4147-A177-3AD203B41FA5}">
                      <a16:colId xmlns="" xmlns:a16="http://schemas.microsoft.com/office/drawing/2014/main" val="3896220858"/>
                    </a:ext>
                  </a:extLst>
                </a:gridCol>
                <a:gridCol w="474691">
                  <a:extLst>
                    <a:ext uri="{9D8B030D-6E8A-4147-A177-3AD203B41FA5}">
                      <a16:colId xmlns="" xmlns:a16="http://schemas.microsoft.com/office/drawing/2014/main" val="2944609425"/>
                    </a:ext>
                  </a:extLst>
                </a:gridCol>
                <a:gridCol w="474691">
                  <a:extLst>
                    <a:ext uri="{9D8B030D-6E8A-4147-A177-3AD203B41FA5}">
                      <a16:colId xmlns="" xmlns:a16="http://schemas.microsoft.com/office/drawing/2014/main" val="417168594"/>
                    </a:ext>
                  </a:extLst>
                </a:gridCol>
                <a:gridCol w="474691">
                  <a:extLst>
                    <a:ext uri="{9D8B030D-6E8A-4147-A177-3AD203B41FA5}">
                      <a16:colId xmlns="" xmlns:a16="http://schemas.microsoft.com/office/drawing/2014/main" val="762320791"/>
                    </a:ext>
                  </a:extLst>
                </a:gridCol>
                <a:gridCol w="474691">
                  <a:extLst>
                    <a:ext uri="{9D8B030D-6E8A-4147-A177-3AD203B41FA5}">
                      <a16:colId xmlns="" xmlns:a16="http://schemas.microsoft.com/office/drawing/2014/main" val="4056696299"/>
                    </a:ext>
                  </a:extLst>
                </a:gridCol>
                <a:gridCol w="474691">
                  <a:extLst>
                    <a:ext uri="{9D8B030D-6E8A-4147-A177-3AD203B41FA5}">
                      <a16:colId xmlns="" xmlns:a16="http://schemas.microsoft.com/office/drawing/2014/main" val="3748207931"/>
                    </a:ext>
                  </a:extLst>
                </a:gridCol>
              </a:tblGrid>
              <a:tr h="41273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0231085"/>
                  </a:ext>
                </a:extLst>
              </a:tr>
            </a:tbl>
          </a:graphicData>
        </a:graphic>
      </p:graphicFrame>
      <p:sp>
        <p:nvSpPr>
          <p:cNvPr id="105" name="TextBox 104"/>
          <p:cNvSpPr txBox="1"/>
          <p:nvPr/>
        </p:nvSpPr>
        <p:spPr>
          <a:xfrm>
            <a:off x="4355976" y="909709"/>
            <a:ext cx="449110" cy="3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(1)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860032" y="909709"/>
            <a:ext cx="449110" cy="3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(2)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364088" y="909709"/>
            <a:ext cx="449110" cy="3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(3)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868144" y="909709"/>
            <a:ext cx="449110" cy="3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(4)</a:t>
            </a:r>
            <a:endParaRPr lang="ko-KR" altLang="en-US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6372200" y="909709"/>
            <a:ext cx="449110" cy="3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(5)</a:t>
            </a:r>
            <a:endParaRPr lang="ko-KR" altLang="en-US" sz="1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6804248" y="909709"/>
            <a:ext cx="449110" cy="3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(6)</a:t>
            </a:r>
            <a:endParaRPr lang="ko-KR" altLang="en-US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308304" y="909709"/>
            <a:ext cx="449110" cy="3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(7)</a:t>
            </a:r>
            <a:endParaRPr lang="ko-KR" alt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7740352" y="909709"/>
            <a:ext cx="449110" cy="3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(8)</a:t>
            </a:r>
            <a:endParaRPr lang="ko-KR" alt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8244408" y="909709"/>
            <a:ext cx="449110" cy="3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(9)</a:t>
            </a:r>
            <a:endParaRPr lang="ko-KR" altLang="en-US" sz="1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8676456" y="909709"/>
            <a:ext cx="449110" cy="3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(10)</a:t>
            </a:r>
            <a:endParaRPr lang="ko-KR" altLang="en-US" sz="1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4536475" y="1279795"/>
            <a:ext cx="25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014854" y="1275930"/>
            <a:ext cx="25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5468488" y="1263392"/>
            <a:ext cx="25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9261755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253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83568" y="312722"/>
            <a:ext cx="8136904" cy="16561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 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수를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입력받아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약수를 구하시오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약수를 구할 배열은 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result(10)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가 준비되어  있다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순서도: 문서 3"/>
          <p:cNvSpPr/>
          <p:nvPr/>
        </p:nvSpPr>
        <p:spPr>
          <a:xfrm>
            <a:off x="5807168" y="4029504"/>
            <a:ext cx="2653264" cy="1631744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배열에 담긴 약수들 출력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1,2,3,4,6,12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순서도: 수동 입력 4"/>
          <p:cNvSpPr/>
          <p:nvPr/>
        </p:nvSpPr>
        <p:spPr>
          <a:xfrm>
            <a:off x="1073060" y="4129457"/>
            <a:ext cx="1368152" cy="576064"/>
          </a:xfrm>
          <a:prstGeom prst="flowChartManualIn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11660" y="433535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516297" y="301444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40660968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393531859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27123336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38008470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3896220858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944609425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41716859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762320791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4056696299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3748207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0231085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47664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(1)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31740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(2)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78748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(3)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95453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(4)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94305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(5)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8361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(6)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03112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(7)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868144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(8)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516216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(9)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065012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(10)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651004" y="303679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227068" y="303679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842744" y="302637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449976" y="299620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3346853" y="3535391"/>
            <a:ext cx="1251508" cy="2700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12/1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3346853" y="3859427"/>
            <a:ext cx="1251508" cy="2700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12/2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346853" y="4147459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12/3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346853" y="4435491"/>
            <a:ext cx="1251508" cy="2700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12/4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346853" y="4723523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12/5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346853" y="4997379"/>
            <a:ext cx="1251508" cy="2700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12/6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346853" y="5278391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12/7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346853" y="5561015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12/8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346853" y="5831045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12/9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3346853" y="6101075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12/10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346853" y="6371105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12/11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346853" y="6641135"/>
            <a:ext cx="1251508" cy="2700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12/12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96" name="오른쪽 중괄호 95"/>
          <p:cNvSpPr/>
          <p:nvPr/>
        </p:nvSpPr>
        <p:spPr>
          <a:xfrm>
            <a:off x="4717839" y="3670406"/>
            <a:ext cx="936104" cy="31057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4119279" y="302637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4635872" y="305334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8597910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254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79512" y="260648"/>
            <a:ext cx="8784976" cy="10801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수를 입력 받아 약수를 출력하는 알고리즘을 제시하라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9512" y="1772816"/>
            <a:ext cx="8784976" cy="15841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출력자료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약수들이 보관된 배열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result(10)  </a:t>
            </a:r>
          </a:p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입력자료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input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처리자료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약수를 구할  제수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p 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               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배열에 담길 약수의 개수를  카운트 할 변수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cnt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               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배열을 출력할 반복제어변수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S.C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9512" y="1340768"/>
            <a:ext cx="2016224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9512" y="3861048"/>
            <a:ext cx="8784976" cy="25202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 입력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2.1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제수로 나누어 나머지 판단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 -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나머지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이면 약수이므로 배열에 저장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 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배열에 담긴 약수들 출력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종료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9512" y="3439380"/>
            <a:ext cx="2016224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처리과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정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270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255</a:t>
            </a:fld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6732240" y="595599"/>
            <a:ext cx="0" cy="464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25" idx="0"/>
          </p:cNvCxnSpPr>
          <p:nvPr/>
        </p:nvCxnSpPr>
        <p:spPr>
          <a:xfrm>
            <a:off x="6971840" y="2495672"/>
            <a:ext cx="12428" cy="436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수행의 시작/종료 24"/>
          <p:cNvSpPr/>
          <p:nvPr/>
        </p:nvSpPr>
        <p:spPr>
          <a:xfrm>
            <a:off x="6444208" y="2932666"/>
            <a:ext cx="1080120" cy="513988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end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" name="순서도: 수행의 시작/종료 2"/>
          <p:cNvSpPr/>
          <p:nvPr/>
        </p:nvSpPr>
        <p:spPr>
          <a:xfrm>
            <a:off x="1757442" y="370729"/>
            <a:ext cx="1316582" cy="449740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start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순서도: 준비 3"/>
          <p:cNvSpPr/>
          <p:nvPr/>
        </p:nvSpPr>
        <p:spPr>
          <a:xfrm>
            <a:off x="905536" y="1060089"/>
            <a:ext cx="3020394" cy="770982"/>
          </a:xfrm>
          <a:prstGeom prst="flowChartPreparat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 ,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input,cnt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=0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r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esult(10)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순서도: 수동 입력 4"/>
          <p:cNvSpPr/>
          <p:nvPr/>
        </p:nvSpPr>
        <p:spPr>
          <a:xfrm>
            <a:off x="1361858" y="2045481"/>
            <a:ext cx="2323380" cy="513988"/>
          </a:xfrm>
          <a:prstGeom prst="flowChartManualIn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input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1361858" y="2780928"/>
            <a:ext cx="2323380" cy="385491"/>
          </a:xfrm>
          <a:prstGeom prst="flowChartProcess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=1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순서도: 판단 7"/>
          <p:cNvSpPr/>
          <p:nvPr/>
        </p:nvSpPr>
        <p:spPr>
          <a:xfrm>
            <a:off x="1187624" y="3359165"/>
            <a:ext cx="2633164" cy="642485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nput% p =0</a:t>
            </a:r>
            <a:endParaRPr lang="ko-KR" altLang="en-US" sz="14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57403" y="4194397"/>
            <a:ext cx="1781258" cy="2693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cnt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=cnt+1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2" name="직선 화살표 연결선 11"/>
          <p:cNvCxnSpPr>
            <a:stCxn id="3" idx="2"/>
            <a:endCxn id="4" idx="0"/>
          </p:cNvCxnSpPr>
          <p:nvPr/>
        </p:nvCxnSpPr>
        <p:spPr>
          <a:xfrm>
            <a:off x="2415733" y="820469"/>
            <a:ext cx="0" cy="239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757403" y="5285066"/>
            <a:ext cx="1858704" cy="38549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=p+1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5" name="순서도: 판단 14"/>
          <p:cNvSpPr/>
          <p:nvPr/>
        </p:nvSpPr>
        <p:spPr>
          <a:xfrm>
            <a:off x="1401800" y="5939988"/>
            <a:ext cx="2243498" cy="504056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 &gt;M</a:t>
            </a:r>
            <a:endParaRPr lang="ko-KR" altLang="en-US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2504206" y="644404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4" idx="2"/>
          </p:cNvCxnSpPr>
          <p:nvPr/>
        </p:nvCxnSpPr>
        <p:spPr>
          <a:xfrm flipH="1">
            <a:off x="2415733" y="1831071"/>
            <a:ext cx="1" cy="288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5" idx="2"/>
          </p:cNvCxnSpPr>
          <p:nvPr/>
        </p:nvCxnSpPr>
        <p:spPr>
          <a:xfrm>
            <a:off x="2523549" y="2559469"/>
            <a:ext cx="0" cy="1633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7" idx="2"/>
          </p:cNvCxnSpPr>
          <p:nvPr/>
        </p:nvCxnSpPr>
        <p:spPr>
          <a:xfrm>
            <a:off x="2523549" y="3166419"/>
            <a:ext cx="0" cy="192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8" idx="2"/>
          </p:cNvCxnSpPr>
          <p:nvPr/>
        </p:nvCxnSpPr>
        <p:spPr>
          <a:xfrm>
            <a:off x="2504206" y="4001650"/>
            <a:ext cx="0" cy="192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2504206" y="4931346"/>
            <a:ext cx="19343" cy="353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2504206" y="5670557"/>
            <a:ext cx="19343" cy="269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87824" y="644404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endParaRPr lang="ko-KR" altLang="en-US" dirty="0"/>
          </a:p>
        </p:txBody>
      </p:sp>
      <p:cxnSp>
        <p:nvCxnSpPr>
          <p:cNvPr id="42" name="직선 연결선 41"/>
          <p:cNvCxnSpPr>
            <a:stCxn id="15" idx="1"/>
          </p:cNvCxnSpPr>
          <p:nvPr/>
        </p:nvCxnSpPr>
        <p:spPr>
          <a:xfrm flipH="1">
            <a:off x="683568" y="6192016"/>
            <a:ext cx="71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683568" y="3262792"/>
            <a:ext cx="0" cy="2929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683568" y="3262792"/>
            <a:ext cx="17321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757403" y="4666000"/>
            <a:ext cx="1781258" cy="2693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result(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cnt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)=p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9" name="직선 연결선 18"/>
          <p:cNvCxnSpPr>
            <a:stCxn id="8" idx="3"/>
          </p:cNvCxnSpPr>
          <p:nvPr/>
        </p:nvCxnSpPr>
        <p:spPr>
          <a:xfrm flipV="1">
            <a:off x="3820788" y="3680407"/>
            <a:ext cx="111125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932040" y="3680407"/>
            <a:ext cx="0" cy="1427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2686756" y="5104757"/>
            <a:ext cx="2245284" cy="3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5796136" y="1142996"/>
            <a:ext cx="2160240" cy="12737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 flipV="1">
            <a:off x="5796136" y="1624618"/>
            <a:ext cx="2160240" cy="29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순서도: 문서 46"/>
          <p:cNvSpPr/>
          <p:nvPr/>
        </p:nvSpPr>
        <p:spPr>
          <a:xfrm>
            <a:off x="6444208" y="1768634"/>
            <a:ext cx="1152128" cy="432048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result(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88224" y="114299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</a:t>
            </a:r>
            <a:r>
              <a:rPr lang="en-US" altLang="ko-KR" dirty="0" smtClean="0"/>
              <a:t>=1; </a:t>
            </a:r>
            <a:r>
              <a:rPr lang="en-US" altLang="ko-KR" dirty="0" err="1" smtClean="0"/>
              <a:t>cnt</a:t>
            </a:r>
            <a:r>
              <a:rPr lang="en-US" altLang="ko-KR" dirty="0" smtClean="0"/>
              <a:t> ;1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888431" y="1192570"/>
            <a:ext cx="627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반복</a:t>
            </a:r>
            <a:endParaRPr lang="ko-KR" altLang="en-US" sz="1400" dirty="0"/>
          </a:p>
        </p:txBody>
      </p:sp>
      <p:cxnSp>
        <p:nvCxnSpPr>
          <p:cNvPr id="50" name="직선 화살표 연결선 49"/>
          <p:cNvCxnSpPr>
            <a:endCxn id="47" idx="0"/>
          </p:cNvCxnSpPr>
          <p:nvPr/>
        </p:nvCxnSpPr>
        <p:spPr>
          <a:xfrm>
            <a:off x="7020272" y="1636599"/>
            <a:ext cx="0" cy="13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7" idx="2"/>
          </p:cNvCxnSpPr>
          <p:nvPr/>
        </p:nvCxnSpPr>
        <p:spPr>
          <a:xfrm>
            <a:off x="7020272" y="2172119"/>
            <a:ext cx="0" cy="244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03411" y="569667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203848" y="3801743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3851920" y="3337247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F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8051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256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190528" y="1412776"/>
            <a:ext cx="4752528" cy="4392488"/>
            <a:chOff x="3190528" y="1412776"/>
            <a:chExt cx="4752528" cy="4392488"/>
          </a:xfrm>
        </p:grpSpPr>
        <p:sp>
          <p:nvSpPr>
            <p:cNvPr id="3" name="직사각형 2"/>
            <p:cNvSpPr/>
            <p:nvPr/>
          </p:nvSpPr>
          <p:spPr>
            <a:xfrm>
              <a:off x="3190528" y="1412776"/>
              <a:ext cx="4752528" cy="439248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3190528" y="2276872"/>
              <a:ext cx="47525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3779912" y="2772552"/>
            <a:ext cx="3731096" cy="2168616"/>
            <a:chOff x="3190528" y="1412776"/>
            <a:chExt cx="4752528" cy="4392488"/>
          </a:xfrm>
        </p:grpSpPr>
        <p:sp>
          <p:nvSpPr>
            <p:cNvPr id="8" name="직사각형 7"/>
            <p:cNvSpPr/>
            <p:nvPr/>
          </p:nvSpPr>
          <p:spPr>
            <a:xfrm>
              <a:off x="3190528" y="1412776"/>
              <a:ext cx="4752528" cy="439248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3190528" y="2276872"/>
              <a:ext cx="47525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5836822" y="1731649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=1,5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250868" y="281228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j=1, 5</a:t>
            </a:r>
            <a:endParaRPr lang="ko-KR" altLang="en-US" dirty="0"/>
          </a:p>
        </p:txBody>
      </p:sp>
      <p:sp>
        <p:nvSpPr>
          <p:cNvPr id="12" name="순서도: 문서 11"/>
          <p:cNvSpPr/>
          <p:nvPr/>
        </p:nvSpPr>
        <p:spPr>
          <a:xfrm>
            <a:off x="4591750" y="3685674"/>
            <a:ext cx="2304256" cy="751438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*</a:t>
            </a:r>
            <a:endParaRPr lang="ko-KR" altLang="en-US" sz="3200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2510942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</a:t>
            </a:r>
            <a:endParaRPr lang="ko-KR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39552" y="299857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33378" y="351304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</a:t>
            </a:r>
            <a:endParaRPr lang="ko-KR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39552" y="409674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</a:t>
            </a:r>
            <a:endParaRPr lang="ko-KR" alt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539552" y="467169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</a:t>
            </a:r>
            <a:endParaRPr lang="ko-KR" altLang="en-US" sz="2800" dirty="0"/>
          </a:p>
        </p:txBody>
      </p:sp>
      <p:cxnSp>
        <p:nvCxnSpPr>
          <p:cNvPr id="21" name="직선 화살표 연결선 20"/>
          <p:cNvCxnSpPr>
            <a:endCxn id="8" idx="0"/>
          </p:cNvCxnSpPr>
          <p:nvPr/>
        </p:nvCxnSpPr>
        <p:spPr>
          <a:xfrm flipH="1">
            <a:off x="5645460" y="2276872"/>
            <a:ext cx="6660" cy="49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5645460" y="3199165"/>
            <a:ext cx="6660" cy="486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2" idx="2"/>
          </p:cNvCxnSpPr>
          <p:nvPr/>
        </p:nvCxnSpPr>
        <p:spPr>
          <a:xfrm flipH="1">
            <a:off x="5724128" y="4387434"/>
            <a:ext cx="19750" cy="553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5743878" y="5511797"/>
            <a:ext cx="1" cy="29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문서 29"/>
          <p:cNvSpPr/>
          <p:nvPr/>
        </p:nvSpPr>
        <p:spPr>
          <a:xfrm>
            <a:off x="5076056" y="5175588"/>
            <a:ext cx="1174812" cy="282597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줄바꿈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5704930" y="4941168"/>
            <a:ext cx="18002" cy="23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768931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257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190528" y="1412776"/>
            <a:ext cx="4752528" cy="4392488"/>
            <a:chOff x="3190528" y="1412776"/>
            <a:chExt cx="4752528" cy="4392488"/>
          </a:xfrm>
        </p:grpSpPr>
        <p:sp>
          <p:nvSpPr>
            <p:cNvPr id="3" name="직사각형 2"/>
            <p:cNvSpPr/>
            <p:nvPr/>
          </p:nvSpPr>
          <p:spPr>
            <a:xfrm>
              <a:off x="3190528" y="1412776"/>
              <a:ext cx="4752528" cy="439248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3190528" y="2276872"/>
              <a:ext cx="47525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3779912" y="2772552"/>
            <a:ext cx="3731096" cy="2168616"/>
            <a:chOff x="3190528" y="1412776"/>
            <a:chExt cx="4752528" cy="4392488"/>
          </a:xfrm>
        </p:grpSpPr>
        <p:sp>
          <p:nvSpPr>
            <p:cNvPr id="8" name="직사각형 7"/>
            <p:cNvSpPr/>
            <p:nvPr/>
          </p:nvSpPr>
          <p:spPr>
            <a:xfrm>
              <a:off x="3190528" y="1412776"/>
              <a:ext cx="4752528" cy="439248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3190528" y="2276872"/>
              <a:ext cx="47525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5836822" y="1731649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=1, 5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250868" y="2812286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j=1, </a:t>
            </a:r>
            <a:r>
              <a:rPr lang="en-US" altLang="ko-KR" sz="2000" dirty="0" err="1" smtClean="0"/>
              <a:t>i</a:t>
            </a:r>
            <a:endParaRPr lang="ko-KR" altLang="en-US" sz="2000" dirty="0"/>
          </a:p>
        </p:txBody>
      </p:sp>
      <p:sp>
        <p:nvSpPr>
          <p:cNvPr id="12" name="순서도: 문서 11"/>
          <p:cNvSpPr/>
          <p:nvPr/>
        </p:nvSpPr>
        <p:spPr>
          <a:xfrm>
            <a:off x="4591750" y="3685674"/>
            <a:ext cx="2304256" cy="864096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*</a:t>
            </a:r>
            <a:endParaRPr lang="ko-KR" altLang="en-US" sz="3200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2510942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</a:t>
            </a:r>
            <a:endParaRPr lang="ko-KR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39552" y="299857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33378" y="351304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</a:t>
            </a:r>
            <a:endParaRPr lang="ko-KR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39552" y="400943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</a:t>
            </a:r>
            <a:endParaRPr lang="ko-KR" alt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33378" y="457888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26295676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258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190528" y="1412776"/>
            <a:ext cx="4752528" cy="4392488"/>
            <a:chOff x="3190528" y="1412776"/>
            <a:chExt cx="4752528" cy="4392488"/>
          </a:xfrm>
        </p:grpSpPr>
        <p:sp>
          <p:nvSpPr>
            <p:cNvPr id="3" name="직사각형 2"/>
            <p:cNvSpPr/>
            <p:nvPr/>
          </p:nvSpPr>
          <p:spPr>
            <a:xfrm>
              <a:off x="3190528" y="1412776"/>
              <a:ext cx="4752528" cy="439248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3190528" y="2276872"/>
              <a:ext cx="47525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3779912" y="2772552"/>
            <a:ext cx="3731096" cy="2168616"/>
            <a:chOff x="3190528" y="1412776"/>
            <a:chExt cx="4752528" cy="4392488"/>
          </a:xfrm>
        </p:grpSpPr>
        <p:sp>
          <p:nvSpPr>
            <p:cNvPr id="8" name="직사각형 7"/>
            <p:cNvSpPr/>
            <p:nvPr/>
          </p:nvSpPr>
          <p:spPr>
            <a:xfrm>
              <a:off x="3190528" y="1412776"/>
              <a:ext cx="4752528" cy="439248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3190528" y="2276872"/>
              <a:ext cx="47525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5836822" y="1731649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=1, 5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250868" y="2812286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j=1, 6-i</a:t>
            </a:r>
            <a:endParaRPr lang="ko-KR" altLang="en-US" sz="2000" dirty="0"/>
          </a:p>
        </p:txBody>
      </p:sp>
      <p:sp>
        <p:nvSpPr>
          <p:cNvPr id="12" name="순서도: 문서 11"/>
          <p:cNvSpPr/>
          <p:nvPr/>
        </p:nvSpPr>
        <p:spPr>
          <a:xfrm>
            <a:off x="4591750" y="3685674"/>
            <a:ext cx="2304256" cy="864096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*</a:t>
            </a:r>
            <a:endParaRPr lang="ko-KR" altLang="en-US" sz="3200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2510942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</a:t>
            </a:r>
            <a:endParaRPr lang="ko-KR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39552" y="299857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33378" y="351304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</a:t>
            </a:r>
            <a:endParaRPr lang="ko-KR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39552" y="409674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</a:t>
            </a:r>
            <a:endParaRPr lang="ko-KR" alt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33378" y="199083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10757833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259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190528" y="1412776"/>
            <a:ext cx="4752528" cy="4392488"/>
            <a:chOff x="3190528" y="1412776"/>
            <a:chExt cx="4752528" cy="4392488"/>
          </a:xfrm>
        </p:grpSpPr>
        <p:sp>
          <p:nvSpPr>
            <p:cNvPr id="3" name="직사각형 2"/>
            <p:cNvSpPr/>
            <p:nvPr/>
          </p:nvSpPr>
          <p:spPr>
            <a:xfrm>
              <a:off x="3190528" y="1412776"/>
              <a:ext cx="4752528" cy="439248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3190528" y="2276872"/>
              <a:ext cx="47525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3851920" y="4006318"/>
            <a:ext cx="3731096" cy="1241400"/>
            <a:chOff x="3190528" y="2346818"/>
            <a:chExt cx="4752528" cy="3458444"/>
          </a:xfrm>
        </p:grpSpPr>
        <p:sp>
          <p:nvSpPr>
            <p:cNvPr id="8" name="직사각형 7"/>
            <p:cNvSpPr/>
            <p:nvPr/>
          </p:nvSpPr>
          <p:spPr>
            <a:xfrm>
              <a:off x="3190528" y="2346818"/>
              <a:ext cx="4752528" cy="3458444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3190528" y="3876623"/>
              <a:ext cx="47525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120207" y="1615376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=1, 5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7711" y="4125663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j=1, 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*2-1</a:t>
            </a:r>
            <a:endParaRPr lang="ko-KR" altLang="en-US" sz="2000" dirty="0"/>
          </a:p>
        </p:txBody>
      </p:sp>
      <p:sp>
        <p:nvSpPr>
          <p:cNvPr id="12" name="순서도: 문서 11"/>
          <p:cNvSpPr/>
          <p:nvPr/>
        </p:nvSpPr>
        <p:spPr>
          <a:xfrm>
            <a:off x="4706026" y="4679215"/>
            <a:ext cx="2022884" cy="385394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“*”</a:t>
            </a:r>
            <a:endParaRPr lang="ko-KR" altLang="en-US" sz="2400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2510942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 ***</a:t>
            </a:r>
            <a:endParaRPr lang="ko-KR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39552" y="299857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399922" y="348907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*******</a:t>
            </a:r>
            <a:endParaRPr lang="ko-KR" alt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33378" y="199083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  *</a:t>
            </a:r>
            <a:endParaRPr lang="ko-KR" alt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247173" y="400631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*********</a:t>
            </a:r>
            <a:endParaRPr lang="ko-KR" altLang="en-US" sz="2800" dirty="0"/>
          </a:p>
        </p:txBody>
      </p:sp>
      <p:grpSp>
        <p:nvGrpSpPr>
          <p:cNvPr id="23" name="그룹 22"/>
          <p:cNvGrpSpPr/>
          <p:nvPr/>
        </p:nvGrpSpPr>
        <p:grpSpPr>
          <a:xfrm>
            <a:off x="3874416" y="2565087"/>
            <a:ext cx="3731096" cy="1241400"/>
            <a:chOff x="3190528" y="2346818"/>
            <a:chExt cx="4752528" cy="3458444"/>
          </a:xfrm>
        </p:grpSpPr>
        <p:sp>
          <p:nvSpPr>
            <p:cNvPr id="24" name="직사각형 23"/>
            <p:cNvSpPr/>
            <p:nvPr/>
          </p:nvSpPr>
          <p:spPr>
            <a:xfrm>
              <a:off x="3190528" y="2346818"/>
              <a:ext cx="4752528" cy="3458444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3190528" y="3876623"/>
              <a:ext cx="47525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120207" y="268443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j=1, 5-i</a:t>
            </a:r>
            <a:endParaRPr lang="ko-KR" altLang="en-US" sz="2000" dirty="0"/>
          </a:p>
        </p:txBody>
      </p:sp>
      <p:sp>
        <p:nvSpPr>
          <p:cNvPr id="27" name="순서도: 문서 26"/>
          <p:cNvSpPr/>
          <p:nvPr/>
        </p:nvSpPr>
        <p:spPr>
          <a:xfrm>
            <a:off x="4728522" y="3237984"/>
            <a:ext cx="2022884" cy="385394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“ “</a:t>
            </a:r>
            <a:endParaRPr lang="ko-KR" altLang="en-US" sz="2000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28" name="직선 화살표 연결선 27"/>
          <p:cNvCxnSpPr>
            <a:endCxn id="24" idx="0"/>
          </p:cNvCxnSpPr>
          <p:nvPr/>
        </p:nvCxnSpPr>
        <p:spPr>
          <a:xfrm>
            <a:off x="5739964" y="2276872"/>
            <a:ext cx="0" cy="28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endCxn id="27" idx="0"/>
          </p:cNvCxnSpPr>
          <p:nvPr/>
        </p:nvCxnSpPr>
        <p:spPr>
          <a:xfrm>
            <a:off x="5739964" y="3114207"/>
            <a:ext cx="0" cy="123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7" idx="2"/>
            <a:endCxn id="24" idx="2"/>
          </p:cNvCxnSpPr>
          <p:nvPr/>
        </p:nvCxnSpPr>
        <p:spPr>
          <a:xfrm>
            <a:off x="5739964" y="3597899"/>
            <a:ext cx="0" cy="20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5739964" y="3806487"/>
            <a:ext cx="0" cy="19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5739964" y="4521381"/>
            <a:ext cx="0" cy="19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5739964" y="5047887"/>
            <a:ext cx="0" cy="19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8" idx="2"/>
          </p:cNvCxnSpPr>
          <p:nvPr/>
        </p:nvCxnSpPr>
        <p:spPr>
          <a:xfrm>
            <a:off x="5717468" y="5247718"/>
            <a:ext cx="0" cy="55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91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00467" y="3015930"/>
            <a:ext cx="2592288" cy="1930771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문제 해결 과정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&lt;</a:t>
            </a:r>
            <a:r>
              <a:rPr lang="ko-KR" altLang="en-US" sz="2800" dirty="0" smtClean="0">
                <a:solidFill>
                  <a:schemeClr val="tx1"/>
                </a:solidFill>
              </a:rPr>
              <a:t>알고리즘</a:t>
            </a:r>
            <a:r>
              <a:rPr lang="en-US" altLang="ko-KR" sz="2800" dirty="0" smtClean="0">
                <a:solidFill>
                  <a:schemeClr val="tx1"/>
                </a:solidFill>
              </a:rPr>
              <a:t>&gt;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pic>
        <p:nvPicPr>
          <p:cNvPr id="2052" name="Picture 4" descr="C:\Users\우주연\AppData\Local\Microsoft\Windows\INetCache\IE\CNT54DQ1\arrow-319327_960_72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906763" y="1783233"/>
            <a:ext cx="877888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우주연\AppData\Local\Microsoft\Windows\INetCache\IE\CNT54DQ1\arrow-319327_960_72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901301" y="3446274"/>
            <a:ext cx="876980" cy="79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그룹 16"/>
          <p:cNvGrpSpPr/>
          <p:nvPr/>
        </p:nvGrpSpPr>
        <p:grpSpPr>
          <a:xfrm>
            <a:off x="6497203" y="3584300"/>
            <a:ext cx="2495440" cy="2725020"/>
            <a:chOff x="6497203" y="3584300"/>
            <a:chExt cx="2495440" cy="2725020"/>
          </a:xfrm>
        </p:grpSpPr>
        <p:pic>
          <p:nvPicPr>
            <p:cNvPr id="2051" name="Picture 3" descr="C:\Users\우주연\AppData\Local\Microsoft\Windows\INetCache\IE\ZHIUOYCK\10[1]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7203" y="4437740"/>
              <a:ext cx="2495440" cy="1871580"/>
            </a:xfrm>
            <a:prstGeom prst="roundRect">
              <a:avLst>
                <a:gd name="adj" fmla="val 11111"/>
              </a:avLst>
            </a:prstGeom>
            <a:ln w="190500" cap="rnd">
              <a:solidFill>
                <a:srgbClr val="C8C6BD"/>
              </a:solidFill>
              <a:prstDash val="solid"/>
            </a:ln>
            <a:effectLst>
              <a:outerShdw blurRad="101600" dist="50800" dir="7200000" algn="tl" rotWithShape="0">
                <a:srgbClr val="000000">
                  <a:alpha val="45000"/>
                </a:srgbClr>
              </a:outerShdw>
            </a:effectLst>
            <a:scene3d>
              <a:camera prst="perspectiveFront" fov="5400000"/>
              <a:lightRig rig="threePt" dir="t">
                <a:rot lat="0" lon="0" rev="19200000"/>
              </a:lightRig>
            </a:scene3d>
            <a:sp3d extrusionH="25400">
              <a:bevelT w="304800" h="152400" prst="hardEdge"/>
              <a:extrusionClr>
                <a:srgbClr val="FFFFFF"/>
              </a:extrusionClr>
            </a:sp3d>
            <a:extLst/>
          </p:spPr>
        </p:pic>
        <p:sp>
          <p:nvSpPr>
            <p:cNvPr id="5" name="TextBox 4"/>
            <p:cNvSpPr txBox="1"/>
            <p:nvPr/>
          </p:nvSpPr>
          <p:spPr>
            <a:xfrm>
              <a:off x="7020272" y="3584300"/>
              <a:ext cx="1528416" cy="523220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output</a:t>
              </a:r>
            </a:p>
          </p:txBody>
        </p:sp>
      </p:grpSp>
      <p:sp>
        <p:nvSpPr>
          <p:cNvPr id="7" name="폭발 1 6"/>
          <p:cNvSpPr/>
          <p:nvPr/>
        </p:nvSpPr>
        <p:spPr>
          <a:xfrm rot="396377">
            <a:off x="193035" y="285044"/>
            <a:ext cx="2362742" cy="1862097"/>
          </a:xfrm>
          <a:prstGeom prst="irregularSeal1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문제발생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93764" y="2183283"/>
            <a:ext cx="2403526" cy="2448273"/>
            <a:chOff x="93764" y="2183283"/>
            <a:chExt cx="2403526" cy="2448273"/>
          </a:xfrm>
        </p:grpSpPr>
        <p:sp>
          <p:nvSpPr>
            <p:cNvPr id="11" name="순서도: 연결자 10"/>
            <p:cNvSpPr/>
            <p:nvPr/>
          </p:nvSpPr>
          <p:spPr>
            <a:xfrm>
              <a:off x="93764" y="2183283"/>
              <a:ext cx="2403526" cy="2448273"/>
            </a:xfrm>
            <a:prstGeom prst="flowChartConnector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C:\Users\우주연\AppData\Local\Microsoft\Windows\INetCache\IE\ZHIUOYCK\question-mark-1020165_960_720[1]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401" y="3495298"/>
              <a:ext cx="887992" cy="887992"/>
            </a:xfrm>
            <a:prstGeom prst="roundRect">
              <a:avLst>
                <a:gd name="adj" fmla="val 4167"/>
              </a:avLst>
            </a:prstGeom>
            <a:ln/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pic>
        <p:sp>
          <p:nvSpPr>
            <p:cNvPr id="9" name="직사각형 8"/>
            <p:cNvSpPr/>
            <p:nvPr/>
          </p:nvSpPr>
          <p:spPr>
            <a:xfrm>
              <a:off x="373054" y="2454368"/>
              <a:ext cx="1858686" cy="83099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400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돼지갈비를 만들어라</a:t>
              </a:r>
              <a:endParaRPr lang="en-US" altLang="ko-KR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70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260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39552" y="2510942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 ***</a:t>
            </a:r>
            <a:endParaRPr lang="ko-KR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39552" y="299857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</a:t>
            </a:r>
            <a:endParaRPr lang="ko-KR" alt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99922" y="348907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*******</a:t>
            </a:r>
            <a:endParaRPr lang="ko-KR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32892" y="483875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  *</a:t>
            </a:r>
            <a:endParaRPr lang="ko-KR" alt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515400" y="3935716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</a:t>
            </a:r>
            <a:endParaRPr lang="ko-KR" alt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515400" y="4417605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 ***</a:t>
            </a:r>
            <a:endParaRPr lang="ko-KR" alt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591205" y="211137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  *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20127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282180"/>
            <a:ext cx="2088232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제</a:t>
            </a:r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세분화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772816"/>
            <a:ext cx="7632848" cy="224676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tx1"/>
                </a:solidFill>
              </a:rPr>
              <a:t>일 처리를 몇 단계로 나눠서 나열한다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20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tx1"/>
                </a:solidFill>
              </a:rPr>
              <a:t>무엇</a:t>
            </a:r>
            <a:r>
              <a:rPr lang="en-US" altLang="ko-KR" sz="2000" dirty="0" smtClean="0">
                <a:solidFill>
                  <a:schemeClr val="tx1"/>
                </a:solidFill>
              </a:rPr>
              <a:t>(WHAT)</a:t>
            </a:r>
            <a:r>
              <a:rPr lang="ko-KR" altLang="en-US" sz="2000" dirty="0" smtClean="0">
                <a:solidFill>
                  <a:schemeClr val="tx1"/>
                </a:solidFill>
              </a:rPr>
              <a:t>을 할 것인가에 집중한다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20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tx1"/>
                </a:solidFill>
              </a:rPr>
              <a:t>어떻게</a:t>
            </a:r>
            <a:r>
              <a:rPr lang="en-US" altLang="ko-KR" sz="2000" dirty="0" smtClean="0">
                <a:solidFill>
                  <a:schemeClr val="tx1"/>
                </a:solidFill>
              </a:rPr>
              <a:t>(HOW)</a:t>
            </a:r>
            <a:r>
              <a:rPr lang="ko-KR" altLang="en-US" sz="2000" dirty="0" smtClean="0">
                <a:solidFill>
                  <a:schemeClr val="tx1"/>
                </a:solidFill>
              </a:rPr>
              <a:t>해결할 것인가라는 구체적인 표현은 하지 않는다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  =&gt;</a:t>
            </a:r>
            <a:r>
              <a:rPr lang="ko-KR" altLang="en-US" sz="2000" dirty="0" smtClean="0">
                <a:solidFill>
                  <a:schemeClr val="tx1"/>
                </a:solidFill>
              </a:rPr>
              <a:t>전체를 볼 수 없게 만들 수 있기 때문이다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4736050"/>
            <a:ext cx="2088232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제</a:t>
            </a:r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세분화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0120" y="5259270"/>
            <a:ext cx="2067664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AutoNum type="arabicPeriod"/>
              <a:defRPr sz="2000"/>
            </a:lvl1pPr>
          </a:lstStyle>
          <a:p>
            <a:r>
              <a:rPr lang="ko-KR" altLang="en-US" dirty="0"/>
              <a:t>순서도 </a:t>
            </a:r>
            <a:r>
              <a:rPr lang="ko-KR" altLang="en-US" dirty="0" smtClean="0"/>
              <a:t>작성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5536" y="332656"/>
            <a:ext cx="34435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알고리즘 표현</a:t>
            </a:r>
            <a:endParaRPr lang="en-US" altLang="ko-KR" sz="4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8" name="폭발 2 7"/>
          <p:cNvSpPr/>
          <p:nvPr/>
        </p:nvSpPr>
        <p:spPr>
          <a:xfrm>
            <a:off x="3123704" y="4859534"/>
            <a:ext cx="4040584" cy="1599692"/>
          </a:xfrm>
          <a:prstGeom prst="irregularSeal2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자세한 것은</a:t>
            </a:r>
            <a:endParaRPr lang="en-US" altLang="ko-KR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 순서도에서</a:t>
            </a:r>
            <a:endParaRPr lang="en-US" altLang="ko-KR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 표현하면 됨</a:t>
            </a:r>
          </a:p>
        </p:txBody>
      </p:sp>
    </p:spTree>
    <p:extLst>
      <p:ext uri="{BB962C8B-B14F-4D97-AF65-F5344CB8AC3E}">
        <p14:creationId xmlns:p14="http://schemas.microsoft.com/office/powerpoint/2010/main" val="25124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17320" y="404664"/>
            <a:ext cx="6783208" cy="4980751"/>
            <a:chOff x="1017320" y="404664"/>
            <a:chExt cx="6783208" cy="4980751"/>
          </a:xfrm>
        </p:grpSpPr>
        <p:sp>
          <p:nvSpPr>
            <p:cNvPr id="2" name="TextBox 1"/>
            <p:cNvSpPr txBox="1"/>
            <p:nvPr/>
          </p:nvSpPr>
          <p:spPr>
            <a:xfrm>
              <a:off x="1031776" y="2276872"/>
              <a:ext cx="6768752" cy="310854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sz="2800" dirty="0" smtClean="0"/>
                <a:t>고기 핏물을 뺀다</a:t>
              </a:r>
              <a:endParaRPr lang="en-US" altLang="ko-KR" sz="2800" dirty="0" smtClean="0"/>
            </a:p>
            <a:p>
              <a:pPr marL="342900" indent="-342900">
                <a:buAutoNum type="arabicPeriod"/>
              </a:pPr>
              <a:endParaRPr lang="en-US" altLang="ko-KR" sz="2800" dirty="0" smtClean="0"/>
            </a:p>
            <a:p>
              <a:pPr marL="342900" indent="-342900">
                <a:buAutoNum type="arabicPeriod"/>
              </a:pPr>
              <a:r>
                <a:rPr lang="ko-KR" altLang="en-US" sz="2800" dirty="0" smtClean="0"/>
                <a:t>야채는 다듬고 썬다</a:t>
              </a:r>
              <a:endParaRPr lang="en-US" altLang="ko-KR" sz="2800" dirty="0" smtClean="0"/>
            </a:p>
            <a:p>
              <a:pPr marL="342900" indent="-342900">
                <a:buAutoNum type="arabicPeriod"/>
              </a:pPr>
              <a:endParaRPr lang="en-US" altLang="ko-KR" sz="2800" dirty="0" smtClean="0"/>
            </a:p>
            <a:p>
              <a:pPr marL="342900" indent="-342900">
                <a:buAutoNum type="arabicPeriod"/>
              </a:pPr>
              <a:r>
                <a:rPr lang="ko-KR" altLang="en-US" sz="2800" dirty="0" smtClean="0"/>
                <a:t>양념장에 고기 재우기</a:t>
              </a:r>
              <a:endParaRPr lang="en-US" altLang="ko-KR" sz="2800" dirty="0" smtClean="0"/>
            </a:p>
            <a:p>
              <a:pPr marL="342900" indent="-342900">
                <a:buAutoNum type="arabicPeriod"/>
              </a:pPr>
              <a:endParaRPr lang="en-US" altLang="ko-KR" sz="2800" dirty="0" smtClean="0"/>
            </a:p>
            <a:p>
              <a:pPr marL="342900" indent="-342900">
                <a:buAutoNum type="arabicPeriod"/>
              </a:pPr>
              <a:r>
                <a:rPr lang="ko-KR" altLang="en-US" sz="2800" dirty="0" smtClean="0"/>
                <a:t>가스 불에 끓이기</a:t>
              </a:r>
              <a:endParaRPr lang="en-US" altLang="ko-KR" sz="2800" dirty="0" smtClean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43608" y="1340768"/>
              <a:ext cx="4176464" cy="584775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3200" dirty="0" smtClean="0"/>
                <a:t>돼지갈비 만드는 법</a:t>
              </a:r>
              <a:endParaRPr lang="ko-KR" altLang="en-US" sz="3200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017320" y="404664"/>
              <a:ext cx="394210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32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effectLst/>
                </a:rPr>
                <a:t>무엇을 해야 하는가</a:t>
              </a:r>
              <a:r>
                <a:rPr lang="en-US" altLang="ko-KR" sz="32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effectLst/>
                </a:rPr>
                <a:t>?</a:t>
              </a:r>
              <a:endParaRPr lang="en-US" altLang="ko-KR" sz="32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</p:grpSp>
      <p:sp>
        <p:nvSpPr>
          <p:cNvPr id="4" name="폭발 1 3"/>
          <p:cNvSpPr/>
          <p:nvPr/>
        </p:nvSpPr>
        <p:spPr>
          <a:xfrm>
            <a:off x="5653960" y="-19229"/>
            <a:ext cx="3563888" cy="2880320"/>
          </a:xfrm>
          <a:prstGeom prst="irregularSeal1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WHAT</a:t>
            </a:r>
            <a:r>
              <a:rPr lang="ko-KR" altLang="en-US" sz="2400" dirty="0" smtClean="0">
                <a:solidFill>
                  <a:schemeClr val="tx1"/>
                </a:solidFill>
              </a:rPr>
              <a:t>에 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집중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07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63242"/>
            <a:ext cx="3132348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길을 안내하는 순선도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224" y="1179722"/>
            <a:ext cx="8176215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“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이 밑으로 똑바로 내려가서 큰길에서 오른쪽으로 내려가다 보면 지하철역에서 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3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번 출구로 나와서 똑바로 가면 주유소가 있는데 거기서 왼쪽으로 세 번째 골목에 있습니다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0526" y="2492896"/>
            <a:ext cx="85199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600" dirty="0" smtClean="0"/>
              <a:t>제 </a:t>
            </a:r>
            <a:r>
              <a:rPr lang="en-US" altLang="ko-KR" sz="1600" dirty="0" smtClean="0"/>
              <a:t>1 </a:t>
            </a:r>
            <a:r>
              <a:rPr lang="ko-KR" altLang="en-US" sz="1600" dirty="0" smtClean="0"/>
              <a:t>세분화</a:t>
            </a:r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열거식으로</a:t>
            </a:r>
            <a:r>
              <a:rPr lang="ko-KR" altLang="en-US" sz="1600" dirty="0" smtClean="0"/>
              <a:t> 되어있는 </a:t>
            </a:r>
            <a:r>
              <a:rPr lang="ko-KR" altLang="en-US" sz="1600" dirty="0" err="1" smtClean="0"/>
              <a:t>일처리를</a:t>
            </a:r>
            <a:r>
              <a:rPr lang="ko-KR" altLang="en-US" sz="1600" dirty="0" smtClean="0"/>
              <a:t> 몇 단계로 </a:t>
            </a:r>
            <a:r>
              <a:rPr lang="ko-KR" altLang="en-US" sz="1600" dirty="0"/>
              <a:t> </a:t>
            </a:r>
            <a:r>
              <a:rPr lang="ko-KR" altLang="en-US" sz="1600" dirty="0" err="1" smtClean="0"/>
              <a:t>가공없이</a:t>
            </a:r>
            <a:r>
              <a:rPr lang="ko-KR" altLang="en-US" sz="1600" dirty="0" smtClean="0"/>
              <a:t> 끊어서 나열한다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이 단계에서는 </a:t>
            </a:r>
            <a:r>
              <a:rPr lang="ko-KR" altLang="en-US" sz="1600" dirty="0" smtClean="0">
                <a:solidFill>
                  <a:srgbClr val="FF0000"/>
                </a:solidFill>
              </a:rPr>
              <a:t>무엇을</a:t>
            </a:r>
            <a:r>
              <a:rPr lang="en-US" altLang="ko-KR" sz="1600" dirty="0" smtClean="0">
                <a:solidFill>
                  <a:srgbClr val="FF0000"/>
                </a:solidFill>
              </a:rPr>
              <a:t>(what)</a:t>
            </a:r>
            <a:r>
              <a:rPr lang="ko-KR" altLang="en-US" sz="1600" dirty="0" smtClean="0">
                <a:solidFill>
                  <a:srgbClr val="FF0000"/>
                </a:solidFill>
              </a:rPr>
              <a:t>할 것인가</a:t>
            </a:r>
            <a:r>
              <a:rPr lang="ko-KR" altLang="en-US" sz="1600" dirty="0" smtClean="0"/>
              <a:t>만 추상적으로 나열해야지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어떻게</a:t>
            </a:r>
            <a:r>
              <a:rPr lang="en-US" altLang="ko-KR" sz="1600" dirty="0" smtClean="0"/>
              <a:t>(HOW) </a:t>
            </a:r>
            <a:r>
              <a:rPr lang="ko-KR" altLang="en-US" sz="1600" dirty="0" smtClean="0"/>
              <a:t>해결할 것인가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까지를 구체적으로 표현하려면 전체를 볼 수 없는 경우가 많다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56223" y="4252312"/>
            <a:ext cx="8176215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1.1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큰길까지  간다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r>
              <a:rPr lang="en-US" altLang="ko-KR" sz="1400" dirty="0">
                <a:latin typeface="HY궁서B" panose="02030600000101010101" pitchFamily="18" charset="-127"/>
                <a:ea typeface="HY궁서B" panose="02030600000101010101" pitchFamily="18" charset="-127"/>
              </a:rPr>
              <a:t>1.2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오른쪽으로 지하철역을 찾는다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r>
              <a:rPr lang="en-US" altLang="ko-KR" sz="1400" dirty="0">
                <a:latin typeface="HY궁서B" panose="02030600000101010101" pitchFamily="18" charset="-127"/>
                <a:ea typeface="HY궁서B" panose="02030600000101010101" pitchFamily="18" charset="-127"/>
              </a:rPr>
              <a:t>1.3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3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번 출구로 나온다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400" dirty="0">
                <a:latin typeface="HY궁서B" panose="02030600000101010101" pitchFamily="18" charset="-127"/>
                <a:ea typeface="HY궁서B" panose="02030600000101010101" pitchFamily="18" charset="-127"/>
              </a:rPr>
              <a:t>1.4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주유소를 찾는다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r>
              <a:rPr lang="en-US" altLang="ko-KR" sz="1400" dirty="0">
                <a:latin typeface="HY궁서B" panose="02030600000101010101" pitchFamily="18" charset="-127"/>
                <a:ea typeface="HY궁서B" panose="02030600000101010101" pitchFamily="18" charset="-127"/>
              </a:rPr>
              <a:t>1.5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왼쪽으로 세 번째 골목을 찾는다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5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2276872"/>
            <a:ext cx="7200800" cy="9541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“</a:t>
            </a:r>
            <a:r>
              <a:rPr lang="ko-KR" altLang="en-US" sz="2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시작해 보기 전에</a:t>
            </a:r>
            <a:r>
              <a:rPr lang="en-US" altLang="ko-KR" sz="2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내가 무엇을 할 수 있는지 누구도 알 수 없다</a:t>
            </a:r>
            <a:r>
              <a:rPr lang="en-US" altLang="ko-KR" sz="2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”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292080" y="5170884"/>
            <a:ext cx="2664544" cy="100811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강사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우주연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010-3903-1028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victoai@naver.com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70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598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2)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세분화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915816" y="260648"/>
            <a:ext cx="3024336" cy="6273541"/>
            <a:chOff x="1806000" y="75982"/>
            <a:chExt cx="3196758" cy="6734150"/>
          </a:xfrm>
        </p:grpSpPr>
        <p:sp>
          <p:nvSpPr>
            <p:cNvPr id="3" name="순서도: 수행의 시작/종료 2"/>
            <p:cNvSpPr/>
            <p:nvPr/>
          </p:nvSpPr>
          <p:spPr>
            <a:xfrm>
              <a:off x="2301730" y="75982"/>
              <a:ext cx="1948252" cy="369332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start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순서도: 처리 4"/>
            <p:cNvSpPr/>
            <p:nvPr/>
          </p:nvSpPr>
          <p:spPr>
            <a:xfrm>
              <a:off x="1835696" y="707097"/>
              <a:ext cx="2880320" cy="28803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똑바로 밑으로 간다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순서도: 판단 15"/>
            <p:cNvSpPr/>
            <p:nvPr/>
          </p:nvSpPr>
          <p:spPr>
            <a:xfrm>
              <a:off x="1821659" y="2924944"/>
              <a:ext cx="3028372" cy="324036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번 출구인가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순서도: 처리 21"/>
            <p:cNvSpPr/>
            <p:nvPr/>
          </p:nvSpPr>
          <p:spPr>
            <a:xfrm>
              <a:off x="1835696" y="1124744"/>
              <a:ext cx="2880320" cy="28803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큰길에 도착한다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순서도: 처리 22"/>
            <p:cNvSpPr/>
            <p:nvPr/>
          </p:nvSpPr>
          <p:spPr>
            <a:xfrm>
              <a:off x="1835696" y="1556792"/>
              <a:ext cx="2880320" cy="28803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오른쪽으로 간다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1835696" y="1988840"/>
              <a:ext cx="2880320" cy="28803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지하철역 입구로 간다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1835696" y="2420888"/>
              <a:ext cx="2880320" cy="28803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번 출구를 찾는다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순서도: 처리 25"/>
            <p:cNvSpPr/>
            <p:nvPr/>
          </p:nvSpPr>
          <p:spPr>
            <a:xfrm>
              <a:off x="1910705" y="3442336"/>
              <a:ext cx="2880320" cy="28803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똑바로 간다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순서도: 판단 26"/>
            <p:cNvSpPr/>
            <p:nvPr/>
          </p:nvSpPr>
          <p:spPr>
            <a:xfrm>
              <a:off x="1806000" y="3933056"/>
              <a:ext cx="3028372" cy="324036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주유소인가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순서도: 처리 27"/>
            <p:cNvSpPr/>
            <p:nvPr/>
          </p:nvSpPr>
          <p:spPr>
            <a:xfrm>
              <a:off x="1835696" y="4437112"/>
              <a:ext cx="2880320" cy="28803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왼쪽으로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꺽는다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.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순서도: 처리 28"/>
            <p:cNvSpPr/>
            <p:nvPr/>
          </p:nvSpPr>
          <p:spPr>
            <a:xfrm>
              <a:off x="1835696" y="4941168"/>
              <a:ext cx="2880320" cy="28803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똑바로 간다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순서도: 판단 29"/>
            <p:cNvSpPr/>
            <p:nvPr/>
          </p:nvSpPr>
          <p:spPr>
            <a:xfrm>
              <a:off x="1806000" y="5445224"/>
              <a:ext cx="3028372" cy="324036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번째 골목인가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순서도: 처리 30"/>
            <p:cNvSpPr/>
            <p:nvPr/>
          </p:nvSpPr>
          <p:spPr>
            <a:xfrm>
              <a:off x="1835696" y="5949280"/>
              <a:ext cx="2880320" cy="28803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예식장에 도착한다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순서도: 수행의 시작/종료 31"/>
            <p:cNvSpPr/>
            <p:nvPr/>
          </p:nvSpPr>
          <p:spPr>
            <a:xfrm>
              <a:off x="2301730" y="6477476"/>
              <a:ext cx="1948252" cy="3326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stop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직선 화살표 연결선 33"/>
            <p:cNvCxnSpPr>
              <a:stCxn id="3" idx="2"/>
              <a:endCxn id="5" idx="0"/>
            </p:cNvCxnSpPr>
            <p:nvPr/>
          </p:nvCxnSpPr>
          <p:spPr>
            <a:xfrm>
              <a:off x="3275856" y="445314"/>
              <a:ext cx="0" cy="2617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stCxn id="5" idx="2"/>
            </p:cNvCxnSpPr>
            <p:nvPr/>
          </p:nvCxnSpPr>
          <p:spPr>
            <a:xfrm>
              <a:off x="3275856" y="995129"/>
              <a:ext cx="0" cy="1323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22" idx="2"/>
              <a:endCxn id="23" idx="0"/>
            </p:cNvCxnSpPr>
            <p:nvPr/>
          </p:nvCxnSpPr>
          <p:spPr>
            <a:xfrm>
              <a:off x="3275856" y="1412776"/>
              <a:ext cx="0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23" idx="2"/>
              <a:endCxn id="24" idx="0"/>
            </p:cNvCxnSpPr>
            <p:nvPr/>
          </p:nvCxnSpPr>
          <p:spPr>
            <a:xfrm>
              <a:off x="3275856" y="1844824"/>
              <a:ext cx="0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24" idx="2"/>
              <a:endCxn id="25" idx="0"/>
            </p:cNvCxnSpPr>
            <p:nvPr/>
          </p:nvCxnSpPr>
          <p:spPr>
            <a:xfrm>
              <a:off x="3275856" y="2276872"/>
              <a:ext cx="0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25" idx="2"/>
            </p:cNvCxnSpPr>
            <p:nvPr/>
          </p:nvCxnSpPr>
          <p:spPr>
            <a:xfrm>
              <a:off x="3275856" y="2708920"/>
              <a:ext cx="4433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16" idx="2"/>
              <a:endCxn id="26" idx="0"/>
            </p:cNvCxnSpPr>
            <p:nvPr/>
          </p:nvCxnSpPr>
          <p:spPr>
            <a:xfrm>
              <a:off x="3335845" y="3248980"/>
              <a:ext cx="15020" cy="1933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>
              <a:stCxn id="26" idx="2"/>
              <a:endCxn id="27" idx="0"/>
            </p:cNvCxnSpPr>
            <p:nvPr/>
          </p:nvCxnSpPr>
          <p:spPr>
            <a:xfrm flipH="1">
              <a:off x="3320186" y="3730368"/>
              <a:ext cx="30679" cy="2026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27" idx="2"/>
              <a:endCxn id="28" idx="0"/>
            </p:cNvCxnSpPr>
            <p:nvPr/>
          </p:nvCxnSpPr>
          <p:spPr>
            <a:xfrm flipH="1">
              <a:off x="3275856" y="4257092"/>
              <a:ext cx="44330" cy="180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>
              <a:stCxn id="28" idx="2"/>
              <a:endCxn id="29" idx="0"/>
            </p:cNvCxnSpPr>
            <p:nvPr/>
          </p:nvCxnSpPr>
          <p:spPr>
            <a:xfrm>
              <a:off x="3275856" y="4725144"/>
              <a:ext cx="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>
              <a:stCxn id="29" idx="2"/>
              <a:endCxn id="30" idx="0"/>
            </p:cNvCxnSpPr>
            <p:nvPr/>
          </p:nvCxnSpPr>
          <p:spPr>
            <a:xfrm>
              <a:off x="3275856" y="5229200"/>
              <a:ext cx="4433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>
              <a:stCxn id="30" idx="2"/>
              <a:endCxn id="31" idx="0"/>
            </p:cNvCxnSpPr>
            <p:nvPr/>
          </p:nvCxnSpPr>
          <p:spPr>
            <a:xfrm flipH="1">
              <a:off x="3275856" y="5769260"/>
              <a:ext cx="44330" cy="180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>
              <a:stCxn id="31" idx="2"/>
              <a:endCxn id="32" idx="0"/>
            </p:cNvCxnSpPr>
            <p:nvPr/>
          </p:nvCxnSpPr>
          <p:spPr>
            <a:xfrm>
              <a:off x="3275856" y="6237312"/>
              <a:ext cx="0" cy="2401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그룹 78"/>
            <p:cNvGrpSpPr/>
            <p:nvPr/>
          </p:nvGrpSpPr>
          <p:grpSpPr>
            <a:xfrm>
              <a:off x="3711615" y="2348880"/>
              <a:ext cx="1291143" cy="738082"/>
              <a:chOff x="3711615" y="2348880"/>
              <a:chExt cx="1291143" cy="738082"/>
            </a:xfrm>
          </p:grpSpPr>
          <p:cxnSp>
            <p:nvCxnSpPr>
              <p:cNvPr id="68" name="꺾인 연결선 67"/>
              <p:cNvCxnSpPr>
                <a:stCxn id="16" idx="3"/>
              </p:cNvCxnSpPr>
              <p:nvPr/>
            </p:nvCxnSpPr>
            <p:spPr>
              <a:xfrm flipV="1">
                <a:off x="4850031" y="2348880"/>
                <a:ext cx="152727" cy="73808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화살표 연결선 71"/>
              <p:cNvCxnSpPr/>
              <p:nvPr/>
            </p:nvCxnSpPr>
            <p:spPr>
              <a:xfrm flipH="1">
                <a:off x="3711615" y="2348880"/>
                <a:ext cx="129114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그룹 79"/>
            <p:cNvGrpSpPr/>
            <p:nvPr/>
          </p:nvGrpSpPr>
          <p:grpSpPr>
            <a:xfrm>
              <a:off x="3711615" y="3355856"/>
              <a:ext cx="1291143" cy="738082"/>
              <a:chOff x="3711615" y="2348880"/>
              <a:chExt cx="1291143" cy="738082"/>
            </a:xfrm>
          </p:grpSpPr>
          <p:cxnSp>
            <p:nvCxnSpPr>
              <p:cNvPr id="81" name="꺾인 연결선 80"/>
              <p:cNvCxnSpPr/>
              <p:nvPr/>
            </p:nvCxnSpPr>
            <p:spPr>
              <a:xfrm flipV="1">
                <a:off x="4850031" y="2348880"/>
                <a:ext cx="152727" cy="73808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화살표 연결선 81"/>
              <p:cNvCxnSpPr/>
              <p:nvPr/>
            </p:nvCxnSpPr>
            <p:spPr>
              <a:xfrm flipH="1">
                <a:off x="3711615" y="2348880"/>
                <a:ext cx="129114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그룹 82"/>
            <p:cNvGrpSpPr/>
            <p:nvPr/>
          </p:nvGrpSpPr>
          <p:grpSpPr>
            <a:xfrm>
              <a:off x="3711615" y="4860159"/>
              <a:ext cx="1291143" cy="738082"/>
              <a:chOff x="3711615" y="2348880"/>
              <a:chExt cx="1291143" cy="738082"/>
            </a:xfrm>
          </p:grpSpPr>
          <p:cxnSp>
            <p:nvCxnSpPr>
              <p:cNvPr id="84" name="꺾인 연결선 83"/>
              <p:cNvCxnSpPr/>
              <p:nvPr/>
            </p:nvCxnSpPr>
            <p:spPr>
              <a:xfrm flipV="1">
                <a:off x="4850031" y="2348880"/>
                <a:ext cx="152727" cy="73808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화살표 연결선 84"/>
              <p:cNvCxnSpPr/>
              <p:nvPr/>
            </p:nvCxnSpPr>
            <p:spPr>
              <a:xfrm flipH="1">
                <a:off x="3711615" y="2348880"/>
                <a:ext cx="129114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76086" y="3105508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T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5299296" y="3040898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F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3676086" y="4115517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T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5230319" y="3907154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F</a:t>
            </a:r>
            <a:endParaRPr lang="ko-KR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3707904" y="5479097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T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5206226" y="5227098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F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0169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7687" y="763352"/>
            <a:ext cx="381642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휴일 날 등산을 하는 순서도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5796" y="1563937"/>
            <a:ext cx="2692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2000" dirty="0" smtClean="0"/>
              <a:t>제 </a:t>
            </a:r>
            <a:r>
              <a:rPr lang="en-US" altLang="ko-KR" sz="2000" dirty="0" smtClean="0"/>
              <a:t>1 </a:t>
            </a:r>
            <a:r>
              <a:rPr lang="ko-KR" altLang="en-US" sz="2000" dirty="0" smtClean="0"/>
              <a:t>세분화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7798" y="2035021"/>
            <a:ext cx="4092194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1.1 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우선 등산 갈 준비물을 챙긴다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r>
              <a:rPr lang="en-US" altLang="ko-KR" sz="2000" dirty="0">
                <a:latin typeface="HY궁서B" panose="02030600000101010101" pitchFamily="18" charset="-127"/>
                <a:ea typeface="HY궁서B" panose="02030600000101010101" pitchFamily="18" charset="-127"/>
              </a:rPr>
              <a:t>1.2 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약속 장소로 간다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r>
              <a:rPr lang="en-US" altLang="ko-KR" sz="2000" dirty="0">
                <a:latin typeface="HY궁서B" panose="02030600000101010101" pitchFamily="18" charset="-127"/>
                <a:ea typeface="HY궁서B" panose="02030600000101010101" pitchFamily="18" charset="-127"/>
              </a:rPr>
              <a:t>1.3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인원을 점검한다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r>
              <a:rPr lang="en-US" altLang="ko-KR" sz="2000" dirty="0">
                <a:latin typeface="HY궁서B" panose="02030600000101010101" pitchFamily="18" charset="-127"/>
                <a:ea typeface="HY궁서B" panose="02030600000101010101" pitchFamily="18" charset="-127"/>
              </a:rPr>
              <a:t>1.4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등산을 한다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</p:txBody>
      </p:sp>
      <p:sp>
        <p:nvSpPr>
          <p:cNvPr id="6" name="타원형 설명선 5"/>
          <p:cNvSpPr/>
          <p:nvPr/>
        </p:nvSpPr>
        <p:spPr>
          <a:xfrm>
            <a:off x="4788024" y="1249452"/>
            <a:ext cx="2304256" cy="1675491"/>
          </a:xfrm>
          <a:prstGeom prst="wedgeEllipseCallout">
            <a:avLst>
              <a:gd name="adj1" fmla="val -88861"/>
              <a:gd name="adj2" fmla="val 44057"/>
            </a:avLst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+mj-lt"/>
                <a:ea typeface="HY궁서B" panose="02030600000101010101" pitchFamily="18" charset="-127"/>
              </a:rPr>
              <a:t>대략적으로 하는 일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check</a:t>
            </a:r>
            <a:endParaRPr lang="ko-KR" altLang="en-US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223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32</a:t>
            </a:fld>
            <a:endParaRPr lang="ko-KR" altLang="en-US"/>
          </a:p>
        </p:txBody>
      </p:sp>
      <p:grpSp>
        <p:nvGrpSpPr>
          <p:cNvPr id="74" name="그룹 73"/>
          <p:cNvGrpSpPr/>
          <p:nvPr/>
        </p:nvGrpSpPr>
        <p:grpSpPr>
          <a:xfrm>
            <a:off x="1547664" y="500649"/>
            <a:ext cx="4968552" cy="6135082"/>
            <a:chOff x="1547664" y="500649"/>
            <a:chExt cx="4968552" cy="6135082"/>
          </a:xfrm>
        </p:grpSpPr>
        <p:grpSp>
          <p:nvGrpSpPr>
            <p:cNvPr id="73" name="그룹 72"/>
            <p:cNvGrpSpPr/>
            <p:nvPr/>
          </p:nvGrpSpPr>
          <p:grpSpPr>
            <a:xfrm>
              <a:off x="1547664" y="500649"/>
              <a:ext cx="4968552" cy="5155257"/>
              <a:chOff x="1547664" y="500649"/>
              <a:chExt cx="4968552" cy="5155257"/>
            </a:xfrm>
          </p:grpSpPr>
          <p:sp>
            <p:nvSpPr>
              <p:cNvPr id="3" name="순서도: 수행의 시작/종료 2"/>
              <p:cNvSpPr/>
              <p:nvPr/>
            </p:nvSpPr>
            <p:spPr>
              <a:xfrm>
                <a:off x="3498944" y="500649"/>
                <a:ext cx="1088606" cy="326411"/>
              </a:xfrm>
              <a:prstGeom prst="flowChartTerminator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START</a:t>
                </a:r>
                <a:endParaRPr lang="ko-KR" altLang="en-US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sp>
            <p:nvSpPr>
              <p:cNvPr id="4" name="순서도: 준비 3"/>
              <p:cNvSpPr/>
              <p:nvPr/>
            </p:nvSpPr>
            <p:spPr>
              <a:xfrm>
                <a:off x="2672449" y="964687"/>
                <a:ext cx="2978455" cy="421063"/>
              </a:xfrm>
              <a:prstGeom prst="flowChartPreparation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쌀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,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찌게거리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, </a:t>
                </a:r>
                <a:r>
                  <a:rPr lang="ko-KR" altLang="en-US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고기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, </a:t>
                </a:r>
                <a:r>
                  <a:rPr lang="ko-KR" altLang="en-US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코펠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, </a:t>
                </a:r>
                <a:r>
                  <a:rPr lang="ko-KR" altLang="en-US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음료수</a:t>
                </a:r>
              </a:p>
            </p:txBody>
          </p:sp>
          <p:sp>
            <p:nvSpPr>
              <p:cNvPr id="5" name="순서도: 판단 4"/>
              <p:cNvSpPr/>
              <p:nvPr/>
            </p:nvSpPr>
            <p:spPr>
              <a:xfrm>
                <a:off x="2642733" y="1639192"/>
                <a:ext cx="3024336" cy="513973"/>
              </a:xfrm>
              <a:prstGeom prst="flowChartDecision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약속시간에 늦었나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?</a:t>
                </a:r>
                <a:endParaRPr lang="ko-KR" altLang="en-US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sp>
            <p:nvSpPr>
              <p:cNvPr id="6" name="순서도: 처리 5"/>
              <p:cNvSpPr/>
              <p:nvPr/>
            </p:nvSpPr>
            <p:spPr>
              <a:xfrm>
                <a:off x="1547664" y="2140019"/>
                <a:ext cx="1558049" cy="388614"/>
              </a:xfrm>
              <a:prstGeom prst="flowChartProcess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택시를 탄다</a:t>
                </a:r>
              </a:p>
            </p:txBody>
          </p:sp>
          <p:sp>
            <p:nvSpPr>
              <p:cNvPr id="8" name="순서도: 처리 7"/>
              <p:cNvSpPr/>
              <p:nvPr/>
            </p:nvSpPr>
            <p:spPr>
              <a:xfrm>
                <a:off x="4958167" y="2140019"/>
                <a:ext cx="1558049" cy="388614"/>
              </a:xfrm>
              <a:prstGeom prst="flowChartProcess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버스를 탄다</a:t>
                </a:r>
              </a:p>
            </p:txBody>
          </p:sp>
          <p:sp>
            <p:nvSpPr>
              <p:cNvPr id="9" name="순서도: 처리 8"/>
              <p:cNvSpPr/>
              <p:nvPr/>
            </p:nvSpPr>
            <p:spPr>
              <a:xfrm>
                <a:off x="3105713" y="2829393"/>
                <a:ext cx="2111929" cy="388614"/>
              </a:xfrm>
              <a:prstGeom prst="flowChartProcess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약속장소에 도착한다</a:t>
                </a:r>
              </a:p>
            </p:txBody>
          </p:sp>
          <p:sp>
            <p:nvSpPr>
              <p:cNvPr id="10" name="순서도: 판단 9"/>
              <p:cNvSpPr/>
              <p:nvPr/>
            </p:nvSpPr>
            <p:spPr>
              <a:xfrm>
                <a:off x="2869946" y="3430911"/>
                <a:ext cx="2583464" cy="360911"/>
              </a:xfrm>
              <a:prstGeom prst="flowChartDecision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안온 사람이 있나</a:t>
                </a:r>
                <a:r>
                  <a:rPr lang="en-US" altLang="ko-KR" sz="12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?</a:t>
                </a:r>
                <a:endParaRPr lang="ko-KR" altLang="en-US" sz="12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sp>
            <p:nvSpPr>
              <p:cNvPr id="11" name="순서도: 처리 10"/>
              <p:cNvSpPr/>
              <p:nvPr/>
            </p:nvSpPr>
            <p:spPr>
              <a:xfrm>
                <a:off x="3498945" y="4018577"/>
                <a:ext cx="1320050" cy="268311"/>
              </a:xfrm>
              <a:prstGeom prst="flowChartProcess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기다린다</a:t>
                </a:r>
              </a:p>
            </p:txBody>
          </p:sp>
          <p:sp>
            <p:nvSpPr>
              <p:cNvPr id="12" name="순서도: 처리 11"/>
              <p:cNvSpPr/>
              <p:nvPr/>
            </p:nvSpPr>
            <p:spPr>
              <a:xfrm>
                <a:off x="3498945" y="4513643"/>
                <a:ext cx="1320049" cy="268311"/>
              </a:xfrm>
              <a:prstGeom prst="flowChartProcess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등산을 한다</a:t>
                </a:r>
              </a:p>
            </p:txBody>
          </p:sp>
          <p:sp>
            <p:nvSpPr>
              <p:cNvPr id="13" name="순서도: 처리 12"/>
              <p:cNvSpPr/>
              <p:nvPr/>
            </p:nvSpPr>
            <p:spPr>
              <a:xfrm>
                <a:off x="3498945" y="4934706"/>
                <a:ext cx="1320049" cy="268311"/>
              </a:xfrm>
              <a:prstGeom prst="flowChartProcess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식사한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다</a:t>
                </a:r>
                <a:endParaRPr lang="ko-KR" altLang="en-US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sp>
            <p:nvSpPr>
              <p:cNvPr id="14" name="순서도: 처리 13"/>
              <p:cNvSpPr/>
              <p:nvPr/>
            </p:nvSpPr>
            <p:spPr>
              <a:xfrm>
                <a:off x="3498945" y="5387595"/>
                <a:ext cx="1320050" cy="268311"/>
              </a:xfrm>
              <a:prstGeom prst="flowChartProcess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하산한다</a:t>
                </a:r>
              </a:p>
            </p:txBody>
          </p:sp>
        </p:grpSp>
        <p:sp>
          <p:nvSpPr>
            <p:cNvPr id="16" name="순서도: 처리 15"/>
            <p:cNvSpPr/>
            <p:nvPr/>
          </p:nvSpPr>
          <p:spPr>
            <a:xfrm>
              <a:off x="3498945" y="5805264"/>
              <a:ext cx="1320049" cy="268311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귀가한다</a:t>
              </a:r>
            </a:p>
          </p:txBody>
        </p:sp>
        <p:sp>
          <p:nvSpPr>
            <p:cNvPr id="17" name="순서도: 수행의 시작/종료 16"/>
            <p:cNvSpPr/>
            <p:nvPr/>
          </p:nvSpPr>
          <p:spPr>
            <a:xfrm>
              <a:off x="3635896" y="6309320"/>
              <a:ext cx="1088606" cy="326411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STOP</a:t>
              </a:r>
              <a:endParaRPr lang="ko-KR" altLang="en-US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19" name="직선 화살표 연결선 18"/>
            <p:cNvCxnSpPr>
              <a:stCxn id="3" idx="2"/>
            </p:cNvCxnSpPr>
            <p:nvPr/>
          </p:nvCxnSpPr>
          <p:spPr>
            <a:xfrm>
              <a:off x="4043247" y="827060"/>
              <a:ext cx="0" cy="1376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4" idx="2"/>
              <a:endCxn id="5" idx="0"/>
            </p:cNvCxnSpPr>
            <p:nvPr/>
          </p:nvCxnSpPr>
          <p:spPr>
            <a:xfrm flipH="1">
              <a:off x="4154901" y="1385750"/>
              <a:ext cx="6776" cy="2534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5" idx="1"/>
            </p:cNvCxnSpPr>
            <p:nvPr/>
          </p:nvCxnSpPr>
          <p:spPr>
            <a:xfrm flipH="1" flipV="1">
              <a:off x="2326688" y="1896178"/>
              <a:ext cx="31604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endCxn id="6" idx="0"/>
            </p:cNvCxnSpPr>
            <p:nvPr/>
          </p:nvCxnSpPr>
          <p:spPr>
            <a:xfrm>
              <a:off x="2326688" y="1896178"/>
              <a:ext cx="1" cy="2438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5" idx="3"/>
            </p:cNvCxnSpPr>
            <p:nvPr/>
          </p:nvCxnSpPr>
          <p:spPr>
            <a:xfrm>
              <a:off x="5667069" y="1896179"/>
              <a:ext cx="2730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5940152" y="1896178"/>
              <a:ext cx="0" cy="2438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6" idx="2"/>
            </p:cNvCxnSpPr>
            <p:nvPr/>
          </p:nvCxnSpPr>
          <p:spPr>
            <a:xfrm flipH="1">
              <a:off x="2326688" y="2528633"/>
              <a:ext cx="1" cy="150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326688" y="2689006"/>
              <a:ext cx="36134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V="1">
              <a:off x="5940152" y="2528633"/>
              <a:ext cx="0" cy="1603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endCxn id="9" idx="0"/>
            </p:cNvCxnSpPr>
            <p:nvPr/>
          </p:nvCxnSpPr>
          <p:spPr>
            <a:xfrm>
              <a:off x="4154901" y="2689006"/>
              <a:ext cx="6777" cy="1403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9" idx="2"/>
              <a:endCxn id="10" idx="0"/>
            </p:cNvCxnSpPr>
            <p:nvPr/>
          </p:nvCxnSpPr>
          <p:spPr>
            <a:xfrm>
              <a:off x="4161678" y="3218007"/>
              <a:ext cx="0" cy="2129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10" idx="2"/>
              <a:endCxn id="11" idx="0"/>
            </p:cNvCxnSpPr>
            <p:nvPr/>
          </p:nvCxnSpPr>
          <p:spPr>
            <a:xfrm flipH="1">
              <a:off x="4158970" y="3791822"/>
              <a:ext cx="2708" cy="2267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stCxn id="11" idx="1"/>
            </p:cNvCxnSpPr>
            <p:nvPr/>
          </p:nvCxnSpPr>
          <p:spPr>
            <a:xfrm flipH="1" flipV="1">
              <a:off x="2484710" y="4152732"/>
              <a:ext cx="101423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H="1" flipV="1">
              <a:off x="2484709" y="3324459"/>
              <a:ext cx="1" cy="8282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>
              <a:off x="2484709" y="3339070"/>
              <a:ext cx="119852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10" idx="3"/>
            </p:cNvCxnSpPr>
            <p:nvPr/>
          </p:nvCxnSpPr>
          <p:spPr>
            <a:xfrm flipV="1">
              <a:off x="5453410" y="3611366"/>
              <a:ext cx="77477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6228184" y="3611367"/>
              <a:ext cx="0" cy="7537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H="1">
              <a:off x="4133420" y="4365104"/>
              <a:ext cx="20947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>
              <a:endCxn id="12" idx="0"/>
            </p:cNvCxnSpPr>
            <p:nvPr/>
          </p:nvCxnSpPr>
          <p:spPr>
            <a:xfrm>
              <a:off x="4133420" y="4365104"/>
              <a:ext cx="25550" cy="1485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>
              <a:stCxn id="12" idx="2"/>
              <a:endCxn id="13" idx="0"/>
            </p:cNvCxnSpPr>
            <p:nvPr/>
          </p:nvCxnSpPr>
          <p:spPr>
            <a:xfrm>
              <a:off x="4158970" y="4781954"/>
              <a:ext cx="0" cy="152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>
              <a:stCxn id="13" idx="2"/>
              <a:endCxn id="14" idx="0"/>
            </p:cNvCxnSpPr>
            <p:nvPr/>
          </p:nvCxnSpPr>
          <p:spPr>
            <a:xfrm>
              <a:off x="4158970" y="5203017"/>
              <a:ext cx="0" cy="1845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>
              <a:stCxn id="14" idx="2"/>
              <a:endCxn id="16" idx="0"/>
            </p:cNvCxnSpPr>
            <p:nvPr/>
          </p:nvCxnSpPr>
          <p:spPr>
            <a:xfrm>
              <a:off x="4158970" y="5655906"/>
              <a:ext cx="0" cy="1493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>
              <a:stCxn id="16" idx="2"/>
              <a:endCxn id="17" idx="0"/>
            </p:cNvCxnSpPr>
            <p:nvPr/>
          </p:nvCxnSpPr>
          <p:spPr>
            <a:xfrm>
              <a:off x="4158970" y="6073575"/>
              <a:ext cx="21229" cy="2357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1889324" y="1635581"/>
            <a:ext cx="73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5737191" y="1628972"/>
            <a:ext cx="623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5493155" y="3307800"/>
            <a:ext cx="73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3131430" y="3738596"/>
            <a:ext cx="73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47" name="타원형 설명선 46"/>
          <p:cNvSpPr/>
          <p:nvPr/>
        </p:nvSpPr>
        <p:spPr>
          <a:xfrm>
            <a:off x="6878550" y="260648"/>
            <a:ext cx="2131306" cy="1472970"/>
          </a:xfrm>
          <a:prstGeom prst="wedgeEllipseCallout">
            <a:avLst>
              <a:gd name="adj1" fmla="val -88861"/>
              <a:gd name="adj2" fmla="val 44057"/>
            </a:avLst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+mj-lt"/>
                <a:ea typeface="HY궁서B" panose="02030600000101010101" pitchFamily="18" charset="-127"/>
              </a:rPr>
              <a:t>상세한 것</a:t>
            </a:r>
            <a:endParaRPr lang="en-US" altLang="ko-KR" dirty="0" smtClean="0">
              <a:solidFill>
                <a:srgbClr val="FF0000"/>
              </a:solidFill>
              <a:latin typeface="+mj-lt"/>
              <a:ea typeface="HY궁서B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+mj-lt"/>
                <a:ea typeface="HY궁서B" panose="02030600000101010101" pitchFamily="18" charset="-127"/>
              </a:rPr>
              <a:t> 전부 표현</a:t>
            </a:r>
            <a:endParaRPr lang="ko-KR" altLang="en-US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997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3528" y="700476"/>
            <a:ext cx="8496944" cy="54031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논리적 사고 </a:t>
            </a:r>
            <a:r>
              <a:rPr lang="en-US" altLang="ko-KR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시스템적 사고</a:t>
            </a:r>
            <a:r>
              <a:rPr lang="en-US" altLang="ko-KR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해결하고자 하는 일을 이원화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분리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하여 처리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b="1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알고리즘의 조건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속성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sz="2000" b="1" dirty="0" smtClean="0">
                <a:solidFill>
                  <a:srgbClr val="C00000"/>
                </a:solidFill>
              </a:rPr>
              <a:t>입력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외부에서 입력되는 자료가 있을 수 있다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sz="2000" b="1" dirty="0" smtClean="0">
                <a:solidFill>
                  <a:srgbClr val="C00000"/>
                </a:solidFill>
              </a:rPr>
              <a:t>출력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적어도 한 가지 이상의 결과가 생긴다</a:t>
            </a:r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sz="2000" b="1" dirty="0" smtClean="0">
                <a:solidFill>
                  <a:srgbClr val="C00000"/>
                </a:solidFill>
              </a:rPr>
              <a:t>명백성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: (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애매모호함 없이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),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하나의 기억장소는 독립적으로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</a:t>
            </a:r>
            <a:r>
              <a:rPr lang="ko-KR" altLang="en-US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복잡한 수식 단계적 나열</a:t>
            </a:r>
            <a:endParaRPr lang="en-US" altLang="ko-KR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b="1" dirty="0" smtClean="0">
                <a:solidFill>
                  <a:srgbClr val="C00000"/>
                </a:solidFill>
              </a:rPr>
              <a:t>유한성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시작이 있으면 종료가 있다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b="1" dirty="0" smtClean="0">
                <a:solidFill>
                  <a:srgbClr val="C00000"/>
                </a:solidFill>
              </a:rPr>
              <a:t>유효성</a:t>
            </a:r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:</a:t>
            </a:r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검증을 해냄</a:t>
            </a:r>
            <a:endParaRPr lang="en-US" altLang="ko-KR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표현수단 </a:t>
            </a:r>
            <a:r>
              <a:rPr lang="en-US" altLang="ko-KR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자연어</a:t>
            </a:r>
            <a:r>
              <a:rPr lang="en-US" altLang="ko-KR" b="1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b="1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사람들이 인식하는 언어 </a:t>
            </a:r>
            <a:r>
              <a:rPr lang="en-US" altLang="ko-KR" b="1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b="1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처리과정</a:t>
            </a:r>
            <a:endParaRPr lang="en-US" altLang="ko-KR" b="1" dirty="0" smtClean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표현도구 </a:t>
            </a:r>
            <a:r>
              <a:rPr lang="en-US" altLang="ko-KR" b="1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b="1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순서도 </a:t>
            </a:r>
            <a:r>
              <a:rPr lang="en-US" altLang="ko-KR" b="1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NS-chart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프로그래밍 언어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8376" y="54144"/>
            <a:ext cx="62167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컴퓨터로 문제해결</a:t>
            </a:r>
            <a:r>
              <a:rPr lang="en-US" altLang="ko-KR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(</a:t>
            </a:r>
            <a:r>
              <a:rPr lang="ko-KR" altLang="en-US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알고리즘</a:t>
            </a:r>
            <a:r>
              <a:rPr lang="en-US" altLang="ko-KR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)</a:t>
            </a:r>
            <a:endParaRPr lang="en-US" altLang="ko-KR" sz="3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376" y="6124197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명백하다</a:t>
            </a:r>
            <a:r>
              <a:rPr lang="en-US" altLang="ko-KR" b="1" dirty="0" smtClean="0"/>
              <a:t>: </a:t>
            </a:r>
            <a:r>
              <a:rPr lang="en-US" altLang="ko-KR" dirty="0"/>
              <a:t>(</a:t>
            </a:r>
            <a:r>
              <a:rPr lang="ko-KR" altLang="en-US" dirty="0"/>
              <a:t>의심할 바 없이 아주 뚜렷하다</a:t>
            </a:r>
            <a:r>
              <a:rPr lang="en-US" altLang="ko-KR" dirty="0"/>
              <a:t>) 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631660" y="1484784"/>
            <a:ext cx="1266524" cy="72008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WHAT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2834288" y="1484784"/>
            <a:ext cx="1266524" cy="72008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HOW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968312" y="18197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40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508" y="730071"/>
            <a:ext cx="72008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컴퓨터를 이용한 문제해결 </a:t>
            </a:r>
            <a:r>
              <a:rPr lang="en-US" altLang="ko-KR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4</a:t>
            </a:r>
            <a:r>
              <a:rPr lang="ko-KR" alt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단계</a:t>
            </a:r>
            <a:endParaRPr lang="en-US" altLang="ko-KR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676748" y="1678041"/>
            <a:ext cx="4111276" cy="742847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단계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주어진 문제 이해와 분석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76748" y="2900941"/>
            <a:ext cx="4111276" cy="72008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문제해결방안 구상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676748" y="4101074"/>
            <a:ext cx="4111276" cy="72008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컴퓨터 프로그래밍 작성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676748" y="5301208"/>
            <a:ext cx="4111276" cy="72008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프로그래밍 실행 및 검증</a:t>
            </a:r>
          </a:p>
        </p:txBody>
      </p:sp>
      <p:pic>
        <p:nvPicPr>
          <p:cNvPr id="2050" name="Picture 2" descr="C:\Users\우주연\AppData\Local\Microsoft\Windows\INetCache\IE\7W4U2ZJH\투명배경화살표(red)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70840" y="2556076"/>
            <a:ext cx="425826" cy="30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우주연\AppData\Local\Microsoft\Windows\INetCache\IE\7W4U2ZJH\투명배경화살표(red)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70840" y="3735317"/>
            <a:ext cx="425826" cy="30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우주연\AppData\Local\Microsoft\Windows\INetCache\IE\7W4U2ZJH\투명배경화살표(red)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70840" y="4976825"/>
            <a:ext cx="425826" cy="30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024" y="2760199"/>
            <a:ext cx="2664296" cy="271991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3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10798" y="2996952"/>
            <a:ext cx="86052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1~10</a:t>
            </a:r>
            <a:r>
              <a:rPr lang="ko-KR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까지의 합계 구하시오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10798" y="1484784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예제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028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728540" y="870133"/>
            <a:ext cx="640871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1~10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까지 자연수에 대한 합계를 구하시오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35696" y="4831992"/>
            <a:ext cx="6408712" cy="14773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반복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1.1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항 구</a:t>
            </a: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함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1.2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항을  누적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2.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누적을 출력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3.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종료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4188" y="1422068"/>
            <a:ext cx="640871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1, 2, 3, 4, 5, 6, 7, 8, 9,10  =&gt; ? </a:t>
            </a:r>
            <a:r>
              <a:rPr lang="ko-KR" altLang="en-US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합계 출력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948264" y="-59186"/>
            <a:ext cx="17988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5400" b="1" cap="none" spc="0" dirty="0" smtClean="0">
                <a:ln/>
                <a:solidFill>
                  <a:schemeClr val="accent3"/>
                </a:solidFill>
                <a:effectLst/>
              </a:rPr>
              <a:t>what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47848" y="2449079"/>
            <a:ext cx="6408712" cy="1800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자료명세</a:t>
            </a: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출력자료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: 1~10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까지의 합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:   SUM</a:t>
            </a:r>
          </a:p>
          <a:p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입력자료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없음</a:t>
            </a: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처리자료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반복제어변수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이자 항을 구할 변수 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: N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54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5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행의 시작/종료 2"/>
          <p:cNvSpPr/>
          <p:nvPr/>
        </p:nvSpPr>
        <p:spPr>
          <a:xfrm>
            <a:off x="2341390" y="980729"/>
            <a:ext cx="1694566" cy="417837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순서도: 준비 3"/>
          <p:cNvSpPr/>
          <p:nvPr/>
        </p:nvSpPr>
        <p:spPr>
          <a:xfrm>
            <a:off x="1934694" y="1699746"/>
            <a:ext cx="2507958" cy="596909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N=1 , SUM=0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순서도: 판단 4"/>
          <p:cNvSpPr/>
          <p:nvPr/>
        </p:nvSpPr>
        <p:spPr>
          <a:xfrm>
            <a:off x="1835696" y="4242159"/>
            <a:ext cx="2711306" cy="640060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N&gt;10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3" idx="2"/>
          </p:cNvCxnSpPr>
          <p:nvPr/>
        </p:nvCxnSpPr>
        <p:spPr>
          <a:xfrm>
            <a:off x="3188673" y="1398566"/>
            <a:ext cx="0" cy="417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4" idx="2"/>
          </p:cNvCxnSpPr>
          <p:nvPr/>
        </p:nvCxnSpPr>
        <p:spPr>
          <a:xfrm>
            <a:off x="3188673" y="2296656"/>
            <a:ext cx="0" cy="355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순서도: 처리 7"/>
          <p:cNvSpPr/>
          <p:nvPr/>
        </p:nvSpPr>
        <p:spPr>
          <a:xfrm>
            <a:off x="2054721" y="2652536"/>
            <a:ext cx="2236827" cy="53721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SUM=SUM+N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8" idx="2"/>
          </p:cNvCxnSpPr>
          <p:nvPr/>
        </p:nvCxnSpPr>
        <p:spPr>
          <a:xfrm>
            <a:off x="3173135" y="3189754"/>
            <a:ext cx="15538" cy="366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처리 10"/>
          <p:cNvSpPr/>
          <p:nvPr/>
        </p:nvSpPr>
        <p:spPr>
          <a:xfrm>
            <a:off x="2079437" y="3555941"/>
            <a:ext cx="2212112" cy="366187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N=N+1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11" idx="2"/>
            <a:endCxn id="5" idx="0"/>
          </p:cNvCxnSpPr>
          <p:nvPr/>
        </p:nvCxnSpPr>
        <p:spPr>
          <a:xfrm>
            <a:off x="3185493" y="3922128"/>
            <a:ext cx="5856" cy="320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2"/>
            <a:endCxn id="14" idx="0"/>
          </p:cNvCxnSpPr>
          <p:nvPr/>
        </p:nvCxnSpPr>
        <p:spPr>
          <a:xfrm flipH="1">
            <a:off x="3188556" y="4882219"/>
            <a:ext cx="2793" cy="320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문서 13"/>
          <p:cNvSpPr/>
          <p:nvPr/>
        </p:nvSpPr>
        <p:spPr>
          <a:xfrm>
            <a:off x="2195736" y="5202990"/>
            <a:ext cx="1985639" cy="596909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SUM</a:t>
            </a:r>
            <a:r>
              <a:rPr lang="ko-KR" altLang="en-US" sz="1400" dirty="0" smtClean="0">
                <a:solidFill>
                  <a:schemeClr val="tx1"/>
                </a:solidFill>
              </a:rPr>
              <a:t>출력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순서도: 수행의 시작/종료 14"/>
          <p:cNvSpPr/>
          <p:nvPr/>
        </p:nvSpPr>
        <p:spPr>
          <a:xfrm>
            <a:off x="2374794" y="6035499"/>
            <a:ext cx="1694566" cy="417837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종료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14" idx="2"/>
          </p:cNvCxnSpPr>
          <p:nvPr/>
        </p:nvCxnSpPr>
        <p:spPr>
          <a:xfrm>
            <a:off x="3188555" y="5760438"/>
            <a:ext cx="0" cy="253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29260" y="4740930"/>
            <a:ext cx="677339" cy="418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</a:t>
            </a:r>
            <a:endParaRPr lang="ko-KR" altLang="en-US" sz="1400" dirty="0"/>
          </a:p>
        </p:txBody>
      </p:sp>
      <p:grpSp>
        <p:nvGrpSpPr>
          <p:cNvPr id="29" name="그룹 28"/>
          <p:cNvGrpSpPr/>
          <p:nvPr/>
        </p:nvGrpSpPr>
        <p:grpSpPr>
          <a:xfrm>
            <a:off x="953381" y="2474366"/>
            <a:ext cx="2219754" cy="2087823"/>
            <a:chOff x="953381" y="2474366"/>
            <a:chExt cx="2219754" cy="2087823"/>
          </a:xfrm>
        </p:grpSpPr>
        <p:cxnSp>
          <p:nvCxnSpPr>
            <p:cNvPr id="10" name="직선 화살표 연결선 9"/>
            <p:cNvCxnSpPr>
              <a:stCxn id="5" idx="1"/>
            </p:cNvCxnSpPr>
            <p:nvPr/>
          </p:nvCxnSpPr>
          <p:spPr>
            <a:xfrm flipH="1">
              <a:off x="955011" y="4562189"/>
              <a:ext cx="880685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189085" y="4082144"/>
              <a:ext cx="677339" cy="418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</a:t>
              </a:r>
              <a:endParaRPr lang="ko-KR" altLang="en-US" sz="1400" dirty="0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53381" y="2474366"/>
              <a:ext cx="0" cy="2087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985738" y="2474366"/>
              <a:ext cx="218739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4781565" y="2652077"/>
            <a:ext cx="1734650" cy="1910112"/>
            <a:chOff x="5040515" y="2902337"/>
            <a:chExt cx="1907749" cy="1736751"/>
          </a:xfrm>
        </p:grpSpPr>
        <p:sp>
          <p:nvSpPr>
            <p:cNvPr id="23" name="오른쪽 대괄호 22"/>
            <p:cNvSpPr/>
            <p:nvPr/>
          </p:nvSpPr>
          <p:spPr>
            <a:xfrm>
              <a:off x="5040515" y="2902337"/>
              <a:ext cx="1043652" cy="1736751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24" name="직선 연결선 23"/>
            <p:cNvCxnSpPr>
              <a:stCxn id="23" idx="2"/>
            </p:cNvCxnSpPr>
            <p:nvPr/>
          </p:nvCxnSpPr>
          <p:spPr>
            <a:xfrm>
              <a:off x="6084167" y="3770713"/>
              <a:ext cx="864097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95536" y="156145"/>
            <a:ext cx="8399096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1~10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까지 자연수에 대한 합계를 구하시오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순서도를 작성하시오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57060" y="3402052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반복구조 </a:t>
            </a:r>
            <a:r>
              <a:rPr lang="en-US" altLang="ko-KR" sz="1400" dirty="0" smtClean="0"/>
              <a:t>(10</a:t>
            </a:r>
            <a:r>
              <a:rPr lang="ko-KR" altLang="en-US" sz="1400" dirty="0" smtClean="0"/>
              <a:t>번 반복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848685" y="1325471"/>
            <a:ext cx="15856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5400" b="1" cap="none" spc="0" dirty="0" smtClean="0">
                <a:ln/>
                <a:solidFill>
                  <a:schemeClr val="accent3"/>
                </a:solidFill>
                <a:effectLst/>
              </a:rPr>
              <a:t>how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3197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8" grpId="0" animBg="1"/>
      <p:bldP spid="11" grpId="0" animBg="1"/>
      <p:bldP spid="14" grpId="0" animBg="1"/>
      <p:bldP spid="15" grpId="0" animBg="1"/>
      <p:bldP spid="18" grpId="0"/>
      <p:bldP spid="2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2871363" y="733215"/>
            <a:ext cx="1694566" cy="417837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순서도: 준비 3"/>
          <p:cNvSpPr/>
          <p:nvPr/>
        </p:nvSpPr>
        <p:spPr>
          <a:xfrm>
            <a:off x="2464667" y="1452232"/>
            <a:ext cx="2507958" cy="596909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N , SUM=0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3" idx="2"/>
          </p:cNvCxnSpPr>
          <p:nvPr/>
        </p:nvCxnSpPr>
        <p:spPr>
          <a:xfrm>
            <a:off x="3718646" y="1151052"/>
            <a:ext cx="0" cy="417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113640" y="2463203"/>
            <a:ext cx="3384376" cy="214964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113640" y="3183283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62004" y="270784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N=1,10,1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2686017" y="3582045"/>
            <a:ext cx="2236827" cy="53721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SUM=SUM+N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733821" y="2049141"/>
            <a:ext cx="0" cy="417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841832" y="3164208"/>
            <a:ext cx="0" cy="417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3804431" y="4684519"/>
            <a:ext cx="2793" cy="320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문서 19"/>
          <p:cNvSpPr/>
          <p:nvPr/>
        </p:nvSpPr>
        <p:spPr>
          <a:xfrm>
            <a:off x="2841982" y="5076961"/>
            <a:ext cx="1985639" cy="596909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SUM</a:t>
            </a:r>
            <a:r>
              <a:rPr lang="ko-KR" altLang="en-US" sz="1400" dirty="0" smtClean="0">
                <a:solidFill>
                  <a:schemeClr val="tx1"/>
                </a:solidFill>
              </a:rPr>
              <a:t>출력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순서도: 수행의 시작/종료 20"/>
          <p:cNvSpPr/>
          <p:nvPr/>
        </p:nvSpPr>
        <p:spPr>
          <a:xfrm>
            <a:off x="2987518" y="5888097"/>
            <a:ext cx="1694566" cy="417837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종료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>
            <a:stCxn id="20" idx="2"/>
          </p:cNvCxnSpPr>
          <p:nvPr/>
        </p:nvCxnSpPr>
        <p:spPr>
          <a:xfrm>
            <a:off x="3834801" y="5634409"/>
            <a:ext cx="0" cy="253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0" idx="2"/>
            <a:endCxn id="6" idx="2"/>
          </p:cNvCxnSpPr>
          <p:nvPr/>
        </p:nvCxnSpPr>
        <p:spPr>
          <a:xfrm>
            <a:off x="3804431" y="4119264"/>
            <a:ext cx="1397" cy="49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70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28540" y="870133"/>
            <a:ext cx="640871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1~10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까지 자연수에 대한 합계를 구하시오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1993224"/>
            <a:ext cx="6408712" cy="20313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57200" indent="-457200">
              <a:buAutoNum type="arabicPeriod"/>
            </a:pP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63688" y="4509120"/>
            <a:ext cx="6408712" cy="1800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4188" y="1422068"/>
            <a:ext cx="640871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1,2,3,4,5,6,7,8,9,10  =&gt; ? </a:t>
            </a:r>
            <a:r>
              <a:rPr lang="ko-KR" altLang="en-US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합계 출력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43611" y="1693258"/>
            <a:ext cx="17988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5400" b="1" cap="none" spc="0" dirty="0" smtClean="0">
                <a:ln/>
                <a:solidFill>
                  <a:schemeClr val="accent3"/>
                </a:solidFill>
                <a:effectLst/>
              </a:rPr>
              <a:t>what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4564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63688" y="1412775"/>
            <a:ext cx="5688632" cy="28083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31459" y="2173684"/>
            <a:ext cx="1430513" cy="96728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20072" y="1772816"/>
            <a:ext cx="1656184" cy="191739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44294" y="3189941"/>
            <a:ext cx="1204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프로세서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cpu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42233" y="3726324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메모리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5220072" y="3140968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자기 디스크 10"/>
          <p:cNvSpPr/>
          <p:nvPr/>
        </p:nvSpPr>
        <p:spPr>
          <a:xfrm>
            <a:off x="4954223" y="4752528"/>
            <a:ext cx="2354081" cy="1628800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2" name="순서도: 연결자 11"/>
          <p:cNvSpPr/>
          <p:nvPr/>
        </p:nvSpPr>
        <p:spPr>
          <a:xfrm>
            <a:off x="5046324" y="5282961"/>
            <a:ext cx="648072" cy="576064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o/s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3" name="순서도: 연결자 12"/>
          <p:cNvSpPr/>
          <p:nvPr/>
        </p:nvSpPr>
        <p:spPr>
          <a:xfrm>
            <a:off x="5699215" y="5634994"/>
            <a:ext cx="864096" cy="768646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hwp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4" name="순서도: 연결자 13"/>
          <p:cNvSpPr/>
          <p:nvPr/>
        </p:nvSpPr>
        <p:spPr>
          <a:xfrm>
            <a:off x="6300193" y="5333196"/>
            <a:ext cx="864096" cy="768646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인터넷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익스플로러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36096" y="1988840"/>
            <a:ext cx="695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RAM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397117" y="3233881"/>
            <a:ext cx="695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ROM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2699792" y="476672"/>
            <a:ext cx="3885526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</a:rPr>
              <a:t>컴퓨터 구조</a:t>
            </a:r>
            <a:r>
              <a:rPr lang="en-US" altLang="ko-KR" dirty="0" smtClean="0">
                <a:solidFill>
                  <a:schemeClr val="tx1"/>
                </a:solidFill>
              </a:rPr>
              <a:t>&gt;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477334" y="1625758"/>
            <a:ext cx="1008112" cy="54792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부팅</a:t>
            </a:r>
            <a:r>
              <a:rPr lang="ko-KR" altLang="en-US" sz="14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이란</a:t>
            </a:r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?</a:t>
            </a:r>
            <a:endParaRPr lang="ko-KR" altLang="en-US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231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33344" y="165855"/>
            <a:ext cx="8399096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1~100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까지 자연수에 대한 합계를 구하시오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순서도를 작성하시오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792582" y="1325471"/>
            <a:ext cx="169790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5400" b="1" cap="none" spc="0" dirty="0" smtClean="0">
                <a:ln/>
                <a:solidFill>
                  <a:schemeClr val="accent3"/>
                </a:solidFill>
                <a:effectLst/>
              </a:rPr>
              <a:t>How</a:t>
            </a:r>
          </a:p>
          <a:p>
            <a:pPr algn="ctr"/>
            <a:r>
              <a:rPr lang="en-US" altLang="ko-KR" sz="1200" b="1" dirty="0" smtClean="0">
                <a:ln/>
                <a:solidFill>
                  <a:schemeClr val="accent3"/>
                </a:solidFill>
              </a:rPr>
              <a:t>&lt;</a:t>
            </a:r>
            <a:r>
              <a:rPr lang="ko-KR" altLang="en-US" sz="1200" b="1" dirty="0" smtClean="0">
                <a:ln/>
                <a:solidFill>
                  <a:schemeClr val="accent3"/>
                </a:solidFill>
              </a:rPr>
              <a:t>상세설계</a:t>
            </a:r>
            <a:r>
              <a:rPr lang="en-US" altLang="ko-KR" sz="1200" b="1" dirty="0" smtClean="0">
                <a:ln/>
                <a:solidFill>
                  <a:schemeClr val="accent3"/>
                </a:solidFill>
              </a:rPr>
              <a:t>&gt;</a:t>
            </a:r>
            <a:endParaRPr lang="en-US" altLang="ko-KR" sz="12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6817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32799" y="5619423"/>
            <a:ext cx="2088232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 smtClean="0"/>
              <a:t>가독성</a:t>
            </a:r>
            <a:endParaRPr lang="ko-KR" altLang="en-US" sz="3200" dirty="0"/>
          </a:p>
        </p:txBody>
      </p:sp>
      <p:pic>
        <p:nvPicPr>
          <p:cNvPr id="1027" name="Picture 3" descr="C:\Users\우주연\AppData\Local\Microsoft\Windows\INetCache\IE\CNT54DQ1\clock-308938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540" y="1985041"/>
            <a:ext cx="1196752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Program Files\Microsoft Office\MEDIA\CAGCAT10\j0205582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19" y="3371250"/>
            <a:ext cx="1776679" cy="163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우주연\AppData\Local\Microsoft\Windows\INetCache\IE\0DYLTCT2\arrow-975989_960_72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687" y="5370639"/>
            <a:ext cx="737896" cy="88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89136" y="4816959"/>
            <a:ext cx="223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자원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메모리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89136" y="3181793"/>
            <a:ext cx="119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시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간</a:t>
            </a:r>
          </a:p>
        </p:txBody>
      </p:sp>
      <p:pic>
        <p:nvPicPr>
          <p:cNvPr id="1031" name="Picture 7" descr="C:\Users\우주연\AppData\Local\Microsoft\Windows\INetCache\IE\7W4U2ZJH\light-153237_960_720[1]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67"/>
          <a:stretch/>
        </p:blipFill>
        <p:spPr bwMode="auto">
          <a:xfrm>
            <a:off x="6812160" y="719790"/>
            <a:ext cx="2021293" cy="173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우주연\AppData\Local\Microsoft\Windows\INetCache\IE\CNT54DQ1\red-arrow-2718071_960_72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462268" y="2308306"/>
            <a:ext cx="718735" cy="62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C:\Users\우주연\AppData\Local\Microsoft\Windows\INetCache\IE\CNT54DQ1\red-arrow-2718071_960_72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462268" y="3995655"/>
            <a:ext cx="718735" cy="62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12284" y="620688"/>
            <a:ext cx="515237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좋은 알고리즘이란</a:t>
            </a:r>
            <a:r>
              <a:rPr lang="en-US" altLang="ko-KR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?</a:t>
            </a:r>
            <a:endParaRPr lang="en-US" altLang="ko-KR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41</a:t>
            </a:fld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687456" y="4409797"/>
            <a:ext cx="3220663" cy="2281780"/>
            <a:chOff x="5687456" y="4409797"/>
            <a:chExt cx="3220663" cy="2281780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745" t="33620" r="34327" b="24137"/>
            <a:stretch/>
          </p:blipFill>
          <p:spPr bwMode="auto">
            <a:xfrm>
              <a:off x="5687456" y="4437112"/>
              <a:ext cx="3220663" cy="225446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36195" dist="12700" dir="11400000" algn="tl" rotWithShape="0">
                <a:srgbClr val="000000">
                  <a:alpha val="33000"/>
                </a:srgbClr>
              </a:outerShdw>
            </a:effectLst>
            <a:scene3d>
              <a:camera prst="perspectiveContrastingLeftFacing">
                <a:rot lat="540000" lon="2100000" rev="0"/>
              </a:camera>
              <a:lightRig rig="soft" dir="t"/>
            </a:scene3d>
            <a:sp3d contourW="12700" prstMaterial="matte">
              <a:bevelT w="63500" h="50800"/>
              <a:contourClr>
                <a:srgbClr val="C0C0C0"/>
              </a:contourClr>
            </a:sp3d>
            <a:extLst/>
          </p:spPr>
        </p:pic>
        <p:sp>
          <p:nvSpPr>
            <p:cNvPr id="15" name="직사각형 14"/>
            <p:cNvSpPr/>
            <p:nvPr/>
          </p:nvSpPr>
          <p:spPr>
            <a:xfrm>
              <a:off x="7092280" y="4409797"/>
              <a:ext cx="1799243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ko-KR" altLang="en-US" sz="28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참 </a:t>
              </a:r>
              <a:r>
                <a:rPr lang="ko-KR" altLang="en-US" sz="2800" b="1" spc="50" dirty="0" err="1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쉽죠잉</a:t>
              </a:r>
              <a:r>
                <a:rPr lang="en-US" altLang="ko-KR" sz="28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?</a:t>
              </a:r>
              <a:endParaRPr lang="en-US" altLang="ko-KR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809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216" y="1196752"/>
            <a:ext cx="76328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순서도 </a:t>
            </a:r>
            <a:r>
              <a:rPr lang="en-US" altLang="ko-KR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(Flow Chart):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해결방법을 표현하는 표준기호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알고리즘 이 처리되는 흐름을  일정한 그림으로 표현한 것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화살표  방향을 따라 이해 하는 것</a:t>
            </a:r>
            <a:endParaRPr lang="en-US" altLang="ko-KR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40640" y="47667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알고리즘 </a:t>
            </a:r>
            <a:r>
              <a:rPr lang="en-US" altLang="ko-KR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어떤 문제를 해결해 나가는 과정</a:t>
            </a: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38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35696" y="1988840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알고리즘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41342" y="3068960"/>
            <a:ext cx="48958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수학의 필요성</a:t>
            </a:r>
            <a:r>
              <a:rPr lang="en-US" altLang="ko-KR" sz="54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11960" y="4653511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사칙연산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7113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71600" y="4221088"/>
            <a:ext cx="75969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그러나 지금은 사칙연산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35696" y="2564904"/>
            <a:ext cx="57006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수학  필요합니다</a:t>
            </a:r>
            <a:r>
              <a:rPr lang="en-US" altLang="ko-KR" sz="5400" b="1" cap="none" spc="0" dirty="0" smtClean="0">
                <a:ln/>
                <a:solidFill>
                  <a:schemeClr val="accent3"/>
                </a:solidFill>
                <a:effectLst/>
              </a:rPr>
              <a:t>.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639182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98002" y="3212976"/>
            <a:ext cx="35910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10   3  =  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88024" y="2272667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몫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228184" y="2253658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나머지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933896" y="3226356"/>
            <a:ext cx="585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2734" y="2764691"/>
            <a:ext cx="11079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2400" b="1" cap="none" spc="0" dirty="0" err="1" smtClean="0">
                <a:ln/>
                <a:solidFill>
                  <a:schemeClr val="accent3"/>
                </a:solidFill>
                <a:effectLst/>
              </a:rPr>
              <a:t>피젯수</a:t>
            </a:r>
            <a:endParaRPr lang="en-US" altLang="ko-KR" sz="2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79401" y="2764690"/>
            <a:ext cx="8002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2400" b="1" dirty="0" smtClean="0">
                <a:ln/>
                <a:solidFill>
                  <a:schemeClr val="accent3"/>
                </a:solidFill>
              </a:rPr>
              <a:t>제수</a:t>
            </a:r>
            <a:endParaRPr lang="en-US" altLang="ko-KR" sz="2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63688" y="4869160"/>
            <a:ext cx="525336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2800" b="1" cap="none" spc="0" dirty="0" smtClean="0">
                <a:ln/>
                <a:solidFill>
                  <a:schemeClr val="accent4"/>
                </a:solidFill>
                <a:effectLst/>
              </a:rPr>
              <a:t>   </a:t>
            </a:r>
            <a:r>
              <a:rPr lang="ko-KR" altLang="en-US" sz="2800" b="1" cap="none" spc="0" dirty="0" smtClean="0">
                <a:ln/>
                <a:solidFill>
                  <a:schemeClr val="accent4"/>
                </a:solidFill>
                <a:effectLst/>
              </a:rPr>
              <a:t>몫을 이용해서 나머지 구하기</a:t>
            </a:r>
            <a:endParaRPr lang="en-US" altLang="ko-KR" sz="28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4" name="나눗셈 기호 13"/>
          <p:cNvSpPr/>
          <p:nvPr/>
        </p:nvSpPr>
        <p:spPr>
          <a:xfrm>
            <a:off x="1421746" y="3422612"/>
            <a:ext cx="683884" cy="504056"/>
          </a:xfrm>
          <a:prstGeom prst="mathDivid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60232" y="3195997"/>
            <a:ext cx="1368152" cy="79689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43257" y="5633354"/>
            <a:ext cx="30973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  10 – 3*3   </a:t>
            </a:r>
            <a:r>
              <a:rPr lang="en-US" altLang="ko-KR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sym typeface="Wingdings" panose="05000000000000000000" pitchFamily="2" charset="2"/>
              </a:rPr>
              <a:t> 1</a:t>
            </a:r>
            <a:endParaRPr lang="en-US" altLang="ko-KR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849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46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17521" y="476672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5400" b="1" cap="none" spc="0" dirty="0" smtClean="0">
                <a:ln/>
                <a:solidFill>
                  <a:schemeClr val="accent4"/>
                </a:solidFill>
                <a:effectLst/>
              </a:rPr>
              <a:t>제곱</a:t>
            </a:r>
            <a:endParaRPr lang="en-US" altLang="ko-KR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95736" y="3637491"/>
            <a:ext cx="19992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r>
              <a:rPr lang="ko-KR" alt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의 제곱</a:t>
            </a:r>
            <a:endParaRPr lang="en-US" altLang="ko-KR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15816" y="476672"/>
            <a:ext cx="5763117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자신을  곱하는 것</a:t>
            </a:r>
            <a:endParaRPr lang="en-US" altLang="ko-KR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29824" y="3501008"/>
            <a:ext cx="1301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5400" b="1" cap="none" spc="0" dirty="0" smtClean="0">
                <a:ln/>
                <a:solidFill>
                  <a:schemeClr val="accent4"/>
                </a:solidFill>
                <a:effectLst/>
              </a:rPr>
              <a:t>2*2</a:t>
            </a:r>
            <a:endParaRPr lang="en-US" altLang="ko-KR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95736" y="4654877"/>
            <a:ext cx="226696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r>
              <a:rPr lang="ko-KR" alt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의 </a:t>
            </a:r>
            <a:r>
              <a:rPr lang="en-US" altLang="ko-KR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r>
              <a:rPr lang="ko-KR" alt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제곱</a:t>
            </a:r>
            <a:endParaRPr lang="en-US" altLang="ko-KR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71554" y="4581128"/>
            <a:ext cx="20185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5400" b="1" cap="none" spc="0" dirty="0" smtClean="0">
                <a:ln/>
                <a:solidFill>
                  <a:schemeClr val="accent4"/>
                </a:solidFill>
                <a:effectLst/>
              </a:rPr>
              <a:t>3*3*3</a:t>
            </a:r>
            <a:endParaRPr lang="en-US" altLang="ko-KR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08337" y="3657218"/>
            <a:ext cx="4812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4000" b="1" dirty="0" smtClean="0">
                <a:ln/>
                <a:solidFill>
                  <a:schemeClr val="accent3"/>
                </a:solidFill>
              </a:rPr>
              <a:t>2</a:t>
            </a:r>
            <a:endParaRPr lang="en-US" altLang="ko-KR" sz="4000" b="1" dirty="0">
              <a:ln/>
              <a:solidFill>
                <a:schemeClr val="accent3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97959" y="5757306"/>
            <a:ext cx="19992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r>
            <a:r>
              <a:rPr lang="ko-KR" alt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의 제곱</a:t>
            </a:r>
            <a:endParaRPr lang="en-US" altLang="ko-KR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52711" y="5757306"/>
            <a:ext cx="1656184" cy="64633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08337" y="4737338"/>
            <a:ext cx="4812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4000" b="1" dirty="0" smtClean="0">
                <a:ln/>
                <a:solidFill>
                  <a:schemeClr val="accent3"/>
                </a:solidFill>
              </a:rPr>
              <a:t>3</a:t>
            </a:r>
            <a:endParaRPr lang="en-US" altLang="ko-KR" sz="4000" b="1" dirty="0">
              <a:ln/>
              <a:solidFill>
                <a:schemeClr val="accent3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60068" y="3657218"/>
            <a:ext cx="3337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2000" b="1" dirty="0" smtClean="0">
                <a:ln/>
                <a:solidFill>
                  <a:schemeClr val="accent3"/>
                </a:solidFill>
              </a:rPr>
              <a:t>2</a:t>
            </a:r>
            <a:endParaRPr lang="en-US" altLang="ko-KR" sz="2000" b="1" dirty="0">
              <a:ln/>
              <a:solidFill>
                <a:schemeClr val="accent3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55329" y="4793441"/>
            <a:ext cx="3337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2000" b="1" dirty="0" smtClean="0">
                <a:ln/>
                <a:solidFill>
                  <a:schemeClr val="accent3"/>
                </a:solidFill>
              </a:rPr>
              <a:t>3</a:t>
            </a:r>
            <a:endParaRPr lang="en-US" altLang="ko-KR" sz="2000" b="1" dirty="0">
              <a:ln/>
              <a:solidFill>
                <a:schemeClr val="accent3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40265" y="1569541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같은 </a:t>
            </a:r>
            <a:r>
              <a:rPr lang="ko-KR" altLang="en-US" dirty="0" smtClean="0"/>
              <a:t>수를 </a:t>
            </a:r>
            <a:r>
              <a:rPr lang="en-US" altLang="ko-KR" dirty="0" smtClean="0"/>
              <a:t>2</a:t>
            </a:r>
            <a:r>
              <a:rPr lang="ko-KR" altLang="en-US" dirty="0"/>
              <a:t>회 </a:t>
            </a:r>
            <a:r>
              <a:rPr lang="ko-KR" altLang="en-US" dirty="0" smtClean="0"/>
              <a:t>거듭하여 곱한 것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8186980" y="3626440"/>
            <a:ext cx="51168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4400" b="1" dirty="0" smtClean="0">
                <a:ln/>
                <a:solidFill>
                  <a:srgbClr val="FF0000"/>
                </a:solidFill>
              </a:rPr>
              <a:t>4</a:t>
            </a:r>
            <a:endParaRPr lang="en-US" altLang="ko-KR" sz="4400" b="1" dirty="0">
              <a:ln/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937300" y="4640259"/>
            <a:ext cx="83869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4400" b="1" dirty="0" smtClean="0">
                <a:ln/>
                <a:solidFill>
                  <a:srgbClr val="FF0000"/>
                </a:solidFill>
              </a:rPr>
              <a:t>27</a:t>
            </a:r>
            <a:endParaRPr lang="en-US" altLang="ko-KR" sz="4400" b="1" dirty="0">
              <a:ln/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29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08829" y="1772816"/>
            <a:ext cx="38635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10</a:t>
            </a:r>
            <a:r>
              <a:rPr lang="ko-KR" alt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의  누승</a:t>
            </a:r>
            <a:r>
              <a:rPr lang="en-US" altLang="ko-KR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?</a:t>
            </a:r>
            <a:endParaRPr lang="en-US" altLang="ko-KR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47664" y="2780928"/>
            <a:ext cx="6624736" cy="81913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10 </a:t>
            </a:r>
            <a:r>
              <a:rPr lang="ko-KR" altLang="en-US" dirty="0">
                <a:solidFill>
                  <a:srgbClr val="002060"/>
                </a:solidFill>
              </a:rPr>
              <a:t>을 몇 번 </a:t>
            </a:r>
            <a:r>
              <a:rPr lang="ko-KR" altLang="en-US" dirty="0" err="1">
                <a:solidFill>
                  <a:srgbClr val="002060"/>
                </a:solidFill>
              </a:rPr>
              <a:t>곱했는가를</a:t>
            </a:r>
            <a:r>
              <a:rPr lang="ko-KR" altLang="en-US" dirty="0">
                <a:solidFill>
                  <a:srgbClr val="002060"/>
                </a:solidFill>
              </a:rPr>
              <a:t> 표현하는 게 </a:t>
            </a:r>
            <a:r>
              <a:rPr lang="en-US" altLang="ko-KR" dirty="0">
                <a:solidFill>
                  <a:srgbClr val="002060"/>
                </a:solidFill>
              </a:rPr>
              <a:t>10</a:t>
            </a:r>
            <a:r>
              <a:rPr lang="ko-KR" altLang="en-US" dirty="0">
                <a:solidFill>
                  <a:srgbClr val="002060"/>
                </a:solidFill>
              </a:rPr>
              <a:t>의 누승 </a:t>
            </a:r>
            <a:r>
              <a:rPr lang="ko-KR" altLang="en-US" dirty="0" smtClean="0">
                <a:solidFill>
                  <a:srgbClr val="002060"/>
                </a:solidFill>
              </a:rPr>
              <a:t>표현이다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algn="ctr"/>
            <a:endParaRPr lang="en-US" altLang="ko-KR" sz="1600" dirty="0">
              <a:solidFill>
                <a:srgbClr val="00206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122605" y="4221088"/>
            <a:ext cx="734496" cy="1088252"/>
            <a:chOff x="3122605" y="4221088"/>
            <a:chExt cx="734496" cy="1088252"/>
          </a:xfrm>
        </p:grpSpPr>
        <p:sp>
          <p:nvSpPr>
            <p:cNvPr id="5" name="직사각형 4"/>
            <p:cNvSpPr/>
            <p:nvPr/>
          </p:nvSpPr>
          <p:spPr>
            <a:xfrm>
              <a:off x="3122605" y="4365104"/>
              <a:ext cx="48282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10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564392" y="4221088"/>
              <a:ext cx="29270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6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1</a:t>
              </a:r>
              <a:endParaRPr lang="en-US" altLang="ko-KR" sz="1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122605" y="4909230"/>
              <a:ext cx="48282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10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123004" y="4221088"/>
            <a:ext cx="809036" cy="1088252"/>
            <a:chOff x="4123004" y="4221088"/>
            <a:chExt cx="809036" cy="1088252"/>
          </a:xfrm>
        </p:grpSpPr>
        <p:sp>
          <p:nvSpPr>
            <p:cNvPr id="7" name="직사각형 6"/>
            <p:cNvSpPr/>
            <p:nvPr/>
          </p:nvSpPr>
          <p:spPr>
            <a:xfrm>
              <a:off x="4197544" y="4365104"/>
              <a:ext cx="48282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10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39331" y="4221088"/>
              <a:ext cx="29270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6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2</a:t>
              </a:r>
              <a:endParaRPr lang="en-US" altLang="ko-KR" sz="1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123004" y="4909230"/>
              <a:ext cx="63190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100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205773" y="4221088"/>
            <a:ext cx="883576" cy="1088252"/>
            <a:chOff x="5205773" y="4221088"/>
            <a:chExt cx="883576" cy="1088252"/>
          </a:xfrm>
        </p:grpSpPr>
        <p:sp>
          <p:nvSpPr>
            <p:cNvPr id="9" name="직사각형 8"/>
            <p:cNvSpPr/>
            <p:nvPr/>
          </p:nvSpPr>
          <p:spPr>
            <a:xfrm>
              <a:off x="5354853" y="4365104"/>
              <a:ext cx="48282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10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796640" y="4221088"/>
              <a:ext cx="29270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6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3</a:t>
              </a:r>
              <a:endParaRPr lang="en-US" altLang="ko-KR" sz="1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05773" y="4909230"/>
              <a:ext cx="78098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1000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206173" y="4221088"/>
            <a:ext cx="958115" cy="1088252"/>
            <a:chOff x="6206173" y="4221088"/>
            <a:chExt cx="958115" cy="1088252"/>
          </a:xfrm>
        </p:grpSpPr>
        <p:sp>
          <p:nvSpPr>
            <p:cNvPr id="11" name="직사각형 10"/>
            <p:cNvSpPr/>
            <p:nvPr/>
          </p:nvSpPr>
          <p:spPr>
            <a:xfrm>
              <a:off x="6429792" y="4365104"/>
              <a:ext cx="48282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10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871579" y="4221088"/>
              <a:ext cx="29270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6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4</a:t>
              </a:r>
              <a:endParaRPr lang="en-US" altLang="ko-KR" sz="1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206173" y="4909230"/>
              <a:ext cx="930063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10000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092052" y="4221088"/>
            <a:ext cx="734496" cy="1088252"/>
            <a:chOff x="695091" y="4077072"/>
            <a:chExt cx="734496" cy="1088252"/>
          </a:xfrm>
        </p:grpSpPr>
        <p:sp>
          <p:nvSpPr>
            <p:cNvPr id="17" name="직사각형 16"/>
            <p:cNvSpPr/>
            <p:nvPr/>
          </p:nvSpPr>
          <p:spPr>
            <a:xfrm>
              <a:off x="695091" y="4221088"/>
              <a:ext cx="48282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10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136878" y="4077072"/>
              <a:ext cx="29270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6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0</a:t>
              </a:r>
              <a:endParaRPr lang="en-US" altLang="ko-KR" sz="1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69630" y="4765214"/>
              <a:ext cx="33374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1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</p:grpSp>
      <p:sp>
        <p:nvSpPr>
          <p:cNvPr id="13" name="폭발 1 12"/>
          <p:cNvSpPr/>
          <p:nvPr/>
        </p:nvSpPr>
        <p:spPr>
          <a:xfrm>
            <a:off x="5837677" y="188640"/>
            <a:ext cx="3054803" cy="1872208"/>
          </a:xfrm>
          <a:prstGeom prst="irregularSeal1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곱하기의 기본은 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47664" y="6098852"/>
            <a:ext cx="5899475" cy="57559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그래서  </a:t>
            </a:r>
            <a:r>
              <a:rPr lang="ko-KR" altLang="en-US" sz="1600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모든수의</a:t>
            </a:r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0</a:t>
            </a:r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승은 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이 된다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321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609204" y="1772816"/>
            <a:ext cx="34628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2</a:t>
            </a:r>
            <a:r>
              <a:rPr lang="ko-KR" alt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의  누승</a:t>
            </a:r>
            <a:r>
              <a:rPr lang="en-US" altLang="ko-KR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?</a:t>
            </a:r>
            <a:endParaRPr lang="en-US" altLang="ko-KR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19743" y="2790364"/>
            <a:ext cx="6403531" cy="9266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2 </a:t>
            </a:r>
            <a:r>
              <a:rPr lang="ko-KR" altLang="en-US" dirty="0">
                <a:solidFill>
                  <a:srgbClr val="002060"/>
                </a:solidFill>
              </a:rPr>
              <a:t>을 몇 번 </a:t>
            </a:r>
            <a:r>
              <a:rPr lang="ko-KR" altLang="en-US" dirty="0" err="1">
                <a:solidFill>
                  <a:srgbClr val="002060"/>
                </a:solidFill>
              </a:rPr>
              <a:t>곱했는가를</a:t>
            </a:r>
            <a:r>
              <a:rPr lang="ko-KR" altLang="en-US" dirty="0">
                <a:solidFill>
                  <a:srgbClr val="002060"/>
                </a:solidFill>
              </a:rPr>
              <a:t> 표현하는 게 </a:t>
            </a:r>
            <a:r>
              <a:rPr lang="en-US" altLang="ko-KR" dirty="0">
                <a:solidFill>
                  <a:srgbClr val="002060"/>
                </a:solidFill>
              </a:rPr>
              <a:t>10</a:t>
            </a:r>
            <a:r>
              <a:rPr lang="ko-KR" altLang="en-US" dirty="0">
                <a:solidFill>
                  <a:srgbClr val="002060"/>
                </a:solidFill>
              </a:rPr>
              <a:t>의 누승 </a:t>
            </a:r>
            <a:r>
              <a:rPr lang="ko-KR" altLang="en-US" dirty="0" smtClean="0">
                <a:solidFill>
                  <a:srgbClr val="002060"/>
                </a:solidFill>
              </a:rPr>
              <a:t>표현이다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algn="ctr"/>
            <a:endParaRPr lang="en-US" altLang="ko-KR" sz="1600" dirty="0">
              <a:solidFill>
                <a:srgbClr val="00206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837104" y="4221088"/>
            <a:ext cx="659957" cy="1088252"/>
            <a:chOff x="2837104" y="4221088"/>
            <a:chExt cx="659957" cy="1088252"/>
          </a:xfrm>
        </p:grpSpPr>
        <p:sp>
          <p:nvSpPr>
            <p:cNvPr id="5" name="직사각형 4"/>
            <p:cNvSpPr/>
            <p:nvPr/>
          </p:nvSpPr>
          <p:spPr>
            <a:xfrm>
              <a:off x="2837104" y="4365104"/>
              <a:ext cx="33374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2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204352" y="4221088"/>
              <a:ext cx="29270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6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1</a:t>
              </a:r>
              <a:endParaRPr lang="en-US" altLang="ko-KR" sz="1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837104" y="4909230"/>
              <a:ext cx="33374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2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912043" y="4221088"/>
            <a:ext cx="659957" cy="1088252"/>
            <a:chOff x="3912043" y="4221088"/>
            <a:chExt cx="659957" cy="1088252"/>
          </a:xfrm>
        </p:grpSpPr>
        <p:sp>
          <p:nvSpPr>
            <p:cNvPr id="7" name="직사각형 6"/>
            <p:cNvSpPr/>
            <p:nvPr/>
          </p:nvSpPr>
          <p:spPr>
            <a:xfrm>
              <a:off x="3912043" y="4365104"/>
              <a:ext cx="33374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2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279291" y="4221088"/>
              <a:ext cx="29270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6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2</a:t>
              </a:r>
              <a:endParaRPr lang="en-US" altLang="ko-KR" sz="1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912043" y="4909230"/>
              <a:ext cx="333746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4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069352" y="4221088"/>
            <a:ext cx="659957" cy="1088252"/>
            <a:chOff x="5069352" y="4221088"/>
            <a:chExt cx="659957" cy="1088252"/>
          </a:xfrm>
        </p:grpSpPr>
        <p:sp>
          <p:nvSpPr>
            <p:cNvPr id="9" name="직사각형 8"/>
            <p:cNvSpPr/>
            <p:nvPr/>
          </p:nvSpPr>
          <p:spPr>
            <a:xfrm>
              <a:off x="5069352" y="4365104"/>
              <a:ext cx="33374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2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436600" y="4221088"/>
              <a:ext cx="29270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6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3</a:t>
              </a:r>
              <a:endParaRPr lang="en-US" altLang="ko-KR" sz="1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069352" y="4909230"/>
              <a:ext cx="33374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6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144291" y="4221088"/>
            <a:ext cx="659957" cy="1088252"/>
            <a:chOff x="6144291" y="4221088"/>
            <a:chExt cx="659957" cy="1088252"/>
          </a:xfrm>
        </p:grpSpPr>
        <p:sp>
          <p:nvSpPr>
            <p:cNvPr id="11" name="직사각형 10"/>
            <p:cNvSpPr/>
            <p:nvPr/>
          </p:nvSpPr>
          <p:spPr>
            <a:xfrm>
              <a:off x="6144291" y="4365104"/>
              <a:ext cx="33374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2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511539" y="4221088"/>
              <a:ext cx="29270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6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4</a:t>
              </a:r>
              <a:endParaRPr lang="en-US" altLang="ko-KR" sz="1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144291" y="4909230"/>
              <a:ext cx="333746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8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006007" y="4204284"/>
            <a:ext cx="659957" cy="1088252"/>
            <a:chOff x="2006007" y="4204284"/>
            <a:chExt cx="659957" cy="1088252"/>
          </a:xfrm>
        </p:grpSpPr>
        <p:sp>
          <p:nvSpPr>
            <p:cNvPr id="17" name="직사각형 16"/>
            <p:cNvSpPr/>
            <p:nvPr/>
          </p:nvSpPr>
          <p:spPr>
            <a:xfrm>
              <a:off x="2006007" y="4348300"/>
              <a:ext cx="33374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2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373255" y="4204284"/>
              <a:ext cx="29270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6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0</a:t>
              </a:r>
              <a:endParaRPr lang="en-US" altLang="ko-KR" sz="1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06007" y="4892426"/>
              <a:ext cx="33374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1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990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71600" y="1556792"/>
            <a:ext cx="7704856" cy="40324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002060"/>
                </a:solidFill>
              </a:rPr>
              <a:t>곱하기에서 가장 기본이 되는 수는 </a:t>
            </a:r>
            <a:r>
              <a:rPr lang="en-US" altLang="ko-KR" dirty="0">
                <a:solidFill>
                  <a:srgbClr val="002060"/>
                </a:solidFill>
              </a:rPr>
              <a:t>1</a:t>
            </a:r>
            <a:r>
              <a:rPr lang="ko-KR" altLang="en-US" dirty="0">
                <a:solidFill>
                  <a:srgbClr val="002060"/>
                </a:solidFill>
              </a:rPr>
              <a:t>입니다</a:t>
            </a:r>
            <a:r>
              <a:rPr lang="en-US" altLang="ko-KR" dirty="0">
                <a:solidFill>
                  <a:srgbClr val="00206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002060"/>
                </a:solidFill>
              </a:rPr>
              <a:t>어느 </a:t>
            </a:r>
            <a:r>
              <a:rPr lang="ko-KR" altLang="en-US" dirty="0" err="1">
                <a:solidFill>
                  <a:srgbClr val="002060"/>
                </a:solidFill>
              </a:rPr>
              <a:t>수에다가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1</a:t>
            </a:r>
            <a:r>
              <a:rPr lang="ko-KR" altLang="en-US" dirty="0">
                <a:solidFill>
                  <a:srgbClr val="002060"/>
                </a:solidFill>
              </a:rPr>
              <a:t>을 곱해도 그 수는 변하지 </a:t>
            </a:r>
            <a:r>
              <a:rPr lang="ko-KR" altLang="en-US" dirty="0" smtClean="0">
                <a:solidFill>
                  <a:srgbClr val="002060"/>
                </a:solidFill>
              </a:rPr>
              <a:t>않기 때문입니다</a:t>
            </a:r>
            <a:r>
              <a:rPr lang="en-US" altLang="ko-KR" dirty="0" smtClean="0">
                <a:solidFill>
                  <a:srgbClr val="002060"/>
                </a:solidFill>
              </a:rPr>
              <a:t>.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10</a:t>
            </a:r>
            <a:r>
              <a:rPr lang="ko-KR" altLang="en-US" dirty="0">
                <a:solidFill>
                  <a:srgbClr val="002060"/>
                </a:solidFill>
              </a:rPr>
              <a:t>의 </a:t>
            </a:r>
            <a:r>
              <a:rPr lang="en-US" altLang="ko-KR" dirty="0">
                <a:solidFill>
                  <a:srgbClr val="002060"/>
                </a:solidFill>
              </a:rPr>
              <a:t>1</a:t>
            </a:r>
            <a:r>
              <a:rPr lang="ko-KR" altLang="en-US" dirty="0">
                <a:solidFill>
                  <a:srgbClr val="002060"/>
                </a:solidFill>
              </a:rPr>
              <a:t>승은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10</a:t>
            </a:r>
            <a:r>
              <a:rPr lang="ko-KR" altLang="en-US" dirty="0">
                <a:solidFill>
                  <a:srgbClr val="002060"/>
                </a:solidFill>
              </a:rPr>
              <a:t>을 한번 </a:t>
            </a:r>
            <a:r>
              <a:rPr lang="ko-KR" altLang="en-US" dirty="0" err="1" smtClean="0">
                <a:solidFill>
                  <a:srgbClr val="002060"/>
                </a:solidFill>
              </a:rPr>
              <a:t>곱한것입니다</a:t>
            </a:r>
            <a:r>
              <a:rPr lang="en-US" altLang="ko-KR" dirty="0" smtClean="0">
                <a:solidFill>
                  <a:srgbClr val="002060"/>
                </a:solidFill>
              </a:rPr>
              <a:t>.</a:t>
            </a:r>
          </a:p>
          <a:p>
            <a:endParaRPr lang="en-US" altLang="ko-KR" dirty="0">
              <a:solidFill>
                <a:srgbClr val="002060"/>
              </a:solidFill>
            </a:endParaRPr>
          </a:p>
          <a:p>
            <a:r>
              <a:rPr lang="ko-KR" altLang="en-US" dirty="0">
                <a:solidFill>
                  <a:srgbClr val="002060"/>
                </a:solidFill>
              </a:rPr>
              <a:t>곱셈에 가장 기본이 되는 수 </a:t>
            </a:r>
            <a:r>
              <a:rPr lang="en-US" altLang="ko-KR" dirty="0" smtClean="0">
                <a:solidFill>
                  <a:srgbClr val="002060"/>
                </a:solidFill>
              </a:rPr>
              <a:t>1</a:t>
            </a:r>
            <a:r>
              <a:rPr lang="ko-KR" altLang="en-US" dirty="0" smtClean="0">
                <a:solidFill>
                  <a:srgbClr val="002060"/>
                </a:solidFill>
              </a:rPr>
              <a:t>에다가 말입니다</a:t>
            </a:r>
            <a:r>
              <a:rPr lang="en-US" altLang="ko-KR" dirty="0" smtClean="0">
                <a:solidFill>
                  <a:srgbClr val="002060"/>
                </a:solidFill>
              </a:rPr>
              <a:t>.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10</a:t>
            </a:r>
            <a:r>
              <a:rPr lang="ko-KR" altLang="en-US" dirty="0">
                <a:solidFill>
                  <a:srgbClr val="002060"/>
                </a:solidFill>
              </a:rPr>
              <a:t>의 </a:t>
            </a:r>
            <a:r>
              <a:rPr lang="en-US" altLang="ko-KR" dirty="0">
                <a:solidFill>
                  <a:srgbClr val="002060"/>
                </a:solidFill>
              </a:rPr>
              <a:t>0</a:t>
            </a:r>
            <a:r>
              <a:rPr lang="ko-KR" altLang="en-US" dirty="0">
                <a:solidFill>
                  <a:srgbClr val="002060"/>
                </a:solidFill>
              </a:rPr>
              <a:t>승은</a:t>
            </a:r>
          </a:p>
          <a:p>
            <a:r>
              <a:rPr lang="ko-KR" altLang="en-US" dirty="0">
                <a:solidFill>
                  <a:srgbClr val="002060"/>
                </a:solidFill>
              </a:rPr>
              <a:t>곱셈에 가장 기본이 되는 </a:t>
            </a:r>
            <a:r>
              <a:rPr lang="en-US" altLang="ko-KR" dirty="0">
                <a:solidFill>
                  <a:srgbClr val="002060"/>
                </a:solidFill>
              </a:rPr>
              <a:t>1</a:t>
            </a:r>
            <a:r>
              <a:rPr lang="ko-KR" altLang="en-US" dirty="0">
                <a:solidFill>
                  <a:srgbClr val="002060"/>
                </a:solidFill>
              </a:rPr>
              <a:t>에다가 </a:t>
            </a:r>
            <a:r>
              <a:rPr lang="en-US" altLang="ko-KR" dirty="0">
                <a:solidFill>
                  <a:srgbClr val="002060"/>
                </a:solidFill>
              </a:rPr>
              <a:t>10</a:t>
            </a:r>
            <a:r>
              <a:rPr lang="ko-KR" altLang="en-US" dirty="0">
                <a:solidFill>
                  <a:srgbClr val="002060"/>
                </a:solidFill>
              </a:rPr>
              <a:t>을 </a:t>
            </a:r>
            <a:r>
              <a:rPr lang="en-US" altLang="ko-KR" dirty="0">
                <a:solidFill>
                  <a:srgbClr val="002060"/>
                </a:solidFill>
              </a:rPr>
              <a:t>0</a:t>
            </a:r>
            <a:r>
              <a:rPr lang="ko-KR" altLang="en-US" dirty="0">
                <a:solidFill>
                  <a:srgbClr val="002060"/>
                </a:solidFill>
              </a:rPr>
              <a:t>번 </a:t>
            </a:r>
            <a:r>
              <a:rPr lang="ko-KR" altLang="en-US" dirty="0" err="1" smtClean="0">
                <a:solidFill>
                  <a:srgbClr val="002060"/>
                </a:solidFill>
              </a:rPr>
              <a:t>곱한것입니다</a:t>
            </a:r>
            <a:r>
              <a:rPr lang="en-US" altLang="ko-KR" dirty="0" smtClean="0">
                <a:solidFill>
                  <a:srgbClr val="002060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rgbClr val="002060"/>
                </a:solidFill>
              </a:rPr>
              <a:t>그래서 </a:t>
            </a:r>
            <a:r>
              <a:rPr lang="en-US" altLang="ko-KR" dirty="0" smtClean="0">
                <a:solidFill>
                  <a:srgbClr val="002060"/>
                </a:solidFill>
              </a:rPr>
              <a:t>1 </a:t>
            </a:r>
            <a:r>
              <a:rPr lang="ko-KR" altLang="en-US" dirty="0" smtClean="0">
                <a:solidFill>
                  <a:srgbClr val="002060"/>
                </a:solidFill>
              </a:rPr>
              <a:t>입니다</a:t>
            </a:r>
            <a:r>
              <a:rPr lang="en-US" altLang="ko-KR" dirty="0" smtClean="0">
                <a:solidFill>
                  <a:srgbClr val="002060"/>
                </a:solidFill>
              </a:rPr>
              <a:t>. 1</a:t>
            </a:r>
            <a:r>
              <a:rPr lang="ko-KR" altLang="en-US" dirty="0" smtClean="0">
                <a:solidFill>
                  <a:srgbClr val="002060"/>
                </a:solidFill>
              </a:rPr>
              <a:t>에 아무것도 곱하지 않은 값을 의미합니다</a:t>
            </a:r>
            <a:r>
              <a:rPr lang="en-US" altLang="ko-KR" dirty="0" smtClean="0">
                <a:solidFill>
                  <a:srgbClr val="002060"/>
                </a:solidFill>
              </a:rPr>
              <a:t>.</a:t>
            </a:r>
          </a:p>
          <a:p>
            <a:endParaRPr lang="en-US" altLang="ko-K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23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05766" y="1124744"/>
            <a:ext cx="2664296" cy="136815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중앙처리장치</a:t>
            </a:r>
            <a:endParaRPr lang="en-US" altLang="ko-KR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+mj-ea"/>
                <a:ea typeface="+mj-ea"/>
              </a:rPr>
              <a:t>cpu</a:t>
            </a:r>
            <a:endParaRPr lang="ko-KR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99592" y="2736984"/>
            <a:ext cx="2664296" cy="136815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주기억장치</a:t>
            </a:r>
            <a:endParaRPr lang="ko-KR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4293096"/>
            <a:ext cx="2664296" cy="136815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다양한 입출력</a:t>
            </a:r>
            <a:endParaRPr lang="ko-KR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6046" y="1124744"/>
            <a:ext cx="1656184" cy="43204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산술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/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논리 연산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08777" y="1592796"/>
            <a:ext cx="1656184" cy="43204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흐름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08777" y="2772989"/>
            <a:ext cx="1656184" cy="43204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임시 저장소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26046" y="4537184"/>
            <a:ext cx="1656184" cy="9080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데이터저장소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/</a:t>
            </a:r>
          </a:p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영구저장소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30734" t="38435" r="37504" b="23103"/>
          <a:stretch/>
        </p:blipFill>
        <p:spPr>
          <a:xfrm>
            <a:off x="5665314" y="1937347"/>
            <a:ext cx="3344542" cy="253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082119" y="1988840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순서도</a:t>
            </a:r>
            <a:endParaRPr lang="en-US" altLang="ko-KR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83568" y="3356992"/>
            <a:ext cx="761618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3200" b="1" cap="none" spc="0" dirty="0" smtClean="0">
                <a:ln/>
                <a:solidFill>
                  <a:schemeClr val="accent3"/>
                </a:solidFill>
                <a:effectLst/>
              </a:rPr>
              <a:t>일 처리 순서를 약속된 기호로 나타낸 것</a:t>
            </a:r>
            <a:endParaRPr lang="en-US" altLang="ko-KR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1355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23528" y="836712"/>
            <a:ext cx="8352928" cy="51125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논리적인 체계를 쉽게 이해할 수 있다</a:t>
            </a:r>
            <a:r>
              <a:rPr lang="en-US" altLang="ko-KR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.</a:t>
            </a:r>
          </a:p>
          <a:p>
            <a:r>
              <a:rPr lang="ko-KR" altLang="en-US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업무의 전체적인 체계를 일목요연하게 파악 할 수 있다</a:t>
            </a:r>
            <a:r>
              <a:rPr lang="en-US" altLang="ko-KR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.</a:t>
            </a:r>
          </a:p>
          <a:p>
            <a:r>
              <a:rPr lang="ko-KR" altLang="en-US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문제의 정확성 여부를 쉽게 판단할 수 있다</a:t>
            </a:r>
            <a:r>
              <a:rPr lang="en-US" altLang="ko-KR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.</a:t>
            </a:r>
          </a:p>
          <a:p>
            <a:r>
              <a:rPr lang="en-US" altLang="ko-KR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&lt;</a:t>
            </a:r>
            <a:r>
              <a:rPr lang="ko-KR" altLang="en-US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사용자</a:t>
            </a:r>
            <a:r>
              <a:rPr lang="en-US" altLang="ko-KR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개발자와의 의사전달도구</a:t>
            </a:r>
            <a:r>
              <a:rPr lang="en-US" altLang="ko-KR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&gt;</a:t>
            </a:r>
          </a:p>
          <a:p>
            <a:endParaRPr lang="en-US" altLang="ko-KR" sz="2000" dirty="0" smtClean="0">
              <a:solidFill>
                <a:schemeClr val="tx1"/>
              </a:solidFill>
              <a:latin typeface="HY그래픽M" panose="02030600000101010101" pitchFamily="18" charset="-127"/>
              <a:ea typeface="HY그래픽M" panose="02030600000101010101" pitchFamily="18" charset="-127"/>
              <a:cs typeface="Leelawadee" panose="020B0502040204020203" pitchFamily="34" charset="-34"/>
            </a:endParaRPr>
          </a:p>
          <a:p>
            <a:r>
              <a:rPr lang="ko-KR" altLang="en-US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순서도에 따라 </a:t>
            </a:r>
            <a:r>
              <a:rPr lang="ko-KR" altLang="en-US" sz="20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프</a:t>
            </a:r>
            <a:r>
              <a:rPr lang="ko-KR" altLang="en-US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로그램을 코딩한다</a:t>
            </a:r>
            <a:r>
              <a:rPr lang="en-US" altLang="ko-KR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.( </a:t>
            </a:r>
            <a:r>
              <a:rPr lang="ko-KR" altLang="en-US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프로그램 설계도</a:t>
            </a:r>
            <a:r>
              <a:rPr lang="en-US" altLang="ko-KR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)-&gt;</a:t>
            </a:r>
            <a:r>
              <a:rPr lang="ko-KR" altLang="en-US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상세설계 도구</a:t>
            </a:r>
            <a:endParaRPr lang="en-US" altLang="ko-KR" sz="2000" dirty="0" smtClean="0">
              <a:solidFill>
                <a:schemeClr val="tx1"/>
              </a:solidFill>
              <a:latin typeface="HY그래픽M" panose="02030600000101010101" pitchFamily="18" charset="-127"/>
              <a:ea typeface="HY그래픽M" panose="02030600000101010101" pitchFamily="18" charset="-127"/>
              <a:cs typeface="Leelawadee" panose="020B0502040204020203" pitchFamily="34" charset="-34"/>
            </a:endParaRPr>
          </a:p>
          <a:p>
            <a:r>
              <a:rPr lang="ko-KR" altLang="en-US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프로그램의 흐름에 대한 수정이 용이해진다</a:t>
            </a:r>
            <a:r>
              <a:rPr lang="en-US" altLang="ko-KR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.</a:t>
            </a:r>
          </a:p>
          <a:p>
            <a:r>
              <a:rPr lang="ko-KR" altLang="en-US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프로그램 </a:t>
            </a:r>
            <a:r>
              <a:rPr lang="ko-KR" altLang="en-US" sz="2000" dirty="0" err="1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보수시</a:t>
            </a:r>
            <a:r>
              <a:rPr lang="ko-KR" altLang="en-US" sz="20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maintenance</a:t>
            </a:r>
            <a:r>
              <a:rPr lang="ko-KR" altLang="en-US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의 자료가 된다</a:t>
            </a:r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견고딕" panose="02030600000101010101" pitchFamily="18" charset="-127"/>
                <a:cs typeface="Leelawadee" panose="020B0502040204020203" pitchFamily="34" charset="-34"/>
              </a:rPr>
              <a:t>.</a:t>
            </a:r>
            <a:endParaRPr lang="ko-KR" altLang="en-US" sz="2000" dirty="0">
              <a:solidFill>
                <a:schemeClr val="tx1"/>
              </a:solidFill>
              <a:latin typeface="+mj-lt"/>
              <a:ea typeface="HY견고딕" panose="02030600000101010101" pitchFamily="18" charset="-127"/>
              <a:cs typeface="Leelawadee" panose="020B0502040204020203" pitchFamily="34" charset="-34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908720"/>
            <a:ext cx="60163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순서도  특징</a:t>
            </a:r>
            <a:r>
              <a:rPr lang="en-US" altLang="ko-KR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(</a:t>
            </a:r>
            <a:r>
              <a:rPr lang="ko-KR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장점</a:t>
            </a:r>
            <a:r>
              <a:rPr lang="en-US" altLang="ko-KR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)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177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682427" y="2852936"/>
            <a:ext cx="543456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4000" b="1" cap="none" spc="0" dirty="0" smtClean="0">
                <a:ln/>
                <a:solidFill>
                  <a:schemeClr val="accent4"/>
                </a:solidFill>
                <a:effectLst/>
              </a:rPr>
              <a:t>■ </a:t>
            </a:r>
            <a:r>
              <a:rPr lang="en-US" altLang="ko-KR" sz="4000" b="1" cap="none" spc="0" dirty="0" smtClean="0">
                <a:ln/>
                <a:solidFill>
                  <a:schemeClr val="accent4"/>
                </a:solidFill>
                <a:effectLst/>
              </a:rPr>
              <a:t>FLOW-CHART </a:t>
            </a:r>
            <a:r>
              <a:rPr lang="ko-KR" altLang="en-US" sz="4000" b="1" cap="none" spc="0" dirty="0" smtClean="0">
                <a:ln/>
                <a:solidFill>
                  <a:schemeClr val="accent4"/>
                </a:solidFill>
                <a:effectLst/>
              </a:rPr>
              <a:t>기호</a:t>
            </a:r>
            <a:endParaRPr lang="en-US" altLang="ko-KR" sz="40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82427" y="3890768"/>
            <a:ext cx="450636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4000" b="1" dirty="0">
                <a:ln/>
                <a:solidFill>
                  <a:schemeClr val="accent4"/>
                </a:solidFill>
              </a:rPr>
              <a:t>■ </a:t>
            </a:r>
            <a:r>
              <a:rPr lang="ko-KR" altLang="en-US" sz="4000" b="1" dirty="0" smtClean="0">
                <a:ln/>
                <a:solidFill>
                  <a:schemeClr val="accent4"/>
                </a:solidFill>
              </a:rPr>
              <a:t> </a:t>
            </a:r>
            <a:r>
              <a:rPr lang="ko-KR" altLang="en-US" sz="4000" b="1" dirty="0" err="1" smtClean="0">
                <a:ln/>
                <a:solidFill>
                  <a:schemeClr val="accent4"/>
                </a:solidFill>
              </a:rPr>
              <a:t>기억장소</a:t>
            </a:r>
            <a:r>
              <a:rPr lang="en-US" altLang="ko-KR" sz="4000" b="1" dirty="0" smtClean="0">
                <a:ln/>
                <a:solidFill>
                  <a:schemeClr val="accent4"/>
                </a:solidFill>
              </a:rPr>
              <a:t>(</a:t>
            </a:r>
            <a:r>
              <a:rPr lang="ko-KR" altLang="en-US" sz="4000" b="1" dirty="0" smtClean="0">
                <a:ln/>
                <a:solidFill>
                  <a:schemeClr val="accent4"/>
                </a:solidFill>
              </a:rPr>
              <a:t>변수</a:t>
            </a:r>
            <a:r>
              <a:rPr lang="en-US" altLang="ko-KR" sz="4000" b="1" dirty="0" smtClean="0">
                <a:ln/>
                <a:solidFill>
                  <a:schemeClr val="accent4"/>
                </a:solidFill>
              </a:rPr>
              <a:t>)</a:t>
            </a:r>
            <a:endParaRPr lang="en-US" altLang="ko-KR" sz="40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82427" y="4957611"/>
            <a:ext cx="461536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4000" b="1" dirty="0">
                <a:ln/>
                <a:solidFill>
                  <a:schemeClr val="accent4"/>
                </a:solidFill>
              </a:rPr>
              <a:t>■ </a:t>
            </a:r>
            <a:r>
              <a:rPr lang="ko-KR" altLang="en-US" sz="4000" b="1" dirty="0" smtClean="0">
                <a:ln/>
                <a:solidFill>
                  <a:schemeClr val="accent4"/>
                </a:solidFill>
              </a:rPr>
              <a:t> </a:t>
            </a:r>
            <a:r>
              <a:rPr lang="en-US" altLang="ko-KR" sz="4000" b="1" cap="none" spc="0" dirty="0" smtClean="0">
                <a:ln/>
                <a:solidFill>
                  <a:schemeClr val="accent4"/>
                </a:solidFill>
                <a:effectLst/>
              </a:rPr>
              <a:t>3</a:t>
            </a:r>
            <a:r>
              <a:rPr lang="ko-KR" altLang="en-US" sz="4000" b="1" cap="none" spc="0" dirty="0" smtClean="0">
                <a:ln/>
                <a:solidFill>
                  <a:schemeClr val="accent4"/>
                </a:solidFill>
                <a:effectLst/>
              </a:rPr>
              <a:t>가지 기본구조</a:t>
            </a:r>
            <a:endParaRPr lang="en-US" altLang="ko-KR" sz="40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69994" y="1214524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순서도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0263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034421"/>
              </p:ext>
            </p:extLst>
          </p:nvPr>
        </p:nvGraphicFramePr>
        <p:xfrm>
          <a:off x="683568" y="404664"/>
          <a:ext cx="7992888" cy="576063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9964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964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9601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기호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단말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시작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종료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흐름선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준비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초기화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처리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입출력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파일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dirty="0" smtClean="0"/>
                        <a:t>read/write </a:t>
                      </a:r>
                      <a:r>
                        <a:rPr lang="ko-KR" altLang="en-US" dirty="0" smtClean="0"/>
                        <a:t>표시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순서도: 수행의 시작/종료 2"/>
          <p:cNvSpPr/>
          <p:nvPr/>
        </p:nvSpPr>
        <p:spPr>
          <a:xfrm>
            <a:off x="1631504" y="1535678"/>
            <a:ext cx="2016224" cy="648072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1403648" y="2780928"/>
            <a:ext cx="237626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순서도: 준비 5"/>
          <p:cNvSpPr/>
          <p:nvPr/>
        </p:nvSpPr>
        <p:spPr>
          <a:xfrm>
            <a:off x="1403648" y="3501008"/>
            <a:ext cx="2376264" cy="504056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처리 6"/>
          <p:cNvSpPr/>
          <p:nvPr/>
        </p:nvSpPr>
        <p:spPr>
          <a:xfrm>
            <a:off x="1628473" y="4509120"/>
            <a:ext cx="2007423" cy="576064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데이터 7"/>
          <p:cNvSpPr/>
          <p:nvPr/>
        </p:nvSpPr>
        <p:spPr>
          <a:xfrm>
            <a:off x="1403648" y="5445224"/>
            <a:ext cx="2232248" cy="504056"/>
          </a:xfrm>
          <a:prstGeom prst="flowChartInputOutpu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37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931938"/>
              </p:ext>
            </p:extLst>
          </p:nvPr>
        </p:nvGraphicFramePr>
        <p:xfrm>
          <a:off x="683568" y="404664"/>
          <a:ext cx="7992888" cy="576063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9964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964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9601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기호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프린트 출력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키보드 입력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조건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반복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선택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결합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아주 작은 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순서도: 수동 입력 2"/>
          <p:cNvSpPr/>
          <p:nvPr/>
        </p:nvSpPr>
        <p:spPr>
          <a:xfrm>
            <a:off x="1355394" y="2542885"/>
            <a:ext cx="2132105" cy="576064"/>
          </a:xfrm>
          <a:prstGeom prst="flowChartManualInpu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문서 3"/>
          <p:cNvSpPr/>
          <p:nvPr/>
        </p:nvSpPr>
        <p:spPr>
          <a:xfrm>
            <a:off x="1374281" y="1556792"/>
            <a:ext cx="2159007" cy="576064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판단 4"/>
          <p:cNvSpPr/>
          <p:nvPr/>
        </p:nvSpPr>
        <p:spPr>
          <a:xfrm>
            <a:off x="1519530" y="3573016"/>
            <a:ext cx="1967970" cy="504056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연결자 5"/>
          <p:cNvSpPr/>
          <p:nvPr/>
        </p:nvSpPr>
        <p:spPr>
          <a:xfrm flipV="1">
            <a:off x="2430398" y="4653136"/>
            <a:ext cx="197386" cy="21602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12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725384"/>
              </p:ext>
            </p:extLst>
          </p:nvPr>
        </p:nvGraphicFramePr>
        <p:xfrm>
          <a:off x="683568" y="404664"/>
          <a:ext cx="7992888" cy="576063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9964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964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9601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기호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2021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반복</a:t>
                      </a:r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K=1,10,1</a:t>
                      </a:r>
                      <a:r>
                        <a:rPr lang="en-US" altLang="ko-KR" baseline="0" dirty="0" smtClean="0"/>
                        <a:t> (1</a:t>
                      </a:r>
                      <a:r>
                        <a:rPr lang="ko-KR" altLang="en-US" baseline="0" dirty="0" smtClean="0"/>
                        <a:t>부터 </a:t>
                      </a:r>
                      <a:r>
                        <a:rPr lang="en-US" altLang="ko-KR" baseline="0" dirty="0" smtClean="0"/>
                        <a:t>10</a:t>
                      </a:r>
                      <a:r>
                        <a:rPr lang="ko-KR" altLang="en-US" baseline="0" dirty="0" smtClean="0"/>
                        <a:t>까지 </a:t>
                      </a:r>
                      <a:r>
                        <a:rPr lang="en-US" altLang="ko-KR" baseline="0" dirty="0" smtClean="0"/>
                        <a:t>1</a:t>
                      </a:r>
                      <a:r>
                        <a:rPr lang="ko-KR" altLang="en-US" baseline="0" dirty="0" smtClean="0"/>
                        <a:t>씩 반복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주석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서브루틴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연결기호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43608" y="1556792"/>
            <a:ext cx="2880320" cy="15121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043608" y="1988840"/>
            <a:ext cx="288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31640" y="170080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반복    </a:t>
            </a:r>
            <a:r>
              <a:rPr lang="en-US" altLang="ko-KR" dirty="0" smtClean="0"/>
              <a:t>K=A,B,C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331640" y="3429000"/>
            <a:ext cx="1944216" cy="648072"/>
            <a:chOff x="1331640" y="3429000"/>
            <a:chExt cx="1944216" cy="648072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331640" y="3789040"/>
              <a:ext cx="93610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267744" y="3429000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267744" y="4077072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/>
          <p:nvPr/>
        </p:nvCxnSpPr>
        <p:spPr>
          <a:xfrm>
            <a:off x="2267744" y="3429000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순서도: 종속 처리 3"/>
          <p:cNvSpPr/>
          <p:nvPr/>
        </p:nvSpPr>
        <p:spPr>
          <a:xfrm>
            <a:off x="1193822" y="4398551"/>
            <a:ext cx="2736304" cy="720080"/>
          </a:xfrm>
          <a:prstGeom prst="flowChartPredefined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연결자 6"/>
          <p:cNvSpPr/>
          <p:nvPr/>
        </p:nvSpPr>
        <p:spPr>
          <a:xfrm>
            <a:off x="2224899" y="5301208"/>
            <a:ext cx="720080" cy="72008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308" y="2324455"/>
            <a:ext cx="159954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반복대</a:t>
            </a:r>
            <a:r>
              <a:rPr lang="ko-KR" altLang="en-US" dirty="0"/>
              <a:t>상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4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546046"/>
              </p:ext>
            </p:extLst>
          </p:nvPr>
        </p:nvGraphicFramePr>
        <p:xfrm>
          <a:off x="683568" y="404664"/>
          <a:ext cx="7992889" cy="576063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3042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9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9228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9601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기호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r>
                        <a:rPr lang="ko-KR" altLang="en-US" dirty="0" smtClean="0"/>
                        <a:t>코드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단말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시작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종료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baseline="0" dirty="0" smtClean="0"/>
                        <a:t> main() { }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흐름선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준비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초기화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 excel=0;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baseline="0" dirty="0" smtClean="0"/>
                        <a:t> access=0;</a:t>
                      </a:r>
                    </a:p>
                    <a:p>
                      <a:pPr latinLnBrk="1"/>
                      <a:r>
                        <a:rPr lang="en-US" altLang="ko-KR" baseline="0" dirty="0" err="1" smtClean="0"/>
                        <a:t>int</a:t>
                      </a:r>
                      <a:r>
                        <a:rPr lang="en-US" altLang="ko-KR" baseline="0" dirty="0" smtClean="0"/>
                        <a:t> sum=0;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처리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sum=</a:t>
                      </a:r>
                      <a:r>
                        <a:rPr lang="en-US" altLang="ko-KR" dirty="0" err="1" smtClean="0"/>
                        <a:t>excel+access</a:t>
                      </a:r>
                      <a:r>
                        <a:rPr lang="en-US" altLang="ko-KR" dirty="0" smtClean="0"/>
                        <a:t>;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입출력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read/write </a:t>
                      </a:r>
                      <a:r>
                        <a:rPr lang="ko-KR" altLang="en-US" dirty="0" smtClean="0"/>
                        <a:t>표시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순서도: 수행의 시작/종료 3"/>
          <p:cNvSpPr/>
          <p:nvPr/>
        </p:nvSpPr>
        <p:spPr>
          <a:xfrm>
            <a:off x="983432" y="1700808"/>
            <a:ext cx="1716360" cy="482942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755576" y="2780928"/>
            <a:ext cx="202285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순서도: 준비 5"/>
          <p:cNvSpPr/>
          <p:nvPr/>
        </p:nvSpPr>
        <p:spPr>
          <a:xfrm>
            <a:off x="755576" y="3629442"/>
            <a:ext cx="2022853" cy="375622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처리 6"/>
          <p:cNvSpPr/>
          <p:nvPr/>
        </p:nvSpPr>
        <p:spPr>
          <a:xfrm>
            <a:off x="980402" y="4655902"/>
            <a:ext cx="1708868" cy="429282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데이터 7"/>
          <p:cNvSpPr/>
          <p:nvPr/>
        </p:nvSpPr>
        <p:spPr>
          <a:xfrm>
            <a:off x="755576" y="5573658"/>
            <a:ext cx="1900256" cy="375622"/>
          </a:xfrm>
          <a:prstGeom prst="flowChartInputOutpu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07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087828"/>
              </p:ext>
            </p:extLst>
          </p:nvPr>
        </p:nvGraphicFramePr>
        <p:xfrm>
          <a:off x="683568" y="404664"/>
          <a:ext cx="7992888" cy="576063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6642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9601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기호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r>
                        <a:rPr lang="ko-KR" altLang="en-US" dirty="0" smtClean="0"/>
                        <a:t>언어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프린트 출력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printf</a:t>
                      </a:r>
                      <a:r>
                        <a:rPr lang="en-US" altLang="ko-KR" dirty="0" smtClean="0"/>
                        <a:t>(“</a:t>
                      </a:r>
                      <a:r>
                        <a:rPr lang="ko-KR" altLang="en-US" dirty="0" smtClean="0"/>
                        <a:t>합격</a:t>
                      </a:r>
                      <a:r>
                        <a:rPr lang="en-US" altLang="ko-KR" dirty="0" smtClean="0"/>
                        <a:t>”);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키보드 입력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scanf</a:t>
                      </a:r>
                      <a:r>
                        <a:rPr lang="en-US" altLang="ko-KR" dirty="0" smtClean="0"/>
                        <a:t>(“%d”, &amp;excel);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조건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반복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선택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if(excel</a:t>
                      </a:r>
                      <a:r>
                        <a:rPr lang="en-US" altLang="ko-KR" baseline="0" dirty="0" smtClean="0"/>
                        <a:t> &gt;=70)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결합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아주 작은 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순서도: 수동 입력 2"/>
          <p:cNvSpPr/>
          <p:nvPr/>
        </p:nvSpPr>
        <p:spPr>
          <a:xfrm>
            <a:off x="1030491" y="2686901"/>
            <a:ext cx="1474674" cy="432048"/>
          </a:xfrm>
          <a:prstGeom prst="flowChartManualInpu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문서 3"/>
          <p:cNvSpPr/>
          <p:nvPr/>
        </p:nvSpPr>
        <p:spPr>
          <a:xfrm>
            <a:off x="1049377" y="1700808"/>
            <a:ext cx="1493281" cy="432048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판단 4"/>
          <p:cNvSpPr/>
          <p:nvPr/>
        </p:nvSpPr>
        <p:spPr>
          <a:xfrm>
            <a:off x="1194626" y="3699030"/>
            <a:ext cx="1361150" cy="378042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연결자 5"/>
          <p:cNvSpPr/>
          <p:nvPr/>
        </p:nvSpPr>
        <p:spPr>
          <a:xfrm flipV="1">
            <a:off x="2105494" y="4707142"/>
            <a:ext cx="136522" cy="162018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03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47279"/>
              </p:ext>
            </p:extLst>
          </p:nvPr>
        </p:nvGraphicFramePr>
        <p:xfrm>
          <a:off x="683568" y="404664"/>
          <a:ext cx="7992888" cy="576063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6642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9601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기호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2021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반복</a:t>
                      </a:r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K=1,10,1</a:t>
                      </a:r>
                      <a:r>
                        <a:rPr lang="en-US" altLang="ko-KR" baseline="0" dirty="0" smtClean="0"/>
                        <a:t> (1</a:t>
                      </a:r>
                      <a:r>
                        <a:rPr lang="ko-KR" altLang="en-US" baseline="0" dirty="0" smtClean="0"/>
                        <a:t>부터 </a:t>
                      </a:r>
                      <a:r>
                        <a:rPr lang="en-US" altLang="ko-KR" baseline="0" dirty="0" smtClean="0"/>
                        <a:t>10</a:t>
                      </a:r>
                      <a:r>
                        <a:rPr lang="ko-KR" altLang="en-US" baseline="0" dirty="0" smtClean="0"/>
                        <a:t>까지 </a:t>
                      </a:r>
                      <a:r>
                        <a:rPr lang="en-US" altLang="ko-KR" baseline="0" dirty="0" smtClean="0"/>
                        <a:t>1</a:t>
                      </a:r>
                      <a:r>
                        <a:rPr lang="ko-KR" altLang="en-US" baseline="0" dirty="0" smtClean="0"/>
                        <a:t>씩 반복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for(</a:t>
                      </a:r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 smtClean="0"/>
                        <a:t>=1;i&lt;=10;i++)</a:t>
                      </a:r>
                    </a:p>
                    <a:p>
                      <a:pPr latinLnBrk="1"/>
                      <a:r>
                        <a:rPr lang="en-US" altLang="ko-KR" dirty="0" smtClean="0"/>
                        <a:t>{</a:t>
                      </a:r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}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주석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서브루틴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연결기호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43608" y="1556792"/>
            <a:ext cx="2016224" cy="15121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1043608" y="1988840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15976" y="1666545"/>
            <a:ext cx="194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반복    </a:t>
            </a:r>
            <a:r>
              <a:rPr lang="en-US" altLang="ko-KR" dirty="0" smtClean="0"/>
              <a:t>K=A,B,C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331640" y="3569864"/>
            <a:ext cx="1360951" cy="507208"/>
            <a:chOff x="1331640" y="3429000"/>
            <a:chExt cx="1944216" cy="648072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1331640" y="3789040"/>
              <a:ext cx="93610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267744" y="3429000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2267744" y="4077072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직선 연결선 9"/>
          <p:cNvCxnSpPr/>
          <p:nvPr/>
        </p:nvCxnSpPr>
        <p:spPr>
          <a:xfrm>
            <a:off x="1979712" y="3573016"/>
            <a:ext cx="0" cy="507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종속 처리 10"/>
          <p:cNvSpPr/>
          <p:nvPr/>
        </p:nvSpPr>
        <p:spPr>
          <a:xfrm>
            <a:off x="1193822" y="4555065"/>
            <a:ext cx="1915413" cy="563565"/>
          </a:xfrm>
          <a:prstGeom prst="flowChartPredefined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/>
          <p:cNvSpPr/>
          <p:nvPr/>
        </p:nvSpPr>
        <p:spPr>
          <a:xfrm>
            <a:off x="2224899" y="5457722"/>
            <a:ext cx="504056" cy="563565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76308" y="2404731"/>
            <a:ext cx="11196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반복대</a:t>
            </a:r>
            <a:r>
              <a:rPr lang="ko-KR" altLang="en-US" dirty="0"/>
              <a:t>상</a:t>
            </a:r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6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19847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4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순서도작성 기본사항</a:t>
            </a:r>
            <a:endParaRPr lang="ko-KR" altLang="en-US" sz="24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0244" y="1052736"/>
            <a:ext cx="7920880" cy="56323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순서도는 시작기호에서 출발하여 완료 기호로 마친다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기호와 기호 사이는 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흐름선으로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연결하여 작업의 흐름을 명시한다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흐름선의 방향은 가급적 위에서 아래로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왼쪽에서 오른쪽으로 향하게 한다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 (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반복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구조등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특별한 경우는 예외로 한다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흐름선은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가급적 교차되지 않도록 하여 혼동을 피한다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둘 이상의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흐름선이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합류되어야 하는 경우에는 결합기호를 사용한다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값을 보관하고 처리하기 위하여 적절한  변수를 사용한다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같은 종류의 여러 값들을 한꺼번에 처리하기 위해서는 배열변수를 사용한다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사용 할 변수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특히 배열변수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는 준비기호 안에 선언하며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필요하다면 초기값도 배정한다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작업과정이 길거나 복잡하면 나누어 작성한 후 연결기호를 사용하여 연결한다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2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71600" y="1412776"/>
            <a:ext cx="936104" cy="7920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bit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1600" y="2708920"/>
            <a:ext cx="2376264" cy="7920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1byte =8bit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31894" y="1412776"/>
            <a:ext cx="2384122" cy="7920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0,1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값만 표시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374304" y="2708920"/>
            <a:ext cx="2376264" cy="7920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1byte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값의 범위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600" y="4869160"/>
            <a:ext cx="4778968" cy="7920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0032" y="1412776"/>
            <a:ext cx="890536" cy="7920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진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법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626217"/>
              </p:ext>
            </p:extLst>
          </p:nvPr>
        </p:nvGraphicFramePr>
        <p:xfrm>
          <a:off x="984820" y="4243318"/>
          <a:ext cx="4778968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73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73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737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737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7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9737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9737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9737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직선 연결선 14"/>
          <p:cNvCxnSpPr/>
          <p:nvPr/>
        </p:nvCxnSpPr>
        <p:spPr>
          <a:xfrm>
            <a:off x="6084168" y="908720"/>
            <a:ext cx="72008" cy="5040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372200" y="1412776"/>
            <a:ext cx="1872208" cy="7920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사람은 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진법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372200" y="2623011"/>
            <a:ext cx="1872208" cy="7920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126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688351"/>
              </p:ext>
            </p:extLst>
          </p:nvPr>
        </p:nvGraphicFramePr>
        <p:xfrm>
          <a:off x="6396371" y="4077072"/>
          <a:ext cx="1823865" cy="411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9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79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79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82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614171" y="3698824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171" y="3698824"/>
                <a:ext cx="63023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975750" y="3698824"/>
                <a:ext cx="625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750" y="3698824"/>
                <a:ext cx="62529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345513" y="3698824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513" y="3698824"/>
                <a:ext cx="63023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직사각형 22"/>
          <p:cNvSpPr/>
          <p:nvPr/>
        </p:nvSpPr>
        <p:spPr>
          <a:xfrm>
            <a:off x="6372200" y="4700028"/>
            <a:ext cx="1872208" cy="129614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100 *1  +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 *2   +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 *6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372200" y="6009165"/>
            <a:ext cx="1872208" cy="30015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126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120331" y="3698824"/>
                <a:ext cx="501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331" y="3698824"/>
                <a:ext cx="50199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562436" y="3698824"/>
                <a:ext cx="497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436" y="3698824"/>
                <a:ext cx="497059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998848" y="3698824"/>
                <a:ext cx="501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848" y="3698824"/>
                <a:ext cx="50199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424626" y="3698824"/>
                <a:ext cx="501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626" y="3698824"/>
                <a:ext cx="50199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833709" y="3698824"/>
                <a:ext cx="501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709" y="3698824"/>
                <a:ext cx="501996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176627" y="3698824"/>
                <a:ext cx="501996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627" y="3698824"/>
                <a:ext cx="501996" cy="3724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570761" y="3698824"/>
                <a:ext cx="501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761" y="3698824"/>
                <a:ext cx="50199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971600" y="3698824"/>
                <a:ext cx="501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698824"/>
                <a:ext cx="501996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폭발 1 32"/>
          <p:cNvSpPr/>
          <p:nvPr/>
        </p:nvSpPr>
        <p:spPr>
          <a:xfrm>
            <a:off x="1570761" y="188640"/>
            <a:ext cx="2355861" cy="1080120"/>
          </a:xfrm>
          <a:prstGeom prst="irregularSeal1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컴퓨터</a:t>
            </a:r>
          </a:p>
        </p:txBody>
      </p:sp>
      <p:sp>
        <p:nvSpPr>
          <p:cNvPr id="34" name="폭발 1 33"/>
          <p:cNvSpPr/>
          <p:nvPr/>
        </p:nvSpPr>
        <p:spPr>
          <a:xfrm>
            <a:off x="6345513" y="188640"/>
            <a:ext cx="1754879" cy="1080120"/>
          </a:xfrm>
          <a:prstGeom prst="irregularSeal1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사람</a:t>
            </a:r>
          </a:p>
        </p:txBody>
      </p:sp>
    </p:spTree>
    <p:extLst>
      <p:ext uri="{BB962C8B-B14F-4D97-AF65-F5344CB8AC3E}">
        <p14:creationId xmlns:p14="http://schemas.microsoft.com/office/powerpoint/2010/main" val="13724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2656"/>
            <a:ext cx="576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rgbClr val="7030A0"/>
                </a:solidFill>
              </a:rPr>
              <a:t>연산과 함수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395536" y="1988840"/>
          <a:ext cx="7992888" cy="443720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6642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285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+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더하기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-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빼기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*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곱하기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/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나누기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몫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%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나머지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^(**)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거듭제곱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5536" y="1412776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1) </a:t>
            </a:r>
            <a:r>
              <a:rPr lang="ko-KR" altLang="en-US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산술연산자</a:t>
            </a:r>
            <a:endParaRPr lang="ko-KR" altLang="en-US" sz="2400" dirty="0">
              <a:solidFill>
                <a:srgbClr val="92D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19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539552" y="1224047"/>
          <a:ext cx="7992888" cy="443720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6642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285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&lt;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미만 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작다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&lt;=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이하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&gt;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초과 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크다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&gt;=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이상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=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같다   </a:t>
                      </a:r>
                      <a:r>
                        <a:rPr lang="en-US" altLang="ko-KR" dirty="0" smtClean="0"/>
                        <a:t>(==)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&lt;&gt; 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다르다 </a:t>
                      </a:r>
                      <a:r>
                        <a:rPr lang="en-US" altLang="ko-KR" dirty="0" smtClean="0"/>
                        <a:t>(!=)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12828" y="620688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1) </a:t>
            </a:r>
            <a:r>
              <a:rPr lang="ko-KR" altLang="en-US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관계연산자</a:t>
            </a:r>
            <a:endParaRPr lang="ko-KR" altLang="en-US" sz="2400" dirty="0">
              <a:solidFill>
                <a:srgbClr val="92D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82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539552" y="1224047"/>
          <a:ext cx="7992888" cy="443720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6642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285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AND(&amp;&amp;)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논리곱 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OR(||)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논리합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NOT(!)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논리부정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12828" y="620688"/>
            <a:ext cx="6391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2400" dirty="0" err="1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논리연산자</a:t>
            </a:r>
            <a:r>
              <a:rPr lang="ko-KR" altLang="en-US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조건이 </a:t>
            </a:r>
            <a:r>
              <a:rPr lang="en-US" altLang="ko-KR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400" dirty="0" err="1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개이상일때</a:t>
            </a:r>
            <a:r>
              <a:rPr lang="en-US" altLang="ko-KR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400" dirty="0">
              <a:solidFill>
                <a:srgbClr val="92D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3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2828" y="620688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4) </a:t>
            </a:r>
            <a:r>
              <a:rPr lang="ko-KR" altLang="en-US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연산자 우선순위</a:t>
            </a:r>
            <a:endParaRPr lang="ko-KR" altLang="en-US" sz="2400" dirty="0">
              <a:solidFill>
                <a:srgbClr val="92D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2932" y="1253951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괄호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) -&gt;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산술연산자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-&gt;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관계연산자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-&gt;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논리연산자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2828" y="2492896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en-US" altLang="ko-KR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대입연산자 </a:t>
            </a:r>
            <a:r>
              <a:rPr lang="en-US" altLang="ko-KR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endParaRPr lang="ko-KR" altLang="en-US" sz="2400" dirty="0">
              <a:solidFill>
                <a:srgbClr val="92D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9038" y="3557627"/>
            <a:ext cx="2000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L-value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1760" y="3511461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endParaRPr lang="ko-KR" altLang="en-US" sz="2800" dirty="0">
              <a:solidFill>
                <a:srgbClr val="92D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43808" y="3573016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/>
            </a:lvl1pPr>
          </a:lstStyle>
          <a:p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R-value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9" name="직선 화살표 연결선 8"/>
          <p:cNvCxnSpPr>
            <a:endCxn id="5" idx="2"/>
          </p:cNvCxnSpPr>
          <p:nvPr/>
        </p:nvCxnSpPr>
        <p:spPr>
          <a:xfrm flipV="1">
            <a:off x="1619672" y="4080847"/>
            <a:ext cx="79743" cy="8603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구름 9"/>
          <p:cNvSpPr/>
          <p:nvPr/>
        </p:nvSpPr>
        <p:spPr>
          <a:xfrm>
            <a:off x="412828" y="4797152"/>
            <a:ext cx="1998932" cy="1008112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변수만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올 수 있음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26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539552" y="1224047"/>
          <a:ext cx="7992888" cy="51572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59857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4989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7444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15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기호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정의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예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ABS()</a:t>
                      </a:r>
                      <a:endParaRPr lang="ko-KR" altLang="en-US" sz="16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절대값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INT()</a:t>
                      </a:r>
                      <a:endParaRPr lang="ko-KR" altLang="en-US" sz="16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실수</a:t>
                      </a:r>
                      <a:r>
                        <a:rPr lang="en-US" altLang="ko-KR" sz="1600" dirty="0" smtClean="0"/>
                        <a:t>-&gt;</a:t>
                      </a:r>
                      <a:r>
                        <a:rPr lang="ko-KR" altLang="en-US" sz="1600" dirty="0" smtClean="0"/>
                        <a:t>정수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SQRT()</a:t>
                      </a:r>
                      <a:endParaRPr lang="ko-KR" altLang="en-US" sz="16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/>
                        <a:t>제곱근값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MOD()</a:t>
                      </a:r>
                      <a:endParaRPr lang="ko-KR" altLang="en-US" sz="16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/>
                        <a:t>나머지값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POW()</a:t>
                      </a:r>
                      <a:endParaRPr lang="ko-KR" altLang="en-US" sz="16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/>
                        <a:t>지수값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1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LEFT()</a:t>
                      </a:r>
                      <a:endParaRPr lang="ko-KR" altLang="en-US" sz="16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문자열추출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1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RIGHT()</a:t>
                      </a:r>
                      <a:endParaRPr lang="ko-KR" altLang="en-US" sz="16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문자열추출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1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MID()</a:t>
                      </a:r>
                      <a:endParaRPr lang="ko-KR" altLang="en-US" sz="16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문자열추출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51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VAL()</a:t>
                      </a:r>
                      <a:endParaRPr lang="ko-KR" altLang="en-US" sz="16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문자열</a:t>
                      </a:r>
                      <a:r>
                        <a:rPr lang="en-US" altLang="ko-KR" sz="1600" dirty="0" smtClean="0"/>
                        <a:t>-&gt;</a:t>
                      </a:r>
                      <a:r>
                        <a:rPr lang="ko-KR" altLang="en-US" sz="1600" dirty="0" smtClean="0"/>
                        <a:t>숫자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12828" y="620688"/>
            <a:ext cx="6391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순서도에서 나올 수 있는 연산함수</a:t>
            </a:r>
            <a:endParaRPr lang="ko-KR" altLang="en-US" sz="2400" dirty="0">
              <a:solidFill>
                <a:srgbClr val="92D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74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548680"/>
            <a:ext cx="8568952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알고리즘 </a:t>
            </a:r>
            <a:r>
              <a:rPr lang="ko-KR" altLang="en-US" sz="2800" dirty="0" err="1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검즘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순서도의 빈칸을 검증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알고리즘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순서도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 정확하게 작성되었는지 최종적으로 검증하는 단계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순서도에 나타난 변수들을 중심으로 검증작업을 수행한다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동일한 문제에 대하여 사람마다 순서도를 다르게 작성할 수 있으므로 해당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디버깅표도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달라질 수 있다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90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66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2158" y="2348880"/>
            <a:ext cx="666079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메모리블럭의</a:t>
            </a:r>
            <a:r>
              <a:rPr lang="ko-KR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ko-KR" altLang="en-US" sz="5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식별자</a:t>
            </a:r>
            <a:endParaRPr lang="en-US" altLang="ko-KR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ko-KR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</a:t>
            </a:r>
            <a:r>
              <a:rPr lang="ko-KR" altLang="en-US" sz="5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기억장소</a:t>
            </a:r>
            <a:r>
              <a:rPr lang="en-US" altLang="ko-KR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</a:t>
            </a:r>
            <a:endParaRPr lang="en-US" altLang="ko-KR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5896" y="4437112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dirty="0" smtClean="0">
                <a:ln/>
                <a:solidFill>
                  <a:schemeClr val="accent3"/>
                </a:solidFill>
              </a:rPr>
              <a:t>변수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6500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67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16761" y="2314987"/>
            <a:ext cx="45897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3600" b="1" cap="none" spc="0" dirty="0" smtClean="0">
                <a:ln/>
                <a:solidFill>
                  <a:schemeClr val="accent3"/>
                </a:solidFill>
                <a:effectLst/>
              </a:rPr>
              <a:t>1.</a:t>
            </a:r>
            <a:r>
              <a:rPr lang="ko-KR" altLang="en-US" sz="3600" b="1" cap="none" spc="0" dirty="0" err="1" smtClean="0">
                <a:ln/>
                <a:solidFill>
                  <a:schemeClr val="accent3"/>
                </a:solidFill>
                <a:effectLst/>
              </a:rPr>
              <a:t>기억장소</a:t>
            </a:r>
            <a:r>
              <a:rPr lang="ko-KR" altLang="en-US" sz="3600" b="1" cap="none" spc="0" dirty="0" smtClean="0">
                <a:ln/>
                <a:solidFill>
                  <a:schemeClr val="accent3"/>
                </a:solidFill>
                <a:effectLst/>
              </a:rPr>
              <a:t> 이름 정의</a:t>
            </a:r>
            <a:endParaRPr lang="en-US" altLang="ko-KR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7063" y="3118953"/>
            <a:ext cx="195758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3600" b="1" cap="none" spc="0" dirty="0" smtClean="0">
                <a:ln/>
                <a:solidFill>
                  <a:schemeClr val="accent3"/>
                </a:solidFill>
                <a:effectLst/>
              </a:rPr>
              <a:t>2.</a:t>
            </a:r>
            <a:r>
              <a:rPr lang="ko-KR" altLang="en-US" sz="3600" b="1" cap="none" spc="0" dirty="0" err="1" smtClean="0">
                <a:ln/>
                <a:solidFill>
                  <a:schemeClr val="accent3"/>
                </a:solidFill>
                <a:effectLst/>
              </a:rPr>
              <a:t>치환문</a:t>
            </a:r>
            <a:endParaRPr lang="en-US" altLang="ko-KR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16761" y="3922919"/>
            <a:ext cx="505138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3600" b="1" dirty="0">
                <a:ln/>
                <a:solidFill>
                  <a:schemeClr val="accent3"/>
                </a:solidFill>
              </a:rPr>
              <a:t>3</a:t>
            </a:r>
            <a:r>
              <a:rPr lang="en-US" altLang="ko-KR" sz="3600" b="1" cap="none" spc="0" dirty="0" smtClean="0">
                <a:ln/>
                <a:solidFill>
                  <a:schemeClr val="accent3"/>
                </a:solidFill>
                <a:effectLst/>
              </a:rPr>
              <a:t>.</a:t>
            </a:r>
            <a:r>
              <a:rPr lang="ko-KR" altLang="en-US" sz="3600" b="1" dirty="0" err="1" smtClean="0">
                <a:ln/>
                <a:solidFill>
                  <a:schemeClr val="accent3"/>
                </a:solidFill>
              </a:rPr>
              <a:t>기억장소</a:t>
            </a:r>
            <a:r>
              <a:rPr lang="ko-KR" altLang="en-US" sz="3600" b="1" dirty="0" smtClean="0">
                <a:ln/>
                <a:solidFill>
                  <a:schemeClr val="accent3"/>
                </a:solidFill>
              </a:rPr>
              <a:t> 내용의 교환</a:t>
            </a:r>
            <a:endParaRPr lang="en-US" altLang="ko-KR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1575" y="4726885"/>
            <a:ext cx="39661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3600" b="1" dirty="0" smtClean="0">
                <a:ln/>
                <a:solidFill>
                  <a:schemeClr val="accent3"/>
                </a:solidFill>
              </a:rPr>
              <a:t>4</a:t>
            </a:r>
            <a:r>
              <a:rPr lang="en-US" altLang="ko-KR" sz="3600" b="1" cap="none" spc="0" dirty="0" smtClean="0">
                <a:ln/>
                <a:solidFill>
                  <a:schemeClr val="accent3"/>
                </a:solidFill>
                <a:effectLst/>
              </a:rPr>
              <a:t>.</a:t>
            </a:r>
            <a:r>
              <a:rPr lang="ko-KR" altLang="en-US" sz="3600" b="1" dirty="0" err="1" smtClean="0">
                <a:ln/>
                <a:solidFill>
                  <a:schemeClr val="accent3"/>
                </a:solidFill>
              </a:rPr>
              <a:t>누적값과</a:t>
            </a:r>
            <a:r>
              <a:rPr lang="ko-KR" altLang="en-US" sz="3600" b="1" dirty="0" smtClean="0">
                <a:ln/>
                <a:solidFill>
                  <a:schemeClr val="accent3"/>
                </a:solidFill>
              </a:rPr>
              <a:t> 초기값</a:t>
            </a:r>
            <a:endParaRPr lang="en-US" altLang="ko-KR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71189" y="740629"/>
            <a:ext cx="53367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5400" b="1" cap="none" spc="0" dirty="0" err="1" smtClean="0">
                <a:ln/>
                <a:solidFill>
                  <a:schemeClr val="accent4"/>
                </a:solidFill>
                <a:effectLst/>
              </a:rPr>
              <a:t>기억장소</a:t>
            </a:r>
            <a:r>
              <a:rPr lang="en-US" altLang="ko-KR" sz="5400" b="1" cap="none" spc="0" dirty="0" smtClean="0">
                <a:ln/>
                <a:solidFill>
                  <a:schemeClr val="accent4"/>
                </a:solidFill>
                <a:effectLst/>
              </a:rPr>
              <a:t>&lt;</a:t>
            </a:r>
            <a:r>
              <a:rPr lang="ko-KR" altLang="en-US" sz="5400" b="1" cap="none" spc="0" dirty="0" smtClean="0">
                <a:ln/>
                <a:solidFill>
                  <a:schemeClr val="accent4"/>
                </a:solidFill>
                <a:effectLst/>
              </a:rPr>
              <a:t>변수</a:t>
            </a:r>
            <a:r>
              <a:rPr lang="en-US" altLang="ko-KR" sz="5400" b="1" cap="none" spc="0" dirty="0" smtClean="0">
                <a:ln/>
                <a:solidFill>
                  <a:schemeClr val="accent4"/>
                </a:solidFill>
                <a:effectLst/>
              </a:rPr>
              <a:t>&gt;</a:t>
            </a:r>
            <a:endParaRPr lang="en-US" altLang="ko-KR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5852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68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95536" y="548680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dirty="0" smtClean="0">
                <a:ln/>
                <a:solidFill>
                  <a:schemeClr val="accent3"/>
                </a:solidFill>
              </a:rPr>
              <a:t>변수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16016" y="2708920"/>
            <a:ext cx="3600400" cy="34563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92080" y="1792502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dirty="0" smtClean="0">
                <a:ln/>
                <a:solidFill>
                  <a:schemeClr val="accent3"/>
                </a:solidFill>
              </a:rPr>
              <a:t>메모리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3107" y="1406031"/>
            <a:ext cx="472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변수는 다양한 자료의 값을 보관할 수 있다</a:t>
            </a: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27584" y="4169745"/>
            <a:ext cx="2520280" cy="15841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int</a:t>
            </a:r>
            <a:r>
              <a:rPr lang="en-US" altLang="ko-KR" sz="28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a=10;</a:t>
            </a:r>
          </a:p>
          <a:p>
            <a:r>
              <a:rPr lang="en-US" altLang="ko-KR" sz="28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28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nt</a:t>
            </a:r>
            <a:r>
              <a:rPr lang="en-US" altLang="ko-KR" sz="28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b=20</a:t>
            </a:r>
          </a:p>
          <a:p>
            <a:r>
              <a:rPr lang="en-US" altLang="ko-KR" sz="28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28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nt</a:t>
            </a:r>
            <a:r>
              <a:rPr lang="en-US" altLang="ko-KR" sz="28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sum = </a:t>
            </a:r>
            <a:r>
              <a:rPr lang="en-US" altLang="ko-KR" sz="28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a+b</a:t>
            </a:r>
            <a:r>
              <a:rPr lang="en-US" altLang="ko-KR" sz="28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;</a:t>
            </a:r>
            <a:endParaRPr lang="ko-KR" altLang="en-US" sz="28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3589393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C </a:t>
            </a:r>
            <a:r>
              <a:rPr lang="ko-KR" altLang="en-US" dirty="0" smtClean="0"/>
              <a:t>프로그램 코드에서 </a:t>
            </a:r>
            <a:r>
              <a:rPr lang="ko-KR" altLang="en-US" dirty="0" err="1" smtClean="0"/>
              <a:t>변수사용</a:t>
            </a:r>
            <a:r>
              <a:rPr lang="ko-KR" altLang="en-US" dirty="0" smtClean="0"/>
              <a:t> 예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817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69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580269" y="1124744"/>
            <a:ext cx="28000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메모리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91880" y="1976066"/>
            <a:ext cx="5040560" cy="32897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87977" y="2276872"/>
            <a:ext cx="1295671" cy="98488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91300" y="3861048"/>
            <a:ext cx="1296143" cy="10505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20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11960" y="2984774"/>
            <a:ext cx="1143859" cy="104958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30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993502"/>
            <a:ext cx="28000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cpu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9512" y="2018456"/>
            <a:ext cx="2620531" cy="321074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연산</a:t>
            </a:r>
            <a:endParaRPr lang="ko-KR" altLang="en-US" sz="6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87977" y="3276562"/>
            <a:ext cx="20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87977" y="4896496"/>
            <a:ext cx="20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84050" y="4036128"/>
            <a:ext cx="675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sum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440489" y="5650277"/>
            <a:ext cx="348044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변수는 프로그래머가 </a:t>
            </a:r>
            <a:endParaRPr lang="en-US" altLang="ko-KR" sz="24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ko-KR" alt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메모리를 쓰는 방식이다</a:t>
            </a:r>
            <a:endParaRPr lang="en-US" altLang="ko-KR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79512" y="5466065"/>
            <a:ext cx="2620531" cy="105036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int</a:t>
            </a:r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a=10;</a:t>
            </a:r>
          </a:p>
          <a:p>
            <a:r>
              <a:rPr lang="en-US" altLang="ko-KR" sz="20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20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nt</a:t>
            </a:r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b =20;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</a:t>
            </a:r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um =</a:t>
            </a:r>
            <a:r>
              <a:rPr lang="en-US" altLang="ko-KR" sz="20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a+b</a:t>
            </a:r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;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64107" y="4016967"/>
            <a:ext cx="974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add </a:t>
            </a:r>
            <a:r>
              <a:rPr lang="en-US" altLang="ko-KR" dirty="0" err="1" smtClean="0">
                <a:solidFill>
                  <a:srgbClr val="FF0000"/>
                </a:solidFill>
              </a:rPr>
              <a:t>a,b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  30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0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83568" y="692696"/>
            <a:ext cx="7344816" cy="5328592"/>
            <a:chOff x="2339752" y="1196752"/>
            <a:chExt cx="4896544" cy="4320480"/>
          </a:xfrm>
        </p:grpSpPr>
        <p:sp>
          <p:nvSpPr>
            <p:cNvPr id="8" name="직사각형 7"/>
            <p:cNvSpPr/>
            <p:nvPr/>
          </p:nvSpPr>
          <p:spPr>
            <a:xfrm>
              <a:off x="2339752" y="1628800"/>
              <a:ext cx="4896544" cy="388843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339752" y="1196752"/>
              <a:ext cx="1152128" cy="43204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메모</a:t>
              </a:r>
              <a:r>
                <a:rPr lang="ko-KR" altLang="en-US" dirty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리</a:t>
              </a:r>
              <a:endPara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491880" y="1196752"/>
              <a:ext cx="1152128" cy="43204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4G</a:t>
              </a:r>
              <a:endPara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2339752" y="2060848"/>
              <a:ext cx="48965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2339752" y="2420888"/>
              <a:ext cx="48965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339752" y="2852936"/>
              <a:ext cx="48965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2339752" y="3284984"/>
              <a:ext cx="48965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339752" y="3645024"/>
              <a:ext cx="48965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2339752" y="4077072"/>
              <a:ext cx="48965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2339752" y="4509120"/>
              <a:ext cx="48965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2339752" y="4869160"/>
              <a:ext cx="48965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2339752" y="5229200"/>
              <a:ext cx="48965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2699792" y="1628800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131840" y="1628800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3491880" y="1628800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3923928" y="1628800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4283968" y="1628800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4624917" y="1628800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5076056" y="1628800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5436096" y="1628800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5796136" y="1628800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6156176" y="1628800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6516216" y="1628800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6876256" y="1628800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4624917" y="1196752"/>
              <a:ext cx="2611379" cy="43204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약 </a:t>
              </a:r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42</a:t>
              </a:r>
              <a:r>
                <a: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억 </a:t>
              </a:r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byte</a:t>
              </a:r>
              <a:endPara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020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70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03648" y="908720"/>
            <a:ext cx="6048672" cy="10801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CPU</a:t>
            </a:r>
            <a:r>
              <a:rPr lang="ko-KR" altLang="en-US" dirty="0">
                <a:solidFill>
                  <a:srgbClr val="FF0000"/>
                </a:solidFill>
              </a:rPr>
              <a:t> 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컴퓨터</a:t>
            </a:r>
            <a:r>
              <a:rPr lang="ko-KR" altLang="en-US" dirty="0">
                <a:solidFill>
                  <a:schemeClr val="tx1"/>
                </a:solidFill>
              </a:rPr>
              <a:t> 프로그램의 </a:t>
            </a:r>
            <a:r>
              <a:rPr lang="ko-KR" altLang="en-US" b="1" dirty="0">
                <a:solidFill>
                  <a:schemeClr val="tx1"/>
                </a:solidFill>
              </a:rPr>
              <a:t>명령어를 해석</a:t>
            </a:r>
            <a:r>
              <a:rPr lang="ko-KR" altLang="en-US" dirty="0">
                <a:solidFill>
                  <a:schemeClr val="tx1"/>
                </a:solidFill>
              </a:rPr>
              <a:t>하여 </a:t>
            </a:r>
            <a:r>
              <a:rPr lang="ko-KR" altLang="en-US" dirty="0" smtClean="0">
                <a:solidFill>
                  <a:schemeClr val="tx1"/>
                </a:solidFill>
              </a:rPr>
              <a:t>실행한다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&lt;</a:t>
            </a:r>
            <a:r>
              <a:rPr lang="ko-KR" altLang="en-US" dirty="0" smtClean="0">
                <a:solidFill>
                  <a:srgbClr val="FF0000"/>
                </a:solidFill>
              </a:rPr>
              <a:t>연산 </a:t>
            </a:r>
            <a:r>
              <a:rPr lang="en-US" altLang="ko-KR" dirty="0" smtClean="0">
                <a:solidFill>
                  <a:srgbClr val="FF0000"/>
                </a:solidFill>
              </a:rPr>
              <a:t>,  </a:t>
            </a:r>
            <a:r>
              <a:rPr lang="ko-KR" altLang="en-US" dirty="0" smtClean="0">
                <a:solidFill>
                  <a:srgbClr val="FF0000"/>
                </a:solidFill>
              </a:rPr>
              <a:t>제어</a:t>
            </a:r>
            <a:r>
              <a:rPr lang="en-US" altLang="ko-KR" dirty="0" smtClean="0">
                <a:solidFill>
                  <a:srgbClr val="FF0000"/>
                </a:solidFill>
              </a:rPr>
              <a:t>&gt;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sz="1600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03648" y="2420888"/>
            <a:ext cx="6120680" cy="309634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03648" y="2420888"/>
            <a:ext cx="6120680" cy="86409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레지스터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03648" y="3284984"/>
            <a:ext cx="3024336" cy="22322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산술 </a:t>
            </a:r>
            <a:r>
              <a:rPr lang="ko-KR" altLang="en-US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논리연산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장치</a:t>
            </a:r>
            <a:endParaRPr lang="ko-KR" altLang="en-US" dirty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27984" y="3284984"/>
            <a:ext cx="3096344" cy="223224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제어장치  </a:t>
            </a:r>
            <a:endParaRPr lang="ko-KR" altLang="en-US" b="1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03648" y="5517232"/>
            <a:ext cx="6120680" cy="7920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cash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973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71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22156" y="492979"/>
            <a:ext cx="95410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2000" b="1" cap="none" spc="0" dirty="0" err="1" smtClean="0">
                <a:ln/>
                <a:solidFill>
                  <a:schemeClr val="accent3"/>
                </a:solidFill>
                <a:effectLst/>
              </a:rPr>
              <a:t>치환문</a:t>
            </a:r>
            <a:endParaRPr lang="en-US" altLang="ko-KR" sz="2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2156" y="1003567"/>
            <a:ext cx="7560840" cy="9680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우측에 있는 식이나 값을 좌측에 있는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기억장소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변수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에 기억시키는 명령</a:t>
            </a: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주의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수학에서의 등식이 아니다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&gt;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을 기준으로 왼쪽 이냐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오른쪽이냐를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판별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순서도: 수행의 시작/종료 5"/>
          <p:cNvSpPr/>
          <p:nvPr/>
        </p:nvSpPr>
        <p:spPr>
          <a:xfrm>
            <a:off x="1917769" y="2938097"/>
            <a:ext cx="1165040" cy="451314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순서도: 준비 6"/>
          <p:cNvSpPr/>
          <p:nvPr/>
        </p:nvSpPr>
        <p:spPr>
          <a:xfrm>
            <a:off x="1638159" y="3568490"/>
            <a:ext cx="1724259" cy="354919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a,b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6" idx="2"/>
          </p:cNvCxnSpPr>
          <p:nvPr/>
        </p:nvCxnSpPr>
        <p:spPr>
          <a:xfrm>
            <a:off x="2500289" y="3389411"/>
            <a:ext cx="0" cy="248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519133" y="3992773"/>
            <a:ext cx="0" cy="211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처리 10"/>
          <p:cNvSpPr/>
          <p:nvPr/>
        </p:nvSpPr>
        <p:spPr>
          <a:xfrm>
            <a:off x="1731028" y="4228807"/>
            <a:ext cx="1537853" cy="593152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a</a:t>
            </a:r>
            <a:r>
              <a:rPr lang="en-US" altLang="ko-KR" sz="1400" dirty="0" smtClean="0">
                <a:solidFill>
                  <a:schemeClr val="tx1"/>
                </a:solidFill>
              </a:rPr>
              <a:t> =1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508450" y="4870630"/>
            <a:ext cx="10683" cy="217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처리 13"/>
          <p:cNvSpPr/>
          <p:nvPr/>
        </p:nvSpPr>
        <p:spPr>
          <a:xfrm>
            <a:off x="1748020" y="5107515"/>
            <a:ext cx="1520861" cy="48058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</a:t>
            </a:r>
            <a:r>
              <a:rPr lang="en-US" altLang="ko-KR" sz="1400" dirty="0" smtClean="0">
                <a:solidFill>
                  <a:schemeClr val="tx1"/>
                </a:solidFill>
              </a:rPr>
              <a:t>= </a:t>
            </a:r>
            <a:r>
              <a:rPr lang="en-US" altLang="ko-KR" sz="2400" dirty="0" smtClean="0">
                <a:solidFill>
                  <a:srgbClr val="00B0F0"/>
                </a:solidFill>
              </a:rPr>
              <a:t>a</a:t>
            </a:r>
            <a:r>
              <a:rPr lang="en-US" altLang="ko-KR" sz="1400" dirty="0" smtClean="0">
                <a:solidFill>
                  <a:schemeClr val="tx1"/>
                </a:solidFill>
              </a:rPr>
              <a:t> +1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endCxn id="18" idx="0"/>
          </p:cNvCxnSpPr>
          <p:nvPr/>
        </p:nvCxnSpPr>
        <p:spPr>
          <a:xfrm>
            <a:off x="2520163" y="5625534"/>
            <a:ext cx="3092" cy="435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수행의 시작/종료 17"/>
          <p:cNvSpPr/>
          <p:nvPr/>
        </p:nvSpPr>
        <p:spPr>
          <a:xfrm>
            <a:off x="1940735" y="6060875"/>
            <a:ext cx="1165040" cy="392461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종료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491880" y="4429545"/>
            <a:ext cx="4176464" cy="34145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왼쪽</a:t>
            </a:r>
            <a:r>
              <a:rPr lang="en-US" altLang="ko-KR" sz="16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(L-value)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은 기억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91880" y="5240698"/>
            <a:ext cx="4176464" cy="32480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오른쪽</a:t>
            </a:r>
            <a:r>
              <a:rPr lang="en-US" altLang="ko-KR" sz="1600" dirty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(R-value)</a:t>
            </a:r>
            <a:r>
              <a: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은 이용</a:t>
            </a:r>
          </a:p>
        </p:txBody>
      </p:sp>
    </p:spTree>
    <p:extLst>
      <p:ext uri="{BB962C8B-B14F-4D97-AF65-F5344CB8AC3E}">
        <p14:creationId xmlns:p14="http://schemas.microsoft.com/office/powerpoint/2010/main" val="367595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72</a:t>
            </a:fld>
            <a:endParaRPr lang="ko-KR" altLang="en-US"/>
          </a:p>
        </p:txBody>
      </p:sp>
      <p:sp>
        <p:nvSpPr>
          <p:cNvPr id="3" name="정육면체 2"/>
          <p:cNvSpPr/>
          <p:nvPr/>
        </p:nvSpPr>
        <p:spPr>
          <a:xfrm>
            <a:off x="1331640" y="1988840"/>
            <a:ext cx="1656184" cy="1152128"/>
          </a:xfrm>
          <a:prstGeom prst="cub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28498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92080" y="130011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정육면체 7"/>
          <p:cNvSpPr/>
          <p:nvPr/>
        </p:nvSpPr>
        <p:spPr>
          <a:xfrm>
            <a:off x="1331640" y="3847308"/>
            <a:ext cx="1656184" cy="1152128"/>
          </a:xfrm>
          <a:prstGeom prst="cub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14345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cxnSp>
        <p:nvCxnSpPr>
          <p:cNvPr id="13" name="구부러진 연결선 12"/>
          <p:cNvCxnSpPr>
            <a:endCxn id="3" idx="1"/>
          </p:cNvCxnSpPr>
          <p:nvPr/>
        </p:nvCxnSpPr>
        <p:spPr>
          <a:xfrm rot="10800000" flipV="1">
            <a:off x="2015716" y="1484784"/>
            <a:ext cx="3204356" cy="7920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313174" y="2107982"/>
            <a:ext cx="386785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값의 치환은 </a:t>
            </a:r>
            <a:r>
              <a:rPr lang="en-US" altLang="ko-K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overwrite(</a:t>
            </a:r>
            <a:r>
              <a:rPr lang="ko-KR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덮어쓰기</a:t>
            </a:r>
            <a:r>
              <a:rPr lang="en-US" altLang="ko-K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ko-KR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임</a:t>
            </a:r>
            <a:endParaRPr lang="en-US" altLang="ko-KR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ko-KR" alt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기존값은</a:t>
            </a:r>
            <a:r>
              <a:rPr lang="ko-KR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무조건 </a:t>
            </a:r>
            <a:r>
              <a:rPr lang="ko-KR" alt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지워짐</a:t>
            </a:r>
            <a:endParaRPr lang="en-US" altLang="ko-KR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폭발 1 14"/>
          <p:cNvSpPr/>
          <p:nvPr/>
        </p:nvSpPr>
        <p:spPr>
          <a:xfrm>
            <a:off x="3491881" y="1988840"/>
            <a:ext cx="821294" cy="864096"/>
          </a:xfrm>
          <a:prstGeom prst="irregularSeal1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주의</a:t>
            </a:r>
            <a:endParaRPr lang="ko-KR" altLang="en-US" sz="12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850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73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20800" y="928936"/>
            <a:ext cx="2178992" cy="7200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기억장소 내용의 교환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998228" y="2380208"/>
            <a:ext cx="3285740" cy="3281040"/>
            <a:chOff x="998228" y="2380208"/>
            <a:chExt cx="2232248" cy="2522252"/>
          </a:xfrm>
        </p:grpSpPr>
        <p:sp>
          <p:nvSpPr>
            <p:cNvPr id="4" name="직사각형 3"/>
            <p:cNvSpPr/>
            <p:nvPr/>
          </p:nvSpPr>
          <p:spPr>
            <a:xfrm>
              <a:off x="998228" y="3425316"/>
              <a:ext cx="1224136" cy="3527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F0000"/>
                  </a:solidFill>
                  <a:latin typeface="+mj-lt"/>
                  <a:ea typeface="HY궁서B" panose="02030600000101010101" pitchFamily="18" charset="-127"/>
                </a:rPr>
                <a:t>a</a:t>
              </a:r>
              <a:r>
                <a:rPr lang="en-US" altLang="ko-KR" sz="2000" dirty="0" smtClean="0">
                  <a:solidFill>
                    <a:srgbClr val="FF0000"/>
                  </a:solidFill>
                  <a:latin typeface="+mj-lt"/>
                  <a:ea typeface="HY궁서B" panose="02030600000101010101" pitchFamily="18" charset="-127"/>
                </a:rPr>
                <a:t>=b</a:t>
              </a:r>
              <a:endParaRPr lang="ko-KR" altLang="en-US" sz="2000" dirty="0" smtClean="0">
                <a:solidFill>
                  <a:srgbClr val="FF0000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5" name="순서도: 수행의 시작/종료 4"/>
            <p:cNvSpPr/>
            <p:nvPr/>
          </p:nvSpPr>
          <p:spPr>
            <a:xfrm>
              <a:off x="1106240" y="2380208"/>
              <a:ext cx="1008112" cy="360040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start</a:t>
              </a:r>
              <a:endParaRPr lang="ko-KR" altLang="en-US" sz="20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6" name="순서도: 준비 5"/>
            <p:cNvSpPr/>
            <p:nvPr/>
          </p:nvSpPr>
          <p:spPr>
            <a:xfrm>
              <a:off x="998228" y="2813732"/>
              <a:ext cx="1224136" cy="432048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a=1, b=2</a:t>
              </a:r>
              <a:endParaRPr lang="ko-KR" altLang="en-US" sz="20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98228" y="3973624"/>
              <a:ext cx="1224136" cy="3527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rgbClr val="FF0000"/>
                  </a:solidFill>
                  <a:latin typeface="+mj-lt"/>
                  <a:ea typeface="HY궁서B" panose="02030600000101010101" pitchFamily="18" charset="-127"/>
                </a:rPr>
                <a:t>b=a</a:t>
              </a:r>
              <a:endParaRPr lang="ko-KR" altLang="en-US" sz="2000" dirty="0" smtClean="0">
                <a:solidFill>
                  <a:srgbClr val="FF0000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8" name="순서도: 수행의 시작/종료 7"/>
            <p:cNvSpPr/>
            <p:nvPr/>
          </p:nvSpPr>
          <p:spPr>
            <a:xfrm>
              <a:off x="1106240" y="4542420"/>
              <a:ext cx="1008112" cy="360040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end</a:t>
              </a:r>
              <a:endParaRPr lang="ko-KR" altLang="en-US" sz="20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cxnSp>
          <p:nvCxnSpPr>
            <p:cNvPr id="9" name="직선 화살표 연결선 8"/>
            <p:cNvCxnSpPr>
              <a:stCxn id="5" idx="2"/>
              <a:endCxn id="6" idx="0"/>
            </p:cNvCxnSpPr>
            <p:nvPr/>
          </p:nvCxnSpPr>
          <p:spPr>
            <a:xfrm>
              <a:off x="1610296" y="2740248"/>
              <a:ext cx="0" cy="734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6" idx="2"/>
              <a:endCxn id="4" idx="0"/>
            </p:cNvCxnSpPr>
            <p:nvPr/>
          </p:nvCxnSpPr>
          <p:spPr>
            <a:xfrm>
              <a:off x="1610296" y="3245780"/>
              <a:ext cx="0" cy="1795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4" idx="2"/>
              <a:endCxn id="7" idx="0"/>
            </p:cNvCxnSpPr>
            <p:nvPr/>
          </p:nvCxnSpPr>
          <p:spPr>
            <a:xfrm>
              <a:off x="1610296" y="3778088"/>
              <a:ext cx="0" cy="1955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7" idx="2"/>
              <a:endCxn id="8" idx="0"/>
            </p:cNvCxnSpPr>
            <p:nvPr/>
          </p:nvCxnSpPr>
          <p:spPr>
            <a:xfrm>
              <a:off x="1610296" y="4326396"/>
              <a:ext cx="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곱셈 기호 38"/>
            <p:cNvSpPr/>
            <p:nvPr/>
          </p:nvSpPr>
          <p:spPr>
            <a:xfrm>
              <a:off x="2222364" y="3362171"/>
              <a:ext cx="1008112" cy="786780"/>
            </a:xfrm>
            <a:prstGeom prst="mathMultiply">
              <a:avLst/>
            </a:prstGeom>
            <a:solidFill>
              <a:srgbClr val="FF4F4F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716016" y="1595148"/>
            <a:ext cx="3924436" cy="4858188"/>
            <a:chOff x="4824028" y="2020168"/>
            <a:chExt cx="2700300" cy="3502372"/>
          </a:xfrm>
        </p:grpSpPr>
        <p:sp>
          <p:nvSpPr>
            <p:cNvPr id="13" name="직사각형 12"/>
            <p:cNvSpPr/>
            <p:nvPr/>
          </p:nvSpPr>
          <p:spPr>
            <a:xfrm>
              <a:off x="4860032" y="3325058"/>
              <a:ext cx="1620180" cy="3527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 smtClean="0">
                  <a:solidFill>
                    <a:srgbClr val="FF0000"/>
                  </a:solidFill>
                  <a:latin typeface="+mj-lt"/>
                  <a:ea typeface="HY궁서B" panose="02030600000101010101" pitchFamily="18" charset="-127"/>
                </a:rPr>
                <a:t>tmp</a:t>
              </a:r>
              <a:r>
                <a:rPr lang="en-US" altLang="ko-KR" sz="2000" dirty="0" smtClean="0">
                  <a:solidFill>
                    <a:srgbClr val="FF0000"/>
                  </a:solidFill>
                  <a:latin typeface="+mj-lt"/>
                  <a:ea typeface="HY궁서B" panose="02030600000101010101" pitchFamily="18" charset="-127"/>
                </a:rPr>
                <a:t>=a</a:t>
              </a:r>
              <a:endParaRPr lang="ko-KR" altLang="en-US" sz="20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14" name="순서도: 수행의 시작/종료 13"/>
            <p:cNvSpPr/>
            <p:nvPr/>
          </p:nvSpPr>
          <p:spPr>
            <a:xfrm>
              <a:off x="5184936" y="2020168"/>
              <a:ext cx="1008112" cy="360040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start</a:t>
              </a:r>
              <a:endParaRPr lang="ko-KR" altLang="en-US" sz="20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15" name="순서도: 준비 14"/>
            <p:cNvSpPr/>
            <p:nvPr/>
          </p:nvSpPr>
          <p:spPr>
            <a:xfrm>
              <a:off x="4824028" y="2669716"/>
              <a:ext cx="1692188" cy="432048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a=1, b=2 ,</a:t>
              </a:r>
              <a:r>
                <a:rPr lang="en-US" altLang="ko-KR" sz="2000" dirty="0" err="1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tmp</a:t>
              </a:r>
              <a:endParaRPr lang="ko-KR" altLang="en-US" sz="20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824028" y="3833292"/>
              <a:ext cx="1620180" cy="3527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rgbClr val="FF0000"/>
                  </a:solidFill>
                  <a:latin typeface="+mj-lt"/>
                  <a:ea typeface="HY궁서B" panose="02030600000101010101" pitchFamily="18" charset="-127"/>
                </a:rPr>
                <a:t>a=b</a:t>
              </a:r>
              <a:endParaRPr lang="ko-KR" altLang="en-US" sz="2000" dirty="0" smtClean="0">
                <a:solidFill>
                  <a:srgbClr val="FF0000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17" name="순서도: 수행의 시작/종료 16"/>
            <p:cNvSpPr/>
            <p:nvPr/>
          </p:nvSpPr>
          <p:spPr>
            <a:xfrm>
              <a:off x="5130062" y="5162500"/>
              <a:ext cx="1008112" cy="360040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end</a:t>
              </a:r>
              <a:endParaRPr lang="ko-KR" altLang="en-US" sz="20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cxnSp>
          <p:nvCxnSpPr>
            <p:cNvPr id="18" name="직선 화살표 연결선 17"/>
            <p:cNvCxnSpPr>
              <a:stCxn id="14" idx="2"/>
              <a:endCxn id="15" idx="0"/>
            </p:cNvCxnSpPr>
            <p:nvPr/>
          </p:nvCxnSpPr>
          <p:spPr>
            <a:xfrm flipH="1">
              <a:off x="5670122" y="2380208"/>
              <a:ext cx="18870" cy="2895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15" idx="2"/>
              <a:endCxn id="13" idx="0"/>
            </p:cNvCxnSpPr>
            <p:nvPr/>
          </p:nvCxnSpPr>
          <p:spPr>
            <a:xfrm>
              <a:off x="5670122" y="3101764"/>
              <a:ext cx="0" cy="2232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13" idx="2"/>
              <a:endCxn id="16" idx="0"/>
            </p:cNvCxnSpPr>
            <p:nvPr/>
          </p:nvCxnSpPr>
          <p:spPr>
            <a:xfrm flipH="1">
              <a:off x="5634118" y="3677830"/>
              <a:ext cx="36004" cy="1554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16" idx="2"/>
              <a:endCxn id="25" idx="0"/>
            </p:cNvCxnSpPr>
            <p:nvPr/>
          </p:nvCxnSpPr>
          <p:spPr>
            <a:xfrm>
              <a:off x="5634118" y="4186064"/>
              <a:ext cx="0" cy="3203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4824028" y="4506416"/>
              <a:ext cx="1620180" cy="36274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rgbClr val="FF0000"/>
                  </a:solidFill>
                  <a:latin typeface="+mj-lt"/>
                  <a:ea typeface="HY궁서B" panose="02030600000101010101" pitchFamily="18" charset="-127"/>
                </a:rPr>
                <a:t>b=</a:t>
              </a:r>
              <a:r>
                <a:rPr lang="en-US" altLang="ko-KR" sz="2000" dirty="0" err="1" smtClean="0">
                  <a:solidFill>
                    <a:srgbClr val="FF0000"/>
                  </a:solidFill>
                  <a:latin typeface="+mj-lt"/>
                  <a:ea typeface="HY궁서B" panose="02030600000101010101" pitchFamily="18" charset="-127"/>
                </a:rPr>
                <a:t>tmp</a:t>
              </a:r>
              <a:endParaRPr lang="ko-KR" altLang="en-US" sz="2000" dirty="0" smtClean="0">
                <a:solidFill>
                  <a:srgbClr val="FF0000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40" name="도넛 39"/>
            <p:cNvSpPr/>
            <p:nvPr/>
          </p:nvSpPr>
          <p:spPr>
            <a:xfrm>
              <a:off x="7020272" y="3547444"/>
              <a:ext cx="504056" cy="540060"/>
            </a:xfrm>
            <a:prstGeom prst="donut">
              <a:avLst/>
            </a:prstGeom>
            <a:solidFill>
              <a:srgbClr val="FF4F4F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cxnSp>
          <p:nvCxnSpPr>
            <p:cNvPr id="42" name="직선 화살표 연결선 41"/>
            <p:cNvCxnSpPr>
              <a:stCxn id="25" idx="2"/>
              <a:endCxn id="17" idx="0"/>
            </p:cNvCxnSpPr>
            <p:nvPr/>
          </p:nvCxnSpPr>
          <p:spPr>
            <a:xfrm>
              <a:off x="5634118" y="4869160"/>
              <a:ext cx="0" cy="2933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319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74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323699"/>
              </p:ext>
            </p:extLst>
          </p:nvPr>
        </p:nvGraphicFramePr>
        <p:xfrm>
          <a:off x="539552" y="1412776"/>
          <a:ext cx="241226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61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061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tmp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11560" y="980728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기억 </a:t>
            </a:r>
            <a:r>
              <a:rPr lang="ko-KR" altLang="en-US" sz="1600" dirty="0" err="1" smtClean="0"/>
              <a:t>장소명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995612" y="1011933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  용</a:t>
            </a:r>
            <a:endParaRPr lang="ko-KR" altLang="en-US" sz="16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672749"/>
              </p:ext>
            </p:extLst>
          </p:nvPr>
        </p:nvGraphicFramePr>
        <p:xfrm>
          <a:off x="539552" y="2564904"/>
          <a:ext cx="241226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61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061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rgbClr val="FF0000"/>
                          </a:solidFill>
                        </a:rPr>
                        <a:t>tmp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941120"/>
              </p:ext>
            </p:extLst>
          </p:nvPr>
        </p:nvGraphicFramePr>
        <p:xfrm>
          <a:off x="589236" y="3717032"/>
          <a:ext cx="241226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61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061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tmp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696774"/>
              </p:ext>
            </p:extLst>
          </p:nvPr>
        </p:nvGraphicFramePr>
        <p:xfrm>
          <a:off x="589236" y="4941168"/>
          <a:ext cx="241226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61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061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FF4F4F"/>
                          </a:solidFill>
                        </a:rPr>
                        <a:t>b</a:t>
                      </a:r>
                      <a:endParaRPr lang="ko-KR" altLang="en-US" sz="1600" dirty="0">
                        <a:solidFill>
                          <a:srgbClr val="FF4F4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FF4F4F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rgbClr val="FF4F4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tmp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56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75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83568" y="692696"/>
            <a:ext cx="317266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2400" b="1" cap="none" spc="0" dirty="0" err="1" smtClean="0">
                <a:ln/>
                <a:solidFill>
                  <a:schemeClr val="accent3"/>
                </a:solidFill>
                <a:effectLst/>
              </a:rPr>
              <a:t>기억장소</a:t>
            </a:r>
            <a:r>
              <a:rPr lang="ko-KR" altLang="en-US" sz="2400" b="1" cap="none" spc="0" dirty="0" smtClean="0">
                <a:ln/>
                <a:solidFill>
                  <a:schemeClr val="accent3"/>
                </a:solidFill>
                <a:effectLst/>
              </a:rPr>
              <a:t> 내용의 교환</a:t>
            </a:r>
            <a:endParaRPr lang="en-US" altLang="ko-KR" sz="2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순서도: 수행의 시작/종료 3"/>
          <p:cNvSpPr/>
          <p:nvPr/>
        </p:nvSpPr>
        <p:spPr>
          <a:xfrm>
            <a:off x="891170" y="2492896"/>
            <a:ext cx="1165040" cy="451314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순서도: 준비 4"/>
          <p:cNvSpPr/>
          <p:nvPr/>
        </p:nvSpPr>
        <p:spPr>
          <a:xfrm>
            <a:off x="611560" y="3123289"/>
            <a:ext cx="1724259" cy="354919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 a=1,b=2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4" idx="2"/>
          </p:cNvCxnSpPr>
          <p:nvPr/>
        </p:nvCxnSpPr>
        <p:spPr>
          <a:xfrm>
            <a:off x="1473690" y="2944210"/>
            <a:ext cx="0" cy="248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1492534" y="3547572"/>
            <a:ext cx="0" cy="211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순서도: 처리 7"/>
          <p:cNvSpPr/>
          <p:nvPr/>
        </p:nvSpPr>
        <p:spPr>
          <a:xfrm>
            <a:off x="704429" y="3783606"/>
            <a:ext cx="1537853" cy="593152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</a:rPr>
              <a:t> a=b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481851" y="4425429"/>
            <a:ext cx="10683" cy="217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순서도: 처리 9"/>
          <p:cNvSpPr/>
          <p:nvPr/>
        </p:nvSpPr>
        <p:spPr>
          <a:xfrm>
            <a:off x="721421" y="4662314"/>
            <a:ext cx="1520861" cy="48058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rgbClr val="FF0000"/>
                </a:solidFill>
              </a:rPr>
              <a:t> b=a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/>
          <p:cNvCxnSpPr>
            <a:endCxn id="12" idx="0"/>
          </p:cNvCxnSpPr>
          <p:nvPr/>
        </p:nvCxnSpPr>
        <p:spPr>
          <a:xfrm>
            <a:off x="1493564" y="5180333"/>
            <a:ext cx="3092" cy="435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수행의 시작/종료 11"/>
          <p:cNvSpPr/>
          <p:nvPr/>
        </p:nvSpPr>
        <p:spPr>
          <a:xfrm>
            <a:off x="914136" y="5615674"/>
            <a:ext cx="1165040" cy="392461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종료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정육면체 25"/>
          <p:cNvSpPr/>
          <p:nvPr/>
        </p:nvSpPr>
        <p:spPr>
          <a:xfrm>
            <a:off x="4427984" y="2353328"/>
            <a:ext cx="1656184" cy="1152128"/>
          </a:xfrm>
          <a:prstGeom prst="cub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83968" y="36494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29" name="정육면체 28"/>
          <p:cNvSpPr/>
          <p:nvPr/>
        </p:nvSpPr>
        <p:spPr>
          <a:xfrm>
            <a:off x="4427984" y="4211796"/>
            <a:ext cx="1656184" cy="1152128"/>
          </a:xfrm>
          <a:prstGeom prst="cub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83968" y="550794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004048" y="285738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004048" y="463523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372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76</a:t>
            </a:fld>
            <a:endParaRPr lang="ko-KR" altLang="en-US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827323" y="1340768"/>
            <a:ext cx="1165040" cy="451314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순서도: 준비 3"/>
          <p:cNvSpPr/>
          <p:nvPr/>
        </p:nvSpPr>
        <p:spPr>
          <a:xfrm>
            <a:off x="539552" y="2098397"/>
            <a:ext cx="1724259" cy="780492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 a=1,b=2,</a:t>
            </a: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tmp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3" idx="2"/>
          </p:cNvCxnSpPr>
          <p:nvPr/>
        </p:nvCxnSpPr>
        <p:spPr>
          <a:xfrm>
            <a:off x="1409843" y="1792082"/>
            <a:ext cx="0" cy="248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1420526" y="2948252"/>
            <a:ext cx="0" cy="211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처리 6"/>
          <p:cNvSpPr/>
          <p:nvPr/>
        </p:nvSpPr>
        <p:spPr>
          <a:xfrm>
            <a:off x="632421" y="3184286"/>
            <a:ext cx="1537853" cy="593152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tmp</a:t>
            </a:r>
            <a:r>
              <a:rPr lang="en-US" altLang="ko-KR" sz="2400" dirty="0" smtClean="0">
                <a:solidFill>
                  <a:srgbClr val="FF0000"/>
                </a:solidFill>
              </a:rPr>
              <a:t>=a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409843" y="3826109"/>
            <a:ext cx="10683" cy="217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처리 8"/>
          <p:cNvSpPr/>
          <p:nvPr/>
        </p:nvSpPr>
        <p:spPr>
          <a:xfrm>
            <a:off x="657003" y="5033359"/>
            <a:ext cx="1520861" cy="48058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</a:rPr>
              <a:t> b=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tmp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>
            <a:endCxn id="11" idx="0"/>
          </p:cNvCxnSpPr>
          <p:nvPr/>
        </p:nvCxnSpPr>
        <p:spPr>
          <a:xfrm>
            <a:off x="1417434" y="5513939"/>
            <a:ext cx="3092" cy="435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수행의 시작/종료 10"/>
          <p:cNvSpPr/>
          <p:nvPr/>
        </p:nvSpPr>
        <p:spPr>
          <a:xfrm>
            <a:off x="838006" y="5949280"/>
            <a:ext cx="1165040" cy="392461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종료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653569" y="4047746"/>
            <a:ext cx="1537853" cy="593152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</a:rPr>
              <a:t>a=b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12" idx="2"/>
            <a:endCxn id="9" idx="0"/>
          </p:cNvCxnSpPr>
          <p:nvPr/>
        </p:nvCxnSpPr>
        <p:spPr>
          <a:xfrm flipH="1">
            <a:off x="1417434" y="4640898"/>
            <a:ext cx="5062" cy="3924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정육면체 13"/>
          <p:cNvSpPr/>
          <p:nvPr/>
        </p:nvSpPr>
        <p:spPr>
          <a:xfrm>
            <a:off x="4210354" y="2533717"/>
            <a:ext cx="1656184" cy="1152128"/>
          </a:xfrm>
          <a:prstGeom prst="cub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23928" y="36494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6" name="정육면체 15"/>
          <p:cNvSpPr/>
          <p:nvPr/>
        </p:nvSpPr>
        <p:spPr>
          <a:xfrm>
            <a:off x="4265836" y="4644963"/>
            <a:ext cx="1656184" cy="1152128"/>
          </a:xfrm>
          <a:prstGeom prst="cub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23928" y="550794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96960" y="313966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41900" y="506839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0" name="정육면체 19"/>
          <p:cNvSpPr/>
          <p:nvPr/>
        </p:nvSpPr>
        <p:spPr>
          <a:xfrm>
            <a:off x="6795052" y="2845112"/>
            <a:ext cx="1656184" cy="1152128"/>
          </a:xfrm>
          <a:prstGeom prst="cub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34088" y="3970125"/>
            <a:ext cx="118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tmp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96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77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15616" y="836712"/>
            <a:ext cx="282481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2800" b="1" cap="none" spc="0" dirty="0" err="1" smtClean="0">
                <a:ln/>
                <a:solidFill>
                  <a:schemeClr val="accent3"/>
                </a:solidFill>
                <a:effectLst/>
              </a:rPr>
              <a:t>누적값과</a:t>
            </a:r>
            <a:r>
              <a:rPr lang="ko-KR" altLang="en-US" sz="2800" b="1" cap="none" spc="0" dirty="0" smtClean="0">
                <a:ln/>
                <a:solidFill>
                  <a:schemeClr val="accent3"/>
                </a:solidFill>
                <a:effectLst/>
              </a:rPr>
              <a:t> 초기값</a:t>
            </a:r>
            <a:endParaRPr lang="en-US" altLang="ko-KR" sz="28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순서도: 수행의 시작/종료 3"/>
          <p:cNvSpPr/>
          <p:nvPr/>
        </p:nvSpPr>
        <p:spPr>
          <a:xfrm>
            <a:off x="891168" y="3064644"/>
            <a:ext cx="1165040" cy="451314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순서도: 준비 4"/>
          <p:cNvSpPr/>
          <p:nvPr/>
        </p:nvSpPr>
        <p:spPr>
          <a:xfrm>
            <a:off x="611560" y="3842203"/>
            <a:ext cx="1724259" cy="354919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 a=0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4" idx="2"/>
            <a:endCxn id="5" idx="0"/>
          </p:cNvCxnSpPr>
          <p:nvPr/>
        </p:nvCxnSpPr>
        <p:spPr>
          <a:xfrm>
            <a:off x="1473688" y="3515958"/>
            <a:ext cx="2" cy="326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1492534" y="4266486"/>
            <a:ext cx="0" cy="211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순서도: 처리 9"/>
          <p:cNvSpPr/>
          <p:nvPr/>
        </p:nvSpPr>
        <p:spPr>
          <a:xfrm>
            <a:off x="713258" y="4467662"/>
            <a:ext cx="1520861" cy="48058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</a:rPr>
              <a:t> a=a+1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492534" y="5049470"/>
            <a:ext cx="3092" cy="435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수행의 시작/종료 11"/>
          <p:cNvSpPr/>
          <p:nvPr/>
        </p:nvSpPr>
        <p:spPr>
          <a:xfrm>
            <a:off x="891168" y="5484811"/>
            <a:ext cx="1165040" cy="392461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종료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037624" y="3468584"/>
            <a:ext cx="2016224" cy="44370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초기값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49641" y="4554861"/>
            <a:ext cx="2016224" cy="4220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누적값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6" name="순서도: 수행의 시작/종료 15"/>
          <p:cNvSpPr/>
          <p:nvPr/>
        </p:nvSpPr>
        <p:spPr>
          <a:xfrm>
            <a:off x="5997562" y="2319923"/>
            <a:ext cx="1165040" cy="451314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순서도: 준비 16"/>
          <p:cNvSpPr/>
          <p:nvPr/>
        </p:nvSpPr>
        <p:spPr>
          <a:xfrm>
            <a:off x="5717954" y="3097482"/>
            <a:ext cx="1724259" cy="354919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 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16" idx="2"/>
            <a:endCxn id="17" idx="0"/>
          </p:cNvCxnSpPr>
          <p:nvPr/>
        </p:nvCxnSpPr>
        <p:spPr>
          <a:xfrm>
            <a:off x="6580082" y="2771237"/>
            <a:ext cx="2" cy="326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6598928" y="3521765"/>
            <a:ext cx="0" cy="211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처리 19"/>
          <p:cNvSpPr/>
          <p:nvPr/>
        </p:nvSpPr>
        <p:spPr>
          <a:xfrm>
            <a:off x="5859451" y="4648443"/>
            <a:ext cx="1520861" cy="48058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</a:rPr>
              <a:t> a=a+1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6625482" y="5233262"/>
            <a:ext cx="3092" cy="435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수행의 시작/종료 21"/>
          <p:cNvSpPr/>
          <p:nvPr/>
        </p:nvSpPr>
        <p:spPr>
          <a:xfrm>
            <a:off x="6044508" y="5668603"/>
            <a:ext cx="1165040" cy="392461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종료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6619881" y="4437112"/>
            <a:ext cx="0" cy="211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처리 23"/>
          <p:cNvSpPr/>
          <p:nvPr/>
        </p:nvSpPr>
        <p:spPr>
          <a:xfrm>
            <a:off x="5868144" y="3822473"/>
            <a:ext cx="1520861" cy="48058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</a:rPr>
              <a:t> a=0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21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78</a:t>
            </a:fld>
            <a:endParaRPr lang="ko-KR" altLang="en-US"/>
          </a:p>
        </p:txBody>
      </p:sp>
      <p:sp>
        <p:nvSpPr>
          <p:cNvPr id="3" name="정육면체 2"/>
          <p:cNvSpPr/>
          <p:nvPr/>
        </p:nvSpPr>
        <p:spPr>
          <a:xfrm>
            <a:off x="2339752" y="2276872"/>
            <a:ext cx="1944216" cy="1584670"/>
          </a:xfrm>
          <a:prstGeom prst="cub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7744" y="386154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940152" y="2852936"/>
            <a:ext cx="1656184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a=a+1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940152" y="2132856"/>
            <a:ext cx="1656184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a=1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40152" y="3452310"/>
            <a:ext cx="1656184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a=a+1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40152" y="4046208"/>
            <a:ext cx="1656184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a=a+1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40152" y="4591079"/>
            <a:ext cx="1656184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a=a+1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40152" y="5157192"/>
            <a:ext cx="1656184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a=a+1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79712" y="476672"/>
            <a:ext cx="42049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누적과 치환을 잘 구별하세요</a:t>
            </a:r>
            <a:endParaRPr lang="en-US" altLang="ko-KR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2199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052736"/>
            <a:ext cx="51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변수와 배열</a:t>
            </a:r>
            <a:endParaRPr lang="ko-KR" altLang="en-US" sz="4000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정육면체 2"/>
          <p:cNvSpPr/>
          <p:nvPr/>
        </p:nvSpPr>
        <p:spPr>
          <a:xfrm>
            <a:off x="1043608" y="3501008"/>
            <a:ext cx="1111034" cy="1164317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" name="정육면체 3"/>
          <p:cNvSpPr/>
          <p:nvPr/>
        </p:nvSpPr>
        <p:spPr>
          <a:xfrm>
            <a:off x="4139952" y="3501007"/>
            <a:ext cx="1111034" cy="1164317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정육면체 4"/>
          <p:cNvSpPr/>
          <p:nvPr/>
        </p:nvSpPr>
        <p:spPr>
          <a:xfrm>
            <a:off x="4932040" y="3501007"/>
            <a:ext cx="1111034" cy="1164317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정육면체 5"/>
          <p:cNvSpPr/>
          <p:nvPr/>
        </p:nvSpPr>
        <p:spPr>
          <a:xfrm>
            <a:off x="5724128" y="3501008"/>
            <a:ext cx="1111034" cy="1164317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정육면체 6"/>
          <p:cNvSpPr/>
          <p:nvPr/>
        </p:nvSpPr>
        <p:spPr>
          <a:xfrm>
            <a:off x="6516216" y="3501007"/>
            <a:ext cx="1111034" cy="1164317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466532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27884" y="466532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18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29597" y="3306896"/>
            <a:ext cx="1296744" cy="86409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3+4</a:t>
            </a:r>
            <a:endParaRPr lang="ko-KR" altLang="en-US" sz="28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2259955" y="3392996"/>
            <a:ext cx="1268524" cy="936104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compile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77690" y="3429000"/>
            <a:ext cx="1494504" cy="86409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1011 0011</a:t>
            </a:r>
          </a:p>
          <a:p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0010 0100</a:t>
            </a:r>
          </a:p>
          <a:p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0110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21" name="그림 20" descr="&lt;strong&gt;컴퓨터&lt;/strong&gt; 바탕 화면 키보드 · Pixabay의 무료 이미지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547" y="4567078"/>
            <a:ext cx="1903091" cy="1530979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975413" y="3429000"/>
            <a:ext cx="2051628" cy="769094"/>
            <a:chOff x="5560937" y="3581548"/>
            <a:chExt cx="2051628" cy="769094"/>
          </a:xfrm>
        </p:grpSpPr>
        <p:sp>
          <p:nvSpPr>
            <p:cNvPr id="18" name="TextBox 17"/>
            <p:cNvSpPr txBox="1"/>
            <p:nvPr/>
          </p:nvSpPr>
          <p:spPr>
            <a:xfrm>
              <a:off x="5560937" y="3950532"/>
              <a:ext cx="2051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/>
                <a:t>Control unit</a:t>
              </a:r>
              <a:endParaRPr lang="ko-KR" altLang="en-US" sz="20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08500" y="3581548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CPU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7" name="오른쪽 화살표 16"/>
          <p:cNvSpPr/>
          <p:nvPr/>
        </p:nvSpPr>
        <p:spPr>
          <a:xfrm>
            <a:off x="5640216" y="3307650"/>
            <a:ext cx="1268524" cy="936104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실행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원통 9"/>
          <p:cNvSpPr/>
          <p:nvPr/>
        </p:nvSpPr>
        <p:spPr>
          <a:xfrm>
            <a:off x="1403648" y="4437112"/>
            <a:ext cx="3573957" cy="1944216"/>
          </a:xfrm>
          <a:prstGeom prst="ca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하드디스크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364088" y="1556792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796136" y="4437112"/>
            <a:ext cx="864096" cy="166094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메모리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20" name="직선 화살표 연결선 19"/>
          <p:cNvCxnSpPr>
            <a:endCxn id="15" idx="1"/>
          </p:cNvCxnSpPr>
          <p:nvPr/>
        </p:nvCxnSpPr>
        <p:spPr>
          <a:xfrm flipV="1">
            <a:off x="4977605" y="5267585"/>
            <a:ext cx="818531" cy="33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24564" y="53987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load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5536" y="332656"/>
            <a:ext cx="2376264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코드실행순서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398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980728"/>
            <a:ext cx="172819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변수의 개념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8688" y="1700808"/>
            <a:ext cx="7299696" cy="39703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변수는 순서도에서 값을 보관하여 처리하기 위한 장소이다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모든 변수는 컴퓨터 상에서 메모리 공간이 할당된다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변수는 다양한 자료의 값을 보관할 수 있다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예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자연수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실수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문자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, 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부울린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어떤 변수를 사용하려면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순서도 준비기호 안에 미리 선언하여 알리는 것이 좋지만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선언하지 않아도 변수라는 사실을 명확히 알 수 있다면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선언을 생략할 수 도 있다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변수에는 초기값이 주어질 수 있다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89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2776" y="548680"/>
            <a:ext cx="763284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변수 </a:t>
            </a:r>
            <a:r>
              <a:rPr lang="en-US" altLang="ko-KR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Variable</a:t>
            </a:r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값을 저장하는 공간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기억장소 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메모리 블록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:</a:t>
            </a:r>
            <a:r>
              <a:rPr lang="ko-KR" altLang="en-US" dirty="0"/>
              <a:t> </a:t>
            </a:r>
            <a:r>
              <a:rPr lang="ko-KR" altLang="en-US" dirty="0" smtClean="0"/>
              <a:t>기억장소 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개발자가 기억장소 이름부여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최대한 의미 있는 이름 부여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정육면체 3"/>
          <p:cNvSpPr/>
          <p:nvPr/>
        </p:nvSpPr>
        <p:spPr>
          <a:xfrm>
            <a:off x="724662" y="3886427"/>
            <a:ext cx="1111034" cy="1164317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정육면체 4"/>
          <p:cNvSpPr/>
          <p:nvPr/>
        </p:nvSpPr>
        <p:spPr>
          <a:xfrm>
            <a:off x="2524862" y="3886426"/>
            <a:ext cx="2041456" cy="116431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정육면체 5"/>
          <p:cNvSpPr/>
          <p:nvPr/>
        </p:nvSpPr>
        <p:spPr>
          <a:xfrm>
            <a:off x="5261166" y="3878069"/>
            <a:ext cx="1759106" cy="116431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83283" y="51253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kor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59140" y="5125394"/>
            <a:ext cx="102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name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93599" y="51674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sum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77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2130" y="1606625"/>
            <a:ext cx="8255688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변수의 선언</a:t>
            </a:r>
            <a:endParaRPr lang="en-US" altLang="ko-KR" sz="2000" b="1" dirty="0" smtClean="0">
              <a:solidFill>
                <a:srgbClr val="0070C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sz="28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b="1" dirty="0" smtClean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변수의 대입 </a:t>
            </a:r>
            <a:r>
              <a:rPr lang="en-US" altLang="ko-KR" sz="2000" b="1" dirty="0" smtClean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(</a:t>
            </a:r>
            <a:r>
              <a:rPr lang="ko-KR" altLang="en-US" sz="2000" b="1" dirty="0" smtClean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할당</a:t>
            </a:r>
            <a:r>
              <a:rPr lang="en-US" altLang="ko-KR" sz="2000" b="1" dirty="0" smtClean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) , </a:t>
            </a:r>
            <a:r>
              <a:rPr lang="ko-KR" altLang="en-US" sz="2000" b="1" dirty="0" smtClean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치환</a:t>
            </a:r>
            <a:r>
              <a:rPr lang="en-US" altLang="ko-KR" sz="2000" b="1" dirty="0" smtClean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sz="2000" b="1" dirty="0" smtClean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초기화</a:t>
            </a:r>
            <a:endParaRPr lang="en-US" altLang="ko-KR" sz="2000" b="1" dirty="0">
              <a:solidFill>
                <a:srgbClr val="0070C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sz="2800" b="1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800" b="1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8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800" b="1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8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800" b="1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b="1" dirty="0" smtClean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변수의  </a:t>
            </a:r>
            <a:r>
              <a:rPr lang="ko-KR" altLang="en-US" sz="2000" b="1" dirty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선언과 대입을 동시에  수행하는 </a:t>
            </a:r>
            <a:r>
              <a:rPr lang="en-US" altLang="ko-KR" sz="2000" b="1" dirty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‘</a:t>
            </a:r>
            <a:r>
              <a:rPr lang="ko-KR" altLang="en-US" sz="2000" b="1" dirty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초기화</a:t>
            </a:r>
            <a:r>
              <a:rPr lang="en-US" altLang="ko-KR" sz="2000" b="1" dirty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’</a:t>
            </a:r>
          </a:p>
          <a:p>
            <a:endParaRPr lang="en-US" altLang="ko-KR" sz="28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b="1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 smtClean="0"/>
          </a:p>
        </p:txBody>
      </p:sp>
      <p:sp>
        <p:nvSpPr>
          <p:cNvPr id="4" name="순서도: 처리 3"/>
          <p:cNvSpPr/>
          <p:nvPr/>
        </p:nvSpPr>
        <p:spPr>
          <a:xfrm>
            <a:off x="557734" y="2362183"/>
            <a:ext cx="1599911" cy="36004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X=1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57734" y="1086473"/>
            <a:ext cx="1601281" cy="842387"/>
            <a:chOff x="645555" y="1186001"/>
            <a:chExt cx="1969448" cy="1320037"/>
          </a:xfrm>
        </p:grpSpPr>
        <p:sp>
          <p:nvSpPr>
            <p:cNvPr id="3" name="순서도: 준비 2"/>
            <p:cNvSpPr/>
            <p:nvPr/>
          </p:nvSpPr>
          <p:spPr>
            <a:xfrm>
              <a:off x="645555" y="2048757"/>
              <a:ext cx="1969448" cy="457281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X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순서도: 수행의 시작/종료 5"/>
            <p:cNvSpPr/>
            <p:nvPr/>
          </p:nvSpPr>
          <p:spPr>
            <a:xfrm>
              <a:off x="753567" y="1186001"/>
              <a:ext cx="1753424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시</a:t>
              </a:r>
              <a:r>
                <a:rPr lang="ko-KR" altLang="en-US">
                  <a:solidFill>
                    <a:schemeClr val="tx1"/>
                  </a:solidFill>
                </a:rPr>
                <a:t>작</a:t>
              </a:r>
            </a:p>
          </p:txBody>
        </p:sp>
        <p:cxnSp>
          <p:nvCxnSpPr>
            <p:cNvPr id="8" name="직선 화살표 연결선 7"/>
            <p:cNvCxnSpPr>
              <a:stCxn id="6" idx="2"/>
              <a:endCxn id="3" idx="0"/>
            </p:cNvCxnSpPr>
            <p:nvPr/>
          </p:nvCxnSpPr>
          <p:spPr>
            <a:xfrm>
              <a:off x="1630279" y="1690057"/>
              <a:ext cx="0" cy="358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>
            <a:off x="575234" y="4917071"/>
            <a:ext cx="1512174" cy="888193"/>
            <a:chOff x="734662" y="4989079"/>
            <a:chExt cx="1772329" cy="1320241"/>
          </a:xfrm>
        </p:grpSpPr>
        <p:sp>
          <p:nvSpPr>
            <p:cNvPr id="5" name="순서도: 준비 4"/>
            <p:cNvSpPr/>
            <p:nvPr/>
          </p:nvSpPr>
          <p:spPr>
            <a:xfrm>
              <a:off x="734662" y="5877272"/>
              <a:ext cx="1727788" cy="432048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X=1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순서도: 수행의 시작/종료 10"/>
            <p:cNvSpPr/>
            <p:nvPr/>
          </p:nvSpPr>
          <p:spPr>
            <a:xfrm>
              <a:off x="753567" y="4989079"/>
              <a:ext cx="1753424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시</a:t>
              </a:r>
              <a:r>
                <a:rPr lang="ko-KR" altLang="en-US">
                  <a:solidFill>
                    <a:schemeClr val="tx1"/>
                  </a:solidFill>
                </a:rPr>
                <a:t>작</a:t>
              </a:r>
            </a:p>
          </p:txBody>
        </p:sp>
        <p:cxnSp>
          <p:nvCxnSpPr>
            <p:cNvPr id="12" name="직선 화살표 연결선 11"/>
            <p:cNvCxnSpPr>
              <a:stCxn id="11" idx="2"/>
            </p:cNvCxnSpPr>
            <p:nvPr/>
          </p:nvCxnSpPr>
          <p:spPr>
            <a:xfrm>
              <a:off x="1630279" y="5493135"/>
              <a:ext cx="0" cy="358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24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6934" y="861189"/>
            <a:ext cx="763284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변수의 </a:t>
            </a:r>
            <a:r>
              <a:rPr lang="en-US" altLang="ko-KR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요소</a:t>
            </a:r>
            <a:endParaRPr lang="en-US" altLang="ko-KR" sz="2800" b="1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주소</a:t>
            </a:r>
            <a:endParaRPr lang="en-US" altLang="ko-KR" sz="2400" b="1" dirty="0" smtClean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이름</a:t>
            </a:r>
            <a:endParaRPr lang="en-US" altLang="ko-KR" sz="2400" b="1" dirty="0" smtClean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2400" b="1" dirty="0" err="1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자료형</a:t>
            </a:r>
            <a:endParaRPr lang="en-US" altLang="ko-KR" sz="2400" b="1" dirty="0" smtClean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24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값</a:t>
            </a:r>
            <a:endParaRPr lang="en-US" altLang="ko-KR" sz="2400" b="1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dirty="0"/>
          </a:p>
        </p:txBody>
      </p:sp>
      <p:grpSp>
        <p:nvGrpSpPr>
          <p:cNvPr id="9" name="그룹 8"/>
          <p:cNvGrpSpPr/>
          <p:nvPr/>
        </p:nvGrpSpPr>
        <p:grpSpPr>
          <a:xfrm>
            <a:off x="5046826" y="1912888"/>
            <a:ext cx="2592288" cy="3468960"/>
            <a:chOff x="4427984" y="2264296"/>
            <a:chExt cx="2592288" cy="3468960"/>
          </a:xfrm>
        </p:grpSpPr>
        <p:sp>
          <p:nvSpPr>
            <p:cNvPr id="3" name="직사각형 2"/>
            <p:cNvSpPr/>
            <p:nvPr/>
          </p:nvSpPr>
          <p:spPr>
            <a:xfrm>
              <a:off x="4427984" y="2264296"/>
              <a:ext cx="2592288" cy="8640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427984" y="3128392"/>
              <a:ext cx="2592288" cy="8640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427984" y="4005064"/>
              <a:ext cx="2592288" cy="8640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427984" y="4869160"/>
              <a:ext cx="2592288" cy="8640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860032" y="1317784"/>
            <a:ext cx="407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메모리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주기억장치</a:t>
            </a:r>
            <a:r>
              <a:rPr lang="en-US" altLang="ko-KR" dirty="0" smtClean="0"/>
              <a:t>-RAM)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438440" y="2261796"/>
            <a:ext cx="1656184" cy="1922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rgbClr val="002060"/>
                </a:solidFill>
              </a:rPr>
              <a:t>변수선언의 예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</a:t>
            </a:r>
          </a:p>
          <a:p>
            <a:endParaRPr lang="en-US" altLang="ko-KR" sz="1600" b="1" dirty="0" smtClean="0">
              <a:solidFill>
                <a:srgbClr val="002060"/>
              </a:solidFill>
            </a:endParaRPr>
          </a:p>
          <a:p>
            <a:r>
              <a:rPr lang="en-US" altLang="ko-KR" sz="2000" b="1" dirty="0" err="1" smtClean="0">
                <a:solidFill>
                  <a:srgbClr val="002060"/>
                </a:solidFill>
              </a:rPr>
              <a:t>int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a;</a:t>
            </a:r>
          </a:p>
          <a:p>
            <a:r>
              <a:rPr lang="en-US" altLang="ko-KR" sz="2000" b="1" dirty="0">
                <a:solidFill>
                  <a:srgbClr val="002060"/>
                </a:solidFill>
              </a:rPr>
              <a:t>c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har b;</a:t>
            </a:r>
          </a:p>
          <a:p>
            <a:r>
              <a:rPr lang="en-US" altLang="ko-KR" sz="2000" b="1" dirty="0" smtClean="0">
                <a:solidFill>
                  <a:srgbClr val="002060"/>
                </a:solidFill>
              </a:rPr>
              <a:t>long c;</a:t>
            </a:r>
            <a:endParaRPr lang="ko-KR" altLang="en-US" sz="2000" b="1" dirty="0">
              <a:solidFill>
                <a:srgbClr val="002060"/>
              </a:solidFill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47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780769" y="2801918"/>
            <a:ext cx="7303722" cy="1025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2776" y="548680"/>
            <a:ext cx="76328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리터럴</a:t>
            </a:r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constant</a:t>
            </a:r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값</a:t>
            </a:r>
            <a:r>
              <a:rPr lang="en-US" altLang="ko-KR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)-</a:t>
            </a:r>
            <a:r>
              <a:rPr lang="ko-KR" altLang="en-US" dirty="0"/>
              <a:t>변하지 않고 항상 같은 값을 </a:t>
            </a:r>
            <a:r>
              <a:rPr lang="ko-KR" altLang="en-US" dirty="0" smtClean="0"/>
              <a:t>가지는 수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상수라고도</a:t>
            </a:r>
            <a:r>
              <a:rPr lang="ko-KR" altLang="en-US" dirty="0" smtClean="0"/>
              <a:t> 부름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정수형 상수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실수형</a:t>
            </a:r>
            <a:r>
              <a:rPr lang="ko-KR" altLang="en-US" dirty="0" smtClean="0"/>
              <a:t> 상수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문자형 상수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문자열상수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실 세계에 존재하는 값</a:t>
            </a:r>
            <a:endParaRPr lang="ko-KR" altLang="en-US" dirty="0"/>
          </a:p>
        </p:txBody>
      </p:sp>
      <p:sp>
        <p:nvSpPr>
          <p:cNvPr id="4" name="정육면체 3"/>
          <p:cNvSpPr/>
          <p:nvPr/>
        </p:nvSpPr>
        <p:spPr>
          <a:xfrm>
            <a:off x="2646505" y="4330407"/>
            <a:ext cx="2041456" cy="116431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정육면체 4"/>
          <p:cNvSpPr/>
          <p:nvPr/>
        </p:nvSpPr>
        <p:spPr>
          <a:xfrm>
            <a:off x="5382809" y="4322050"/>
            <a:ext cx="1020728" cy="116431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70405" y="552902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kor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58667" y="5569375"/>
            <a:ext cx="102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name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5242" y="561142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sum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31199" y="2956104"/>
            <a:ext cx="66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90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62864" y="3325436"/>
            <a:ext cx="157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“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61166" y="3114920"/>
            <a:ext cx="66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240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81874" y="2958257"/>
            <a:ext cx="66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85.3</a:t>
            </a:r>
            <a:endParaRPr lang="ko-KR" altLang="en-US" dirty="0"/>
          </a:p>
        </p:txBody>
      </p:sp>
      <p:sp>
        <p:nvSpPr>
          <p:cNvPr id="17" name="정육면체 16"/>
          <p:cNvSpPr/>
          <p:nvPr/>
        </p:nvSpPr>
        <p:spPr>
          <a:xfrm>
            <a:off x="6781874" y="4330408"/>
            <a:ext cx="1462534" cy="116431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64715" y="559362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avg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99129" y="3083201"/>
            <a:ext cx="69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‘A’</a:t>
            </a:r>
            <a:endParaRPr lang="ko-KR" altLang="en-US" dirty="0"/>
          </a:p>
        </p:txBody>
      </p:sp>
      <p:sp>
        <p:nvSpPr>
          <p:cNvPr id="21" name="정육면체 20"/>
          <p:cNvSpPr/>
          <p:nvPr/>
        </p:nvSpPr>
        <p:spPr>
          <a:xfrm>
            <a:off x="258335" y="4364704"/>
            <a:ext cx="1020728" cy="116431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정육면체 23"/>
          <p:cNvSpPr/>
          <p:nvPr/>
        </p:nvSpPr>
        <p:spPr>
          <a:xfrm>
            <a:off x="1433525" y="4283957"/>
            <a:ext cx="1020728" cy="116431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311273" y="5569375"/>
            <a:ext cx="114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grade</a:t>
            </a:r>
            <a:endParaRPr lang="ko-KR" altLang="en-US" dirty="0"/>
          </a:p>
        </p:txBody>
      </p:sp>
      <p:cxnSp>
        <p:nvCxnSpPr>
          <p:cNvPr id="30" name="직선 화살표 연결선 29"/>
          <p:cNvCxnSpPr>
            <a:stCxn id="13" idx="2"/>
            <a:endCxn id="21" idx="0"/>
          </p:cNvCxnSpPr>
          <p:nvPr/>
        </p:nvCxnSpPr>
        <p:spPr>
          <a:xfrm flipH="1">
            <a:off x="896290" y="3325436"/>
            <a:ext cx="565072" cy="10392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3368653" y="3694768"/>
            <a:ext cx="699291" cy="65891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9" idx="1"/>
            <a:endCxn id="24" idx="0"/>
          </p:cNvCxnSpPr>
          <p:nvPr/>
        </p:nvCxnSpPr>
        <p:spPr>
          <a:xfrm flipH="1">
            <a:off x="2071480" y="3267867"/>
            <a:ext cx="227649" cy="10160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5" idx="2"/>
          </p:cNvCxnSpPr>
          <p:nvPr/>
        </p:nvCxnSpPr>
        <p:spPr>
          <a:xfrm>
            <a:off x="5591329" y="3484252"/>
            <a:ext cx="301844" cy="7997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6" idx="2"/>
            <a:endCxn id="17" idx="0"/>
          </p:cNvCxnSpPr>
          <p:nvPr/>
        </p:nvCxnSpPr>
        <p:spPr>
          <a:xfrm>
            <a:off x="7112037" y="3327589"/>
            <a:ext cx="546644" cy="100281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97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8639" y="1823333"/>
            <a:ext cx="66247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변수</a:t>
            </a:r>
            <a:r>
              <a:rPr lang="en-US" altLang="ko-KR" sz="2800" b="1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800" b="1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기억</a:t>
            </a:r>
            <a:r>
              <a:rPr lang="en-US" altLang="ko-KR" sz="2800" b="1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2800" b="1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기능</a:t>
            </a:r>
            <a:r>
              <a:rPr lang="en-US" altLang="ko-KR" sz="2800" b="1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800" b="1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역할</a:t>
            </a:r>
            <a:endParaRPr lang="en-US" altLang="ko-KR" sz="2800" b="1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역할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기억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L_value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: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위치정보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이용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R_value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: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값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기능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치환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교환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누적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초기화가 반드시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선행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13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529613"/>
            <a:ext cx="66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변수의 </a:t>
            </a:r>
            <a:r>
              <a:rPr lang="en-US" altLang="ko-KR" sz="24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기억</a:t>
            </a:r>
            <a:r>
              <a:rPr lang="en-US" altLang="ko-KR" sz="24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4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이용</a:t>
            </a:r>
            <a:endParaRPr lang="en-US" altLang="ko-KR" sz="24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01579" y="2386870"/>
            <a:ext cx="3168352" cy="6718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A=100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19835" y="3282439"/>
            <a:ext cx="3168352" cy="6718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B=A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5576" y="4357907"/>
            <a:ext cx="3168352" cy="6718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B=B+10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30498" y="1762605"/>
            <a:ext cx="2880320" cy="8640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430498" y="2626701"/>
            <a:ext cx="2880320" cy="8640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430498" y="3493811"/>
            <a:ext cx="2880320" cy="8640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430498" y="4357907"/>
            <a:ext cx="2880320" cy="8640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191267" y="1148844"/>
            <a:ext cx="1358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메모</a:t>
            </a:r>
            <a:r>
              <a:rPr lang="ko-KR" altLang="en-US" sz="2400">
                <a:latin typeface="HY견고딕" panose="02030600000101010101" pitchFamily="18" charset="-127"/>
                <a:ea typeface="HY견고딕" panose="02030600000101010101" pitchFamily="18" charset="-127"/>
              </a:rPr>
              <a:t>리</a:t>
            </a:r>
          </a:p>
        </p:txBody>
      </p:sp>
      <p:sp>
        <p:nvSpPr>
          <p:cNvPr id="11" name="순서도: 준비 10"/>
          <p:cNvSpPr/>
          <p:nvPr/>
        </p:nvSpPr>
        <p:spPr>
          <a:xfrm>
            <a:off x="727475" y="1328264"/>
            <a:ext cx="3168352" cy="767988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 ,B</a:t>
            </a:r>
            <a:endParaRPr lang="ko-KR" altLang="en-US" b="1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77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8639" y="980728"/>
            <a:ext cx="66247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‘ = ’  </a:t>
            </a:r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 </a:t>
            </a:r>
            <a:r>
              <a:rPr lang="ko-KR" altLang="en-US" sz="2800" b="1" dirty="0" err="1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두가지</a:t>
            </a:r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의미</a:t>
            </a:r>
            <a:endParaRPr lang="en-US" altLang="ko-KR" sz="2800" b="1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변수의 </a:t>
            </a:r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대입문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</a:p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A=B</a:t>
            </a:r>
          </a:p>
          <a:p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변수의 </a:t>
            </a:r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선택조건문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순서도: 판단 2"/>
          <p:cNvSpPr/>
          <p:nvPr/>
        </p:nvSpPr>
        <p:spPr>
          <a:xfrm>
            <a:off x="899592" y="4124783"/>
            <a:ext cx="2880320" cy="1008112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A=B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5" name="꺾인 연결선 4"/>
          <p:cNvCxnSpPr>
            <a:stCxn id="3" idx="1"/>
          </p:cNvCxnSpPr>
          <p:nvPr/>
        </p:nvCxnSpPr>
        <p:spPr>
          <a:xfrm rot="10800000" flipV="1">
            <a:off x="251520" y="4628838"/>
            <a:ext cx="648072" cy="6723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3" idx="3"/>
          </p:cNvCxnSpPr>
          <p:nvPr/>
        </p:nvCxnSpPr>
        <p:spPr>
          <a:xfrm>
            <a:off x="3779912" y="4628839"/>
            <a:ext cx="648072" cy="6723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4582" y="5445224"/>
            <a:ext cx="1008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YES</a:t>
            </a:r>
            <a:endParaRPr lang="ko-KR" altLang="en-US" sz="20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03947" y="5382861"/>
            <a:ext cx="1008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NO</a:t>
            </a:r>
            <a:endParaRPr lang="ko-KR" altLang="en-US" sz="2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63888" y="4124783"/>
            <a:ext cx="3885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가 같으냐</a:t>
            </a:r>
            <a:r>
              <a:rPr lang="en-US" altLang="ko-KR" dirty="0" smtClean="0"/>
              <a:t>? </a:t>
            </a:r>
            <a:r>
              <a:rPr lang="ko-KR" altLang="en-US" dirty="0" smtClean="0"/>
              <a:t>선택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82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580" y="1124744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순서도에 등장하는 변수의 주요기능 </a:t>
            </a:r>
            <a:r>
              <a:rPr lang="en-US" altLang="ko-KR" dirty="0" smtClean="0"/>
              <a:t>(5</a:t>
            </a:r>
            <a:r>
              <a:rPr lang="ko-KR" altLang="en-US" dirty="0" smtClean="0"/>
              <a:t>가지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36588" y="2060848"/>
            <a:ext cx="1687140" cy="5400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입력변수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36588" y="4473116"/>
            <a:ext cx="1687140" cy="5400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출력변수</a:t>
            </a:r>
          </a:p>
        </p:txBody>
      </p:sp>
      <p:sp>
        <p:nvSpPr>
          <p:cNvPr id="7" name="순서도: 데이터 6"/>
          <p:cNvSpPr/>
          <p:nvPr/>
        </p:nvSpPr>
        <p:spPr>
          <a:xfrm>
            <a:off x="1166869" y="3195960"/>
            <a:ext cx="2036750" cy="468052"/>
          </a:xfrm>
          <a:prstGeom prst="flowChartInputOutpu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Read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A,B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순서도: 수동 입력 7"/>
          <p:cNvSpPr/>
          <p:nvPr/>
        </p:nvSpPr>
        <p:spPr>
          <a:xfrm>
            <a:off x="3899849" y="3105950"/>
            <a:ext cx="1584176" cy="558062"/>
          </a:xfrm>
          <a:prstGeom prst="flowChartManualInpu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A,B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9" name="순서도: 데이터 8"/>
          <p:cNvSpPr/>
          <p:nvPr/>
        </p:nvSpPr>
        <p:spPr>
          <a:xfrm>
            <a:off x="1091537" y="5355214"/>
            <a:ext cx="2036750" cy="468052"/>
          </a:xfrm>
          <a:prstGeom prst="flowChartInputOutpu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write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SUM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순서도: 문서 9"/>
          <p:cNvSpPr/>
          <p:nvPr/>
        </p:nvSpPr>
        <p:spPr>
          <a:xfrm>
            <a:off x="3824517" y="5355214"/>
            <a:ext cx="1659508" cy="540060"/>
          </a:xfrm>
          <a:prstGeom prst="flowChartDocumen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SUM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3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6588" y="1052736"/>
            <a:ext cx="1687140" cy="5400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반복변수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6588" y="1700808"/>
            <a:ext cx="831187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반복구조에서 반복여부를 결정하기 위하여 조건기호 안에서 사용하는 변수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반복 기호 안에 등장하는 변수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6588" y="2708920"/>
            <a:ext cx="168714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반복변수 </a:t>
            </a:r>
            <a:r>
              <a:rPr lang="en-US" altLang="ko-KR" sz="1600" dirty="0" smtClean="0">
                <a:solidFill>
                  <a:schemeClr val="tx1"/>
                </a:solidFill>
              </a:rPr>
              <a:t>K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31652" y="3430741"/>
            <a:ext cx="3276252" cy="3166611"/>
            <a:chOff x="5364087" y="2204864"/>
            <a:chExt cx="2861205" cy="4769420"/>
          </a:xfrm>
        </p:grpSpPr>
        <p:sp>
          <p:nvSpPr>
            <p:cNvPr id="9" name="직사각형 8"/>
            <p:cNvSpPr/>
            <p:nvPr/>
          </p:nvSpPr>
          <p:spPr>
            <a:xfrm>
              <a:off x="6084168" y="2549013"/>
              <a:ext cx="1924728" cy="519947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K=1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순서도: 처리 9"/>
            <p:cNvSpPr/>
            <p:nvPr/>
          </p:nvSpPr>
          <p:spPr>
            <a:xfrm>
              <a:off x="6105101" y="3410051"/>
              <a:ext cx="1903794" cy="606863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반복작업부</a:t>
              </a:r>
              <a:r>
                <a:rPr lang="ko-KR" altLang="en-US" sz="1400" dirty="0">
                  <a:solidFill>
                    <a:schemeClr val="tx1"/>
                  </a:solidFill>
                </a:rPr>
                <a:t>분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084168" y="4302105"/>
              <a:ext cx="1924728" cy="519947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K=k+1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순서도: 판단 11"/>
            <p:cNvSpPr/>
            <p:nvPr/>
          </p:nvSpPr>
          <p:spPr>
            <a:xfrm>
              <a:off x="5993044" y="5301208"/>
              <a:ext cx="2232248" cy="1008112"/>
            </a:xfrm>
            <a:prstGeom prst="flowChartDecision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K&lt;=5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꺾인 연결선 12"/>
            <p:cNvCxnSpPr>
              <a:stCxn id="12" idx="1"/>
            </p:cNvCxnSpPr>
            <p:nvPr/>
          </p:nvCxnSpPr>
          <p:spPr>
            <a:xfrm rot="10800000">
              <a:off x="5364088" y="3294184"/>
              <a:ext cx="628956" cy="2511080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endCxn id="9" idx="0"/>
            </p:cNvCxnSpPr>
            <p:nvPr/>
          </p:nvCxnSpPr>
          <p:spPr>
            <a:xfrm>
              <a:off x="7046532" y="2204864"/>
              <a:ext cx="0" cy="3441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9" idx="2"/>
            </p:cNvCxnSpPr>
            <p:nvPr/>
          </p:nvCxnSpPr>
          <p:spPr>
            <a:xfrm flipH="1">
              <a:off x="7027417" y="3068960"/>
              <a:ext cx="19115" cy="3410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endCxn id="11" idx="0"/>
            </p:cNvCxnSpPr>
            <p:nvPr/>
          </p:nvCxnSpPr>
          <p:spPr>
            <a:xfrm>
              <a:off x="7027417" y="4016913"/>
              <a:ext cx="19115" cy="2851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11" idx="2"/>
            </p:cNvCxnSpPr>
            <p:nvPr/>
          </p:nvCxnSpPr>
          <p:spPr>
            <a:xfrm>
              <a:off x="7046532" y="4822052"/>
              <a:ext cx="0" cy="4791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5364087" y="3294184"/>
              <a:ext cx="166333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451048" y="5246296"/>
              <a:ext cx="628957" cy="659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cxnSp>
          <p:nvCxnSpPr>
            <p:cNvPr id="20" name="직선 화살표 연결선 19"/>
            <p:cNvCxnSpPr>
              <a:stCxn id="12" idx="2"/>
            </p:cNvCxnSpPr>
            <p:nvPr/>
          </p:nvCxnSpPr>
          <p:spPr>
            <a:xfrm>
              <a:off x="7109168" y="6309320"/>
              <a:ext cx="0" cy="5486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359709" y="6314876"/>
              <a:ext cx="628957" cy="659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F</a:t>
              </a:r>
              <a:endParaRPr lang="ko-KR" altLang="en-US" sz="1400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20072" y="3821336"/>
            <a:ext cx="2979644" cy="2487984"/>
            <a:chOff x="4932040" y="1732238"/>
            <a:chExt cx="3384376" cy="2472807"/>
          </a:xfrm>
        </p:grpSpPr>
        <p:sp>
          <p:nvSpPr>
            <p:cNvPr id="22" name="직사각형 21"/>
            <p:cNvSpPr/>
            <p:nvPr/>
          </p:nvSpPr>
          <p:spPr>
            <a:xfrm>
              <a:off x="4932040" y="1732238"/>
              <a:ext cx="3384376" cy="2472807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4932040" y="2408150"/>
              <a:ext cx="3384376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24" name="순서도: 처리 23"/>
            <p:cNvSpPr/>
            <p:nvPr/>
          </p:nvSpPr>
          <p:spPr>
            <a:xfrm>
              <a:off x="5391404" y="2914166"/>
              <a:ext cx="2448272" cy="587362"/>
            </a:xfrm>
            <a:prstGeom prst="flowChartProcess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반복 작업 부분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58680" y="1796046"/>
              <a:ext cx="665448" cy="38281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반복</a:t>
              </a:r>
              <a:endParaRPr lang="ko-KR" altLang="en-US" sz="1400" dirty="0"/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>
              <a:off x="6624228" y="2408150"/>
              <a:ext cx="0" cy="49035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>
              <a:off x="6624228" y="3553900"/>
              <a:ext cx="0" cy="5951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64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87624" y="5013176"/>
            <a:ext cx="1296144" cy="7920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3+4</a:t>
            </a:r>
            <a:endParaRPr lang="ko-KR" altLang="en-US" sz="24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2483768" y="5157192"/>
            <a:ext cx="1008112" cy="576064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컴파일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91880" y="5013176"/>
            <a:ext cx="1440160" cy="9361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1011 1100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0100 1100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1100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4932040" y="5121188"/>
            <a:ext cx="864096" cy="576064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설치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868144" y="4725144"/>
            <a:ext cx="936104" cy="12241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하드디스크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4" name="위로 굽은 화살표 13"/>
          <p:cNvSpPr/>
          <p:nvPr/>
        </p:nvSpPr>
        <p:spPr>
          <a:xfrm>
            <a:off x="7020272" y="2348880"/>
            <a:ext cx="936104" cy="3186354"/>
          </a:xfrm>
          <a:prstGeom prst="bentUp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580112" y="2204864"/>
            <a:ext cx="1584176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메모리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95936" y="1585590"/>
            <a:ext cx="1140407" cy="14401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CPU</a:t>
            </a:r>
          </a:p>
          <a:p>
            <a:pPr algn="ctr"/>
            <a:r>
              <a:rPr lang="en-US" altLang="ko-KR" sz="1600" b="1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CU</a:t>
            </a:r>
            <a:r>
              <a:rPr lang="en-US" altLang="ko-KR" sz="16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ALU</a:t>
            </a:r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9" name="직선 화살표 연결선 18"/>
          <p:cNvCxnSpPr>
            <a:stCxn id="15" idx="1"/>
          </p:cNvCxnSpPr>
          <p:nvPr/>
        </p:nvCxnSpPr>
        <p:spPr>
          <a:xfrm flipH="1">
            <a:off x="5106200" y="2456892"/>
            <a:ext cx="473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7" idx="3"/>
          </p:cNvCxnSpPr>
          <p:nvPr/>
        </p:nvCxnSpPr>
        <p:spPr>
          <a:xfrm>
            <a:off x="5136343" y="2305670"/>
            <a:ext cx="443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왼쪽 화살표 24"/>
          <p:cNvSpPr/>
          <p:nvPr/>
        </p:nvSpPr>
        <p:spPr>
          <a:xfrm>
            <a:off x="2879672" y="1942185"/>
            <a:ext cx="1044971" cy="828092"/>
          </a:xfrm>
          <a:prstGeom prst="lef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실행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26" name="그림 25" descr="&lt;strong&gt;컴퓨터&lt;/strong&gt; 바탕 화면 키보드 · Pixabay의 무료 이미지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16" y="1477578"/>
            <a:ext cx="1924463" cy="154817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187624" y="170080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7236296" y="3573016"/>
            <a:ext cx="1368152" cy="86409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실행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사용자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526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6588" y="1052736"/>
            <a:ext cx="1687140" cy="5400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</a:rPr>
              <a:t>스위치변수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3442" y="1053378"/>
            <a:ext cx="523887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값의 부호가 교대로 바뀌면서 등장하는 변수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50132" y="4807629"/>
            <a:ext cx="2571228" cy="92651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SUM=1-2+3-4+…+99-100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구하는 알고리즘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17960" y="2260302"/>
            <a:ext cx="1683196" cy="196674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스위치변수 </a:t>
            </a:r>
            <a:r>
              <a:rPr lang="en-US" altLang="ko-KR" sz="1400" dirty="0" smtClean="0">
                <a:solidFill>
                  <a:schemeClr val="tx1"/>
                </a:solidFill>
              </a:rPr>
              <a:t>:SW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</a:t>
            </a:r>
            <a:r>
              <a:rPr lang="en-US" altLang="ko-KR" sz="1400" dirty="0" smtClean="0">
                <a:solidFill>
                  <a:schemeClr val="tx1"/>
                </a:solidFill>
              </a:rPr>
              <a:t>n&lt;-&gt; off</a:t>
            </a:r>
          </a:p>
          <a:p>
            <a:pPr marL="342900" indent="-342900" algn="ctr">
              <a:buAutoNum type="arabicPlain"/>
            </a:pPr>
            <a:r>
              <a:rPr lang="en-US" altLang="ko-KR" sz="1400" dirty="0" smtClean="0">
                <a:solidFill>
                  <a:schemeClr val="tx1"/>
                </a:solidFill>
              </a:rPr>
              <a:t> 0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0   1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양수  음수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음수   양수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019593" y="1747383"/>
            <a:ext cx="4923463" cy="4873799"/>
            <a:chOff x="3104920" y="2327344"/>
            <a:chExt cx="4923463" cy="4435287"/>
          </a:xfrm>
        </p:grpSpPr>
        <p:grpSp>
          <p:nvGrpSpPr>
            <p:cNvPr id="49" name="그룹 48"/>
            <p:cNvGrpSpPr/>
            <p:nvPr/>
          </p:nvGrpSpPr>
          <p:grpSpPr>
            <a:xfrm>
              <a:off x="3104920" y="2327344"/>
              <a:ext cx="4923463" cy="4435287"/>
              <a:chOff x="323528" y="2024844"/>
              <a:chExt cx="3833298" cy="5463864"/>
            </a:xfrm>
          </p:grpSpPr>
          <p:grpSp>
            <p:nvGrpSpPr>
              <p:cNvPr id="48" name="그룹 47"/>
              <p:cNvGrpSpPr/>
              <p:nvPr/>
            </p:nvGrpSpPr>
            <p:grpSpPr>
              <a:xfrm>
                <a:off x="954475" y="2024844"/>
                <a:ext cx="2371764" cy="5463864"/>
                <a:chOff x="954475" y="2024844"/>
                <a:chExt cx="2371764" cy="5463864"/>
              </a:xfrm>
            </p:grpSpPr>
            <p:sp>
              <p:nvSpPr>
                <p:cNvPr id="4" name="순서도: 수행의 시작/종료 3"/>
                <p:cNvSpPr/>
                <p:nvPr/>
              </p:nvSpPr>
              <p:spPr>
                <a:xfrm>
                  <a:off x="1187624" y="2024844"/>
                  <a:ext cx="1036915" cy="298265"/>
                </a:xfrm>
                <a:prstGeom prst="flowChartTerminator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START</a:t>
                  </a:r>
                  <a:endParaRPr lang="ko-KR" altLang="en-US" sz="14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순서도: 처리 4"/>
                <p:cNvSpPr/>
                <p:nvPr/>
              </p:nvSpPr>
              <p:spPr>
                <a:xfrm>
                  <a:off x="1043608" y="2420888"/>
                  <a:ext cx="1296144" cy="298265"/>
                </a:xfrm>
                <a:prstGeom prst="flowChartProcess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SUM=0</a:t>
                  </a:r>
                  <a:endParaRPr lang="ko-KR" altLang="en-US" sz="14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순서도: 처리 5"/>
                <p:cNvSpPr/>
                <p:nvPr/>
              </p:nvSpPr>
              <p:spPr>
                <a:xfrm>
                  <a:off x="1043608" y="2924944"/>
                  <a:ext cx="1296144" cy="298265"/>
                </a:xfrm>
                <a:prstGeom prst="flowChartProcess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N=1</a:t>
                  </a:r>
                  <a:endParaRPr lang="ko-KR" altLang="en-US" sz="14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순서도: 처리 6"/>
                <p:cNvSpPr/>
                <p:nvPr/>
              </p:nvSpPr>
              <p:spPr>
                <a:xfrm>
                  <a:off x="1043608" y="3356992"/>
                  <a:ext cx="1296144" cy="298265"/>
                </a:xfrm>
                <a:prstGeom prst="flowChartProcess">
                  <a:avLst/>
                </a:prstGeom>
                <a:ln/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SW=1</a:t>
                  </a:r>
                  <a:endParaRPr lang="ko-KR" altLang="en-US" sz="14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순서도: 처리 7"/>
                <p:cNvSpPr/>
                <p:nvPr/>
              </p:nvSpPr>
              <p:spPr>
                <a:xfrm>
                  <a:off x="954475" y="4027652"/>
                  <a:ext cx="1474410" cy="313335"/>
                </a:xfrm>
                <a:prstGeom prst="flowChartProcess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SUM=SUM+ </a:t>
                  </a:r>
                  <a:r>
                    <a:rPr lang="en-US" altLang="ko-KR" sz="1200" b="1" dirty="0" smtClean="0">
                      <a:solidFill>
                        <a:srgbClr val="FF0000"/>
                      </a:solidFill>
                    </a:rPr>
                    <a:t>(N * SW)</a:t>
                  </a:r>
                  <a:endParaRPr lang="ko-KR" altLang="en-US" sz="1200" b="1" dirty="0" smtClean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" name="순서도: 판단 8"/>
                <p:cNvSpPr/>
                <p:nvPr/>
              </p:nvSpPr>
              <p:spPr>
                <a:xfrm>
                  <a:off x="1014271" y="4612192"/>
                  <a:ext cx="1368152" cy="477224"/>
                </a:xfrm>
                <a:prstGeom prst="flowChartDecision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N&lt;100</a:t>
                  </a:r>
                  <a:endParaRPr lang="ko-KR" altLang="en-US" sz="14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순서도: 처리 9"/>
                <p:cNvSpPr/>
                <p:nvPr/>
              </p:nvSpPr>
              <p:spPr>
                <a:xfrm>
                  <a:off x="1043608" y="5216281"/>
                  <a:ext cx="1296144" cy="298265"/>
                </a:xfrm>
                <a:prstGeom prst="flowChartProcess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N=N+1</a:t>
                  </a:r>
                  <a:endParaRPr lang="ko-KR" altLang="en-US" sz="14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순서도: 처리 10"/>
                <p:cNvSpPr/>
                <p:nvPr/>
              </p:nvSpPr>
              <p:spPr>
                <a:xfrm>
                  <a:off x="1043608" y="5651015"/>
                  <a:ext cx="1296144" cy="298265"/>
                </a:xfrm>
                <a:prstGeom prst="flowChartProcess">
                  <a:avLst/>
                </a:prstGeom>
                <a:ln/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SW=-SW</a:t>
                  </a:r>
                  <a:endParaRPr lang="ko-KR" altLang="en-US" sz="14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순서도: 처리 39"/>
                <p:cNvSpPr/>
                <p:nvPr/>
              </p:nvSpPr>
              <p:spPr>
                <a:xfrm>
                  <a:off x="2030096" y="7190443"/>
                  <a:ext cx="1296143" cy="298265"/>
                </a:xfrm>
                <a:prstGeom prst="flowChartProcess">
                  <a:avLst/>
                </a:prstGeom>
                <a:ln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SW=SW *(-1)</a:t>
                  </a:r>
                  <a:endParaRPr lang="ko-KR" altLang="en-US" sz="14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3" name="그룹 22"/>
              <p:cNvGrpSpPr/>
              <p:nvPr/>
            </p:nvGrpSpPr>
            <p:grpSpPr>
              <a:xfrm>
                <a:off x="2382422" y="4828536"/>
                <a:ext cx="1774404" cy="1142629"/>
                <a:chOff x="2380945" y="4828536"/>
                <a:chExt cx="1863784" cy="1480784"/>
              </a:xfrm>
            </p:grpSpPr>
            <p:cxnSp>
              <p:nvCxnSpPr>
                <p:cNvPr id="16" name="직선 연결선 15"/>
                <p:cNvCxnSpPr>
                  <a:stCxn id="9" idx="3"/>
                </p:cNvCxnSpPr>
                <p:nvPr/>
              </p:nvCxnSpPr>
              <p:spPr>
                <a:xfrm>
                  <a:off x="2380945" y="4857394"/>
                  <a:ext cx="129614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화살표 연결선 17"/>
                <p:cNvCxnSpPr/>
                <p:nvPr/>
              </p:nvCxnSpPr>
              <p:spPr>
                <a:xfrm>
                  <a:off x="3621923" y="4828536"/>
                  <a:ext cx="0" cy="38774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순서도: 문서 18"/>
                <p:cNvSpPr/>
                <p:nvPr/>
              </p:nvSpPr>
              <p:spPr>
                <a:xfrm>
                  <a:off x="3092477" y="5224873"/>
                  <a:ext cx="1152252" cy="426142"/>
                </a:xfrm>
                <a:prstGeom prst="flowChartDocumen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SUM</a:t>
                  </a:r>
                  <a:endParaRPr lang="ko-KR" altLang="en-US" sz="1400" dirty="0" smtClean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" name="직선 화살표 연결선 20"/>
                <p:cNvCxnSpPr/>
                <p:nvPr/>
              </p:nvCxnSpPr>
              <p:spPr>
                <a:xfrm>
                  <a:off x="3697558" y="5651015"/>
                  <a:ext cx="0" cy="29826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순서도: 수행의 시작/종료 21"/>
                <p:cNvSpPr/>
                <p:nvPr/>
              </p:nvSpPr>
              <p:spPr>
                <a:xfrm>
                  <a:off x="3243747" y="5949281"/>
                  <a:ext cx="956878" cy="360039"/>
                </a:xfrm>
                <a:prstGeom prst="flowChartTerminator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END</a:t>
                  </a:r>
                  <a:endParaRPr lang="ko-KR" altLang="en-US" sz="14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5" name="직선 연결선 24"/>
              <p:cNvCxnSpPr>
                <a:stCxn id="11" idx="2"/>
              </p:cNvCxnSpPr>
              <p:nvPr/>
            </p:nvCxnSpPr>
            <p:spPr>
              <a:xfrm>
                <a:off x="1691680" y="5949280"/>
                <a:ext cx="0" cy="3600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 flipH="1">
                <a:off x="323528" y="6309320"/>
                <a:ext cx="136815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/>
              <p:nvPr/>
            </p:nvCxnSpPr>
            <p:spPr>
              <a:xfrm flipV="1">
                <a:off x="323528" y="3789040"/>
                <a:ext cx="0" cy="252028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/>
              <p:cNvCxnSpPr/>
              <p:nvPr/>
            </p:nvCxnSpPr>
            <p:spPr>
              <a:xfrm>
                <a:off x="323528" y="3789040"/>
                <a:ext cx="12241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/>
              <p:cNvCxnSpPr>
                <a:stCxn id="4" idx="2"/>
                <a:endCxn id="5" idx="0"/>
              </p:cNvCxnSpPr>
              <p:nvPr/>
            </p:nvCxnSpPr>
            <p:spPr>
              <a:xfrm flipH="1">
                <a:off x="1691680" y="2323109"/>
                <a:ext cx="14402" cy="9777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/>
              <p:cNvCxnSpPr>
                <a:stCxn id="5" idx="2"/>
                <a:endCxn id="6" idx="0"/>
              </p:cNvCxnSpPr>
              <p:nvPr/>
            </p:nvCxnSpPr>
            <p:spPr>
              <a:xfrm>
                <a:off x="1691680" y="2719153"/>
                <a:ext cx="0" cy="20579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/>
              <p:cNvCxnSpPr>
                <a:stCxn id="6" idx="2"/>
                <a:endCxn id="7" idx="0"/>
              </p:cNvCxnSpPr>
              <p:nvPr/>
            </p:nvCxnSpPr>
            <p:spPr>
              <a:xfrm>
                <a:off x="1691680" y="3223209"/>
                <a:ext cx="0" cy="13378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/>
              <p:cNvCxnSpPr>
                <a:stCxn id="7" idx="2"/>
                <a:endCxn id="8" idx="0"/>
              </p:cNvCxnSpPr>
              <p:nvPr/>
            </p:nvCxnSpPr>
            <p:spPr>
              <a:xfrm>
                <a:off x="1691680" y="3655257"/>
                <a:ext cx="0" cy="3723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/>
              <p:cNvCxnSpPr>
                <a:stCxn id="8" idx="2"/>
                <a:endCxn id="9" idx="0"/>
              </p:cNvCxnSpPr>
              <p:nvPr/>
            </p:nvCxnSpPr>
            <p:spPr>
              <a:xfrm>
                <a:off x="1691680" y="4340988"/>
                <a:ext cx="6667" cy="2712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/>
              <p:cNvCxnSpPr>
                <a:stCxn id="9" idx="2"/>
                <a:endCxn id="10" idx="0"/>
              </p:cNvCxnSpPr>
              <p:nvPr/>
            </p:nvCxnSpPr>
            <p:spPr>
              <a:xfrm flipH="1">
                <a:off x="1691680" y="5089417"/>
                <a:ext cx="6668" cy="12686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/>
              <p:cNvCxnSpPr>
                <a:stCxn id="10" idx="2"/>
                <a:endCxn id="11" idx="0"/>
              </p:cNvCxnSpPr>
              <p:nvPr/>
            </p:nvCxnSpPr>
            <p:spPr>
              <a:xfrm>
                <a:off x="1691680" y="5514546"/>
                <a:ext cx="0" cy="13646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5923509" y="4293096"/>
              <a:ext cx="5927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</a:t>
              </a:r>
              <a:endParaRPr lang="ko-KR" altLang="en-US" sz="14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250211" y="4725144"/>
              <a:ext cx="592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T</a:t>
              </a:r>
              <a:endParaRPr lang="ko-KR" altLang="en-US" sz="1200" dirty="0"/>
            </a:p>
          </p:txBody>
        </p:sp>
        <p:sp>
          <p:nvSpPr>
            <p:cNvPr id="54" name="순서도: 연결자 53"/>
            <p:cNvSpPr/>
            <p:nvPr/>
          </p:nvSpPr>
          <p:spPr>
            <a:xfrm>
              <a:off x="4788024" y="3586581"/>
              <a:ext cx="82704" cy="58443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90</a:t>
            </a:fld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516216" y="2226495"/>
            <a:ext cx="2016224" cy="1476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SUM: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합계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N: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SW: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부호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( 1, -1)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093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3528" y="980728"/>
            <a:ext cx="1687140" cy="5400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임시변수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1700808"/>
            <a:ext cx="748883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어떤 값을 임시로 보관하기 위하여 처리기호 안에 사용하는 변수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3528" y="2391832"/>
            <a:ext cx="1687140" cy="36004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임시변수 </a:t>
            </a:r>
            <a:r>
              <a:rPr lang="en-US" altLang="ko-KR" sz="1600" dirty="0" smtClean="0">
                <a:solidFill>
                  <a:schemeClr val="tx1"/>
                </a:solidFill>
              </a:rPr>
              <a:t>: temp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5736" y="2399472"/>
            <a:ext cx="5904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임시변수 </a:t>
            </a:r>
            <a:r>
              <a:rPr lang="en-US" altLang="ko-KR" sz="1600" dirty="0" smtClean="0"/>
              <a:t>temp</a:t>
            </a:r>
            <a:r>
              <a:rPr lang="ko-KR" altLang="en-US" sz="1600" dirty="0" smtClean="0"/>
              <a:t>를 이용한 변수</a:t>
            </a:r>
            <a:r>
              <a:rPr lang="en-US" altLang="ko-KR" sz="1600" dirty="0" smtClean="0"/>
              <a:t>A</a:t>
            </a:r>
            <a:r>
              <a:rPr lang="ko-KR" altLang="en-US" sz="1600" dirty="0" smtClean="0"/>
              <a:t>와 변수</a:t>
            </a:r>
            <a:r>
              <a:rPr lang="en-US" altLang="ko-KR" sz="1600" dirty="0" smtClean="0"/>
              <a:t>B</a:t>
            </a:r>
            <a:r>
              <a:rPr lang="ko-KR" altLang="en-US" sz="1600" dirty="0" smtClean="0"/>
              <a:t>의 값의 교환</a:t>
            </a:r>
            <a:endParaRPr lang="ko-KR" altLang="en-US" sz="1600" dirty="0"/>
          </a:p>
        </p:txBody>
      </p:sp>
      <p:sp>
        <p:nvSpPr>
          <p:cNvPr id="6" name="순서도: 수행의 시작/종료 5"/>
          <p:cNvSpPr/>
          <p:nvPr/>
        </p:nvSpPr>
        <p:spPr>
          <a:xfrm>
            <a:off x="611560" y="3140968"/>
            <a:ext cx="1399108" cy="432048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</a:t>
            </a:r>
            <a:r>
              <a:rPr lang="en-US" altLang="ko-KR" sz="1400" dirty="0" smtClean="0">
                <a:solidFill>
                  <a:schemeClr val="tx1"/>
                </a:solidFill>
              </a:rPr>
              <a:t>wap(A,B)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" name="순서도: 준비 8"/>
          <p:cNvSpPr/>
          <p:nvPr/>
        </p:nvSpPr>
        <p:spPr>
          <a:xfrm>
            <a:off x="519026" y="3717032"/>
            <a:ext cx="1584176" cy="504056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TEMP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611560" y="4437112"/>
            <a:ext cx="1491642" cy="432048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TEMP=A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611560" y="5013176"/>
            <a:ext cx="1491642" cy="432048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A=B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611560" y="5589240"/>
            <a:ext cx="1491642" cy="432048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B=TEMP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657827" y="6237312"/>
            <a:ext cx="1399108" cy="432048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END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6" idx="2"/>
            <a:endCxn id="9" idx="0"/>
          </p:cNvCxnSpPr>
          <p:nvPr/>
        </p:nvCxnSpPr>
        <p:spPr>
          <a:xfrm>
            <a:off x="1311114" y="3573016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9" idx="2"/>
            <a:endCxn id="10" idx="0"/>
          </p:cNvCxnSpPr>
          <p:nvPr/>
        </p:nvCxnSpPr>
        <p:spPr>
          <a:xfrm>
            <a:off x="1311114" y="4221088"/>
            <a:ext cx="46267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0" idx="2"/>
            <a:endCxn id="11" idx="0"/>
          </p:cNvCxnSpPr>
          <p:nvPr/>
        </p:nvCxnSpPr>
        <p:spPr>
          <a:xfrm>
            <a:off x="1357381" y="4869160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1" idx="2"/>
            <a:endCxn id="12" idx="0"/>
          </p:cNvCxnSpPr>
          <p:nvPr/>
        </p:nvCxnSpPr>
        <p:spPr>
          <a:xfrm>
            <a:off x="1357381" y="5445224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2" idx="2"/>
            <a:endCxn id="13" idx="0"/>
          </p:cNvCxnSpPr>
          <p:nvPr/>
        </p:nvCxnSpPr>
        <p:spPr>
          <a:xfrm>
            <a:off x="1357381" y="602128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891130" y="3507426"/>
            <a:ext cx="720080" cy="6840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902926" y="3507426"/>
            <a:ext cx="720080" cy="6840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71900" y="4191502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4914" y="4265270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780998" y="4752438"/>
            <a:ext cx="720080" cy="6840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46600" y="5517232"/>
            <a:ext cx="1031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TEMP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48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234888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4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순서도를 구성하는 </a:t>
            </a:r>
            <a:r>
              <a:rPr lang="en-US" altLang="ko-KR" sz="24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24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 기본 구조</a:t>
            </a:r>
            <a:endParaRPr lang="ko-KR" altLang="en-US" sz="24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3573016"/>
            <a:ext cx="7920880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구조적 프로그래밍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제어구조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endParaRPr lang="en-US" altLang="ko-KR" sz="20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순차구조 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직선구조</a:t>
            </a:r>
            <a:endParaRPr lang="en-US" altLang="ko-KR" sz="20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선택구조</a:t>
            </a:r>
            <a:r>
              <a:rPr lang="en-US" altLang="ko-KR" sz="20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분기구조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조건 </a:t>
            </a:r>
            <a:r>
              <a:rPr lang="ko-KR" altLang="en-US" sz="2000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판단형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반복구조 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반복구조</a:t>
            </a:r>
            <a:endParaRPr lang="ko-KR" altLang="en-US" sz="2000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92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11560" y="1324004"/>
            <a:ext cx="49840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5400" b="1" cap="none" spc="0" dirty="0" smtClean="0">
                <a:ln/>
                <a:solidFill>
                  <a:schemeClr val="accent4"/>
                </a:solidFill>
                <a:effectLst/>
              </a:rPr>
              <a:t>3</a:t>
            </a:r>
            <a:r>
              <a:rPr lang="ko-KR" altLang="en-US" sz="5400" b="1" cap="none" spc="0" dirty="0" smtClean="0">
                <a:ln/>
                <a:solidFill>
                  <a:schemeClr val="accent4"/>
                </a:solidFill>
                <a:effectLst/>
              </a:rPr>
              <a:t>가지 기본구조</a:t>
            </a:r>
            <a:endParaRPr lang="en-US" altLang="ko-KR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0146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1152" y="436584"/>
            <a:ext cx="1532885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직선구조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752682" y="1461813"/>
            <a:ext cx="3099238" cy="4559475"/>
            <a:chOff x="452364" y="1051620"/>
            <a:chExt cx="2240346" cy="4105572"/>
          </a:xfrm>
        </p:grpSpPr>
        <p:sp>
          <p:nvSpPr>
            <p:cNvPr id="4" name="순서도: 수행의 시작/종료 3"/>
            <p:cNvSpPr/>
            <p:nvPr/>
          </p:nvSpPr>
          <p:spPr>
            <a:xfrm>
              <a:off x="827584" y="1051620"/>
              <a:ext cx="1485776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START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순서도: 데이터 5"/>
            <p:cNvSpPr/>
            <p:nvPr/>
          </p:nvSpPr>
          <p:spPr>
            <a:xfrm>
              <a:off x="452364" y="1916832"/>
              <a:ext cx="2240346" cy="504056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READ  A,B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순서도: 처리 6"/>
            <p:cNvSpPr/>
            <p:nvPr/>
          </p:nvSpPr>
          <p:spPr>
            <a:xfrm>
              <a:off x="615554" y="2780928"/>
              <a:ext cx="1865126" cy="576064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SUM=A+B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순서도: 문서 7"/>
            <p:cNvSpPr/>
            <p:nvPr/>
          </p:nvSpPr>
          <p:spPr>
            <a:xfrm>
              <a:off x="615554" y="3796780"/>
              <a:ext cx="1913966" cy="648072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SUM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순서도: 수행의 시작/종료 8"/>
            <p:cNvSpPr/>
            <p:nvPr/>
          </p:nvSpPr>
          <p:spPr>
            <a:xfrm>
              <a:off x="827584" y="4653136"/>
              <a:ext cx="1485776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END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화살표 연결선 10"/>
            <p:cNvCxnSpPr>
              <a:stCxn id="4" idx="2"/>
              <a:endCxn id="6" idx="1"/>
            </p:cNvCxnSpPr>
            <p:nvPr/>
          </p:nvCxnSpPr>
          <p:spPr>
            <a:xfrm>
              <a:off x="1570472" y="1555676"/>
              <a:ext cx="2065" cy="3611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6" idx="4"/>
              <a:endCxn id="7" idx="0"/>
            </p:cNvCxnSpPr>
            <p:nvPr/>
          </p:nvCxnSpPr>
          <p:spPr>
            <a:xfrm flipH="1">
              <a:off x="1548117" y="2420888"/>
              <a:ext cx="2442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7" idx="2"/>
              <a:endCxn id="8" idx="0"/>
            </p:cNvCxnSpPr>
            <p:nvPr/>
          </p:nvCxnSpPr>
          <p:spPr>
            <a:xfrm>
              <a:off x="1548117" y="3356992"/>
              <a:ext cx="24420" cy="4397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8" idx="2"/>
              <a:endCxn id="9" idx="0"/>
            </p:cNvCxnSpPr>
            <p:nvPr/>
          </p:nvCxnSpPr>
          <p:spPr>
            <a:xfrm flipH="1">
              <a:off x="1570472" y="4402007"/>
              <a:ext cx="2065" cy="2511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78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34" y="414567"/>
            <a:ext cx="2690688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분기구조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선택구조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526356" y="1196752"/>
            <a:ext cx="2893516" cy="2478739"/>
            <a:chOff x="526356" y="1838906"/>
            <a:chExt cx="3141960" cy="3062003"/>
          </a:xfrm>
        </p:grpSpPr>
        <p:grpSp>
          <p:nvGrpSpPr>
            <p:cNvPr id="19" name="그룹 18"/>
            <p:cNvGrpSpPr/>
            <p:nvPr/>
          </p:nvGrpSpPr>
          <p:grpSpPr>
            <a:xfrm>
              <a:off x="526356" y="1984585"/>
              <a:ext cx="3141960" cy="2916324"/>
              <a:chOff x="611560" y="1268760"/>
              <a:chExt cx="4824536" cy="3960440"/>
            </a:xfrm>
          </p:grpSpPr>
          <p:sp>
            <p:nvSpPr>
              <p:cNvPr id="3" name="순서도: 판단 2"/>
              <p:cNvSpPr/>
              <p:nvPr/>
            </p:nvSpPr>
            <p:spPr>
              <a:xfrm>
                <a:off x="611560" y="1268760"/>
                <a:ext cx="2376264" cy="720080"/>
              </a:xfrm>
              <a:prstGeom prst="flowChartDecision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A&gt;B</a:t>
                </a:r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순서도: 처리 3"/>
              <p:cNvSpPr/>
              <p:nvPr/>
            </p:nvSpPr>
            <p:spPr>
              <a:xfrm>
                <a:off x="719572" y="2492896"/>
                <a:ext cx="2160240" cy="576064"/>
              </a:xfrm>
              <a:prstGeom prst="flowChartProcess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순서도: 처리 4"/>
              <p:cNvSpPr/>
              <p:nvPr/>
            </p:nvSpPr>
            <p:spPr>
              <a:xfrm>
                <a:off x="719572" y="3356992"/>
                <a:ext cx="2160240" cy="576064"/>
              </a:xfrm>
              <a:prstGeom prst="flowChartProcess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순서도: 처리 5"/>
              <p:cNvSpPr/>
              <p:nvPr/>
            </p:nvSpPr>
            <p:spPr>
              <a:xfrm>
                <a:off x="3275856" y="2492896"/>
                <a:ext cx="2160240" cy="576064"/>
              </a:xfrm>
              <a:prstGeom prst="flowChartProcess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순서도: 처리 6"/>
              <p:cNvSpPr/>
              <p:nvPr/>
            </p:nvSpPr>
            <p:spPr>
              <a:xfrm>
                <a:off x="3275856" y="3356992"/>
                <a:ext cx="2160240" cy="576064"/>
              </a:xfrm>
              <a:prstGeom prst="flowChartProcess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직선 화살표 연결선 8"/>
              <p:cNvCxnSpPr>
                <a:stCxn id="3" idx="2"/>
                <a:endCxn id="4" idx="0"/>
              </p:cNvCxnSpPr>
              <p:nvPr/>
            </p:nvCxnSpPr>
            <p:spPr>
              <a:xfrm>
                <a:off x="1799692" y="1988840"/>
                <a:ext cx="0" cy="5040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꺾인 연결선 10"/>
              <p:cNvCxnSpPr>
                <a:stCxn id="3" idx="3"/>
                <a:endCxn id="6" idx="0"/>
              </p:cNvCxnSpPr>
              <p:nvPr/>
            </p:nvCxnSpPr>
            <p:spPr>
              <a:xfrm>
                <a:off x="2987824" y="1628800"/>
                <a:ext cx="1368152" cy="864096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화살표 연결선 12"/>
              <p:cNvCxnSpPr>
                <a:stCxn id="5" idx="2"/>
              </p:cNvCxnSpPr>
              <p:nvPr/>
            </p:nvCxnSpPr>
            <p:spPr>
              <a:xfrm>
                <a:off x="1799692" y="3933056"/>
                <a:ext cx="0" cy="5040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순서도: 연결자 13"/>
              <p:cNvSpPr/>
              <p:nvPr/>
            </p:nvSpPr>
            <p:spPr>
              <a:xfrm flipH="1" flipV="1">
                <a:off x="1781690" y="4463401"/>
                <a:ext cx="54006" cy="45719"/>
              </a:xfrm>
              <a:prstGeom prst="flowChartConnector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꺾인 연결선 15"/>
              <p:cNvCxnSpPr/>
              <p:nvPr/>
            </p:nvCxnSpPr>
            <p:spPr>
              <a:xfrm rot="5400000">
                <a:off x="2789802" y="3014954"/>
                <a:ext cx="648072" cy="2484276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/>
              <p:cNvCxnSpPr/>
              <p:nvPr/>
            </p:nvCxnSpPr>
            <p:spPr>
              <a:xfrm flipH="1">
                <a:off x="1781690" y="4581128"/>
                <a:ext cx="18002" cy="64807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1475656" y="2514826"/>
              <a:ext cx="527890" cy="380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273052" y="1838906"/>
              <a:ext cx="527890" cy="380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</a:t>
              </a:r>
              <a:endParaRPr lang="ko-KR" altLang="en-US" sz="14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883890" y="1236383"/>
            <a:ext cx="3384376" cy="2439108"/>
            <a:chOff x="4355976" y="1878537"/>
            <a:chExt cx="3086609" cy="3054923"/>
          </a:xfrm>
        </p:grpSpPr>
        <p:sp>
          <p:nvSpPr>
            <p:cNvPr id="21" name="순서도: 판단 20"/>
            <p:cNvSpPr/>
            <p:nvPr/>
          </p:nvSpPr>
          <p:spPr>
            <a:xfrm>
              <a:off x="4355976" y="1984585"/>
              <a:ext cx="1547533" cy="530241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A&lt;=B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순서도: 처리 21"/>
            <p:cNvSpPr/>
            <p:nvPr/>
          </p:nvSpPr>
          <p:spPr>
            <a:xfrm>
              <a:off x="4426318" y="2885994"/>
              <a:ext cx="1406848" cy="424193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순서도: 처리 22"/>
            <p:cNvSpPr/>
            <p:nvPr/>
          </p:nvSpPr>
          <p:spPr>
            <a:xfrm>
              <a:off x="4426318" y="3522283"/>
              <a:ext cx="1406848" cy="424193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6" name="직선 화살표 연결선 25"/>
            <p:cNvCxnSpPr>
              <a:stCxn id="21" idx="2"/>
              <a:endCxn id="22" idx="0"/>
            </p:cNvCxnSpPr>
            <p:nvPr/>
          </p:nvCxnSpPr>
          <p:spPr>
            <a:xfrm>
              <a:off x="5129742" y="2514826"/>
              <a:ext cx="0" cy="3711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꺾인 연결선 26"/>
            <p:cNvCxnSpPr>
              <a:stCxn id="21" idx="3"/>
            </p:cNvCxnSpPr>
            <p:nvPr/>
          </p:nvCxnSpPr>
          <p:spPr>
            <a:xfrm>
              <a:off x="5903509" y="2249706"/>
              <a:ext cx="891004" cy="210412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23" idx="2"/>
            </p:cNvCxnSpPr>
            <p:nvPr/>
          </p:nvCxnSpPr>
          <p:spPr>
            <a:xfrm>
              <a:off x="5129742" y="3946476"/>
              <a:ext cx="0" cy="9544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순서도: 수행의 시작/종료 33"/>
            <p:cNvSpPr/>
            <p:nvPr/>
          </p:nvSpPr>
          <p:spPr>
            <a:xfrm>
              <a:off x="6146441" y="4343977"/>
              <a:ext cx="1296144" cy="589483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END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20680" y="2489654"/>
              <a:ext cx="527890" cy="3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085066" y="1878537"/>
              <a:ext cx="527890" cy="3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</a:t>
              </a:r>
              <a:endParaRPr lang="ko-KR" altLang="en-US" sz="1400" dirty="0"/>
            </a:p>
          </p:txBody>
        </p:sp>
      </p:grp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94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580340" y="4004625"/>
            <a:ext cx="4448112" cy="2360810"/>
            <a:chOff x="-1980513" y="1268760"/>
            <a:chExt cx="7416609" cy="3960440"/>
          </a:xfrm>
        </p:grpSpPr>
        <p:sp>
          <p:nvSpPr>
            <p:cNvPr id="33" name="순서도: 판단 32"/>
            <p:cNvSpPr/>
            <p:nvPr/>
          </p:nvSpPr>
          <p:spPr>
            <a:xfrm>
              <a:off x="611560" y="1268760"/>
              <a:ext cx="2376264" cy="720080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A:B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0" name="순서도: 처리 39"/>
            <p:cNvSpPr/>
            <p:nvPr/>
          </p:nvSpPr>
          <p:spPr>
            <a:xfrm>
              <a:off x="719572" y="2492896"/>
              <a:ext cx="2160240" cy="576064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1" name="순서도: 처리 40"/>
            <p:cNvSpPr/>
            <p:nvPr/>
          </p:nvSpPr>
          <p:spPr>
            <a:xfrm>
              <a:off x="719572" y="3356992"/>
              <a:ext cx="2160240" cy="576064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순서도: 처리 41"/>
            <p:cNvSpPr/>
            <p:nvPr/>
          </p:nvSpPr>
          <p:spPr>
            <a:xfrm>
              <a:off x="3275856" y="2492896"/>
              <a:ext cx="2160240" cy="576064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3" name="순서도: 처리 42"/>
            <p:cNvSpPr/>
            <p:nvPr/>
          </p:nvSpPr>
          <p:spPr>
            <a:xfrm>
              <a:off x="3275856" y="3356992"/>
              <a:ext cx="2160240" cy="576064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4" name="직선 화살표 연결선 43"/>
            <p:cNvCxnSpPr>
              <a:stCxn id="33" idx="2"/>
              <a:endCxn id="40" idx="0"/>
            </p:cNvCxnSpPr>
            <p:nvPr/>
          </p:nvCxnSpPr>
          <p:spPr>
            <a:xfrm>
              <a:off x="1799692" y="1988840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꺾인 연결선 44"/>
            <p:cNvCxnSpPr>
              <a:stCxn id="33" idx="3"/>
              <a:endCxn id="42" idx="0"/>
            </p:cNvCxnSpPr>
            <p:nvPr/>
          </p:nvCxnSpPr>
          <p:spPr>
            <a:xfrm>
              <a:off x="2987824" y="1628800"/>
              <a:ext cx="1368152" cy="86409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stCxn id="41" idx="2"/>
            </p:cNvCxnSpPr>
            <p:nvPr/>
          </p:nvCxnSpPr>
          <p:spPr>
            <a:xfrm>
              <a:off x="1799692" y="3933056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순서도: 연결자 46"/>
            <p:cNvSpPr/>
            <p:nvPr/>
          </p:nvSpPr>
          <p:spPr>
            <a:xfrm flipH="1" flipV="1">
              <a:off x="1781690" y="4463401"/>
              <a:ext cx="54006" cy="45719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8" name="꺾인 연결선 47"/>
            <p:cNvCxnSpPr/>
            <p:nvPr/>
          </p:nvCxnSpPr>
          <p:spPr>
            <a:xfrm rot="5400000">
              <a:off x="2789802" y="3014954"/>
              <a:ext cx="648072" cy="248427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 flipH="1">
              <a:off x="1781690" y="4581128"/>
              <a:ext cx="18002" cy="6480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순서도: 처리 49"/>
            <p:cNvSpPr/>
            <p:nvPr/>
          </p:nvSpPr>
          <p:spPr>
            <a:xfrm>
              <a:off x="-1980513" y="2274722"/>
              <a:ext cx="2160240" cy="57606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1" name="순서도: 처리 50"/>
            <p:cNvSpPr/>
            <p:nvPr/>
          </p:nvSpPr>
          <p:spPr>
            <a:xfrm>
              <a:off x="-1980513" y="3369353"/>
              <a:ext cx="2160240" cy="57606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009172" y="4433864"/>
            <a:ext cx="486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3743516" y="3886696"/>
            <a:ext cx="486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/>
          </a:p>
        </p:txBody>
      </p:sp>
      <p:cxnSp>
        <p:nvCxnSpPr>
          <p:cNvPr id="15" name="직선 연결선 14"/>
          <p:cNvCxnSpPr>
            <a:stCxn id="33" idx="1"/>
          </p:cNvCxnSpPr>
          <p:nvPr/>
        </p:nvCxnSpPr>
        <p:spPr>
          <a:xfrm flipH="1">
            <a:off x="1228142" y="4219244"/>
            <a:ext cx="9067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1228142" y="4219244"/>
            <a:ext cx="0" cy="368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50" idx="2"/>
            <a:endCxn id="51" idx="0"/>
          </p:cNvCxnSpPr>
          <p:nvPr/>
        </p:nvCxnSpPr>
        <p:spPr>
          <a:xfrm>
            <a:off x="1228142" y="4947668"/>
            <a:ext cx="0" cy="309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51" idx="2"/>
          </p:cNvCxnSpPr>
          <p:nvPr/>
        </p:nvCxnSpPr>
        <p:spPr>
          <a:xfrm>
            <a:off x="1228142" y="5600175"/>
            <a:ext cx="0" cy="378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endCxn id="47" idx="6"/>
          </p:cNvCxnSpPr>
          <p:nvPr/>
        </p:nvCxnSpPr>
        <p:spPr>
          <a:xfrm flipV="1">
            <a:off x="1282124" y="5922570"/>
            <a:ext cx="1554598" cy="565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80340" y="4219244"/>
            <a:ext cx="463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2936088" y="4403497"/>
            <a:ext cx="463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=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4420622" y="4165608"/>
            <a:ext cx="463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1857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507029" y="1502786"/>
            <a:ext cx="3128867" cy="4086454"/>
            <a:chOff x="146989" y="1214754"/>
            <a:chExt cx="3128867" cy="4086454"/>
          </a:xfrm>
        </p:grpSpPr>
        <p:sp>
          <p:nvSpPr>
            <p:cNvPr id="3" name="순서도: 처리 2"/>
            <p:cNvSpPr/>
            <p:nvPr/>
          </p:nvSpPr>
          <p:spPr>
            <a:xfrm>
              <a:off x="611560" y="1448780"/>
              <a:ext cx="1754584" cy="504056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반복변수초기</a:t>
              </a:r>
              <a:r>
                <a:rPr lang="ko-KR" altLang="en-US" sz="1400" dirty="0">
                  <a:solidFill>
                    <a:schemeClr val="tx1"/>
                  </a:solidFill>
                </a:rPr>
                <a:t>화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" name="직선 화살표 연결선 4"/>
            <p:cNvCxnSpPr>
              <a:endCxn id="3" idx="0"/>
            </p:cNvCxnSpPr>
            <p:nvPr/>
          </p:nvCxnSpPr>
          <p:spPr>
            <a:xfrm flipH="1">
              <a:off x="1488852" y="1214754"/>
              <a:ext cx="9828" cy="2340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>
              <a:stCxn id="3" idx="2"/>
            </p:cNvCxnSpPr>
            <p:nvPr/>
          </p:nvCxnSpPr>
          <p:spPr>
            <a:xfrm>
              <a:off x="1488852" y="1952836"/>
              <a:ext cx="0" cy="2520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순서도: 연결자 7"/>
            <p:cNvSpPr/>
            <p:nvPr/>
          </p:nvSpPr>
          <p:spPr>
            <a:xfrm>
              <a:off x="1475656" y="2204864"/>
              <a:ext cx="45719" cy="72008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화살표 연결선 9"/>
            <p:cNvCxnSpPr>
              <a:stCxn id="8" idx="4"/>
            </p:cNvCxnSpPr>
            <p:nvPr/>
          </p:nvCxnSpPr>
          <p:spPr>
            <a:xfrm flipH="1">
              <a:off x="1498515" y="2276872"/>
              <a:ext cx="1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순서도: 판단 10"/>
            <p:cNvSpPr/>
            <p:nvPr/>
          </p:nvSpPr>
          <p:spPr>
            <a:xfrm>
              <a:off x="611560" y="2492896"/>
              <a:ext cx="1754584" cy="504056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조건검사</a:t>
              </a:r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화살표 연결선 12"/>
            <p:cNvCxnSpPr>
              <a:endCxn id="14" idx="0"/>
            </p:cNvCxnSpPr>
            <p:nvPr/>
          </p:nvCxnSpPr>
          <p:spPr>
            <a:xfrm>
              <a:off x="1488852" y="2996952"/>
              <a:ext cx="0" cy="332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순서도: 처리 13"/>
            <p:cNvSpPr/>
            <p:nvPr/>
          </p:nvSpPr>
          <p:spPr>
            <a:xfrm>
              <a:off x="611560" y="3329248"/>
              <a:ext cx="1754584" cy="504056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반복작업</a:t>
              </a:r>
            </a:p>
          </p:txBody>
        </p:sp>
        <p:cxnSp>
          <p:nvCxnSpPr>
            <p:cNvPr id="17" name="직선 화살표 연결선 16"/>
            <p:cNvCxnSpPr>
              <a:stCxn id="14" idx="2"/>
            </p:cNvCxnSpPr>
            <p:nvPr/>
          </p:nvCxnSpPr>
          <p:spPr>
            <a:xfrm>
              <a:off x="1488852" y="3833304"/>
              <a:ext cx="0" cy="3157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순서도: 처리 17"/>
            <p:cNvSpPr/>
            <p:nvPr/>
          </p:nvSpPr>
          <p:spPr>
            <a:xfrm>
              <a:off x="611560" y="4183732"/>
              <a:ext cx="1754584" cy="55271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반복변수 갱신</a:t>
              </a:r>
            </a:p>
          </p:txBody>
        </p:sp>
        <p:cxnSp>
          <p:nvCxnSpPr>
            <p:cNvPr id="20" name="직선 연결선 19"/>
            <p:cNvCxnSpPr/>
            <p:nvPr/>
          </p:nvCxnSpPr>
          <p:spPr>
            <a:xfrm flipH="1">
              <a:off x="1498680" y="4704394"/>
              <a:ext cx="9663" cy="4694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H="1">
              <a:off x="146989" y="5173798"/>
              <a:ext cx="13418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 flipV="1">
              <a:off x="179512" y="2276872"/>
              <a:ext cx="0" cy="289692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>
              <a:off x="179512" y="2276872"/>
              <a:ext cx="11521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꺾인 연결선 59"/>
            <p:cNvCxnSpPr>
              <a:stCxn id="11" idx="3"/>
            </p:cNvCxnSpPr>
            <p:nvPr/>
          </p:nvCxnSpPr>
          <p:spPr>
            <a:xfrm>
              <a:off x="2366144" y="2744924"/>
              <a:ext cx="909712" cy="255628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066467" y="2959916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599792" y="2308230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F</a:t>
              </a:r>
              <a:endParaRPr lang="ko-KR" altLang="en-US" sz="1400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912815" y="1059098"/>
            <a:ext cx="3888432" cy="4685475"/>
            <a:chOff x="4932040" y="759749"/>
            <a:chExt cx="3888432" cy="4685475"/>
          </a:xfrm>
        </p:grpSpPr>
        <p:sp>
          <p:nvSpPr>
            <p:cNvPr id="32" name="직사각형 31"/>
            <p:cNvSpPr/>
            <p:nvPr/>
          </p:nvSpPr>
          <p:spPr>
            <a:xfrm>
              <a:off x="5364088" y="1214754"/>
              <a:ext cx="1728192" cy="4860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SUM=0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364088" y="1947528"/>
              <a:ext cx="1728192" cy="4373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N=1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8" name="직선 화살표 연결선 37"/>
            <p:cNvCxnSpPr>
              <a:endCxn id="32" idx="0"/>
            </p:cNvCxnSpPr>
            <p:nvPr/>
          </p:nvCxnSpPr>
          <p:spPr>
            <a:xfrm>
              <a:off x="6228184" y="759749"/>
              <a:ext cx="0" cy="45500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32" idx="2"/>
              <a:endCxn id="34" idx="0"/>
            </p:cNvCxnSpPr>
            <p:nvPr/>
          </p:nvCxnSpPr>
          <p:spPr>
            <a:xfrm>
              <a:off x="6228184" y="1700808"/>
              <a:ext cx="0" cy="2467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34" idx="2"/>
            </p:cNvCxnSpPr>
            <p:nvPr/>
          </p:nvCxnSpPr>
          <p:spPr>
            <a:xfrm>
              <a:off x="6228184" y="2384884"/>
              <a:ext cx="2" cy="180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순서도: 연결자 43"/>
            <p:cNvSpPr/>
            <p:nvPr/>
          </p:nvSpPr>
          <p:spPr>
            <a:xfrm>
              <a:off x="6205327" y="2513980"/>
              <a:ext cx="45719" cy="72008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5" name="직선 화살표 연결선 44"/>
            <p:cNvCxnSpPr/>
            <p:nvPr/>
          </p:nvCxnSpPr>
          <p:spPr>
            <a:xfrm>
              <a:off x="6212022" y="2575449"/>
              <a:ext cx="16165" cy="2774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순서도: 판단 45"/>
            <p:cNvSpPr/>
            <p:nvPr/>
          </p:nvSpPr>
          <p:spPr>
            <a:xfrm>
              <a:off x="5260936" y="2855032"/>
              <a:ext cx="1980220" cy="762868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N&lt;=10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8" name="직선 화살표 연결선 47"/>
            <p:cNvCxnSpPr>
              <a:stCxn id="46" idx="2"/>
              <a:endCxn id="51" idx="0"/>
            </p:cNvCxnSpPr>
            <p:nvPr/>
          </p:nvCxnSpPr>
          <p:spPr>
            <a:xfrm>
              <a:off x="6251046" y="3617900"/>
              <a:ext cx="13175" cy="273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직사각형 50"/>
            <p:cNvSpPr/>
            <p:nvPr/>
          </p:nvSpPr>
          <p:spPr>
            <a:xfrm>
              <a:off x="5400125" y="3891694"/>
              <a:ext cx="1728192" cy="4373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SUM=SUM+N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422220" y="4485716"/>
              <a:ext cx="1728192" cy="4373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N=N+1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5" name="직선 화살표 연결선 54"/>
            <p:cNvCxnSpPr>
              <a:stCxn id="51" idx="2"/>
              <a:endCxn id="52" idx="0"/>
            </p:cNvCxnSpPr>
            <p:nvPr/>
          </p:nvCxnSpPr>
          <p:spPr>
            <a:xfrm>
              <a:off x="6264221" y="4329050"/>
              <a:ext cx="22095" cy="1566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52" idx="2"/>
            </p:cNvCxnSpPr>
            <p:nvPr/>
          </p:nvCxnSpPr>
          <p:spPr>
            <a:xfrm>
              <a:off x="6286316" y="4923072"/>
              <a:ext cx="0" cy="378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flipH="1">
              <a:off x="4932040" y="5301208"/>
              <a:ext cx="13542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 flipV="1">
              <a:off x="4932040" y="2677562"/>
              <a:ext cx="0" cy="26236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 flipV="1">
              <a:off x="4932040" y="2663268"/>
              <a:ext cx="1273287" cy="142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꺾인 연결선 77"/>
            <p:cNvCxnSpPr>
              <a:stCxn id="46" idx="3"/>
            </p:cNvCxnSpPr>
            <p:nvPr/>
          </p:nvCxnSpPr>
          <p:spPr>
            <a:xfrm>
              <a:off x="7241156" y="3236466"/>
              <a:ext cx="931244" cy="170263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순서도: 수행의 시작/종료 78"/>
            <p:cNvSpPr/>
            <p:nvPr/>
          </p:nvSpPr>
          <p:spPr>
            <a:xfrm>
              <a:off x="7706778" y="4939096"/>
              <a:ext cx="1113694" cy="506128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END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516216" y="3522362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274730" y="2837066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F</a:t>
              </a:r>
              <a:endParaRPr lang="ko-KR" altLang="en-US" sz="1400" dirty="0"/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95</a:t>
            </a:fld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85168" y="341366"/>
            <a:ext cx="2690688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반복구조</a:t>
            </a:r>
            <a:endParaRPr lang="ko-KR" altLang="en-US" dirty="0"/>
          </a:p>
        </p:txBody>
      </p:sp>
      <p:sp>
        <p:nvSpPr>
          <p:cNvPr id="15" name="오른쪽 화살표 14"/>
          <p:cNvSpPr/>
          <p:nvPr/>
        </p:nvSpPr>
        <p:spPr>
          <a:xfrm>
            <a:off x="4139952" y="3455356"/>
            <a:ext cx="432048" cy="573198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019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순서도: 준비 43"/>
          <p:cNvSpPr/>
          <p:nvPr/>
        </p:nvSpPr>
        <p:spPr>
          <a:xfrm>
            <a:off x="256325" y="1966504"/>
            <a:ext cx="1368152" cy="441614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A(4)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475656" y="2942754"/>
            <a:ext cx="3744416" cy="1164318"/>
            <a:chOff x="1475656" y="2942754"/>
            <a:chExt cx="3744416" cy="1164318"/>
          </a:xfrm>
        </p:grpSpPr>
        <p:sp>
          <p:nvSpPr>
            <p:cNvPr id="3" name="정육면체 2"/>
            <p:cNvSpPr/>
            <p:nvPr/>
          </p:nvSpPr>
          <p:spPr>
            <a:xfrm>
              <a:off x="1475656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정육면체 8"/>
            <p:cNvSpPr/>
            <p:nvPr/>
          </p:nvSpPr>
          <p:spPr>
            <a:xfrm>
              <a:off x="2339752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정육면체 9"/>
            <p:cNvSpPr/>
            <p:nvPr/>
          </p:nvSpPr>
          <p:spPr>
            <a:xfrm>
              <a:off x="3203848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정육면체 10"/>
            <p:cNvSpPr/>
            <p:nvPr/>
          </p:nvSpPr>
          <p:spPr>
            <a:xfrm>
              <a:off x="4067944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55818" y="573342"/>
            <a:ext cx="763284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</a:t>
            </a:r>
            <a:r>
              <a:rPr lang="ko-KR" altLang="en-US" sz="2800" b="1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열</a:t>
            </a:r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array</a:t>
            </a:r>
          </a:p>
          <a:p>
            <a:r>
              <a:rPr lang="en-US" altLang="ko-KR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같은성질의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변수의 집합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물리적인특징이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동일한 기억장소의 집합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-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같은기억장소의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연속적인 모임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2288" y="4153238"/>
            <a:ext cx="1853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</a:p>
          <a:p>
            <a:r>
              <a:rPr lang="ko-KR" altLang="en-US" dirty="0" err="1" smtClean="0"/>
              <a:t>배열명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05777" y="3524913"/>
            <a:ext cx="84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A(1)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79525" y="3524913"/>
            <a:ext cx="84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A(2)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19927" y="3524913"/>
            <a:ext cx="84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A(3)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23807" y="3524913"/>
            <a:ext cx="84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A(4)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74387" y="5378942"/>
            <a:ext cx="1994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A(1)=90</a:t>
            </a:r>
          </a:p>
          <a:p>
            <a:r>
              <a:rPr lang="en-US" altLang="ko-KR" dirty="0" smtClean="0"/>
              <a:t>A(2)=85</a:t>
            </a:r>
          </a:p>
          <a:p>
            <a:r>
              <a:rPr lang="en-US" altLang="ko-KR" dirty="0" smtClean="0"/>
              <a:t>A(3)=95</a:t>
            </a:r>
          </a:p>
          <a:p>
            <a:r>
              <a:rPr lang="en-US" altLang="ko-KR" dirty="0" smtClean="0"/>
              <a:t>A(4)=90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52120" y="4756133"/>
            <a:ext cx="3221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SUM= A(1)+A(2)+A(3)+A(4)</a:t>
            </a:r>
          </a:p>
          <a:p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6216337" y="2891150"/>
            <a:ext cx="1296144" cy="1571379"/>
            <a:chOff x="6216337" y="2891150"/>
            <a:chExt cx="1296144" cy="1571379"/>
          </a:xfrm>
        </p:grpSpPr>
        <p:sp>
          <p:nvSpPr>
            <p:cNvPr id="17" name="정육면체 16"/>
            <p:cNvSpPr/>
            <p:nvPr/>
          </p:nvSpPr>
          <p:spPr>
            <a:xfrm>
              <a:off x="6360353" y="2891150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16337" y="4093197"/>
              <a:ext cx="840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SUM</a:t>
              </a:r>
              <a:endParaRPr lang="ko-KR" altLang="en-US" dirty="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1797373" y="2358446"/>
            <a:ext cx="3266836" cy="640192"/>
            <a:chOff x="1797373" y="2358446"/>
            <a:chExt cx="3266836" cy="640192"/>
          </a:xfrm>
        </p:grpSpPr>
        <p:grpSp>
          <p:nvGrpSpPr>
            <p:cNvPr id="32" name="그룹 31"/>
            <p:cNvGrpSpPr/>
            <p:nvPr/>
          </p:nvGrpSpPr>
          <p:grpSpPr>
            <a:xfrm>
              <a:off x="1797373" y="2358446"/>
              <a:ext cx="445943" cy="584308"/>
              <a:chOff x="1797373" y="2358446"/>
              <a:chExt cx="445943" cy="584308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1797373" y="2358446"/>
                <a:ext cx="445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90 </a:t>
                </a:r>
                <a:endParaRPr lang="ko-KR" altLang="en-US" dirty="0"/>
              </a:p>
            </p:txBody>
          </p:sp>
          <p:cxnSp>
            <p:nvCxnSpPr>
              <p:cNvPr id="28" name="직선 화살표 연결선 27"/>
              <p:cNvCxnSpPr>
                <a:stCxn id="21" idx="2"/>
              </p:cNvCxnSpPr>
              <p:nvPr/>
            </p:nvCxnSpPr>
            <p:spPr>
              <a:xfrm flipH="1">
                <a:off x="2020344" y="2727778"/>
                <a:ext cx="1" cy="21497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그룹 32"/>
            <p:cNvGrpSpPr/>
            <p:nvPr/>
          </p:nvGrpSpPr>
          <p:grpSpPr>
            <a:xfrm>
              <a:off x="2757905" y="2358446"/>
              <a:ext cx="445943" cy="546393"/>
              <a:chOff x="2757905" y="2358446"/>
              <a:chExt cx="445943" cy="546393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2757905" y="2358446"/>
                <a:ext cx="445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85 </a:t>
                </a:r>
                <a:endParaRPr lang="ko-KR" altLang="en-US" dirty="0"/>
              </a:p>
            </p:txBody>
          </p:sp>
          <p:cxnSp>
            <p:nvCxnSpPr>
              <p:cNvPr id="29" name="직선 화살표 연결선 28"/>
              <p:cNvCxnSpPr/>
              <p:nvPr/>
            </p:nvCxnSpPr>
            <p:spPr>
              <a:xfrm flipH="1">
                <a:off x="2917051" y="2689863"/>
                <a:ext cx="1" cy="21497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그룹 33"/>
            <p:cNvGrpSpPr/>
            <p:nvPr/>
          </p:nvGrpSpPr>
          <p:grpSpPr>
            <a:xfrm>
              <a:off x="3766017" y="2365578"/>
              <a:ext cx="445943" cy="633060"/>
              <a:chOff x="3766017" y="2365578"/>
              <a:chExt cx="445943" cy="633060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3766017" y="2365578"/>
                <a:ext cx="445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95 </a:t>
                </a:r>
                <a:endParaRPr lang="ko-KR" altLang="en-US" dirty="0"/>
              </a:p>
            </p:txBody>
          </p:sp>
          <p:cxnSp>
            <p:nvCxnSpPr>
              <p:cNvPr id="30" name="직선 화살표 연결선 29"/>
              <p:cNvCxnSpPr/>
              <p:nvPr/>
            </p:nvCxnSpPr>
            <p:spPr>
              <a:xfrm flipH="1">
                <a:off x="3988987" y="2783662"/>
                <a:ext cx="1" cy="21497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그룹 34"/>
            <p:cNvGrpSpPr/>
            <p:nvPr/>
          </p:nvGrpSpPr>
          <p:grpSpPr>
            <a:xfrm>
              <a:off x="4618266" y="2365578"/>
              <a:ext cx="445943" cy="631374"/>
              <a:chOff x="4618266" y="2365578"/>
              <a:chExt cx="445943" cy="631374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4618266" y="2365578"/>
                <a:ext cx="445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90 </a:t>
                </a:r>
                <a:endParaRPr lang="ko-KR" altLang="en-US" dirty="0"/>
              </a:p>
            </p:txBody>
          </p:sp>
          <p:cxnSp>
            <p:nvCxnSpPr>
              <p:cNvPr id="31" name="직선 화살표 연결선 30"/>
              <p:cNvCxnSpPr/>
              <p:nvPr/>
            </p:nvCxnSpPr>
            <p:spPr>
              <a:xfrm flipH="1">
                <a:off x="4841237" y="2781976"/>
                <a:ext cx="1" cy="21497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33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2" grpId="0"/>
      <p:bldP spid="7" grpId="0"/>
      <p:bldP spid="8" grpId="0"/>
      <p:bldP spid="12" grpId="0"/>
      <p:bldP spid="13" grpId="0"/>
      <p:bldP spid="14" grpId="0"/>
      <p:bldP spid="15" grpId="0"/>
      <p:bldP spid="16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007537"/>
            <a:ext cx="763284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배열사용예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값을 기억하는 단계와 처리하는 단계가 불일치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많은기억장소를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필요로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할때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정렬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검색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97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67544" y="3645024"/>
            <a:ext cx="7848872" cy="266429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50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 학생의 성적을 </a:t>
            </a:r>
            <a:r>
              <a:rPr lang="ko-KR" altLang="en-US" sz="20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입력받아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평균을 </a:t>
            </a:r>
            <a:r>
              <a:rPr lang="ko-KR" altLang="en-US" sz="20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출력하시오</a:t>
            </a:r>
            <a:endParaRPr lang="en-US" altLang="ko-KR" sz="20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50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 학생의 성적을 </a:t>
            </a:r>
            <a:r>
              <a:rPr lang="ko-KR" altLang="en-US" sz="20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입력받아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성적이 </a:t>
            </a:r>
            <a:r>
              <a:rPr lang="ko-KR" altLang="en-US" sz="20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높은순으로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20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출력하시오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2996952"/>
            <a:ext cx="7837470" cy="67950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다음중</a:t>
            </a:r>
            <a:r>
              <a:rPr lang="ko-KR" altLang="en-US" sz="16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배열의 필요한 경우를 선택해봅시다</a:t>
            </a:r>
            <a:endParaRPr lang="ko-KR" altLang="en-US" sz="1600" b="1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495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508030"/>
            <a:ext cx="5786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배열변수와 준비기호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배열은 동일한 기억장소를 연속적으로 확보한다</a:t>
            </a:r>
            <a:r>
              <a:rPr lang="en-US" altLang="ko-KR" sz="1400" b="1" dirty="0" smtClean="0"/>
              <a:t>.)</a:t>
            </a:r>
            <a:r>
              <a:rPr lang="ko-KR" altLang="en-US" sz="1400" b="1" dirty="0" smtClean="0"/>
              <a:t> </a:t>
            </a:r>
            <a:endParaRPr lang="ko-KR" altLang="en-US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8860" y="1124744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차원배열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일반변수들을 일직선으로 조합한 배열이다</a:t>
            </a:r>
            <a:endParaRPr lang="ko-KR" altLang="en-US" dirty="0"/>
          </a:p>
        </p:txBody>
      </p:sp>
      <p:sp>
        <p:nvSpPr>
          <p:cNvPr id="4" name="순서도: 준비 3"/>
          <p:cNvSpPr/>
          <p:nvPr/>
        </p:nvSpPr>
        <p:spPr>
          <a:xfrm>
            <a:off x="251520" y="1772816"/>
            <a:ext cx="1872208" cy="504056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A(5)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445214"/>
              </p:ext>
            </p:extLst>
          </p:nvPr>
        </p:nvGraphicFramePr>
        <p:xfrm>
          <a:off x="3059832" y="1772816"/>
          <a:ext cx="3888430" cy="621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76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76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768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768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7768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62136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45780" y="2681045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A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33812" y="23941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A(1)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79912" y="240178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A(2)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240178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A(3)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64088" y="240178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A(4)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82444" y="240178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A(5)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1520" y="2996952"/>
            <a:ext cx="240894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차원 배열선언문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520" y="3933056"/>
            <a:ext cx="240894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차원 </a:t>
            </a:r>
            <a:r>
              <a:rPr lang="ko-KR" altLang="en-US" dirty="0" err="1" smtClean="0">
                <a:solidFill>
                  <a:schemeClr val="tx1"/>
                </a:solidFill>
              </a:rPr>
              <a:t>배열대입문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549268" y="4653136"/>
            <a:ext cx="2683960" cy="12961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A(1) = 10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A(2) = 20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A(3)= A(1)</a:t>
            </a:r>
          </a:p>
          <a:p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98</a:t>
            </a:fld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3033812" y="2614699"/>
            <a:ext cx="0" cy="141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14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60" y="1124744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차원배열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일반변수들을 행과 열로 조합한 배열이다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002197"/>
              </p:ext>
            </p:extLst>
          </p:nvPr>
        </p:nvGraphicFramePr>
        <p:xfrm>
          <a:off x="4183681" y="1845103"/>
          <a:ext cx="2520279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00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400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순서도: 준비 10"/>
          <p:cNvSpPr/>
          <p:nvPr/>
        </p:nvSpPr>
        <p:spPr>
          <a:xfrm>
            <a:off x="251520" y="1772816"/>
            <a:ext cx="1872208" cy="504056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B(2,3)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2996952"/>
            <a:ext cx="240894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차원 배열선언문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0" y="3933056"/>
            <a:ext cx="240894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차원 </a:t>
            </a:r>
            <a:r>
              <a:rPr lang="ko-KR" altLang="en-US" dirty="0" err="1" smtClean="0">
                <a:solidFill>
                  <a:schemeClr val="tx1"/>
                </a:solidFill>
              </a:rPr>
              <a:t>배열대입문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87192" y="177281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4139952" y="2125296"/>
            <a:ext cx="3600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948264" y="177281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행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4504184" y="1835532"/>
            <a:ext cx="0" cy="159346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83968" y="342900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60664" y="149920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076056" y="152485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940152" y="154750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725652" y="192734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707904" y="248360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187624" y="4581128"/>
            <a:ext cx="4680520" cy="10801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B(1,1)=1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14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/>
      </a:spPr>
      <a:bodyPr rtlCol="0" anchor="ctr"/>
      <a:lstStyle>
        <a:defPPr algn="ctr">
          <a:defRPr sz="1600" dirty="0">
            <a:solidFill>
              <a:schemeClr val="tx1"/>
            </a:solidFill>
            <a:latin typeface="HY강M" panose="02030600000101010101" pitchFamily="18" charset="-127"/>
            <a:ea typeface="HY강M" panose="0203060000010101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29062</TotalTime>
  <Words>12116</Words>
  <Application>Microsoft Office PowerPoint</Application>
  <PresentationFormat>화면 슬라이드 쇼(4:3)</PresentationFormat>
  <Paragraphs>4389</Paragraphs>
  <Slides>260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260</vt:i4>
      </vt:variant>
    </vt:vector>
  </HeadingPairs>
  <TitlesOfParts>
    <vt:vector size="276" baseType="lpstr">
      <vt:lpstr>HY강B</vt:lpstr>
      <vt:lpstr>HY강M</vt:lpstr>
      <vt:lpstr>HY견고딕</vt:lpstr>
      <vt:lpstr>HY궁서B</vt:lpstr>
      <vt:lpstr>HY그래픽M</vt:lpstr>
      <vt:lpstr>HY신명조</vt:lpstr>
      <vt:lpstr>굴림체</vt:lpstr>
      <vt:lpstr>맑은 고딕</vt:lpstr>
      <vt:lpstr>휴먼모음T</vt:lpstr>
      <vt:lpstr>Arial</vt:lpstr>
      <vt:lpstr>Cambria Math</vt:lpstr>
      <vt:lpstr>Georgia</vt:lpstr>
      <vt:lpstr>Leelawadee</vt:lpstr>
      <vt:lpstr>Symbol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우주연</dc:creator>
  <cp:lastModifiedBy>jooyeon</cp:lastModifiedBy>
  <cp:revision>998</cp:revision>
  <dcterms:created xsi:type="dcterms:W3CDTF">2018-04-21T11:51:08Z</dcterms:created>
  <dcterms:modified xsi:type="dcterms:W3CDTF">2024-01-21T01:21:04Z</dcterms:modified>
</cp:coreProperties>
</file>