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263" r:id="rId4"/>
    <p:sldId id="261" r:id="rId5"/>
    <p:sldId id="262" r:id="rId6"/>
    <p:sldId id="264" r:id="rId7"/>
    <p:sldId id="258" r:id="rId8"/>
    <p:sldId id="260" r:id="rId9"/>
    <p:sldId id="265" r:id="rId10"/>
    <p:sldId id="268" r:id="rId11"/>
    <p:sldId id="269" r:id="rId12"/>
    <p:sldId id="259" r:id="rId13"/>
    <p:sldId id="270" r:id="rId14"/>
    <p:sldId id="271" r:id="rId15"/>
    <p:sldId id="272" r:id="rId16"/>
    <p:sldId id="276" r:id="rId17"/>
    <p:sldId id="277" r:id="rId18"/>
    <p:sldId id="274" r:id="rId19"/>
    <p:sldId id="275" r:id="rId20"/>
    <p:sldId id="289" r:id="rId21"/>
    <p:sldId id="278" r:id="rId22"/>
    <p:sldId id="282" r:id="rId23"/>
    <p:sldId id="284" r:id="rId24"/>
    <p:sldId id="280" r:id="rId25"/>
    <p:sldId id="281" r:id="rId26"/>
    <p:sldId id="283" r:id="rId27"/>
    <p:sldId id="285" r:id="rId28"/>
    <p:sldId id="286" r:id="rId29"/>
    <p:sldId id="292" r:id="rId30"/>
    <p:sldId id="298" r:id="rId31"/>
    <p:sldId id="299" r:id="rId32"/>
    <p:sldId id="293" r:id="rId33"/>
    <p:sldId id="302" r:id="rId34"/>
    <p:sldId id="301" r:id="rId35"/>
    <p:sldId id="294" r:id="rId36"/>
    <p:sldId id="296" r:id="rId37"/>
    <p:sldId id="297" r:id="rId38"/>
    <p:sldId id="300" r:id="rId39"/>
    <p:sldId id="303" r:id="rId40"/>
    <p:sldId id="304" r:id="rId41"/>
    <p:sldId id="306" r:id="rId42"/>
    <p:sldId id="309" r:id="rId43"/>
    <p:sldId id="307" r:id="rId44"/>
    <p:sldId id="308" r:id="rId45"/>
    <p:sldId id="312" r:id="rId46"/>
    <p:sldId id="314" r:id="rId47"/>
    <p:sldId id="316" r:id="rId48"/>
    <p:sldId id="310" r:id="rId49"/>
    <p:sldId id="318" r:id="rId50"/>
    <p:sldId id="320" r:id="rId51"/>
    <p:sldId id="319" r:id="rId5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4" autoAdjust="0"/>
    <p:restoredTop sz="78844" autoAdjust="0"/>
  </p:normalViewPr>
  <p:slideViewPr>
    <p:cSldViewPr snapToGrid="0">
      <p:cViewPr varScale="1">
        <p:scale>
          <a:sx n="92" d="100"/>
          <a:sy n="92" d="100"/>
        </p:scale>
        <p:origin x="76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D2E09-9680-48A9-A5D8-210DD3A30D6B}" type="datetimeFigureOut">
              <a:rPr lang="ko-KR" altLang="en-US" smtClean="0"/>
              <a:t>2024-02-25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D1C66-3BE3-48C8-A174-40D55C919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042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ko.wikipedia.org/wiki/SQL#cite_note-5" TargetMode="External"/><Relationship Id="rId3" Type="http://schemas.openxmlformats.org/officeDocument/2006/relationships/hyperlink" Target="https://en.wikipedia.org/wiki/Help:IPA_for_English" TargetMode="External"/><Relationship Id="rId7" Type="http://schemas.openxmlformats.org/officeDocument/2006/relationships/hyperlink" Target="https://ko.wikipedia.org/wiki/SQL#cite_note-4" TargetMode="External"/><Relationship Id="rId12" Type="http://schemas.openxmlformats.org/officeDocument/2006/relationships/hyperlink" Target="https://ko.wikipedia.org/wiki/%EB%8D%B0%EC%9D%B4%ED%84%B0%EB%B2%A0%EC%9D%B4%EC%8A%A4_%EC%8A%A4%ED%82%A4%EB%A7%88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ko.wikipedia.org/wiki/SQL#cite_note-3" TargetMode="External"/><Relationship Id="rId11" Type="http://schemas.openxmlformats.org/officeDocument/2006/relationships/hyperlink" Target="https://ko.wikipedia.org/wiki/%ED%94%84%EB%A1%9C%EA%B7%B8%EB%9E%98%EB%B0%8D_%EC%96%B8%EC%96%B4" TargetMode="External"/><Relationship Id="rId5" Type="http://schemas.openxmlformats.org/officeDocument/2006/relationships/hyperlink" Target="https://ko.wikipedia.org/wiki/SQL#cite_note-2" TargetMode="External"/><Relationship Id="rId10" Type="http://schemas.openxmlformats.org/officeDocument/2006/relationships/hyperlink" Target="https://ko.wikipedia.org/wiki/%EA%B4%80%EA%B3%84%ED%98%95_%EB%8D%B0%EC%9D%B4%ED%84%B0%EB%B2%A0%EC%9D%B4%EC%8A%A4_%EA%B4%80%EB%A6%AC_%EC%8B%9C%EC%8A%A4%ED%85%9C" TargetMode="External"/><Relationship Id="rId4" Type="http://schemas.openxmlformats.org/officeDocument/2006/relationships/hyperlink" Target="https://ko.wikipedia.org/wiki/SQL#cite_note-learningSQL-1" TargetMode="External"/><Relationship Id="rId9" Type="http://schemas.openxmlformats.org/officeDocument/2006/relationships/hyperlink" Target="https://ko.wikipedia.org/wiki/SQL#cite_note-6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SQL</a:t>
            </a:r>
            <a:r>
              <a:rPr lang="en-US" altLang="ko-KR" dirty="0"/>
              <a:t>(</a:t>
            </a:r>
            <a:r>
              <a:rPr lang="en-US" altLang="ko-KR" dirty="0">
                <a:hlinkClick r:id="rId3" tooltip="en:Help:IPA for English"/>
              </a:rPr>
              <a:t>/ˈ</a:t>
            </a:r>
            <a:r>
              <a:rPr lang="en-US" altLang="ko-KR" dirty="0" err="1">
                <a:hlinkClick r:id="rId3" tooltip="en:Help:IPA for English"/>
              </a:rPr>
              <a:t>ɛs</a:t>
            </a:r>
            <a:r>
              <a:rPr lang="en-US" altLang="ko-KR" dirty="0">
                <a:hlinkClick r:id="rId3" tooltip="en:Help:IPA for English"/>
              </a:rPr>
              <a:t> </a:t>
            </a:r>
            <a:r>
              <a:rPr lang="en-US" altLang="ko-KR" dirty="0" err="1">
                <a:hlinkClick r:id="rId3" tooltip="en:Help:IPA for English"/>
              </a:rPr>
              <a:t>kju</a:t>
            </a:r>
            <a:r>
              <a:rPr lang="en-US" altLang="ko-KR" dirty="0">
                <a:hlinkClick r:id="rId3" tooltip="en:Help:IPA for English"/>
              </a:rPr>
              <a:t>ː ˈ</a:t>
            </a:r>
            <a:r>
              <a:rPr lang="en-US" altLang="ko-KR" dirty="0" err="1">
                <a:hlinkClick r:id="rId3" tooltip="en:Help:IPA for English"/>
              </a:rPr>
              <a:t>ɛl</a:t>
            </a:r>
            <a:r>
              <a:rPr lang="en-US" altLang="ko-KR" dirty="0">
                <a:hlinkClick r:id="rId3" tooltip="en:Help:IPA for English"/>
              </a:rPr>
              <a:t>/</a:t>
            </a:r>
            <a:r>
              <a:rPr lang="en-US" altLang="ko-KR" dirty="0"/>
              <a:t>,</a:t>
            </a:r>
            <a:r>
              <a:rPr lang="en-US" altLang="ko-KR" baseline="30000" dirty="0">
                <a:hlinkClick r:id="rId4"/>
              </a:rPr>
              <a:t>[1]</a:t>
            </a:r>
            <a:r>
              <a:rPr lang="ko-KR" altLang="en-US" dirty="0"/>
              <a:t> </a:t>
            </a:r>
            <a:r>
              <a:rPr lang="en-US" altLang="ko-KR" dirty="0"/>
              <a:t>or </a:t>
            </a:r>
            <a:r>
              <a:rPr lang="en-US" altLang="ko-KR" dirty="0">
                <a:hlinkClick r:id="rId3" tooltip="en:Help:IPA for English"/>
              </a:rPr>
              <a:t>/ˈ</a:t>
            </a:r>
            <a:r>
              <a:rPr lang="en-US" altLang="ko-KR" dirty="0" err="1">
                <a:hlinkClick r:id="rId3" tooltip="en:Help:IPA for English"/>
              </a:rPr>
              <a:t>siːkwəl</a:t>
            </a:r>
            <a:r>
              <a:rPr lang="en-US" altLang="ko-KR" dirty="0">
                <a:hlinkClick r:id="rId3" tooltip="en:Help:IPA for English"/>
              </a:rPr>
              <a:t>/</a:t>
            </a:r>
            <a:r>
              <a:rPr lang="en-US" altLang="ko-KR" dirty="0"/>
              <a:t>, Structured Query Language</a:t>
            </a:r>
            <a:r>
              <a:rPr lang="en-US" altLang="ko-KR" baseline="30000" dirty="0">
                <a:hlinkClick r:id="rId5"/>
              </a:rPr>
              <a:t>[2]</a:t>
            </a:r>
            <a:r>
              <a:rPr lang="en-US" altLang="ko-KR" baseline="30000" dirty="0">
                <a:hlinkClick r:id="rId6"/>
              </a:rPr>
              <a:t>[3]</a:t>
            </a:r>
            <a:r>
              <a:rPr lang="en-US" altLang="ko-KR" baseline="30000" dirty="0">
                <a:hlinkClick r:id="rId7"/>
              </a:rPr>
              <a:t>[4]</a:t>
            </a:r>
            <a:r>
              <a:rPr lang="en-US" altLang="ko-KR" baseline="30000" dirty="0">
                <a:hlinkClick r:id="rId8"/>
              </a:rPr>
              <a:t>[5]</a:t>
            </a:r>
            <a:r>
              <a:rPr lang="en-US" altLang="ko-KR" dirty="0"/>
              <a:t>, </a:t>
            </a:r>
            <a:r>
              <a:rPr lang="ko-KR" altLang="en-US" dirty="0"/>
              <a:t>구조화 </a:t>
            </a:r>
            <a:r>
              <a:rPr lang="ko-KR" altLang="en-US" dirty="0" err="1"/>
              <a:t>질의어</a:t>
            </a:r>
            <a:r>
              <a:rPr lang="en-US" altLang="ko-KR" dirty="0"/>
              <a:t>, S-Q-L</a:t>
            </a:r>
            <a:r>
              <a:rPr lang="en-US" altLang="ko-KR" baseline="30000" dirty="0">
                <a:hlinkClick r:id="rId9"/>
              </a:rPr>
              <a:t>[6]</a:t>
            </a:r>
            <a:r>
              <a:rPr lang="en-US" altLang="ko-KR" dirty="0"/>
              <a:t>)</a:t>
            </a:r>
            <a:r>
              <a:rPr lang="ko-KR" altLang="en-US" dirty="0"/>
              <a:t>는 </a:t>
            </a:r>
            <a:r>
              <a:rPr lang="ko-KR" altLang="en-US" dirty="0">
                <a:hlinkClick r:id="rId10" tooltip="관계형 데이터베이스 관리 시스템"/>
              </a:rPr>
              <a:t>관계형 데이터베이스 관리 시스템</a:t>
            </a:r>
            <a:r>
              <a:rPr lang="en-US" altLang="ko-KR" dirty="0"/>
              <a:t>(RDBMS)</a:t>
            </a:r>
            <a:r>
              <a:rPr lang="ko-KR" altLang="en-US" dirty="0"/>
              <a:t>의 데이터를 관리하기 위해 설계된 특수 목적의 </a:t>
            </a:r>
            <a:r>
              <a:rPr lang="ko-KR" altLang="en-US" dirty="0">
                <a:hlinkClick r:id="rId11" tooltip="프로그래밍 언어"/>
              </a:rPr>
              <a:t>프로그래밍 언어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관계형 데이터베이스 관리 시스템에서 자료의 검색과 관리</a:t>
            </a:r>
            <a:r>
              <a:rPr lang="en-US" altLang="ko-KR" dirty="0"/>
              <a:t>, </a:t>
            </a:r>
            <a:r>
              <a:rPr lang="ko-KR" altLang="en-US" dirty="0">
                <a:hlinkClick r:id="rId12" tooltip="데이터베이스 스키마"/>
              </a:rPr>
              <a:t>데이터베이스 스키마</a:t>
            </a:r>
            <a:r>
              <a:rPr lang="ko-KR" altLang="en-US" dirty="0"/>
              <a:t> 생성과 수정</a:t>
            </a:r>
            <a:r>
              <a:rPr lang="en-US" altLang="ko-KR" dirty="0"/>
              <a:t>, </a:t>
            </a:r>
            <a:r>
              <a:rPr lang="ko-KR" altLang="en-US" dirty="0"/>
              <a:t>데이터베이스 객체 접근 조정 관리를 위해 고안되었다</a:t>
            </a:r>
            <a:r>
              <a:rPr lang="en-US" altLang="ko-KR" dirty="0"/>
              <a:t>. </a:t>
            </a:r>
            <a:r>
              <a:rPr lang="ko-KR" altLang="en-US" dirty="0"/>
              <a:t>많은 수의 데이터베이스 관련 프로그램들이 </a:t>
            </a:r>
            <a:r>
              <a:rPr lang="en-US" altLang="ko-KR" dirty="0"/>
              <a:t>SQL</a:t>
            </a:r>
            <a:r>
              <a:rPr lang="ko-KR" altLang="en-US" dirty="0"/>
              <a:t>을 표준으로 채택하고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D1C66-3BE3-48C8-A174-40D55C919C4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232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데이터베이스</a:t>
            </a:r>
            <a:r>
              <a:rPr lang="en-US" altLang="ko-KR" dirty="0" smtClean="0"/>
              <a:t>: </a:t>
            </a:r>
            <a:r>
              <a:rPr lang="ko-KR" altLang="en-US" dirty="0" smtClean="0">
                <a:solidFill>
                  <a:srgbClr val="FF0000"/>
                </a:solidFill>
              </a:rPr>
              <a:t>여러 사람에게 공유되어 사용될 목적을 </a:t>
            </a:r>
            <a:r>
              <a:rPr lang="ko-KR" altLang="en-US" dirty="0" smtClean="0"/>
              <a:t>가지고 구조적인 방식으로 관리되는 </a:t>
            </a:r>
            <a:r>
              <a:rPr lang="ko-KR" altLang="en-US" dirty="0" smtClean="0">
                <a:solidFill>
                  <a:srgbClr val="FF0000"/>
                </a:solidFill>
              </a:rPr>
              <a:t>데이터의 집합이다</a:t>
            </a:r>
          </a:p>
          <a:p>
            <a:r>
              <a:rPr lang="ko-KR" altLang="en-US" dirty="0" smtClean="0"/>
              <a:t>정보의 </a:t>
            </a:r>
            <a:r>
              <a:rPr lang="ko-KR" altLang="en-US" dirty="0" smtClean="0">
                <a:solidFill>
                  <a:srgbClr val="FF0000"/>
                </a:solidFill>
              </a:rPr>
              <a:t>중복을 최소화</a:t>
            </a:r>
            <a:r>
              <a:rPr lang="ko-KR" altLang="en-US" dirty="0" smtClean="0"/>
              <a:t>하고 한 곳에 저장함으로써 다수의 사용자가 필요한 정보에 효율적으로 접근할 수 있게 한 </a:t>
            </a:r>
            <a:r>
              <a:rPr lang="ko-KR" altLang="en-US" dirty="0" smtClean="0">
                <a:solidFill>
                  <a:srgbClr val="FF0000"/>
                </a:solidFill>
              </a:rPr>
              <a:t>정보의 집합체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데이터베이스관리시스템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데이터베이스의 체계적인 관리</a:t>
            </a:r>
            <a:r>
              <a:rPr lang="ko-KR" altLang="en-US" dirty="0" smtClean="0"/>
              <a:t>는 데이터베이스 관리 시스템을 통해 이루어진다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데이터 </a:t>
            </a:r>
            <a:r>
              <a:rPr lang="ko-KR" altLang="en-US" dirty="0" smtClean="0">
                <a:solidFill>
                  <a:srgbClr val="FF0000"/>
                </a:solidFill>
              </a:rPr>
              <a:t>추가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변경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삭제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검색 </a:t>
            </a:r>
            <a:r>
              <a:rPr lang="ko-KR" altLang="en-US" dirty="0" smtClean="0"/>
              <a:t>기능을 수행한다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 </a:t>
            </a:r>
            <a:r>
              <a:rPr lang="ko-KR" altLang="en-US" dirty="0" smtClean="0"/>
              <a:t>데이터베이스 시스템에 질의하는 언어 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사용자 와 </a:t>
            </a:r>
            <a:r>
              <a:rPr lang="en-US" altLang="ko-KR" dirty="0" smtClean="0"/>
              <a:t>DBMS </a:t>
            </a:r>
            <a:r>
              <a:rPr lang="ko-KR" altLang="en-US" dirty="0" smtClean="0"/>
              <a:t>사이의 약속된 </a:t>
            </a:r>
            <a:r>
              <a:rPr lang="ko-KR" altLang="en-US" dirty="0" smtClean="0">
                <a:solidFill>
                  <a:srgbClr val="FF0000"/>
                </a:solidFill>
              </a:rPr>
              <a:t>의사소통 언어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endParaRPr lang="ko-KR" altLang="en-US" dirty="0" smtClean="0"/>
          </a:p>
          <a:p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D1C66-3BE3-48C8-A174-40D55C919C4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69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두 그림의 차이는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왜 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가 필요한가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D1C66-3BE3-48C8-A174-40D55C919C4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715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Asterisk</a:t>
            </a:r>
            <a:r>
              <a:rPr lang="en-US" altLang="ko-KR" baseline="0" dirty="0" smtClean="0"/>
              <a:t> :</a:t>
            </a:r>
            <a:r>
              <a:rPr lang="ko-KR" altLang="en-US" baseline="0" dirty="0" smtClean="0"/>
              <a:t>별표</a:t>
            </a:r>
            <a:r>
              <a:rPr lang="en-US" altLang="ko-KR" baseline="0" dirty="0" smtClean="0"/>
              <a:t>(all )</a:t>
            </a:r>
            <a:r>
              <a:rPr lang="ko-KR" altLang="en-US" baseline="0" dirty="0" smtClean="0"/>
              <a:t>  </a:t>
            </a:r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애스터리스크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D1C66-3BE3-48C8-A174-40D55C919C4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055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0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</a:t>
            </a:r>
            <a:r>
              <a:rPr lang="ko-KR" alt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(Data)    : </a:t>
            </a:r>
            <a:r>
              <a:rPr lang="ko-KR" alt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우리가 알고있는 그 데이터이다</a:t>
            </a:r>
            <a:r>
              <a:rPr lang="en-US" altLang="ko-KR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보통 연구나 조사 등의 바탕이 되는 재료를 말한다</a:t>
            </a:r>
            <a:r>
              <a:rPr lang="en-US" altLang="ko-KR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0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마이닝</a:t>
            </a:r>
            <a:r>
              <a:rPr lang="ko-KR" alt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(Mining) : </a:t>
            </a:r>
            <a:r>
              <a:rPr lang="ko-KR" alt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채굴</a:t>
            </a:r>
            <a:r>
              <a:rPr lang="en-US" altLang="ko-KR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채광</a:t>
            </a:r>
            <a:r>
              <a:rPr lang="en-US" altLang="ko-KR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채광 산업을 말한다</a:t>
            </a:r>
            <a:r>
              <a:rPr lang="en-US" altLang="ko-KR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채광이란 광산에서 광석을 </a:t>
            </a:r>
            <a:r>
              <a:rPr lang="ko-KR" altLang="en-US" sz="10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캐내는것을</a:t>
            </a:r>
            <a:r>
              <a:rPr lang="ko-KR" alt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의미한다</a:t>
            </a:r>
            <a:r>
              <a:rPr lang="en-US" altLang="ko-KR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</a:t>
            </a:r>
            <a:r>
              <a:rPr lang="en-US" altLang="ko-KR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0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데이터마이닝이란</a:t>
            </a:r>
            <a:r>
              <a:rPr lang="ko-KR" alt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광산에서 광석을 캐내는 것에 비유한 것으로</a:t>
            </a:r>
            <a:r>
              <a:rPr lang="en-US" altLang="ko-KR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0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금광석에</a:t>
            </a:r>
            <a:r>
              <a:rPr lang="ko-KR" alt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극히 미량으로 포함된 금을 여러 단계를 거쳐 추출하듯이 </a:t>
            </a:r>
            <a:endParaRPr lang="en-US" altLang="ko-KR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ko-KR" alt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 많은 데이터의 산에서 </a:t>
            </a:r>
            <a:r>
              <a:rPr lang="ko-KR" altLang="en-US" sz="10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가치있는</a:t>
            </a:r>
            <a:r>
              <a:rPr lang="ko-KR" alt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유용한 정보를 찾아 내는 것</a:t>
            </a:r>
            <a:r>
              <a:rPr lang="en-US" altLang="ko-KR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 </a:t>
            </a:r>
            <a:r>
              <a:rPr lang="ko-KR" alt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이다</a:t>
            </a:r>
            <a:r>
              <a:rPr lang="en-US" altLang="ko-KR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D1C66-3BE3-48C8-A174-40D55C919C4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066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D1C66-3BE3-48C8-A174-40D55C919C4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67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함수란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무엇일까요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D1C66-3BE3-48C8-A174-40D55C919C4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895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D1C66-3BE3-48C8-A174-40D55C919C4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901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D1C66-3BE3-48C8-A174-40D55C919C42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852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FD20F-C9E2-4344-96DD-6E537C6A05F8}" type="datetimeFigureOut">
              <a:rPr lang="ko-KR" altLang="en-US" smtClean="0"/>
              <a:t>2024-02-25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75E8F-FA10-4DB9-869C-252571DCBA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565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FD20F-C9E2-4344-96DD-6E537C6A05F8}" type="datetimeFigureOut">
              <a:rPr lang="ko-KR" altLang="en-US" smtClean="0"/>
              <a:t>2024-02-25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75E8F-FA10-4DB9-869C-252571DCBA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596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FD20F-C9E2-4344-96DD-6E537C6A05F8}" type="datetimeFigureOut">
              <a:rPr lang="ko-KR" altLang="en-US" smtClean="0"/>
              <a:t>2024-02-25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75E8F-FA10-4DB9-869C-252571DCBA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065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FD20F-C9E2-4344-96DD-6E537C6A05F8}" type="datetimeFigureOut">
              <a:rPr lang="ko-KR" altLang="en-US" smtClean="0"/>
              <a:t>2024-02-25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75E8F-FA10-4DB9-869C-252571DCBA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46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FD20F-C9E2-4344-96DD-6E537C6A05F8}" type="datetimeFigureOut">
              <a:rPr lang="ko-KR" altLang="en-US" smtClean="0"/>
              <a:t>2024-02-25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75E8F-FA10-4DB9-869C-252571DCBA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910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FD20F-C9E2-4344-96DD-6E537C6A05F8}" type="datetimeFigureOut">
              <a:rPr lang="ko-KR" altLang="en-US" smtClean="0"/>
              <a:t>2024-02-25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75E8F-FA10-4DB9-869C-252571DCBA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399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FD20F-C9E2-4344-96DD-6E537C6A05F8}" type="datetimeFigureOut">
              <a:rPr lang="ko-KR" altLang="en-US" smtClean="0"/>
              <a:t>2024-02-25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75E8F-FA10-4DB9-869C-252571DCBA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6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FD20F-C9E2-4344-96DD-6E537C6A05F8}" type="datetimeFigureOut">
              <a:rPr lang="ko-KR" altLang="en-US" smtClean="0"/>
              <a:t>2024-02-25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75E8F-FA10-4DB9-869C-252571DCBA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53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FD20F-C9E2-4344-96DD-6E537C6A05F8}" type="datetimeFigureOut">
              <a:rPr lang="ko-KR" altLang="en-US" smtClean="0"/>
              <a:t>2024-02-25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75E8F-FA10-4DB9-869C-252571DCBA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106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FD20F-C9E2-4344-96DD-6E537C6A05F8}" type="datetimeFigureOut">
              <a:rPr lang="ko-KR" altLang="en-US" smtClean="0"/>
              <a:t>2024-02-25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75E8F-FA10-4DB9-869C-252571DCBA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858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FD20F-C9E2-4344-96DD-6E537C6A05F8}" type="datetimeFigureOut">
              <a:rPr lang="ko-KR" altLang="en-US" smtClean="0"/>
              <a:t>2024-02-25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75E8F-FA10-4DB9-869C-252571DCBA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428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FD20F-C9E2-4344-96DD-6E537C6A05F8}" type="datetimeFigureOut">
              <a:rPr lang="ko-KR" altLang="en-US" smtClean="0"/>
              <a:t>2024-02-25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75E8F-FA10-4DB9-869C-252571DCBA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94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3172" y="1141216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8000" dirty="0" smtClean="0">
                <a:solidFill>
                  <a:srgbClr val="0070C0"/>
                </a:solidFill>
              </a:rPr>
              <a:t>SQL(</a:t>
            </a:r>
            <a:r>
              <a:rPr lang="ko-KR" altLang="en-US" sz="8000" dirty="0" err="1" smtClean="0">
                <a:solidFill>
                  <a:srgbClr val="0070C0"/>
                </a:solidFill>
              </a:rPr>
              <a:t>시퀄</a:t>
            </a:r>
            <a:r>
              <a:rPr lang="en-US" altLang="ko-KR" sz="8000" dirty="0" smtClean="0">
                <a:solidFill>
                  <a:srgbClr val="0070C0"/>
                </a:solidFill>
              </a:rPr>
              <a:t>)</a:t>
            </a:r>
            <a:endParaRPr lang="ko-KR" altLang="en-US" sz="8000" dirty="0">
              <a:solidFill>
                <a:srgbClr val="0070C0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70202" y="5270582"/>
            <a:ext cx="9144000" cy="602317"/>
          </a:xfrm>
        </p:spPr>
        <p:txBody>
          <a:bodyPr/>
          <a:lstStyle/>
          <a:p>
            <a:pPr algn="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42202" y="3613090"/>
            <a:ext cx="3497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구조화 질의 언어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8645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자기 디스크 2"/>
          <p:cNvSpPr/>
          <p:nvPr/>
        </p:nvSpPr>
        <p:spPr>
          <a:xfrm>
            <a:off x="1378249" y="4005631"/>
            <a:ext cx="2960016" cy="2052460"/>
          </a:xfrm>
          <a:prstGeom prst="flowChartMagneticDisk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rgbClr val="7030A0"/>
                </a:solidFill>
              </a:rPr>
              <a:t>데이터베이스</a:t>
            </a:r>
            <a:endParaRPr lang="ko-KR" altLang="en-US" sz="1200" b="1" dirty="0" smtClean="0">
              <a:solidFill>
                <a:srgbClr val="7030A0"/>
              </a:solidFill>
            </a:endParaRPr>
          </a:p>
        </p:txBody>
      </p:sp>
      <p:cxnSp>
        <p:nvCxnSpPr>
          <p:cNvPr id="5" name="구부러진 연결선 4"/>
          <p:cNvCxnSpPr>
            <a:endCxn id="3" idx="0"/>
          </p:cNvCxnSpPr>
          <p:nvPr/>
        </p:nvCxnSpPr>
        <p:spPr>
          <a:xfrm>
            <a:off x="784360" y="3090363"/>
            <a:ext cx="2073897" cy="1599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3803090" y="3569738"/>
            <a:ext cx="710022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1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데이터</a:t>
            </a:r>
            <a:endParaRPr lang="en-US" altLang="ko-KR" sz="11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42456" y="3155582"/>
            <a:ext cx="710022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1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데이터</a:t>
            </a:r>
            <a:endParaRPr lang="en-US" altLang="ko-KR" sz="11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10" name="그림 9" descr="File:&lt;strong&gt;사람&lt;/strong&gt;.png - Wikimedia Common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70" y="2504103"/>
            <a:ext cx="548883" cy="585475"/>
          </a:xfrm>
          <a:prstGeom prst="rect">
            <a:avLst/>
          </a:prstGeom>
        </p:spPr>
      </p:pic>
      <p:cxnSp>
        <p:nvCxnSpPr>
          <p:cNvPr id="16" name="구부러진 연결선 15"/>
          <p:cNvCxnSpPr>
            <a:stCxn id="3" idx="0"/>
          </p:cNvCxnSpPr>
          <p:nvPr/>
        </p:nvCxnSpPr>
        <p:spPr>
          <a:xfrm rot="5400000" flipH="1" flipV="1">
            <a:off x="2534041" y="3236614"/>
            <a:ext cx="1777386" cy="112895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 descr="File:&lt;strong&gt;사람&lt;/strong&gt;.png - Wikimedia Common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381" y="2207981"/>
            <a:ext cx="548883" cy="585475"/>
          </a:xfrm>
          <a:prstGeom prst="rect">
            <a:avLst/>
          </a:prstGeom>
        </p:spPr>
      </p:pic>
      <p:sp>
        <p:nvSpPr>
          <p:cNvPr id="19" name="순서도: 자기 디스크 18"/>
          <p:cNvSpPr/>
          <p:nvPr/>
        </p:nvSpPr>
        <p:spPr>
          <a:xfrm>
            <a:off x="7366376" y="3921676"/>
            <a:ext cx="2960016" cy="2139884"/>
          </a:xfrm>
          <a:prstGeom prst="flowChartMagneticDisk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rgbClr val="7030A0"/>
                </a:solidFill>
              </a:rPr>
              <a:t>데이터베이스</a:t>
            </a:r>
            <a:endParaRPr lang="ko-KR" altLang="en-US" sz="1200" b="1" dirty="0" smtClean="0">
              <a:solidFill>
                <a:srgbClr val="7030A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955464" y="1903171"/>
            <a:ext cx="710022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1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데이터</a:t>
            </a:r>
            <a:endParaRPr lang="en-US" altLang="ko-KR" sz="11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23" name="그림 22" descr="File:&lt;strong&gt;사람&lt;/strong&gt;.png - Wikimedia Common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740" y="1064626"/>
            <a:ext cx="548883" cy="585475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7051249" y="2673290"/>
            <a:ext cx="3590271" cy="5695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DBMS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 flipH="1" flipV="1">
            <a:off x="8936611" y="3268018"/>
            <a:ext cx="18853" cy="603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6" idx="0"/>
          </p:cNvCxnSpPr>
          <p:nvPr/>
        </p:nvCxnSpPr>
        <p:spPr>
          <a:xfrm flipH="1" flipV="1">
            <a:off x="8846384" y="1772366"/>
            <a:ext cx="1" cy="900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8229600" y="1903171"/>
            <a:ext cx="28280" cy="694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8243740" y="3242821"/>
            <a:ext cx="0" cy="782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803090" y="1565819"/>
            <a:ext cx="1947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  </a:t>
            </a:r>
            <a:r>
              <a:rPr lang="en-US" altLang="ko-KR" sz="1400" dirty="0" smtClean="0"/>
              <a:t> </a:t>
            </a:r>
          </a:p>
          <a:p>
            <a:r>
              <a:rPr lang="ko-KR" altLang="en-US" sz="1400" dirty="0" err="1" smtClean="0"/>
              <a:t>학생정보</a:t>
            </a:r>
            <a:r>
              <a:rPr lang="ko-KR" altLang="en-US" sz="1400" dirty="0" smtClean="0"/>
              <a:t> 조회하기</a:t>
            </a:r>
            <a:endParaRPr lang="ko-KR" alt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9241645" y="962706"/>
            <a:ext cx="1947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  </a:t>
            </a:r>
            <a:r>
              <a:rPr lang="en-US" altLang="ko-KR" sz="1400" dirty="0" smtClean="0"/>
              <a:t> </a:t>
            </a:r>
          </a:p>
          <a:p>
            <a:r>
              <a:rPr lang="ko-KR" altLang="en-US" sz="1400" dirty="0" err="1" smtClean="0"/>
              <a:t>학생정보</a:t>
            </a:r>
            <a:r>
              <a:rPr lang="ko-KR" altLang="en-US" sz="1400" dirty="0" smtClean="0"/>
              <a:t> 조회하기</a:t>
            </a:r>
            <a:endParaRPr lang="ko-KR" altLang="en-US" sz="1400" dirty="0"/>
          </a:p>
        </p:txBody>
      </p:sp>
      <p:cxnSp>
        <p:nvCxnSpPr>
          <p:cNvPr id="47" name="직선 연결선 46"/>
          <p:cNvCxnSpPr/>
          <p:nvPr/>
        </p:nvCxnSpPr>
        <p:spPr>
          <a:xfrm>
            <a:off x="5995447" y="320511"/>
            <a:ext cx="0" cy="6537489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303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26415" y="1609875"/>
            <a:ext cx="743344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데이터베이스 관리시스템의 </a:t>
            </a:r>
            <a:r>
              <a:rPr lang="ko-KR" alt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필요성</a:t>
            </a:r>
            <a:endParaRPr lang="en-US" altLang="ko-KR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215299" y="2960016"/>
            <a:ext cx="3836709" cy="2234153"/>
          </a:xfrm>
          <a:prstGeom prst="rect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b="1" dirty="0" smtClean="0"/>
              <a:t>여러 사용자가 공용으로 사용을 함으로써</a:t>
            </a:r>
            <a:endParaRPr lang="en-US" altLang="ko-KR" b="1" dirty="0" smtClean="0"/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동시성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성능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보완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chemeClr val="tx1"/>
                </a:solidFill>
              </a:rPr>
              <a:t>문제를 해결하기 위함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417308" y="3297272"/>
            <a:ext cx="22012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DBMS</a:t>
            </a:r>
            <a:endParaRPr lang="en-US" altLang="ko-KR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6584208" y="3297272"/>
            <a:ext cx="1300899" cy="1451728"/>
          </a:xfrm>
          <a:prstGeom prst="rightArrow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446416" y="4411744"/>
            <a:ext cx="2158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데이터베이스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ko-KR" altLang="en-US" dirty="0" err="1" smtClean="0"/>
              <a:t>관리자역할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1234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22442" y="1251657"/>
            <a:ext cx="14670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SQL</a:t>
            </a:r>
            <a:endParaRPr lang="en-US" altLang="ko-KR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02937" y="2281286"/>
            <a:ext cx="965304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800" b="1" dirty="0" smtClean="0">
                <a:solidFill>
                  <a:srgbClr val="FF0000"/>
                </a:solidFill>
              </a:rPr>
              <a:t>DDL</a:t>
            </a:r>
            <a:r>
              <a:rPr lang="en-US" altLang="ko-KR" sz="2800" b="1" dirty="0" smtClean="0"/>
              <a:t>: </a:t>
            </a:r>
            <a:r>
              <a:rPr lang="ko-KR" altLang="en-US" sz="2800" b="1" dirty="0" smtClean="0"/>
              <a:t>데이터 정의 언어</a:t>
            </a:r>
            <a:endParaRPr lang="en-US" altLang="ko-KR" sz="2800" b="1" dirty="0" smtClean="0"/>
          </a:p>
          <a:p>
            <a:r>
              <a:rPr lang="en-US" altLang="ko-KR" sz="2800" b="1" dirty="0" smtClean="0">
                <a:solidFill>
                  <a:srgbClr val="00B0F0"/>
                </a:solidFill>
              </a:rPr>
              <a:t>  CREATE , ALTER, DROP</a:t>
            </a:r>
            <a:endParaRPr lang="en-US" altLang="ko-KR" sz="2800" b="1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8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800" b="1" dirty="0" smtClean="0">
                <a:solidFill>
                  <a:srgbClr val="FF0000"/>
                </a:solidFill>
              </a:rPr>
              <a:t>DML</a:t>
            </a:r>
            <a:r>
              <a:rPr lang="en-US" altLang="ko-KR" sz="2800" b="1" dirty="0" smtClean="0"/>
              <a:t>: </a:t>
            </a:r>
            <a:r>
              <a:rPr lang="ko-KR" altLang="en-US" sz="2800" b="1" dirty="0" smtClean="0"/>
              <a:t>데이터 </a:t>
            </a:r>
            <a:r>
              <a:rPr lang="ko-KR" altLang="en-US" sz="2800" b="1" dirty="0" err="1" smtClean="0"/>
              <a:t>조작언어</a:t>
            </a:r>
            <a:endParaRPr lang="en-US" altLang="ko-KR" sz="2800" b="1" dirty="0" smtClean="0"/>
          </a:p>
          <a:p>
            <a:r>
              <a:rPr lang="en-US" altLang="ko-KR" sz="2800" b="1" dirty="0" smtClean="0">
                <a:solidFill>
                  <a:srgbClr val="92D050"/>
                </a:solidFill>
              </a:rPr>
              <a:t>   SELECT </a:t>
            </a:r>
            <a:r>
              <a:rPr lang="en-US" altLang="ko-KR" sz="2800" b="1" dirty="0" smtClean="0">
                <a:solidFill>
                  <a:srgbClr val="00B0F0"/>
                </a:solidFill>
              </a:rPr>
              <a:t>, INSERT , UPDATE , DELETE</a:t>
            </a:r>
          </a:p>
          <a:p>
            <a:endParaRPr lang="en-US" altLang="ko-KR" sz="2800" b="1" dirty="0" smtClean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800" b="1" dirty="0" smtClean="0">
                <a:solidFill>
                  <a:srgbClr val="FF0000"/>
                </a:solidFill>
              </a:rPr>
              <a:t>DCL</a:t>
            </a:r>
            <a:r>
              <a:rPr lang="en-US" altLang="ko-KR" sz="2800" b="1" dirty="0" smtClean="0"/>
              <a:t>: </a:t>
            </a:r>
            <a:r>
              <a:rPr lang="ko-KR" altLang="en-US" sz="2800" b="1" dirty="0"/>
              <a:t>데이터 </a:t>
            </a:r>
            <a:r>
              <a:rPr lang="ko-KR" altLang="en-US" sz="2800" b="1" dirty="0" err="1" smtClean="0"/>
              <a:t>제어언어</a:t>
            </a:r>
            <a:endParaRPr lang="en-US" altLang="ko-KR" sz="2800" b="1" dirty="0"/>
          </a:p>
          <a:p>
            <a:r>
              <a:rPr lang="en-US" altLang="ko-KR" sz="2800" b="1" dirty="0">
                <a:solidFill>
                  <a:srgbClr val="92D050"/>
                </a:solidFill>
              </a:rPr>
              <a:t>   </a:t>
            </a:r>
            <a:r>
              <a:rPr lang="en-US" altLang="ko-KR" sz="2800" b="1" dirty="0" smtClean="0">
                <a:solidFill>
                  <a:srgbClr val="00B0F0"/>
                </a:solidFill>
              </a:rPr>
              <a:t>GRANT, REVOKE</a:t>
            </a:r>
            <a:endParaRPr lang="en-US" altLang="ko-KR" sz="2800" b="1" dirty="0">
              <a:solidFill>
                <a:srgbClr val="00B0F0"/>
              </a:solidFill>
            </a:endParaRPr>
          </a:p>
          <a:p>
            <a:r>
              <a:rPr lang="en-US" altLang="ko-KR" sz="2800" b="1" dirty="0" smtClean="0"/>
              <a:t> 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29713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원통 1"/>
          <p:cNvSpPr/>
          <p:nvPr/>
        </p:nvSpPr>
        <p:spPr>
          <a:xfrm>
            <a:off x="7508646" y="2501129"/>
            <a:ext cx="3501034" cy="3384346"/>
          </a:xfrm>
          <a:prstGeom prst="can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데이터 저장소</a:t>
            </a:r>
            <a:endParaRPr lang="en-US" altLang="ko-KR" sz="2800" dirty="0" smtClean="0"/>
          </a:p>
          <a:p>
            <a:pPr algn="ctr"/>
            <a:r>
              <a:rPr lang="en-US" altLang="ko-KR" sz="2800" dirty="0" smtClean="0"/>
              <a:t>(</a:t>
            </a:r>
            <a:r>
              <a:rPr lang="ko-KR" altLang="en-US" sz="2800" dirty="0" smtClean="0"/>
              <a:t>데이터베이스</a:t>
            </a:r>
            <a:r>
              <a:rPr lang="en-US" altLang="ko-KR" sz="2800" dirty="0" smtClean="0"/>
              <a:t>)</a:t>
            </a:r>
          </a:p>
          <a:p>
            <a:pPr algn="ctr"/>
            <a:r>
              <a:rPr lang="ko-KR" altLang="en-US" sz="2800" dirty="0" smtClean="0"/>
              <a:t>저장</a:t>
            </a:r>
            <a:r>
              <a:rPr lang="en-US" altLang="ko-KR" sz="2800" dirty="0" smtClean="0"/>
              <a:t>/</a:t>
            </a:r>
            <a:r>
              <a:rPr lang="ko-KR" altLang="en-US" sz="2800" dirty="0" smtClean="0"/>
              <a:t>공유</a:t>
            </a:r>
            <a:endParaRPr lang="ko-KR" altLang="en-US" sz="2800" dirty="0"/>
          </a:p>
        </p:txBody>
      </p:sp>
      <p:sp>
        <p:nvSpPr>
          <p:cNvPr id="3" name="직사각형 2"/>
          <p:cNvSpPr/>
          <p:nvPr/>
        </p:nvSpPr>
        <p:spPr>
          <a:xfrm>
            <a:off x="5063765" y="2461574"/>
            <a:ext cx="1494004" cy="3337089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DBMS</a:t>
            </a:r>
          </a:p>
          <a:p>
            <a:pPr algn="ctr"/>
            <a:r>
              <a:rPr lang="en-US" altLang="ko-KR" sz="2000" dirty="0" smtClean="0"/>
              <a:t>(DB</a:t>
            </a:r>
            <a:r>
              <a:rPr lang="ko-KR" altLang="en-US" sz="2000" dirty="0" smtClean="0"/>
              <a:t>관리</a:t>
            </a:r>
            <a:endParaRPr lang="en-US" altLang="ko-KR" sz="2000" dirty="0" smtClean="0"/>
          </a:p>
          <a:p>
            <a:pPr algn="ctr"/>
            <a:r>
              <a:rPr lang="ko-KR" altLang="en-US" sz="2000" dirty="0" smtClean="0"/>
              <a:t>시스템</a:t>
            </a:r>
            <a:r>
              <a:rPr lang="en-US" altLang="ko-KR" sz="2000" dirty="0" smtClean="0"/>
              <a:t>)</a:t>
            </a:r>
          </a:p>
        </p:txBody>
      </p:sp>
      <p:sp>
        <p:nvSpPr>
          <p:cNvPr id="4" name="순서도: 연결자 3"/>
          <p:cNvSpPr/>
          <p:nvPr/>
        </p:nvSpPr>
        <p:spPr>
          <a:xfrm>
            <a:off x="1483006" y="3559797"/>
            <a:ext cx="565608" cy="537328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dirty="0" smtClean="0"/>
          </a:p>
        </p:txBody>
      </p:sp>
      <p:sp>
        <p:nvSpPr>
          <p:cNvPr id="5" name="이등변 삼각형 4"/>
          <p:cNvSpPr/>
          <p:nvPr/>
        </p:nvSpPr>
        <p:spPr>
          <a:xfrm>
            <a:off x="1539566" y="4097125"/>
            <a:ext cx="452487" cy="499620"/>
          </a:xfrm>
          <a:prstGeom prst="triangle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dirty="0" smtClean="0"/>
          </a:p>
        </p:txBody>
      </p:sp>
      <p:cxnSp>
        <p:nvCxnSpPr>
          <p:cNvPr id="6" name="직선 연결선 5"/>
          <p:cNvCxnSpPr/>
          <p:nvPr/>
        </p:nvCxnSpPr>
        <p:spPr>
          <a:xfrm flipH="1">
            <a:off x="1662115" y="4596745"/>
            <a:ext cx="18854" cy="311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stCxn id="5" idx="3"/>
          </p:cNvCxnSpPr>
          <p:nvPr/>
        </p:nvCxnSpPr>
        <p:spPr>
          <a:xfrm>
            <a:off x="1765810" y="4596745"/>
            <a:ext cx="179108" cy="348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4" idx="6"/>
          </p:cNvCxnSpPr>
          <p:nvPr/>
        </p:nvCxnSpPr>
        <p:spPr>
          <a:xfrm>
            <a:off x="2048614" y="3828461"/>
            <a:ext cx="3015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6604904" y="3828461"/>
            <a:ext cx="9484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05267" y="1881662"/>
            <a:ext cx="310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데이터베이스관리자 역할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6604904" y="4616875"/>
            <a:ext cx="10426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1992053" y="4493050"/>
            <a:ext cx="30717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735560" y="2705002"/>
            <a:ext cx="206178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SQL(</a:t>
            </a:r>
            <a:r>
              <a:rPr lang="ko-KR" altLang="en-US" sz="3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시퀄</a:t>
            </a:r>
            <a:r>
              <a:rPr lang="en-US" altLang="ko-KR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)</a:t>
            </a:r>
            <a:endParaRPr lang="en-US" altLang="ko-KR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20359" y="3305241"/>
            <a:ext cx="1451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소통하기 위한</a:t>
            </a:r>
            <a:endParaRPr lang="en-US" altLang="ko-KR" sz="1400" dirty="0" smtClean="0"/>
          </a:p>
          <a:p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규칙있는</a:t>
            </a:r>
            <a:r>
              <a:rPr lang="ko-KR" altLang="en-US" sz="1400" dirty="0" smtClean="0"/>
              <a:t> 말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3089029" y="5251139"/>
            <a:ext cx="23282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err="1" smtClean="0"/>
              <a:t>데이터삽입</a:t>
            </a:r>
            <a:endParaRPr lang="en-US" altLang="ko-KR" dirty="0" smtClean="0"/>
          </a:p>
          <a:p>
            <a:r>
              <a:rPr lang="en-US" altLang="ko-KR" dirty="0" smtClean="0"/>
              <a:t>2.</a:t>
            </a:r>
            <a:r>
              <a:rPr lang="ko-KR" altLang="en-US" dirty="0" err="1" smtClean="0"/>
              <a:t>데이터변경</a:t>
            </a:r>
            <a:endParaRPr lang="en-US" altLang="ko-KR" dirty="0" smtClean="0"/>
          </a:p>
          <a:p>
            <a:r>
              <a:rPr lang="en-US" altLang="ko-KR" dirty="0" smtClean="0"/>
              <a:t>3.</a:t>
            </a:r>
            <a:r>
              <a:rPr lang="ko-KR" altLang="en-US" dirty="0" err="1" smtClean="0"/>
              <a:t>데이터삭제</a:t>
            </a:r>
            <a:endParaRPr lang="en-US" altLang="ko-KR" dirty="0" smtClean="0"/>
          </a:p>
          <a:p>
            <a:r>
              <a:rPr lang="en-US" altLang="ko-KR" dirty="0" smtClean="0"/>
              <a:t>4.</a:t>
            </a:r>
            <a:r>
              <a:rPr lang="ko-KR" altLang="en-US" dirty="0" err="1" smtClean="0">
                <a:solidFill>
                  <a:srgbClr val="FF0000"/>
                </a:solidFill>
              </a:rPr>
              <a:t>데이터조회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158753" y="4811310"/>
            <a:ext cx="121539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l"/>
            </a:pPr>
            <a:r>
              <a:rPr lang="en-US" altLang="ko-KR" sz="2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DML</a:t>
            </a:r>
            <a:endParaRPr lang="en-US" altLang="ko-KR" sz="2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39738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28151" y="1532603"/>
            <a:ext cx="67265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ko-KR" sz="5400" b="1" cap="none" spc="0" dirty="0" smtClean="0">
                <a:ln/>
                <a:solidFill>
                  <a:schemeClr val="accent4"/>
                </a:solidFill>
                <a:effectLst/>
              </a:rPr>
              <a:t>SELECT(</a:t>
            </a:r>
            <a:r>
              <a:rPr lang="ko-KR" altLang="en-US" sz="5400" b="1" cap="none" spc="0" dirty="0" smtClean="0">
                <a:ln/>
                <a:solidFill>
                  <a:schemeClr val="accent4"/>
                </a:solidFill>
                <a:effectLst/>
              </a:rPr>
              <a:t>데이터 조회</a:t>
            </a:r>
            <a:r>
              <a:rPr lang="en-US" altLang="ko-KR" sz="5400" b="1" cap="none" spc="0" dirty="0" smtClean="0">
                <a:ln/>
                <a:solidFill>
                  <a:schemeClr val="accent4"/>
                </a:solidFill>
                <a:effectLst/>
              </a:rPr>
              <a:t>)</a:t>
            </a:r>
            <a:endParaRPr lang="en-US" altLang="ko-KR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423447" y="3940405"/>
            <a:ext cx="9049732" cy="20079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800" b="1" dirty="0" smtClean="0"/>
              <a:t> SELECT</a:t>
            </a:r>
            <a:r>
              <a:rPr lang="en-US" altLang="ko-KR" sz="2800" dirty="0" smtClean="0"/>
              <a:t>  </a:t>
            </a:r>
            <a:r>
              <a:rPr lang="en-US" altLang="ko-KR" sz="2800" b="1" dirty="0" smtClean="0">
                <a:solidFill>
                  <a:srgbClr val="92D050"/>
                </a:solidFill>
              </a:rPr>
              <a:t>ID, NAME, ADDR</a:t>
            </a:r>
            <a:r>
              <a:rPr lang="en-US" altLang="ko-KR" sz="2800" dirty="0" smtClean="0">
                <a:solidFill>
                  <a:srgbClr val="92D050"/>
                </a:solidFill>
              </a:rPr>
              <a:t> </a:t>
            </a:r>
            <a:r>
              <a:rPr lang="en-US" altLang="ko-KR" sz="2800" b="1" dirty="0" smtClean="0"/>
              <a:t>FROM</a:t>
            </a:r>
            <a:r>
              <a:rPr lang="en-US" altLang="ko-KR" sz="2800" dirty="0" smtClean="0"/>
              <a:t> </a:t>
            </a:r>
            <a:r>
              <a:rPr lang="en-US" altLang="ko-KR" sz="2800" b="1" dirty="0" smtClean="0">
                <a:solidFill>
                  <a:srgbClr val="92D050"/>
                </a:solidFill>
              </a:rPr>
              <a:t>CUSTOMER</a:t>
            </a:r>
            <a:r>
              <a:rPr lang="en-US" altLang="ko-KR" sz="2800" dirty="0" smtClean="0"/>
              <a:t> ;</a:t>
            </a:r>
            <a:endParaRPr lang="ko-KR" altLang="en-US" sz="2800" dirty="0"/>
          </a:p>
        </p:txBody>
      </p:sp>
      <p:sp>
        <p:nvSpPr>
          <p:cNvPr id="4" name="직사각형 3"/>
          <p:cNvSpPr/>
          <p:nvPr/>
        </p:nvSpPr>
        <p:spPr>
          <a:xfrm>
            <a:off x="1423447" y="3035433"/>
            <a:ext cx="9049732" cy="6693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800" b="1" dirty="0" smtClean="0"/>
              <a:t> SELECT </a:t>
            </a:r>
            <a:r>
              <a:rPr lang="ko-KR" altLang="en-US" sz="2800" b="1" dirty="0" err="1" smtClean="0"/>
              <a:t>컬럼명</a:t>
            </a:r>
            <a:r>
              <a:rPr lang="en-US" altLang="ko-KR" sz="2800" b="1" dirty="0" smtClean="0"/>
              <a:t>, </a:t>
            </a:r>
            <a:r>
              <a:rPr lang="ko-KR" altLang="en-US" sz="2800" b="1" dirty="0" err="1" smtClean="0"/>
              <a:t>컬럼명</a:t>
            </a:r>
            <a:r>
              <a:rPr lang="ko-KR" altLang="en-US" sz="2800" b="1" dirty="0"/>
              <a:t> 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FROM </a:t>
            </a:r>
            <a:r>
              <a:rPr lang="ko-KR" altLang="en-US" sz="2800" b="1" dirty="0" err="1" smtClean="0"/>
              <a:t>테이블명</a:t>
            </a:r>
            <a:r>
              <a:rPr lang="ko-KR" altLang="en-US" sz="2800" b="1" dirty="0" smtClean="0"/>
              <a:t>  </a:t>
            </a:r>
            <a:r>
              <a:rPr lang="en-US" altLang="ko-KR" sz="2800" b="1" dirty="0" smtClean="0"/>
              <a:t>;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59232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23447" y="1626872"/>
            <a:ext cx="55915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ko-KR" sz="5400" b="1" cap="none" spc="0" dirty="0" smtClean="0">
                <a:ln/>
                <a:solidFill>
                  <a:schemeClr val="accent4"/>
                </a:solidFill>
                <a:effectLst/>
              </a:rPr>
              <a:t>SELECT(</a:t>
            </a:r>
            <a:r>
              <a:rPr lang="ko-KR" altLang="en-US" sz="2400" b="1" cap="none" spc="0" dirty="0" err="1" smtClean="0">
                <a:ln/>
                <a:solidFill>
                  <a:schemeClr val="accent4"/>
                </a:solidFill>
                <a:effectLst/>
              </a:rPr>
              <a:t>모든컬럼</a:t>
            </a:r>
            <a:r>
              <a:rPr lang="ko-KR" altLang="en-US" sz="2400" b="1" cap="none" spc="0" dirty="0" smtClean="0">
                <a:ln/>
                <a:solidFill>
                  <a:schemeClr val="accent4"/>
                </a:solidFill>
                <a:effectLst/>
              </a:rPr>
              <a:t> 조회하기</a:t>
            </a:r>
            <a:r>
              <a:rPr lang="en-US" altLang="ko-KR" sz="5400" b="1" cap="none" spc="0" dirty="0" smtClean="0">
                <a:ln/>
                <a:solidFill>
                  <a:schemeClr val="accent4"/>
                </a:solidFill>
                <a:effectLst/>
              </a:rPr>
              <a:t>)</a:t>
            </a:r>
            <a:endParaRPr lang="en-US" altLang="ko-KR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423447" y="3940405"/>
            <a:ext cx="9049732" cy="20079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800" b="1" dirty="0" smtClean="0"/>
              <a:t> SELECT</a:t>
            </a:r>
            <a:r>
              <a:rPr lang="en-US" altLang="ko-KR" sz="2800" dirty="0" smtClean="0"/>
              <a:t>  </a:t>
            </a:r>
            <a:r>
              <a:rPr lang="en-US" altLang="ko-KR" sz="2800" b="1" dirty="0" smtClean="0">
                <a:solidFill>
                  <a:srgbClr val="92D050"/>
                </a:solidFill>
              </a:rPr>
              <a:t>*   </a:t>
            </a:r>
            <a:r>
              <a:rPr lang="en-US" altLang="ko-KR" sz="2800" b="1" dirty="0" smtClean="0"/>
              <a:t>FROM</a:t>
            </a:r>
            <a:r>
              <a:rPr lang="en-US" altLang="ko-KR" sz="2800" dirty="0" smtClean="0"/>
              <a:t>  </a:t>
            </a:r>
            <a:r>
              <a:rPr lang="en-US" altLang="ko-KR" sz="2800" b="1" dirty="0" smtClean="0">
                <a:solidFill>
                  <a:srgbClr val="92D050"/>
                </a:solidFill>
              </a:rPr>
              <a:t>CUSTOMER</a:t>
            </a:r>
            <a:r>
              <a:rPr lang="en-US" altLang="ko-KR" sz="2800" dirty="0" smtClean="0"/>
              <a:t> ;</a:t>
            </a:r>
            <a:endParaRPr lang="ko-KR" altLang="en-US" sz="2800" dirty="0"/>
          </a:p>
        </p:txBody>
      </p:sp>
      <p:sp>
        <p:nvSpPr>
          <p:cNvPr id="4" name="직사각형 3"/>
          <p:cNvSpPr/>
          <p:nvPr/>
        </p:nvSpPr>
        <p:spPr>
          <a:xfrm>
            <a:off x="1423447" y="3035433"/>
            <a:ext cx="9049732" cy="6693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800" b="1" dirty="0" smtClean="0"/>
              <a:t> SELECT *  </a:t>
            </a:r>
            <a:r>
              <a:rPr lang="ko-KR" altLang="en-US" sz="2800" b="1" dirty="0" err="1" smtClean="0"/>
              <a:t>테이블명</a:t>
            </a:r>
            <a:r>
              <a:rPr lang="ko-KR" altLang="en-US" sz="2800" b="1" dirty="0" smtClean="0"/>
              <a:t>  </a:t>
            </a:r>
            <a:r>
              <a:rPr lang="en-US" altLang="ko-KR" sz="2800" b="1" dirty="0" smtClean="0"/>
              <a:t>;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07425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82799" y="1144760"/>
            <a:ext cx="593143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데이터 정렬하기</a:t>
            </a:r>
            <a:r>
              <a:rPr lang="en-US" altLang="ko-KR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( </a:t>
            </a:r>
            <a:r>
              <a:rPr lang="ko-KR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한 가지 열로 정렬</a:t>
            </a:r>
            <a:r>
              <a:rPr lang="en-US" altLang="ko-KR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)</a:t>
            </a:r>
            <a:endParaRPr lang="en-US" altLang="ko-KR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87397" y="2111085"/>
            <a:ext cx="8851770" cy="19518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ORDER BY </a:t>
            </a:r>
            <a:r>
              <a:rPr lang="ko-KR" altLang="en-US" sz="20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열이름</a:t>
            </a:r>
            <a:r>
              <a:rPr lang="ko-KR" alt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사용하기</a:t>
            </a:r>
            <a:endParaRPr lang="en-US" altLang="ko-KR" sz="2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2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SELECT ID, NAME FROM CUSTOMER </a:t>
            </a:r>
            <a:r>
              <a:rPr lang="en-US" altLang="ko-KR" sz="2000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ORDER BY NAME</a:t>
            </a:r>
            <a:r>
              <a:rPr lang="en-US" altLang="ko-KR" sz="2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endParaRPr lang="en-US" altLang="ko-KR" sz="2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ORDER BY </a:t>
            </a:r>
            <a:r>
              <a:rPr lang="ko-KR" altLang="en-US" sz="20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열위치</a:t>
            </a:r>
            <a:r>
              <a:rPr lang="ko-KR" alt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사용하기</a:t>
            </a:r>
            <a:endParaRPr lang="en-US" altLang="ko-KR" sz="2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en-US" altLang="ko-KR" sz="2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 ID, NAME FROM CUSTOMER </a:t>
            </a:r>
            <a:r>
              <a:rPr lang="en-US" altLang="ko-KR" sz="2000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ORDER BY 2</a:t>
            </a:r>
            <a:r>
              <a:rPr lang="en-US" altLang="ko-KR" sz="2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  <a:endParaRPr lang="ko-KR" altLang="en-US" sz="2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87397" y="4496067"/>
            <a:ext cx="8851770" cy="19518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ORDER BY </a:t>
            </a:r>
            <a:r>
              <a:rPr lang="ko-KR" altLang="en-US" sz="20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열이름</a:t>
            </a:r>
            <a:r>
              <a:rPr lang="ko-KR" alt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사용하기</a:t>
            </a:r>
            <a:endParaRPr lang="en-US" altLang="ko-KR" sz="2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2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SELECT ID, NAME FROM CUSTOMER </a:t>
            </a:r>
            <a:r>
              <a:rPr lang="en-US" altLang="ko-KR" sz="2000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ORDER BY NAME </a:t>
            </a:r>
            <a:r>
              <a:rPr lang="en-US" altLang="ko-KR" sz="2000" dirty="0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DESC</a:t>
            </a:r>
            <a:r>
              <a:rPr lang="en-US" altLang="ko-KR" sz="2000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2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endParaRPr lang="en-US" altLang="ko-KR" sz="2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ORDER BY </a:t>
            </a:r>
            <a:r>
              <a:rPr lang="ko-KR" altLang="en-US" sz="20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열위치</a:t>
            </a:r>
            <a:r>
              <a:rPr lang="ko-KR" alt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사용하기</a:t>
            </a:r>
            <a:endParaRPr lang="en-US" altLang="ko-KR" sz="2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en-US" altLang="ko-KR" sz="2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 ID, NAME FROM CUSTOMER </a:t>
            </a:r>
            <a:r>
              <a:rPr lang="en-US" altLang="ko-KR" sz="2000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ORDER BY 2 </a:t>
            </a:r>
            <a:r>
              <a:rPr lang="en-US" altLang="ko-KR" sz="2000" dirty="0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DESC</a:t>
            </a:r>
            <a:r>
              <a:rPr lang="en-US" altLang="ko-KR" sz="2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  <a:endParaRPr lang="ko-KR" altLang="en-US" sz="2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65270" y="4496067"/>
            <a:ext cx="207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내림차순</a:t>
            </a:r>
            <a:r>
              <a:rPr lang="en-US" altLang="ko-KR" dirty="0" smtClean="0"/>
              <a:t>(DESC)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91513" y="2111085"/>
            <a:ext cx="207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오름차순</a:t>
            </a:r>
            <a:r>
              <a:rPr lang="en-US" altLang="ko-KR" dirty="0" smtClean="0"/>
              <a:t>(ASC)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3993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39557" y="1031639"/>
            <a:ext cx="578395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데이터 정렬하기</a:t>
            </a:r>
            <a:r>
              <a:rPr lang="en-US" altLang="ko-KR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( </a:t>
            </a:r>
            <a:r>
              <a:rPr lang="ko-KR" alt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여러가지열로 정렬</a:t>
            </a:r>
            <a:r>
              <a:rPr lang="en-US" altLang="ko-KR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)</a:t>
            </a:r>
            <a:endParaRPr lang="en-US" altLang="ko-KR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01278" y="2111085"/>
            <a:ext cx="9737889" cy="19518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ORDER BY </a:t>
            </a:r>
            <a:r>
              <a:rPr lang="ko-KR" altLang="en-US" sz="20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열이름</a:t>
            </a:r>
            <a:r>
              <a:rPr lang="ko-KR" alt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사용하기</a:t>
            </a:r>
            <a:endParaRPr lang="en-US" altLang="ko-KR" sz="2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2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SELECT DEPT, NAME FROM CUSTOMER </a:t>
            </a:r>
            <a:r>
              <a:rPr lang="en-US" altLang="ko-KR" sz="2000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ORDER BY DEPT, NAME</a:t>
            </a:r>
            <a:r>
              <a:rPr lang="en-US" altLang="ko-KR" sz="2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endParaRPr lang="en-US" altLang="ko-KR" sz="2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ORDER BY </a:t>
            </a:r>
            <a:r>
              <a:rPr lang="ko-KR" altLang="en-US" sz="20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열위치</a:t>
            </a:r>
            <a:r>
              <a:rPr lang="ko-KR" alt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사용하기</a:t>
            </a:r>
            <a:endParaRPr lang="en-US" altLang="ko-KR" sz="2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en-US" altLang="ko-KR" sz="2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 DEPT, NAME FROM CUSTOMER </a:t>
            </a:r>
            <a:r>
              <a:rPr lang="en-US" altLang="ko-KR" sz="2000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ORDER BY 1, 2</a:t>
            </a:r>
            <a:r>
              <a:rPr lang="en-US" altLang="ko-KR" sz="2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  <a:endParaRPr lang="ko-KR" altLang="en-US" sz="2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01278" y="4496067"/>
            <a:ext cx="9737889" cy="19518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ORDER BY </a:t>
            </a:r>
            <a:r>
              <a:rPr lang="ko-KR" altLang="en-US" sz="20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열이름</a:t>
            </a:r>
            <a:r>
              <a:rPr lang="ko-KR" alt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사용하기</a:t>
            </a:r>
            <a:endParaRPr lang="en-US" altLang="ko-KR" sz="2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2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SELECT ID, NAME FROM CUSTOMER </a:t>
            </a:r>
            <a:r>
              <a:rPr lang="en-US" altLang="ko-KR" sz="2000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ORDER BY DEPT ASC , NAME </a:t>
            </a:r>
            <a:r>
              <a:rPr lang="en-US" altLang="ko-KR" sz="2000" dirty="0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DESC</a:t>
            </a:r>
            <a:r>
              <a:rPr lang="en-US" altLang="ko-KR" sz="2000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2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endParaRPr lang="en-US" altLang="ko-KR" sz="2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ORDER BY </a:t>
            </a:r>
            <a:r>
              <a:rPr lang="ko-KR" altLang="en-US" sz="20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열위치</a:t>
            </a:r>
            <a:r>
              <a:rPr lang="ko-KR" alt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사용하기</a:t>
            </a:r>
            <a:endParaRPr lang="en-US" altLang="ko-KR" sz="2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en-US" altLang="ko-KR" sz="2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 ID, NAME FROM CUSTOMER </a:t>
            </a:r>
            <a:r>
              <a:rPr lang="en-US" altLang="ko-KR" sz="2000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ORDER BY 1 </a:t>
            </a:r>
            <a:r>
              <a:rPr lang="en-US" altLang="ko-KR" sz="2000" dirty="0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ASC</a:t>
            </a:r>
            <a:r>
              <a:rPr lang="en-US" altLang="ko-KR" sz="2000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2 </a:t>
            </a:r>
            <a:r>
              <a:rPr lang="en-US" altLang="ko-KR" sz="2000" dirty="0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DESC</a:t>
            </a:r>
            <a:r>
              <a:rPr lang="en-US" altLang="ko-KR" sz="2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  <a:endParaRPr lang="ko-KR" altLang="en-US" sz="2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31377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76313" y="3242821"/>
            <a:ext cx="9681328" cy="24792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3600" b="1" dirty="0" smtClean="0"/>
              <a:t>SELECT</a:t>
            </a:r>
            <a:r>
              <a:rPr lang="en-US" altLang="ko-KR" sz="3600" dirty="0" smtClean="0"/>
              <a:t>   </a:t>
            </a:r>
            <a:r>
              <a:rPr lang="ko-KR" altLang="en-US" sz="3600" dirty="0" err="1" smtClean="0"/>
              <a:t>컬럼명</a:t>
            </a:r>
            <a:endParaRPr lang="en-US" altLang="ko-KR" sz="3600" dirty="0" smtClean="0"/>
          </a:p>
          <a:p>
            <a:r>
              <a:rPr lang="en-US" altLang="ko-KR" sz="3600" b="1" dirty="0" smtClean="0"/>
              <a:t>FROM</a:t>
            </a:r>
            <a:r>
              <a:rPr lang="en-US" altLang="ko-KR" sz="3600" dirty="0" smtClean="0"/>
              <a:t>    </a:t>
            </a:r>
            <a:r>
              <a:rPr lang="ko-KR" altLang="en-US" sz="3600" dirty="0" err="1" smtClean="0"/>
              <a:t>테이블명</a:t>
            </a:r>
            <a:endParaRPr lang="en-US" altLang="ko-KR" sz="3600" dirty="0" smtClean="0"/>
          </a:p>
          <a:p>
            <a:r>
              <a:rPr lang="en-US" altLang="ko-KR" sz="3600" b="1" dirty="0" smtClean="0"/>
              <a:t>WHERE</a:t>
            </a:r>
            <a:r>
              <a:rPr lang="en-US" altLang="ko-KR" sz="3600" dirty="0" smtClean="0"/>
              <a:t>   </a:t>
            </a:r>
            <a:r>
              <a:rPr lang="ko-KR" altLang="en-US" sz="3600" dirty="0" smtClean="0"/>
              <a:t>조건</a:t>
            </a:r>
            <a:r>
              <a:rPr lang="en-US" altLang="ko-KR" sz="3600" dirty="0" smtClean="0"/>
              <a:t>;</a:t>
            </a:r>
            <a:endParaRPr lang="ko-KR" altLang="en-US" sz="3600" dirty="0"/>
          </a:p>
        </p:txBody>
      </p:sp>
      <p:sp>
        <p:nvSpPr>
          <p:cNvPr id="3" name="직사각형 2"/>
          <p:cNvSpPr/>
          <p:nvPr/>
        </p:nvSpPr>
        <p:spPr>
          <a:xfrm>
            <a:off x="1281009" y="1562741"/>
            <a:ext cx="49359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WHERE </a:t>
            </a:r>
            <a:r>
              <a:rPr lang="ko-KR" altLang="en-US" sz="54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조건절</a:t>
            </a:r>
            <a:endParaRPr lang="en-US" altLang="ko-K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4" name="폭발 1 3"/>
          <p:cNvSpPr/>
          <p:nvPr/>
        </p:nvSpPr>
        <p:spPr>
          <a:xfrm>
            <a:off x="7692272" y="763571"/>
            <a:ext cx="3365369" cy="2479250"/>
          </a:xfrm>
          <a:prstGeom prst="irregularSeal1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/>
              <a:t>원하는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데이터만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가져오기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7524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09399"/>
            <a:ext cx="1960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조건절</a:t>
            </a:r>
            <a:r>
              <a:rPr lang="ko-KR" altLang="en-US" b="1" dirty="0" smtClean="0"/>
              <a:t> 연산자</a:t>
            </a:r>
            <a:endParaRPr lang="ko-KR" altLang="en-US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000323"/>
              </p:ext>
            </p:extLst>
          </p:nvPr>
        </p:nvGraphicFramePr>
        <p:xfrm>
          <a:off x="1819372" y="239191"/>
          <a:ext cx="8811968" cy="660938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677213">
                  <a:extLst>
                    <a:ext uri="{9D8B030D-6E8A-4147-A177-3AD203B41FA5}">
                      <a16:colId xmlns:a16="http://schemas.microsoft.com/office/drawing/2014/main" xmlns="" val="2920933633"/>
                    </a:ext>
                  </a:extLst>
                </a:gridCol>
                <a:gridCol w="6134755">
                  <a:extLst>
                    <a:ext uri="{9D8B030D-6E8A-4147-A177-3AD203B41FA5}">
                      <a16:colId xmlns:a16="http://schemas.microsoft.com/office/drawing/2014/main" xmlns="" val="1616755739"/>
                    </a:ext>
                  </a:extLst>
                </a:gridCol>
              </a:tblGrid>
              <a:tr h="4307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연산자 종류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27949007"/>
                  </a:ext>
                </a:extLst>
              </a:tr>
              <a:tr h="4307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rgbClr val="7030A0"/>
                          </a:solidFill>
                        </a:rPr>
                        <a:t>=</a:t>
                      </a:r>
                      <a:endParaRPr lang="ko-KR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비교 대상에서 같은 조건을 검색</a:t>
                      </a:r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600" dirty="0" err="1" smtClean="0">
                          <a:solidFill>
                            <a:srgbClr val="FF0000"/>
                          </a:solidFill>
                        </a:rPr>
                        <a:t>같은것</a:t>
                      </a:r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70499686"/>
                  </a:ext>
                </a:extLst>
              </a:tr>
              <a:tr h="4307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rgbClr val="7030A0"/>
                          </a:solidFill>
                        </a:rPr>
                        <a:t>!= , &lt;&gt; </a:t>
                      </a:r>
                      <a:endParaRPr lang="ko-KR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비교 대상에서 같지 않은 조건을 검색 </a:t>
                      </a:r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600" dirty="0" err="1" smtClean="0">
                          <a:solidFill>
                            <a:srgbClr val="FF0000"/>
                          </a:solidFill>
                        </a:rPr>
                        <a:t>같지않은것</a:t>
                      </a:r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09641022"/>
                  </a:ext>
                </a:extLst>
              </a:tr>
              <a:tr h="4307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rgbClr val="7030A0"/>
                          </a:solidFill>
                        </a:rPr>
                        <a:t>&gt;</a:t>
                      </a:r>
                      <a:endParaRPr lang="ko-KR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비교 대상에서 큰 조건을 검색 </a:t>
                      </a:r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600" dirty="0" err="1" smtClean="0">
                          <a:solidFill>
                            <a:srgbClr val="FF0000"/>
                          </a:solidFill>
                        </a:rPr>
                        <a:t>큰것</a:t>
                      </a:r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7399267"/>
                  </a:ext>
                </a:extLst>
              </a:tr>
              <a:tr h="4307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rgbClr val="7030A0"/>
                          </a:solidFill>
                        </a:rPr>
                        <a:t>&gt;=</a:t>
                      </a:r>
                      <a:endParaRPr lang="ko-KR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비교 대상에서 크거나 같은 조건을 검색</a:t>
                      </a:r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</a:rPr>
                        <a:t>( </a:t>
                      </a:r>
                      <a:r>
                        <a:rPr lang="ko-KR" altLang="en-US" sz="1600" dirty="0" smtClean="0">
                          <a:solidFill>
                            <a:srgbClr val="FF0000"/>
                          </a:solidFill>
                        </a:rPr>
                        <a:t>이상</a:t>
                      </a:r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17827159"/>
                  </a:ext>
                </a:extLst>
              </a:tr>
              <a:tr h="4307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rgbClr val="7030A0"/>
                          </a:solidFill>
                        </a:rPr>
                        <a:t>&lt;</a:t>
                      </a:r>
                      <a:endParaRPr lang="ko-KR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비교 대상에서 작은 조건을 검색 </a:t>
                      </a:r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</a:rPr>
                        <a:t>( </a:t>
                      </a:r>
                      <a:r>
                        <a:rPr lang="ko-KR" altLang="en-US" sz="1600" dirty="0" err="1" smtClean="0">
                          <a:solidFill>
                            <a:srgbClr val="FF0000"/>
                          </a:solidFill>
                        </a:rPr>
                        <a:t>작은것</a:t>
                      </a:r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75475761"/>
                  </a:ext>
                </a:extLst>
              </a:tr>
              <a:tr h="4307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rgbClr val="7030A0"/>
                          </a:solidFill>
                        </a:rPr>
                        <a:t>&lt;=</a:t>
                      </a:r>
                      <a:endParaRPr lang="ko-KR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비교 대상에서 작거나 같은 조건을 검색 </a:t>
                      </a:r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600" dirty="0" smtClean="0">
                          <a:solidFill>
                            <a:srgbClr val="FF0000"/>
                          </a:solidFill>
                        </a:rPr>
                        <a:t>이하</a:t>
                      </a:r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86487321"/>
                  </a:ext>
                </a:extLst>
              </a:tr>
              <a:tr h="4307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rgbClr val="7030A0"/>
                          </a:solidFill>
                        </a:rPr>
                        <a:t>BETWEEN a  AND  b</a:t>
                      </a:r>
                      <a:endParaRPr lang="ko-KR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</a:t>
                      </a:r>
                      <a:r>
                        <a:rPr lang="ko-KR" altLang="en-US" sz="1600" dirty="0" smtClean="0"/>
                        <a:t>와 </a:t>
                      </a:r>
                      <a:r>
                        <a:rPr lang="en-US" altLang="ko-KR" sz="1600" dirty="0" smtClean="0"/>
                        <a:t>b </a:t>
                      </a:r>
                      <a:r>
                        <a:rPr lang="ko-KR" altLang="en-US" sz="1600" dirty="0" smtClean="0"/>
                        <a:t>사이에 있는 범위 값을 모두 검색</a:t>
                      </a:r>
                      <a:r>
                        <a:rPr lang="en-US" altLang="ko-KR" sz="1600" dirty="0" smtClean="0"/>
                        <a:t>(a</a:t>
                      </a:r>
                      <a:r>
                        <a:rPr lang="ko-KR" altLang="en-US" sz="1600" dirty="0" smtClean="0"/>
                        <a:t>에서</a:t>
                      </a:r>
                      <a:r>
                        <a:rPr lang="en-US" altLang="ko-KR" sz="1600" dirty="0" smtClean="0"/>
                        <a:t>b</a:t>
                      </a:r>
                      <a:r>
                        <a:rPr lang="ko-KR" altLang="en-US" sz="1600" dirty="0" smtClean="0"/>
                        <a:t>까지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56594756"/>
                  </a:ext>
                </a:extLst>
              </a:tr>
              <a:tr h="4307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rgbClr val="7030A0"/>
                          </a:solidFill>
                        </a:rPr>
                        <a:t>IS NULL/ IS</a:t>
                      </a:r>
                      <a:r>
                        <a:rPr lang="en-US" altLang="ko-KR" sz="1600" b="1" baseline="0" dirty="0" smtClean="0">
                          <a:solidFill>
                            <a:srgbClr val="7030A0"/>
                          </a:solidFill>
                        </a:rPr>
                        <a:t> NOT NULL</a:t>
                      </a:r>
                      <a:endParaRPr lang="ko-KR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NULL</a:t>
                      </a:r>
                      <a:r>
                        <a:rPr lang="ko-KR" altLang="en-US" sz="1600" dirty="0" smtClean="0"/>
                        <a:t>값을 검색</a:t>
                      </a:r>
                      <a:r>
                        <a:rPr lang="en-US" altLang="ko-KR" sz="1600" dirty="0" smtClean="0"/>
                        <a:t>/ NULL</a:t>
                      </a:r>
                      <a:r>
                        <a:rPr lang="ko-KR" altLang="en-US" sz="1600" dirty="0" smtClean="0"/>
                        <a:t>이 아닌 값을 검색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04778920"/>
                  </a:ext>
                </a:extLst>
              </a:tr>
              <a:tr h="4307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rgbClr val="7030A0"/>
                          </a:solidFill>
                        </a:rPr>
                        <a:t>A AND B</a:t>
                      </a:r>
                      <a:endParaRPr lang="ko-KR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조건이 여러 개 </a:t>
                      </a:r>
                      <a:r>
                        <a:rPr lang="ko-KR" altLang="en-US" sz="1600" dirty="0" err="1" smtClean="0"/>
                        <a:t>일때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smtClean="0">
                          <a:solidFill>
                            <a:srgbClr val="FF0000"/>
                          </a:solidFill>
                        </a:rPr>
                        <a:t>둘 다 만족하는 값 검색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30635086"/>
                  </a:ext>
                </a:extLst>
              </a:tr>
              <a:tr h="4307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rgbClr val="7030A0"/>
                          </a:solidFill>
                        </a:rPr>
                        <a:t>A  OR B</a:t>
                      </a:r>
                      <a:endParaRPr lang="ko-KR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</a:t>
                      </a:r>
                      <a:r>
                        <a:rPr lang="ko-KR" altLang="en-US" sz="1600" dirty="0" smtClean="0"/>
                        <a:t>조건이나  </a:t>
                      </a:r>
                      <a:r>
                        <a:rPr lang="en-US" altLang="ko-KR" sz="1600" dirty="0" smtClean="0"/>
                        <a:t>B</a:t>
                      </a:r>
                      <a:r>
                        <a:rPr lang="ko-KR" altLang="en-US" sz="1600" dirty="0" smtClean="0"/>
                        <a:t>조건 중 </a:t>
                      </a:r>
                      <a:r>
                        <a:rPr lang="ko-KR" altLang="en-US" sz="1600" dirty="0" smtClean="0">
                          <a:solidFill>
                            <a:srgbClr val="FF0000"/>
                          </a:solidFill>
                        </a:rPr>
                        <a:t>한가지라도 만족하는 값을 검색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07256087"/>
                  </a:ext>
                </a:extLst>
              </a:tr>
              <a:tr h="4307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rgbClr val="7030A0"/>
                          </a:solidFill>
                        </a:rPr>
                        <a:t>NOT</a:t>
                      </a:r>
                      <a:r>
                        <a:rPr lang="en-US" altLang="ko-KR" sz="1600" b="1" baseline="0" dirty="0" smtClean="0">
                          <a:solidFill>
                            <a:srgbClr val="7030A0"/>
                          </a:solidFill>
                        </a:rPr>
                        <a:t> A</a:t>
                      </a:r>
                      <a:endParaRPr lang="ko-KR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</a:t>
                      </a:r>
                      <a:r>
                        <a:rPr lang="ko-KR" altLang="en-US" sz="1600" dirty="0" smtClean="0"/>
                        <a:t>가 아닌 모든 조건을 검색</a:t>
                      </a:r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600" dirty="0" err="1" smtClean="0">
                          <a:solidFill>
                            <a:srgbClr val="FF0000"/>
                          </a:solidFill>
                        </a:rPr>
                        <a:t>조건부정</a:t>
                      </a:r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96267023"/>
                  </a:ext>
                </a:extLst>
              </a:tr>
              <a:tr h="4307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rgbClr val="7030A0"/>
                          </a:solidFill>
                        </a:rPr>
                        <a:t>IN(</a:t>
                      </a:r>
                      <a:r>
                        <a:rPr lang="en-US" altLang="ko-KR" sz="1600" b="1" dirty="0" err="1" smtClean="0">
                          <a:solidFill>
                            <a:srgbClr val="7030A0"/>
                          </a:solidFill>
                        </a:rPr>
                        <a:t>a,b,c</a:t>
                      </a:r>
                      <a:r>
                        <a:rPr lang="en-US" altLang="ko-KR" sz="1600" b="1" dirty="0" smtClean="0">
                          <a:solidFill>
                            <a:srgbClr val="7030A0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</a:t>
                      </a:r>
                      <a:r>
                        <a:rPr lang="ko-KR" altLang="en-US" sz="1600" dirty="0" smtClean="0"/>
                        <a:t>이거나 </a:t>
                      </a:r>
                      <a:r>
                        <a:rPr lang="en-US" altLang="ko-KR" sz="1600" dirty="0" smtClean="0"/>
                        <a:t>b</a:t>
                      </a:r>
                      <a:r>
                        <a:rPr lang="ko-KR" altLang="en-US" sz="1600" dirty="0" smtClean="0"/>
                        <a:t>이거나 </a:t>
                      </a:r>
                      <a:r>
                        <a:rPr lang="en-US" altLang="ko-KR" sz="1600" dirty="0" smtClean="0"/>
                        <a:t>c</a:t>
                      </a:r>
                      <a:r>
                        <a:rPr lang="ko-KR" altLang="en-US" sz="1600" dirty="0" smtClean="0"/>
                        <a:t>인 조건을 검색</a:t>
                      </a:r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600" dirty="0" err="1" smtClean="0">
                          <a:solidFill>
                            <a:srgbClr val="FF0000"/>
                          </a:solidFill>
                        </a:rPr>
                        <a:t>괄호안에</a:t>
                      </a:r>
                      <a:r>
                        <a:rPr lang="ko-KR" altLang="en-US" sz="16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600" dirty="0" err="1" smtClean="0">
                          <a:solidFill>
                            <a:srgbClr val="FF0000"/>
                          </a:solidFill>
                        </a:rPr>
                        <a:t>있는것만</a:t>
                      </a:r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72298029"/>
                  </a:ext>
                </a:extLst>
              </a:tr>
              <a:tr h="4307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rgbClr val="7030A0"/>
                          </a:solidFill>
                        </a:rPr>
                        <a:t>NOT</a:t>
                      </a:r>
                      <a:r>
                        <a:rPr lang="en-US" altLang="ko-KR" sz="1600" b="1" baseline="0" dirty="0" smtClean="0">
                          <a:solidFill>
                            <a:srgbClr val="7030A0"/>
                          </a:solidFill>
                        </a:rPr>
                        <a:t> IN(a)</a:t>
                      </a:r>
                      <a:endParaRPr lang="ko-KR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>
                          <a:solidFill>
                            <a:srgbClr val="FF0000"/>
                          </a:solidFill>
                        </a:rPr>
                        <a:t>괄호안에</a:t>
                      </a:r>
                      <a:r>
                        <a:rPr lang="ko-KR" altLang="en-US" sz="16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600" dirty="0" err="1" smtClean="0">
                          <a:solidFill>
                            <a:srgbClr val="FF0000"/>
                          </a:solidFill>
                        </a:rPr>
                        <a:t>있는것만</a:t>
                      </a:r>
                      <a:r>
                        <a:rPr lang="ko-KR" altLang="en-US" sz="1600" dirty="0" smtClean="0">
                          <a:solidFill>
                            <a:srgbClr val="FF0000"/>
                          </a:solidFill>
                        </a:rPr>
                        <a:t> 제외하고 검색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89504047"/>
                  </a:ext>
                </a:extLst>
              </a:tr>
              <a:tr h="4307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rgbClr val="7030A0"/>
                          </a:solidFill>
                        </a:rPr>
                        <a:t>LIKE</a:t>
                      </a:r>
                      <a:endParaRPr lang="ko-KR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특정패턴을</a:t>
                      </a:r>
                      <a:r>
                        <a:rPr lang="ko-KR" altLang="en-US" sz="1600" dirty="0" smtClean="0"/>
                        <a:t> 가지고 있는 조건을 검색</a:t>
                      </a:r>
                      <a:r>
                        <a:rPr lang="en-US" altLang="ko-KR" sz="1600" dirty="0" smtClean="0"/>
                        <a:t>( ‘% , _ )</a:t>
                      </a:r>
                    </a:p>
                    <a:p>
                      <a:pPr latinLnBrk="1"/>
                      <a:r>
                        <a:rPr lang="en-US" altLang="ko-KR" sz="1600" dirty="0" smtClean="0"/>
                        <a:t>% :</a:t>
                      </a:r>
                      <a:r>
                        <a:rPr lang="ko-KR" altLang="en-US" sz="1600" dirty="0" smtClean="0"/>
                        <a:t>글자수에 제한이 없음</a:t>
                      </a:r>
                      <a:r>
                        <a:rPr lang="en-US" altLang="ko-KR" sz="1600" dirty="0" smtClean="0"/>
                        <a:t>, _ : </a:t>
                      </a:r>
                      <a:r>
                        <a:rPr lang="ko-KR" altLang="en-US" sz="1600" dirty="0" err="1" smtClean="0"/>
                        <a:t>한글자만</a:t>
                      </a:r>
                      <a:r>
                        <a:rPr lang="ko-KR" altLang="en-US" sz="1600" dirty="0" smtClean="0"/>
                        <a:t> 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96828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5582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4936" y="1226663"/>
            <a:ext cx="5222448" cy="470020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64864" y="3485809"/>
            <a:ext cx="296267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DB</a:t>
            </a:r>
            <a:r>
              <a:rPr lang="en-US" altLang="ko-KR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(</a:t>
            </a:r>
            <a:r>
              <a:rPr lang="ko-KR" altLang="en-US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데이터베이스</a:t>
            </a:r>
            <a:r>
              <a:rPr lang="en-US" altLang="ko-KR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)</a:t>
            </a:r>
            <a:endParaRPr lang="en-US" altLang="ko-KR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64864" y="4098055"/>
            <a:ext cx="539602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DBMS</a:t>
            </a:r>
            <a:r>
              <a:rPr lang="en-US" altLang="ko-KR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(</a:t>
            </a:r>
            <a:r>
              <a:rPr lang="ko-KR" altLang="en-US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데이터베이스</a:t>
            </a:r>
            <a:r>
              <a:rPr lang="en-US" altLang="ko-KR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ko-KR" altLang="en-US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관리시스템</a:t>
            </a:r>
            <a:r>
              <a:rPr lang="en-US" altLang="ko-KR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)</a:t>
            </a:r>
            <a:endParaRPr lang="en-US" altLang="ko-KR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413796" y="2215298"/>
            <a:ext cx="51263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SQL</a:t>
            </a:r>
            <a:endParaRPr lang="en-US" altLang="ko-KR" sz="1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64864" y="4658518"/>
            <a:ext cx="384432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SQL(</a:t>
            </a:r>
            <a:r>
              <a:rPr lang="ko-KR" altLang="en-US" sz="2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구조화된 질의 언어</a:t>
            </a:r>
            <a:r>
              <a:rPr lang="en-US" altLang="ko-KR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)</a:t>
            </a:r>
            <a:r>
              <a:rPr lang="en-US" altLang="ko-KR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endParaRPr lang="en-US" altLang="ko-KR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" name="순서도: 자기 디스크 8"/>
          <p:cNvSpPr/>
          <p:nvPr/>
        </p:nvSpPr>
        <p:spPr>
          <a:xfrm>
            <a:off x="6947555" y="4451998"/>
            <a:ext cx="1338605" cy="91440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286160" y="4289196"/>
            <a:ext cx="1640265" cy="10772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796723" y="2582928"/>
            <a:ext cx="3016580" cy="7164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9313681" y="2215298"/>
            <a:ext cx="735291" cy="3077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251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23158" y="1662545"/>
            <a:ext cx="9393382" cy="18169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b="1" dirty="0" smtClean="0"/>
              <a:t>텍스트 </a:t>
            </a:r>
            <a:r>
              <a:rPr lang="ko-KR" altLang="en-US" sz="3200" b="1" dirty="0" err="1" smtClean="0"/>
              <a:t>마이닝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964011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01441" y="1779559"/>
            <a:ext cx="758733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SELECT </a:t>
            </a:r>
            <a:r>
              <a:rPr lang="ko-KR" alt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절에서 사용되는 키워드</a:t>
            </a:r>
            <a:endParaRPr lang="en-US" altLang="ko-KR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12362" y="2978871"/>
            <a:ext cx="9813303" cy="29317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2000" b="1" dirty="0" smtClean="0">
                <a:solidFill>
                  <a:srgbClr val="00B0F0"/>
                </a:solidFill>
              </a:rPr>
              <a:t>DISTINCT  </a:t>
            </a:r>
            <a:r>
              <a:rPr lang="ko-KR" altLang="en-US" sz="2000" b="1" dirty="0" smtClean="0">
                <a:solidFill>
                  <a:srgbClr val="00B0F0"/>
                </a:solidFill>
              </a:rPr>
              <a:t>키워드</a:t>
            </a:r>
            <a:r>
              <a:rPr lang="en-US" altLang="ko-KR" b="1" dirty="0" smtClean="0">
                <a:solidFill>
                  <a:srgbClr val="FF0000"/>
                </a:solidFill>
              </a:rPr>
              <a:t>: </a:t>
            </a:r>
            <a:r>
              <a:rPr lang="ko-KR" altLang="en-US" b="1" dirty="0" smtClean="0">
                <a:solidFill>
                  <a:srgbClr val="FF0000"/>
                </a:solidFill>
              </a:rPr>
              <a:t>중복을 제거하고 </a:t>
            </a:r>
            <a:r>
              <a:rPr lang="ko-KR" altLang="en-US" b="1" dirty="0" smtClean="0"/>
              <a:t>조회함</a:t>
            </a:r>
            <a:endParaRPr lang="en-US" altLang="ko-KR" b="1" dirty="0" smtClean="0"/>
          </a:p>
          <a:p>
            <a:endParaRPr lang="en-US" altLang="ko-KR" dirty="0" smtClean="0"/>
          </a:p>
          <a:p>
            <a:r>
              <a:rPr lang="en-US" altLang="ko-KR" b="1" dirty="0" smtClean="0"/>
              <a:t>SELECT BAN FROM CLASS_1 ;</a:t>
            </a:r>
          </a:p>
          <a:p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2000" b="1" dirty="0" smtClean="0">
                <a:solidFill>
                  <a:srgbClr val="00B0F0"/>
                </a:solidFill>
              </a:rPr>
              <a:t>AS </a:t>
            </a:r>
            <a:r>
              <a:rPr lang="ko-KR" altLang="en-US" sz="2000" b="1" dirty="0" smtClean="0">
                <a:solidFill>
                  <a:srgbClr val="00B0F0"/>
                </a:solidFill>
              </a:rPr>
              <a:t>키워드 </a:t>
            </a:r>
            <a:r>
              <a:rPr lang="en-US" altLang="ko-KR" b="1" dirty="0" smtClean="0">
                <a:solidFill>
                  <a:srgbClr val="FF0000"/>
                </a:solidFill>
              </a:rPr>
              <a:t>: </a:t>
            </a:r>
            <a:r>
              <a:rPr lang="ko-KR" altLang="en-US" dirty="0" err="1"/>
              <a:t>조회시</a:t>
            </a:r>
            <a:r>
              <a:rPr lang="ko-KR" altLang="en-US" dirty="0"/>
              <a:t> </a:t>
            </a:r>
            <a:r>
              <a:rPr lang="ko-KR" altLang="en-US" dirty="0" err="1"/>
              <a:t>컬럼명</a:t>
            </a:r>
            <a:r>
              <a:rPr lang="ko-KR" altLang="en-US" dirty="0"/>
              <a:t> 대신에 </a:t>
            </a:r>
            <a:r>
              <a:rPr lang="ko-KR" altLang="en-US" b="1" dirty="0">
                <a:solidFill>
                  <a:srgbClr val="FF0000"/>
                </a:solidFill>
              </a:rPr>
              <a:t>별칭을 사용할 수 있음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dirty="0" smtClean="0"/>
          </a:p>
          <a:p>
            <a:r>
              <a:rPr lang="en-US" altLang="ko-KR" b="1" dirty="0" smtClean="0"/>
              <a:t>SELECT ID  AS USER_ID , NAME  AS USER_NAME  FROM CUSTOMER ;</a:t>
            </a:r>
          </a:p>
          <a:p>
            <a:endParaRPr lang="en-US" altLang="ko-KR" b="1" dirty="0"/>
          </a:p>
          <a:p>
            <a:r>
              <a:rPr lang="en-US" altLang="ko-KR" b="1" dirty="0" smtClean="0"/>
              <a:t>AS</a:t>
            </a:r>
            <a:r>
              <a:rPr lang="ko-KR" altLang="en-US" b="1" dirty="0" smtClean="0"/>
              <a:t>는 생략이 가능함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532996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2307" y="4441372"/>
            <a:ext cx="116496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SELECT   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M_ID || M_NAME 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AS</a:t>
            </a:r>
            <a:r>
              <a:rPr lang="en-US" altLang="ko-KR" sz="2400" b="1" dirty="0" smtClean="0"/>
              <a:t>  INFO , M_NAME || ‘</a:t>
            </a:r>
            <a:r>
              <a:rPr lang="ko-KR" altLang="en-US" sz="2400" b="1" dirty="0" smtClean="0"/>
              <a:t>님</a:t>
            </a:r>
            <a:r>
              <a:rPr lang="en-US" altLang="ko-KR" sz="2400" b="1" dirty="0" smtClean="0"/>
              <a:t>‘ 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AS</a:t>
            </a:r>
            <a:r>
              <a:rPr lang="en-US" altLang="ko-KR" sz="2400" b="1" dirty="0" smtClean="0"/>
              <a:t> NAME</a:t>
            </a:r>
          </a:p>
          <a:p>
            <a:r>
              <a:rPr lang="en-US" altLang="ko-KR" sz="2400" b="1" dirty="0" smtClean="0"/>
              <a:t>FROM    MEMBER_TBL_11 ;</a:t>
            </a:r>
          </a:p>
          <a:p>
            <a:r>
              <a:rPr lang="en-US" altLang="ko-KR" sz="2400" b="1" dirty="0" smtClean="0"/>
              <a:t> </a:t>
            </a:r>
            <a:endParaRPr lang="ko-KR" altLang="en-US" sz="2400" b="1" dirty="0"/>
          </a:p>
        </p:txBody>
      </p:sp>
      <p:sp>
        <p:nvSpPr>
          <p:cNvPr id="5" name="직사각형 4"/>
          <p:cNvSpPr/>
          <p:nvPr/>
        </p:nvSpPr>
        <p:spPr>
          <a:xfrm>
            <a:off x="542307" y="2838203"/>
            <a:ext cx="3063834" cy="11400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b="1" dirty="0" smtClean="0"/>
              <a:t>컬럼 합치기</a:t>
            </a:r>
            <a:endParaRPr lang="en-US" altLang="ko-KR" b="1" dirty="0" smtClean="0"/>
          </a:p>
          <a:p>
            <a:r>
              <a:rPr lang="ko-KR" altLang="en-US" b="1" dirty="0" smtClean="0"/>
              <a:t>컬럼에 문자열 합치기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523887" y="1386805"/>
            <a:ext cx="584326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1" dirty="0" err="1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연결연산자</a:t>
            </a:r>
            <a:r>
              <a:rPr lang="ko-KR" altLang="en-US" sz="4000" b="1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사용하기  </a:t>
            </a:r>
            <a:r>
              <a:rPr lang="en-US" altLang="ko-KR" sz="4000" b="1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|| </a:t>
            </a:r>
            <a:endParaRPr lang="en-US" altLang="ko-KR" sz="4000" b="1" cap="none" spc="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05660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79069" y="1389390"/>
            <a:ext cx="21259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0070C0"/>
                </a:solidFill>
                <a:effectLst/>
              </a:rPr>
              <a:t>함수 </a:t>
            </a:r>
            <a:r>
              <a:rPr lang="en-US" altLang="ko-KR" sz="54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0070C0"/>
                </a:solidFill>
                <a:effectLst/>
              </a:rPr>
              <a:t>?</a:t>
            </a:r>
            <a:endParaRPr lang="en-US" altLang="ko-KR" sz="5400" b="1" cap="none" spc="0" dirty="0">
              <a:ln w="12700" cmpd="sng">
                <a:solidFill>
                  <a:schemeClr val="accent4"/>
                </a:solidFill>
                <a:prstDash val="solid"/>
              </a:ln>
              <a:solidFill>
                <a:srgbClr val="0070C0"/>
              </a:solidFill>
              <a:effectLst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01185" y="4012363"/>
            <a:ext cx="32816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Function </a:t>
            </a:r>
            <a:endParaRPr lang="en-US" altLang="ko-KR" sz="5400" b="1" cap="none" spc="0" dirty="0">
              <a:ln w="12700" cmpd="sng">
                <a:solidFill>
                  <a:schemeClr val="accent4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179455" y="1389390"/>
            <a:ext cx="18133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FF00"/>
                </a:solidFill>
              </a:rPr>
              <a:t>기능</a:t>
            </a:r>
            <a:r>
              <a:rPr lang="en-US" altLang="ko-KR" sz="54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FF00"/>
                </a:solidFill>
                <a:effectLst/>
              </a:rPr>
              <a:t> </a:t>
            </a:r>
            <a:endParaRPr lang="en-US" altLang="ko-KR" sz="5400" b="1" cap="none" spc="0" dirty="0">
              <a:ln w="12700" cmpd="sng">
                <a:solidFill>
                  <a:schemeClr val="accent4"/>
                </a:solidFill>
                <a:prstDash val="solid"/>
              </a:ln>
              <a:solidFill>
                <a:srgbClr val="FFFF00"/>
              </a:solidFill>
              <a:effectLst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024216" y="5149449"/>
            <a:ext cx="3796231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b="1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7030A0"/>
                </a:solidFill>
              </a:rPr>
              <a:t>남이 만들어 놓은 함수</a:t>
            </a:r>
            <a:endParaRPr lang="en-US" altLang="ko-KR" sz="2800" b="1" dirty="0" smtClean="0">
              <a:ln w="12700" cmpd="sng">
                <a:solidFill>
                  <a:schemeClr val="accent4"/>
                </a:solidFill>
                <a:prstDash val="solid"/>
              </a:ln>
              <a:solidFill>
                <a:srgbClr val="7030A0"/>
              </a:solidFill>
            </a:endParaRPr>
          </a:p>
          <a:p>
            <a:pPr algn="ctr"/>
            <a:r>
              <a:rPr lang="en-US" altLang="ko-KR" sz="2800" b="1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7030A0"/>
                </a:solidFill>
              </a:rPr>
              <a:t>(</a:t>
            </a:r>
            <a:r>
              <a:rPr lang="ko-KR" altLang="en-US" sz="2800" b="1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7030A0"/>
                </a:solidFill>
              </a:rPr>
              <a:t>라이브러리</a:t>
            </a:r>
            <a:r>
              <a:rPr lang="en-US" altLang="ko-KR" sz="2800" b="1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7030A0"/>
                </a:solidFill>
              </a:rPr>
              <a:t>)</a:t>
            </a:r>
            <a:r>
              <a:rPr lang="en-US" altLang="ko-KR" sz="28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7030A0"/>
                </a:solidFill>
                <a:effectLst/>
              </a:rPr>
              <a:t> </a:t>
            </a:r>
            <a:endParaRPr lang="en-US" altLang="ko-KR" sz="2800" b="1" cap="none" spc="0" dirty="0">
              <a:ln w="12700" cmpd="sng">
                <a:solidFill>
                  <a:schemeClr val="accent4"/>
                </a:solidFill>
                <a:prstDash val="solid"/>
              </a:ln>
              <a:solidFill>
                <a:srgbClr val="7030A0"/>
              </a:solidFill>
              <a:effectLst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13575" y="3058256"/>
            <a:ext cx="2584361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00B0F0"/>
                </a:solidFill>
              </a:rPr>
              <a:t>함수사용법</a:t>
            </a:r>
            <a:endParaRPr lang="en-US" altLang="ko-KR" sz="2800" b="1" dirty="0" smtClean="0">
              <a:ln w="12700" cmpd="sng">
                <a:solidFill>
                  <a:schemeClr val="accent4"/>
                </a:solidFill>
                <a:prstDash val="solid"/>
              </a:ln>
              <a:solidFill>
                <a:srgbClr val="00B0F0"/>
              </a:solidFill>
            </a:endParaRPr>
          </a:p>
          <a:p>
            <a:pPr algn="ctr"/>
            <a:r>
              <a:rPr lang="en-US" altLang="ko-KR" sz="28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(</a:t>
            </a:r>
            <a:r>
              <a:rPr lang="ko-KR" altLang="en-US" sz="28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입력</a:t>
            </a:r>
            <a:r>
              <a:rPr lang="en-US" altLang="ko-KR" sz="28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, </a:t>
            </a:r>
            <a:r>
              <a:rPr lang="ko-KR" altLang="en-US" sz="2800" b="1" cap="none" spc="0" dirty="0" err="1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반환값</a:t>
            </a:r>
            <a:r>
              <a:rPr lang="en-US" altLang="ko-KR" sz="28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) </a:t>
            </a:r>
            <a:endParaRPr lang="en-US" altLang="ko-KR" sz="2800" b="1" cap="none" spc="0" dirty="0">
              <a:ln w="12700" cmpd="sng">
                <a:solidFill>
                  <a:schemeClr val="accent4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649554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5438897" y="2256313"/>
            <a:ext cx="391885" cy="43938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 flipH="1">
            <a:off x="6412674" y="2137559"/>
            <a:ext cx="380011" cy="55814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6329546" y="2671951"/>
            <a:ext cx="516576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5047011" y="2695700"/>
            <a:ext cx="85502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5047011" y="2695700"/>
            <a:ext cx="0" cy="180504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5047011" y="4429497"/>
            <a:ext cx="4667002" cy="3562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H="1">
            <a:off x="9488382" y="4429497"/>
            <a:ext cx="225631" cy="55814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094024" y="4429497"/>
            <a:ext cx="356260" cy="522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0117774" y="4429497"/>
            <a:ext cx="135378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H="1">
            <a:off x="11459686" y="2695700"/>
            <a:ext cx="35625" cy="17337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258296" y="3273862"/>
            <a:ext cx="3918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7030A0"/>
                </a:solidFill>
              </a:rPr>
              <a:t>Function (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기능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) </a:t>
            </a:r>
            <a:r>
              <a:rPr lang="ko-KR" altLang="en-US" sz="2000" b="1" dirty="0" smtClean="0">
                <a:solidFill>
                  <a:srgbClr val="7030A0"/>
                </a:solidFill>
              </a:rPr>
              <a:t>절대값</a:t>
            </a:r>
            <a:endParaRPr lang="ko-KR" altLang="en-US" sz="2000" b="1" dirty="0">
              <a:solidFill>
                <a:srgbClr val="7030A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92685" y="1262492"/>
            <a:ext cx="1650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INPUT 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 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850577" y="5156071"/>
            <a:ext cx="1650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FF0000"/>
                </a:solidFill>
              </a:rPr>
              <a:t>5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1268" y="5470405"/>
            <a:ext cx="6151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l</a:t>
            </a:r>
            <a:r>
              <a:rPr lang="en-US" altLang="ko-KR" sz="2400" b="1" dirty="0" smtClean="0"/>
              <a:t>et result =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Math.abs</a:t>
            </a:r>
            <a:r>
              <a:rPr lang="en-US" altLang="ko-KR" sz="2400" b="1" dirty="0" smtClean="0"/>
              <a:t>(-5);</a:t>
            </a:r>
            <a:endParaRPr lang="ko-KR" alt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85665" y="4628846"/>
            <a:ext cx="3360717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자바스크립트 코드</a:t>
            </a:r>
            <a:endParaRPr lang="en-US" altLang="ko-KR" dirty="0" smtClean="0"/>
          </a:p>
          <a:p>
            <a:r>
              <a:rPr lang="ko-KR" altLang="en-US" dirty="0" smtClean="0"/>
              <a:t>함수사용하기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41268" y="5875753"/>
            <a:ext cx="6151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a</a:t>
            </a:r>
            <a:r>
              <a:rPr lang="en-US" altLang="ko-KR" sz="2000" b="1" dirty="0" smtClean="0"/>
              <a:t>lert( result); </a:t>
            </a:r>
            <a:endParaRPr lang="ko-KR" altLang="en-US" sz="2000" b="1" dirty="0"/>
          </a:p>
        </p:txBody>
      </p:sp>
      <p:sp>
        <p:nvSpPr>
          <p:cNvPr id="19" name="직사각형 18"/>
          <p:cNvSpPr/>
          <p:nvPr/>
        </p:nvSpPr>
        <p:spPr>
          <a:xfrm>
            <a:off x="530062" y="1077826"/>
            <a:ext cx="341632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기본함수배우기</a:t>
            </a:r>
            <a:endParaRPr lang="en-US" altLang="ko-KR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58642" y="1308658"/>
            <a:ext cx="1104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입력 </a:t>
            </a:r>
            <a:r>
              <a:rPr lang="en-US" altLang="ko-KR" b="1" dirty="0" smtClean="0">
                <a:solidFill>
                  <a:srgbClr val="FF0000"/>
                </a:solidFill>
              </a:rPr>
              <a:t>x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690260" y="5840127"/>
            <a:ext cx="197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OUTPUT f(x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25" name="TextBox 24"/>
          <p:cNvSpPr txBox="1"/>
          <p:nvPr/>
        </p:nvSpPr>
        <p:spPr>
          <a:xfrm>
            <a:off x="5667501" y="1611708"/>
            <a:ext cx="1125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-5</a:t>
            </a:r>
            <a:endParaRPr lang="ko-KR" altLang="en-US" sz="2400" dirty="0"/>
          </a:p>
        </p:txBody>
      </p:sp>
      <p:sp>
        <p:nvSpPr>
          <p:cNvPr id="27" name="아래쪽 화살표 26"/>
          <p:cNvSpPr/>
          <p:nvPr/>
        </p:nvSpPr>
        <p:spPr>
          <a:xfrm>
            <a:off x="9814950" y="4585063"/>
            <a:ext cx="279074" cy="366949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아래쪽 화살표 22"/>
          <p:cNvSpPr/>
          <p:nvPr/>
        </p:nvSpPr>
        <p:spPr>
          <a:xfrm>
            <a:off x="5964374" y="2117851"/>
            <a:ext cx="279074" cy="366949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폭발 1 14"/>
          <p:cNvSpPr/>
          <p:nvPr/>
        </p:nvSpPr>
        <p:spPr>
          <a:xfrm>
            <a:off x="7956468" y="5156071"/>
            <a:ext cx="1389413" cy="1042848"/>
          </a:xfrm>
          <a:prstGeom prst="irregularSeal1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b="1">
                <a:solidFill>
                  <a:srgbClr val="FF0000"/>
                </a:solidFill>
              </a:rPr>
              <a:t>출력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3619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382674"/>
              </p:ext>
            </p:extLst>
          </p:nvPr>
        </p:nvGraphicFramePr>
        <p:xfrm>
          <a:off x="1104403" y="1254058"/>
          <a:ext cx="9915897" cy="52650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5051">
                  <a:extLst>
                    <a:ext uri="{9D8B030D-6E8A-4147-A177-3AD203B41FA5}">
                      <a16:colId xmlns:a16="http://schemas.microsoft.com/office/drawing/2014/main" xmlns="" val="1688424610"/>
                    </a:ext>
                  </a:extLst>
                </a:gridCol>
                <a:gridCol w="5237018">
                  <a:extLst>
                    <a:ext uri="{9D8B030D-6E8A-4147-A177-3AD203B41FA5}">
                      <a16:colId xmlns:a16="http://schemas.microsoft.com/office/drawing/2014/main" xmlns="" val="3029089891"/>
                    </a:ext>
                  </a:extLst>
                </a:gridCol>
                <a:gridCol w="2873828">
                  <a:extLst>
                    <a:ext uri="{9D8B030D-6E8A-4147-A177-3AD203B41FA5}">
                      <a16:colId xmlns:a16="http://schemas.microsoft.com/office/drawing/2014/main" xmlns="" val="1858703067"/>
                    </a:ext>
                  </a:extLst>
                </a:gridCol>
              </a:tblGrid>
              <a:tr h="3134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함수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비고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72309533"/>
                  </a:ext>
                </a:extLst>
              </a:tr>
              <a:tr h="5443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LOWER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모든 문자를 소문자로 변환한다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49590029"/>
                  </a:ext>
                </a:extLst>
              </a:tr>
              <a:tr h="5443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UPPER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모든 문자를 대문자로 변환한다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1413667"/>
                  </a:ext>
                </a:extLst>
              </a:tr>
              <a:tr h="5443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LENGTH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문자의 길이를 나타낸다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42856631"/>
                  </a:ext>
                </a:extLst>
              </a:tr>
              <a:tr h="5443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SUBSTR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문자 값 중 원하는 길이만큼만 나타낸다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문자열의 일부만 추출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66807236"/>
                  </a:ext>
                </a:extLst>
              </a:tr>
              <a:tr h="5443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RTIRM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문자열 오른쪽 공백을 제거한다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55650984"/>
                  </a:ext>
                </a:extLst>
              </a:tr>
              <a:tr h="5443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LTRIM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문자열 왼쪽 공백을 제거한다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34530170"/>
                  </a:ext>
                </a:extLst>
              </a:tr>
              <a:tr h="5443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TRIM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문자열 기준 양쪽 공백을 제거한다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02373340"/>
                  </a:ext>
                </a:extLst>
              </a:tr>
              <a:tr h="5443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REPLACE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특정문자열을 다른 문자열로 대체한다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05115759"/>
                  </a:ext>
                </a:extLst>
              </a:tr>
              <a:tr h="5443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INITCAP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첫글자는</a:t>
                      </a:r>
                      <a:r>
                        <a:rPr lang="ko-KR" altLang="en-US" dirty="0" smtClean="0"/>
                        <a:t> 대문자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나머지는 소문자로 변환한다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00198533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961497" y="540834"/>
            <a:ext cx="198002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문자열함수</a:t>
            </a:r>
            <a:endParaRPr lang="en-US" altLang="ko-KR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229262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465156"/>
              </p:ext>
            </p:extLst>
          </p:nvPr>
        </p:nvGraphicFramePr>
        <p:xfrm>
          <a:off x="724395" y="2192208"/>
          <a:ext cx="10972800" cy="33597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6914">
                  <a:extLst>
                    <a:ext uri="{9D8B030D-6E8A-4147-A177-3AD203B41FA5}">
                      <a16:colId xmlns:a16="http://schemas.microsoft.com/office/drawing/2014/main" xmlns="" val="1688424610"/>
                    </a:ext>
                  </a:extLst>
                </a:gridCol>
                <a:gridCol w="4762005">
                  <a:extLst>
                    <a:ext uri="{9D8B030D-6E8A-4147-A177-3AD203B41FA5}">
                      <a16:colId xmlns:a16="http://schemas.microsoft.com/office/drawing/2014/main" xmlns="" val="3029089891"/>
                    </a:ext>
                  </a:extLst>
                </a:gridCol>
                <a:gridCol w="4773881">
                  <a:extLst>
                    <a:ext uri="{9D8B030D-6E8A-4147-A177-3AD203B41FA5}">
                      <a16:colId xmlns:a16="http://schemas.microsoft.com/office/drawing/2014/main" xmlns="" val="1858703067"/>
                    </a:ext>
                  </a:extLst>
                </a:gridCol>
              </a:tblGrid>
              <a:tr h="3134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함수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비고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72309533"/>
                  </a:ext>
                </a:extLst>
              </a:tr>
              <a:tr h="1360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ROUND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소수점의 자릿수를 지정하여 반올림한다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rgbClr val="002060"/>
                          </a:solidFill>
                        </a:rPr>
                        <a:t>ROUND( </a:t>
                      </a:r>
                      <a:r>
                        <a:rPr lang="ko-KR" altLang="en-US" sz="1600" b="1" dirty="0" err="1" smtClean="0">
                          <a:solidFill>
                            <a:srgbClr val="002060"/>
                          </a:solidFill>
                        </a:rPr>
                        <a:t>컬럼명</a:t>
                      </a:r>
                      <a:r>
                        <a:rPr lang="en-US" altLang="ko-KR" sz="1600" b="1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ko-KR" altLang="en-US" sz="1600" b="1" dirty="0" smtClean="0">
                          <a:solidFill>
                            <a:srgbClr val="002060"/>
                          </a:solidFill>
                        </a:rPr>
                        <a:t>나타내고 싶은 소수점 </a:t>
                      </a:r>
                      <a:r>
                        <a:rPr lang="ko-KR" altLang="en-US" sz="1600" b="1" dirty="0" err="1" smtClean="0">
                          <a:solidFill>
                            <a:srgbClr val="002060"/>
                          </a:solidFill>
                        </a:rPr>
                        <a:t>자리수</a:t>
                      </a:r>
                      <a:r>
                        <a:rPr lang="en-US" altLang="ko-KR" sz="1600" b="1" dirty="0" smtClean="0">
                          <a:solidFill>
                            <a:srgbClr val="002060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600" b="1" dirty="0" smtClean="0">
                          <a:solidFill>
                            <a:srgbClr val="002060"/>
                          </a:solidFill>
                        </a:rPr>
                        <a:t>ROUND(</a:t>
                      </a:r>
                      <a:r>
                        <a:rPr lang="en-US" altLang="ko-KR" sz="1600" b="1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1600" b="1" baseline="0" dirty="0" err="1" smtClean="0">
                          <a:solidFill>
                            <a:srgbClr val="002060"/>
                          </a:solidFill>
                        </a:rPr>
                        <a:t>컬럼명</a:t>
                      </a:r>
                      <a:r>
                        <a:rPr lang="ko-KR" altLang="en-US" sz="1600" b="1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altLang="ko-KR" sz="1600" b="1" baseline="0" dirty="0" smtClean="0">
                          <a:solidFill>
                            <a:srgbClr val="002060"/>
                          </a:solidFill>
                        </a:rPr>
                        <a:t>, 1);</a:t>
                      </a:r>
                    </a:p>
                    <a:p>
                      <a:pPr latinLnBrk="1"/>
                      <a:r>
                        <a:rPr lang="en-US" altLang="ko-KR" sz="1600" b="1" dirty="0" smtClean="0">
                          <a:solidFill>
                            <a:srgbClr val="002060"/>
                          </a:solidFill>
                        </a:rPr>
                        <a:t>ROUND(</a:t>
                      </a:r>
                      <a:r>
                        <a:rPr lang="en-US" altLang="ko-KR" sz="1600" b="1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1600" b="1" baseline="0" dirty="0" err="1" smtClean="0">
                          <a:solidFill>
                            <a:srgbClr val="002060"/>
                          </a:solidFill>
                        </a:rPr>
                        <a:t>컬럼명</a:t>
                      </a:r>
                      <a:r>
                        <a:rPr lang="en-US" altLang="ko-KR" sz="1600" b="1" baseline="0" dirty="0" smtClean="0">
                          <a:solidFill>
                            <a:srgbClr val="002060"/>
                          </a:solidFill>
                        </a:rPr>
                        <a:t>,  0);</a:t>
                      </a:r>
                    </a:p>
                    <a:p>
                      <a:pPr latinLnBrk="1"/>
                      <a:r>
                        <a:rPr lang="en-US" altLang="ko-KR" sz="1600" b="1" dirty="0" smtClean="0">
                          <a:solidFill>
                            <a:srgbClr val="002060"/>
                          </a:solidFill>
                        </a:rPr>
                        <a:t>ROUND( </a:t>
                      </a:r>
                      <a:r>
                        <a:rPr lang="ko-KR" altLang="en-US" sz="1600" b="1" dirty="0" err="1" smtClean="0">
                          <a:solidFill>
                            <a:srgbClr val="002060"/>
                          </a:solidFill>
                        </a:rPr>
                        <a:t>컬럼명</a:t>
                      </a:r>
                      <a:r>
                        <a:rPr lang="en-US" altLang="ko-KR" sz="1600" b="1" dirty="0" smtClean="0">
                          <a:solidFill>
                            <a:srgbClr val="002060"/>
                          </a:solidFill>
                        </a:rPr>
                        <a:t>, -1)</a:t>
                      </a:r>
                      <a:endParaRPr lang="ko-KR" altLang="en-US" sz="16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9590029"/>
                  </a:ext>
                </a:extLst>
              </a:tr>
              <a:tr h="5443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TRUNC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해당소수점</a:t>
                      </a:r>
                      <a:r>
                        <a:rPr lang="ko-KR" altLang="en-US" dirty="0" smtClean="0"/>
                        <a:t> 자리에서 잘라낼 때 사용한다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11413667"/>
                  </a:ext>
                </a:extLst>
              </a:tr>
              <a:tr h="5443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MOD(M,N)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</a:t>
                      </a:r>
                      <a:r>
                        <a:rPr lang="ko-KR" altLang="en-US" dirty="0" smtClean="0"/>
                        <a:t>을</a:t>
                      </a:r>
                      <a:r>
                        <a:rPr lang="en-US" altLang="ko-KR" dirty="0" smtClean="0"/>
                        <a:t>N</a:t>
                      </a:r>
                      <a:r>
                        <a:rPr lang="ko-KR" altLang="en-US" dirty="0" smtClean="0"/>
                        <a:t>으로 나눈 나머지를 구한다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42856631"/>
                  </a:ext>
                </a:extLst>
              </a:tr>
              <a:tr h="5443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ABS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절대값을 구한다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66807236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618519" y="1419607"/>
            <a:ext cx="162095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숫자</a:t>
            </a:r>
            <a:r>
              <a:rPr lang="ko-KR" altLang="en-US" sz="28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함수</a:t>
            </a:r>
            <a:endParaRPr lang="en-US" altLang="ko-KR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81732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602333"/>
              </p:ext>
            </p:extLst>
          </p:nvPr>
        </p:nvGraphicFramePr>
        <p:xfrm>
          <a:off x="1022279" y="2192208"/>
          <a:ext cx="9915897" cy="28828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588">
                  <a:extLst>
                    <a:ext uri="{9D8B030D-6E8A-4147-A177-3AD203B41FA5}">
                      <a16:colId xmlns:a16="http://schemas.microsoft.com/office/drawing/2014/main" xmlns="" val="1688424610"/>
                    </a:ext>
                  </a:extLst>
                </a:gridCol>
                <a:gridCol w="5248894">
                  <a:extLst>
                    <a:ext uri="{9D8B030D-6E8A-4147-A177-3AD203B41FA5}">
                      <a16:colId xmlns:a16="http://schemas.microsoft.com/office/drawing/2014/main" xmlns="" val="3029089891"/>
                    </a:ext>
                  </a:extLst>
                </a:gridCol>
                <a:gridCol w="1390415">
                  <a:extLst>
                    <a:ext uri="{9D8B030D-6E8A-4147-A177-3AD203B41FA5}">
                      <a16:colId xmlns:a16="http://schemas.microsoft.com/office/drawing/2014/main" xmlns="" val="1858703067"/>
                    </a:ext>
                  </a:extLst>
                </a:gridCol>
              </a:tblGrid>
              <a:tr h="7053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함수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비고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72309533"/>
                  </a:ext>
                </a:extLst>
              </a:tr>
              <a:tr h="5443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ADD_MONTHS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지정한 날짜에 개월 수를 더한 값을 출력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49590029"/>
                  </a:ext>
                </a:extLst>
              </a:tr>
              <a:tr h="5443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SYSDATE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현재시스템의 날짜 데이터를 반환한다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1413667"/>
                  </a:ext>
                </a:extLst>
              </a:tr>
              <a:tr h="5443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LAST_DAY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해당 월의 마지막 날짜를 반환한다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42856631"/>
                  </a:ext>
                </a:extLst>
              </a:tr>
              <a:tr h="5443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MONTHS_BETWEEN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두 날짜 사이의 기간을 월로 나타낸다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66807236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879774" y="1443357"/>
            <a:ext cx="162095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날짜</a:t>
            </a:r>
            <a:r>
              <a:rPr lang="ko-KR" altLang="en-US" sz="28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함수</a:t>
            </a:r>
            <a:endParaRPr lang="en-US" altLang="ko-KR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132290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377709"/>
              </p:ext>
            </p:extLst>
          </p:nvPr>
        </p:nvGraphicFramePr>
        <p:xfrm>
          <a:off x="749146" y="1040301"/>
          <a:ext cx="9915897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2807">
                  <a:extLst>
                    <a:ext uri="{9D8B030D-6E8A-4147-A177-3AD203B41FA5}">
                      <a16:colId xmlns:a16="http://schemas.microsoft.com/office/drawing/2014/main" xmlns="" val="1688424610"/>
                    </a:ext>
                  </a:extLst>
                </a:gridCol>
                <a:gridCol w="6412675">
                  <a:extLst>
                    <a:ext uri="{9D8B030D-6E8A-4147-A177-3AD203B41FA5}">
                      <a16:colId xmlns:a16="http://schemas.microsoft.com/office/drawing/2014/main" xmlns="" val="3029089891"/>
                    </a:ext>
                  </a:extLst>
                </a:gridCol>
                <a:gridCol w="1390415">
                  <a:extLst>
                    <a:ext uri="{9D8B030D-6E8A-4147-A177-3AD203B41FA5}">
                      <a16:colId xmlns:a16="http://schemas.microsoft.com/office/drawing/2014/main" xmlns="" val="1858703067"/>
                    </a:ext>
                  </a:extLst>
                </a:gridCol>
              </a:tblGrid>
              <a:tr h="3134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함수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비고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72309533"/>
                  </a:ext>
                </a:extLst>
              </a:tr>
              <a:tr h="5443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NVL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NULL</a:t>
                      </a:r>
                      <a:r>
                        <a:rPr lang="ko-KR" altLang="en-US" dirty="0" smtClean="0"/>
                        <a:t>값 대신 </a:t>
                      </a:r>
                      <a:r>
                        <a:rPr lang="ko-KR" altLang="en-US" dirty="0" err="1" smtClean="0"/>
                        <a:t>특정값으로</a:t>
                      </a:r>
                      <a:r>
                        <a:rPr lang="ko-KR" altLang="en-US" dirty="0" smtClean="0"/>
                        <a:t> 대체하고 싶은 값을 지정할 때 사용한다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49590029"/>
                  </a:ext>
                </a:extLst>
              </a:tr>
              <a:tr h="5443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NVL2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NULL</a:t>
                      </a:r>
                      <a:r>
                        <a:rPr lang="ko-KR" altLang="en-US" dirty="0" smtClean="0"/>
                        <a:t>값과 </a:t>
                      </a:r>
                      <a:r>
                        <a:rPr lang="en-US" altLang="ko-KR" dirty="0" smtClean="0"/>
                        <a:t>NULL</a:t>
                      </a:r>
                      <a:r>
                        <a:rPr lang="ko-KR" altLang="en-US" dirty="0" smtClean="0"/>
                        <a:t>값이 </a:t>
                      </a:r>
                      <a:r>
                        <a:rPr lang="ko-KR" altLang="en-US" dirty="0" err="1" smtClean="0"/>
                        <a:t>아닌경우</a:t>
                      </a:r>
                      <a:r>
                        <a:rPr lang="ko-KR" altLang="en-US" dirty="0" smtClean="0"/>
                        <a:t> 대체하고 싶은 값을 지정할 때 사용한다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1413667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749146" y="489991"/>
            <a:ext cx="162095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기타</a:t>
            </a:r>
            <a:r>
              <a:rPr lang="ko-KR" altLang="en-US" sz="28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함수</a:t>
            </a:r>
            <a:endParaRPr lang="en-US" altLang="ko-KR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06641" y="3236531"/>
            <a:ext cx="282481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조건문</a:t>
            </a:r>
            <a:r>
              <a:rPr lang="ko-KR" alt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이해하기</a:t>
            </a:r>
            <a:endParaRPr lang="en-US" altLang="ko-KR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49146" y="3869950"/>
            <a:ext cx="2587820" cy="6056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mtClean="0"/>
              <a:t>CASE WHEN </a:t>
            </a:r>
            <a:r>
              <a:rPr lang="ko-KR" altLang="en-US" dirty="0" smtClean="0"/>
              <a:t>문장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25137" y="4585791"/>
            <a:ext cx="10449544" cy="16012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 SELECT </a:t>
            </a:r>
            <a:r>
              <a:rPr lang="ko-KR" altLang="en-US" dirty="0" err="1" smtClean="0"/>
              <a:t>열이름</a:t>
            </a:r>
            <a:r>
              <a:rPr lang="ko-KR" altLang="en-US" dirty="0" smtClean="0"/>
              <a:t> </a:t>
            </a:r>
            <a:r>
              <a:rPr lang="en-US" altLang="ko-KR" dirty="0" smtClean="0"/>
              <a:t>,  CASE WHEN [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] THEN [</a:t>
            </a:r>
            <a:r>
              <a:rPr lang="ko-KR" altLang="en-US" dirty="0" smtClean="0"/>
              <a:t>결과값</a:t>
            </a:r>
            <a:r>
              <a:rPr lang="en-US" altLang="ko-KR" dirty="0" smtClean="0"/>
              <a:t>]</a:t>
            </a:r>
          </a:p>
          <a:p>
            <a:r>
              <a:rPr lang="en-US" altLang="ko-KR" dirty="0" smtClean="0"/>
              <a:t>                               WHEN [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] THEN [</a:t>
            </a:r>
            <a:r>
              <a:rPr lang="ko-KR" altLang="en-US" dirty="0" smtClean="0"/>
              <a:t>결과값</a:t>
            </a:r>
            <a:r>
              <a:rPr lang="en-US" altLang="ko-KR" dirty="0" smtClean="0"/>
              <a:t>]</a:t>
            </a:r>
          </a:p>
          <a:p>
            <a:r>
              <a:rPr lang="en-US" altLang="ko-KR" dirty="0" smtClean="0"/>
              <a:t>                               ELSE  [</a:t>
            </a:r>
            <a:r>
              <a:rPr lang="ko-KR" altLang="en-US" dirty="0" smtClean="0"/>
              <a:t>결과값</a:t>
            </a:r>
            <a:r>
              <a:rPr lang="en-US" altLang="ko-KR" dirty="0" smtClean="0"/>
              <a:t>] </a:t>
            </a:r>
            <a:endParaRPr lang="en-US" altLang="ko-KR" dirty="0"/>
          </a:p>
          <a:p>
            <a:r>
              <a:rPr lang="en-US" altLang="ko-KR" dirty="0" smtClean="0"/>
              <a:t>                        END  AS </a:t>
            </a:r>
            <a:r>
              <a:rPr lang="ko-KR" altLang="en-US" dirty="0" err="1" smtClean="0"/>
              <a:t>새로운컬럼명</a:t>
            </a:r>
            <a:endParaRPr lang="en-US" altLang="ko-KR" dirty="0"/>
          </a:p>
          <a:p>
            <a:r>
              <a:rPr lang="en-US" altLang="ko-KR" dirty="0" smtClean="0"/>
              <a:t>FROM </a:t>
            </a:r>
            <a:r>
              <a:rPr lang="ko-KR" altLang="en-US" dirty="0" err="1" smtClean="0"/>
              <a:t>테이블명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30855754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11690" y="1189617"/>
            <a:ext cx="354295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숫자데이터</a:t>
            </a:r>
            <a:r>
              <a:rPr lang="ko-KR" alt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요약하기</a:t>
            </a:r>
            <a:endParaRPr lang="en-US" altLang="ko-KR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320281"/>
              </p:ext>
            </p:extLst>
          </p:nvPr>
        </p:nvGraphicFramePr>
        <p:xfrm>
          <a:off x="711690" y="1812198"/>
          <a:ext cx="10972800" cy="40912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6914">
                  <a:extLst>
                    <a:ext uri="{9D8B030D-6E8A-4147-A177-3AD203B41FA5}">
                      <a16:colId xmlns:a16="http://schemas.microsoft.com/office/drawing/2014/main" xmlns="" val="1688424610"/>
                    </a:ext>
                  </a:extLst>
                </a:gridCol>
                <a:gridCol w="4762005">
                  <a:extLst>
                    <a:ext uri="{9D8B030D-6E8A-4147-A177-3AD203B41FA5}">
                      <a16:colId xmlns:a16="http://schemas.microsoft.com/office/drawing/2014/main" xmlns="" val="3029089891"/>
                    </a:ext>
                  </a:extLst>
                </a:gridCol>
                <a:gridCol w="4773881">
                  <a:extLst>
                    <a:ext uri="{9D8B030D-6E8A-4147-A177-3AD203B41FA5}">
                      <a16:colId xmlns:a16="http://schemas.microsoft.com/office/drawing/2014/main" xmlns="" val="1858703067"/>
                    </a:ext>
                  </a:extLst>
                </a:gridCol>
              </a:tblGrid>
              <a:tr h="3134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함수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비고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72309533"/>
                  </a:ext>
                </a:extLst>
              </a:tr>
              <a:tr h="1360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SUM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행의 합계를 나타낸다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err="1" smtClean="0">
                          <a:solidFill>
                            <a:srgbClr val="002060"/>
                          </a:solidFill>
                        </a:rPr>
                        <a:t>전체합계</a:t>
                      </a:r>
                      <a:r>
                        <a:rPr lang="en-US" altLang="ko-KR" sz="1600" b="1" dirty="0" smtClean="0">
                          <a:solidFill>
                            <a:srgbClr val="002060"/>
                          </a:solidFill>
                        </a:rPr>
                        <a:t>:  SUM(</a:t>
                      </a:r>
                      <a:r>
                        <a:rPr lang="ko-KR" altLang="en-US" sz="1600" b="1" dirty="0" err="1" smtClean="0">
                          <a:solidFill>
                            <a:srgbClr val="002060"/>
                          </a:solidFill>
                        </a:rPr>
                        <a:t>열이름</a:t>
                      </a:r>
                      <a:r>
                        <a:rPr lang="en-US" altLang="ko-KR" sz="1600" b="1" dirty="0" smtClean="0">
                          <a:solidFill>
                            <a:srgbClr val="002060"/>
                          </a:solidFill>
                        </a:rPr>
                        <a:t>)</a:t>
                      </a:r>
                    </a:p>
                    <a:p>
                      <a:pPr latinLnBrk="1"/>
                      <a:endParaRPr lang="en-US" altLang="ko-KR" sz="1600" b="1" baseline="0" dirty="0" smtClean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9590029"/>
                  </a:ext>
                </a:extLst>
              </a:tr>
              <a:tr h="5443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AVG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행의 평균을 나타낸다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/>
                        <a:t>평균</a:t>
                      </a:r>
                      <a:r>
                        <a:rPr lang="en-US" altLang="ko-KR" sz="1400" b="1" dirty="0" smtClean="0"/>
                        <a:t>: AVG(</a:t>
                      </a:r>
                      <a:r>
                        <a:rPr lang="ko-KR" altLang="en-US" sz="1400" b="1" dirty="0" err="1" smtClean="0"/>
                        <a:t>열이름</a:t>
                      </a:r>
                      <a:r>
                        <a:rPr lang="en-US" altLang="ko-KR" sz="1400" b="1" dirty="0" smtClean="0"/>
                        <a:t>)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11413667"/>
                  </a:ext>
                </a:extLst>
              </a:tr>
              <a:tr h="5443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COUNT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행의 수를 나타내다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b="1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1" dirty="0" smtClean="0">
                          <a:solidFill>
                            <a:srgbClr val="002060"/>
                          </a:solidFill>
                        </a:rPr>
                        <a:t>NULL</a:t>
                      </a:r>
                      <a:r>
                        <a:rPr lang="ko-KR" altLang="en-US" sz="1400" b="1" dirty="0" smtClean="0">
                          <a:solidFill>
                            <a:srgbClr val="002060"/>
                          </a:solidFill>
                        </a:rPr>
                        <a:t>값을 포함한 </a:t>
                      </a:r>
                      <a:r>
                        <a:rPr lang="ko-KR" altLang="en-US" sz="1400" b="1" dirty="0" err="1" smtClean="0">
                          <a:solidFill>
                            <a:srgbClr val="002060"/>
                          </a:solidFill>
                        </a:rPr>
                        <a:t>전체행의</a:t>
                      </a:r>
                      <a:r>
                        <a:rPr lang="ko-KR" altLang="en-US" sz="1400" b="1" dirty="0" smtClean="0">
                          <a:solidFill>
                            <a:srgbClr val="002060"/>
                          </a:solidFill>
                        </a:rPr>
                        <a:t> 개수</a:t>
                      </a:r>
                      <a:r>
                        <a:rPr lang="en-US" altLang="ko-KR" sz="1400" b="1" baseline="0" dirty="0" smtClean="0">
                          <a:solidFill>
                            <a:srgbClr val="002060"/>
                          </a:solidFill>
                        </a:rPr>
                        <a:t> COUNT(*)</a:t>
                      </a:r>
                    </a:p>
                    <a:p>
                      <a:pPr latinLnBrk="1"/>
                      <a:r>
                        <a:rPr lang="en-US" altLang="ko-KR" sz="1400" b="1" baseline="0" dirty="0" smtClean="0">
                          <a:solidFill>
                            <a:srgbClr val="002060"/>
                          </a:solidFill>
                        </a:rPr>
                        <a:t>NULL</a:t>
                      </a:r>
                      <a:r>
                        <a:rPr lang="ko-KR" altLang="en-US" sz="1400" b="1" baseline="0" dirty="0" smtClean="0">
                          <a:solidFill>
                            <a:srgbClr val="002060"/>
                          </a:solidFill>
                        </a:rPr>
                        <a:t>값을 제외한 </a:t>
                      </a:r>
                      <a:r>
                        <a:rPr lang="ko-KR" altLang="en-US" sz="1400" b="1" baseline="0" dirty="0" err="1" smtClean="0">
                          <a:solidFill>
                            <a:srgbClr val="002060"/>
                          </a:solidFill>
                        </a:rPr>
                        <a:t>전체행의</a:t>
                      </a:r>
                      <a:r>
                        <a:rPr lang="ko-KR" altLang="en-US" sz="1400" b="1" baseline="0" dirty="0" smtClean="0">
                          <a:solidFill>
                            <a:srgbClr val="002060"/>
                          </a:solidFill>
                        </a:rPr>
                        <a:t> 개수</a:t>
                      </a:r>
                      <a:r>
                        <a:rPr lang="en-US" altLang="ko-KR" sz="1400" b="1" baseline="0" dirty="0" smtClean="0">
                          <a:solidFill>
                            <a:srgbClr val="002060"/>
                          </a:solidFill>
                        </a:rPr>
                        <a:t> COUNT(</a:t>
                      </a:r>
                      <a:r>
                        <a:rPr lang="ko-KR" altLang="en-US" sz="1400" b="1" baseline="0" dirty="0" err="1" smtClean="0">
                          <a:solidFill>
                            <a:srgbClr val="002060"/>
                          </a:solidFill>
                        </a:rPr>
                        <a:t>열이름</a:t>
                      </a:r>
                      <a:r>
                        <a:rPr lang="en-US" altLang="ko-KR" sz="1400" b="1" baseline="0" dirty="0" smtClean="0">
                          <a:solidFill>
                            <a:srgbClr val="002060"/>
                          </a:solidFill>
                        </a:rPr>
                        <a:t>)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42856631"/>
                  </a:ext>
                </a:extLst>
              </a:tr>
              <a:tr h="5443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MAX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행의 최대값을 나타낸다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/>
                        <a:t>MAX(</a:t>
                      </a:r>
                      <a:r>
                        <a:rPr lang="ko-KR" altLang="en-US" sz="1400" b="1" dirty="0" err="1" smtClean="0"/>
                        <a:t>열이름</a:t>
                      </a:r>
                      <a:r>
                        <a:rPr lang="en-US" altLang="ko-KR" sz="1400" b="1" dirty="0" smtClean="0"/>
                        <a:t>)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66807236"/>
                  </a:ext>
                </a:extLst>
              </a:tr>
              <a:tr h="5443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MIN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행의 최소값을 나타낸다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/>
                        <a:t>MIN(</a:t>
                      </a:r>
                      <a:r>
                        <a:rPr lang="ko-KR" altLang="en-US" sz="1400" b="1" dirty="0" err="1" smtClean="0"/>
                        <a:t>열이름</a:t>
                      </a:r>
                      <a:r>
                        <a:rPr lang="en-US" altLang="ko-KR" sz="1400" b="1" dirty="0" smtClean="0"/>
                        <a:t>)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75333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2948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91093" y="1838230"/>
            <a:ext cx="2931736" cy="3026004"/>
          </a:xfrm>
          <a:prstGeom prst="rect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7371761" y="1838230"/>
            <a:ext cx="2931736" cy="3026004"/>
          </a:xfrm>
          <a:prstGeom prst="rect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2073897" y="1357463"/>
            <a:ext cx="2507530" cy="480767"/>
          </a:xfrm>
          <a:prstGeom prst="rect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dirty="0" smtClean="0"/>
              <a:t>행정실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583864" y="1357462"/>
            <a:ext cx="2507530" cy="480767"/>
          </a:xfrm>
          <a:prstGeom prst="rect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dirty="0" smtClean="0"/>
              <a:t>도서관</a:t>
            </a:r>
          </a:p>
        </p:txBody>
      </p:sp>
      <p:pic>
        <p:nvPicPr>
          <p:cNvPr id="6" name="그림 5" descr="&lt;strong&gt;컴퓨터&lt;/strong&gt; 바탕 화면 키보드 · Pixabay의 무료 이미지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434" y="3733018"/>
            <a:ext cx="1101495" cy="886119"/>
          </a:xfrm>
          <a:prstGeom prst="rect">
            <a:avLst/>
          </a:prstGeom>
        </p:spPr>
      </p:pic>
      <p:pic>
        <p:nvPicPr>
          <p:cNvPr id="7" name="그림 6" descr="&lt;strong&gt;컴퓨터&lt;/strong&gt; 바탕 화면 키보드 · Pixabay의 무료 이미지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015" y="3733018"/>
            <a:ext cx="1101495" cy="886119"/>
          </a:xfrm>
          <a:prstGeom prst="rect">
            <a:avLst/>
          </a:prstGeom>
        </p:spPr>
      </p:pic>
      <p:sp>
        <p:nvSpPr>
          <p:cNvPr id="12" name="순서도: 자기 디스크 11"/>
          <p:cNvSpPr/>
          <p:nvPr/>
        </p:nvSpPr>
        <p:spPr>
          <a:xfrm>
            <a:off x="3442959" y="3497344"/>
            <a:ext cx="857840" cy="76357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학생정보</a:t>
            </a:r>
            <a:endParaRPr lang="ko-KR" altLang="en-US" dirty="0"/>
          </a:p>
        </p:txBody>
      </p:sp>
      <p:sp>
        <p:nvSpPr>
          <p:cNvPr id="13" name="순서도: 자기 디스크 12"/>
          <p:cNvSpPr/>
          <p:nvPr/>
        </p:nvSpPr>
        <p:spPr>
          <a:xfrm>
            <a:off x="9224844" y="3610465"/>
            <a:ext cx="857840" cy="76357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학생정보</a:t>
            </a:r>
            <a:endParaRPr lang="ko-KR" altLang="en-US" dirty="0"/>
          </a:p>
        </p:txBody>
      </p:sp>
      <p:cxnSp>
        <p:nvCxnSpPr>
          <p:cNvPr id="15" name="직선 화살표 연결선 14"/>
          <p:cNvCxnSpPr>
            <a:endCxn id="12" idx="2"/>
          </p:cNvCxnSpPr>
          <p:nvPr/>
        </p:nvCxnSpPr>
        <p:spPr>
          <a:xfrm flipV="1">
            <a:off x="2686458" y="3879130"/>
            <a:ext cx="756501" cy="113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endCxn id="13" idx="2"/>
          </p:cNvCxnSpPr>
          <p:nvPr/>
        </p:nvCxnSpPr>
        <p:spPr>
          <a:xfrm>
            <a:off x="8659598" y="3935690"/>
            <a:ext cx="565246" cy="56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2028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60021" y="2042556"/>
            <a:ext cx="10272156" cy="41563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/>
              <a:t>SELECT SUM(M_POINT)</a:t>
            </a:r>
          </a:p>
          <a:p>
            <a:r>
              <a:rPr lang="en-US" altLang="ko-KR" sz="2000" b="1" dirty="0" smtClean="0"/>
              <a:t>FROM MEMBER_TBL_11;</a:t>
            </a:r>
          </a:p>
          <a:p>
            <a:endParaRPr lang="en-US" altLang="ko-KR" sz="2000" b="1" dirty="0"/>
          </a:p>
          <a:p>
            <a:r>
              <a:rPr lang="en-US" altLang="ko-KR" sz="2000" b="1" dirty="0" smtClean="0"/>
              <a:t>SELECT AVG(M_POINT)</a:t>
            </a:r>
          </a:p>
          <a:p>
            <a:r>
              <a:rPr lang="en-US" altLang="ko-KR" sz="2000" b="1" dirty="0" smtClean="0"/>
              <a:t>FROM MEMBER_TBL_11;</a:t>
            </a:r>
          </a:p>
          <a:p>
            <a:endParaRPr lang="en-US" altLang="ko-KR" sz="2000" b="1" dirty="0"/>
          </a:p>
          <a:p>
            <a:r>
              <a:rPr lang="en-US" altLang="ko-KR" sz="2000" b="1" dirty="0" smtClean="0"/>
              <a:t>SELECT  MAX(M_POINT)</a:t>
            </a:r>
          </a:p>
          <a:p>
            <a:r>
              <a:rPr lang="en-US" altLang="ko-KR" sz="2000" b="1" dirty="0" smtClean="0"/>
              <a:t>FROM MEMBER_TBL_11;</a:t>
            </a:r>
          </a:p>
          <a:p>
            <a:endParaRPr lang="en-US" altLang="ko-KR" sz="2000" b="1" dirty="0"/>
          </a:p>
          <a:p>
            <a:r>
              <a:rPr lang="en-US" altLang="ko-KR" sz="2000" b="1" dirty="0" smtClean="0"/>
              <a:t>SELECT MIN(M_POINT) </a:t>
            </a:r>
          </a:p>
          <a:p>
            <a:r>
              <a:rPr lang="en-US" altLang="ko-KR" sz="2000" b="1" dirty="0" smtClean="0"/>
              <a:t>FROM MEMBER_TBL_11;</a:t>
            </a:r>
          </a:p>
          <a:p>
            <a:endParaRPr lang="ko-KR" altLang="en-US" sz="2000" b="1" dirty="0"/>
          </a:p>
        </p:txBody>
      </p:sp>
      <p:sp>
        <p:nvSpPr>
          <p:cNvPr id="3" name="직사각형 2"/>
          <p:cNvSpPr/>
          <p:nvPr/>
        </p:nvSpPr>
        <p:spPr>
          <a:xfrm>
            <a:off x="2078181" y="296008"/>
            <a:ext cx="8953996" cy="15319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포인트금액의 </a:t>
            </a:r>
            <a:r>
              <a:rPr lang="ko-KR" altLang="en-US" dirty="0" err="1" smtClean="0"/>
              <a:t>전체합계</a:t>
            </a:r>
            <a:endParaRPr lang="en-US" altLang="ko-KR" dirty="0" smtClean="0"/>
          </a:p>
          <a:p>
            <a:r>
              <a:rPr lang="ko-KR" altLang="en-US" dirty="0" smtClean="0"/>
              <a:t>포인트금액의 전체평균</a:t>
            </a:r>
            <a:endParaRPr lang="en-US" altLang="ko-KR" dirty="0" smtClean="0"/>
          </a:p>
          <a:p>
            <a:r>
              <a:rPr lang="ko-KR" altLang="en-US" dirty="0" smtClean="0"/>
              <a:t>포인트금액의 최대값 구하기</a:t>
            </a:r>
            <a:endParaRPr lang="en-US" altLang="ko-KR" dirty="0" smtClean="0"/>
          </a:p>
          <a:p>
            <a:r>
              <a:rPr lang="ko-KR" altLang="en-US" dirty="0" smtClean="0"/>
              <a:t>포인트금액의 최소값 구하기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01867" y="415636"/>
            <a:ext cx="110799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문제</a:t>
            </a:r>
            <a:endParaRPr lang="en-US" altLang="ko-KR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798822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7123" t="6524" r="30022" b="16067"/>
          <a:stretch/>
        </p:blipFill>
        <p:spPr>
          <a:xfrm>
            <a:off x="83127" y="113165"/>
            <a:ext cx="8728364" cy="674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8700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955236" y="2136062"/>
            <a:ext cx="79015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데이터의 그룹화</a:t>
            </a:r>
            <a:r>
              <a:rPr lang="en-US" altLang="ko-KR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</a:t>
            </a:r>
            <a:r>
              <a:rPr lang="ko-KR" altLang="en-US" sz="5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필터링</a:t>
            </a:r>
            <a:endParaRPr lang="en-US" altLang="ko-KR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425039" y="3835729"/>
            <a:ext cx="9215252" cy="13656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solidFill>
                  <a:srgbClr val="7030A0"/>
                </a:solidFill>
              </a:rPr>
              <a:t>GROUP BY </a:t>
            </a:r>
            <a:r>
              <a:rPr lang="ko-KR" altLang="en-US" b="1" dirty="0" smtClean="0"/>
              <a:t>절을 사용하여 데이터를 그룹화하는 방법을 알아보자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348319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85008" y="498764"/>
            <a:ext cx="2968831" cy="4156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MEMBER_TBL_11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1955" t="36824" r="35096" b="27660"/>
          <a:stretch/>
        </p:blipFill>
        <p:spPr>
          <a:xfrm>
            <a:off x="285008" y="1073170"/>
            <a:ext cx="11076099" cy="5152266"/>
          </a:xfrm>
          <a:prstGeom prst="rect">
            <a:avLst/>
          </a:prstGeom>
        </p:spPr>
      </p:pic>
      <p:sp>
        <p:nvSpPr>
          <p:cNvPr id="5" name="오른쪽 대괄호 4"/>
          <p:cNvSpPr/>
          <p:nvPr/>
        </p:nvSpPr>
        <p:spPr>
          <a:xfrm>
            <a:off x="10224655" y="1710047"/>
            <a:ext cx="71251" cy="1377537"/>
          </a:xfrm>
          <a:prstGeom prst="rightBracket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6" name="오른쪽 대괄호 5"/>
          <p:cNvSpPr/>
          <p:nvPr/>
        </p:nvSpPr>
        <p:spPr>
          <a:xfrm>
            <a:off x="10248405" y="3246354"/>
            <a:ext cx="45719" cy="478107"/>
          </a:xfrm>
          <a:prstGeom prst="rightBracke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7" name="오른쪽 대괄호 6"/>
          <p:cNvSpPr/>
          <p:nvPr/>
        </p:nvSpPr>
        <p:spPr>
          <a:xfrm>
            <a:off x="10200013" y="3883231"/>
            <a:ext cx="94111" cy="1009403"/>
          </a:xfrm>
          <a:prstGeom prst="rightBracket">
            <a:avLst/>
          </a:prstGeom>
          <a:ln w="762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545288" y="2280062"/>
            <a:ext cx="1080655" cy="5818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그룹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0545288" y="3067412"/>
            <a:ext cx="1080655" cy="5818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그룹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0545287" y="4064533"/>
            <a:ext cx="1080655" cy="5818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그룹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94616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38087" y="1626920"/>
            <a:ext cx="4619502" cy="11637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400" dirty="0" smtClean="0"/>
              <a:t>포인트 전체합계금액 </a:t>
            </a:r>
            <a:r>
              <a:rPr lang="en-US" altLang="ko-KR" sz="2400" dirty="0" smtClean="0"/>
              <a:t>:     </a:t>
            </a:r>
            <a:r>
              <a:rPr lang="en-US" altLang="ko-KR" sz="2400" dirty="0" smtClean="0">
                <a:solidFill>
                  <a:srgbClr val="0070C0"/>
                </a:solidFill>
              </a:rPr>
              <a:t>20400</a:t>
            </a:r>
            <a:r>
              <a:rPr lang="en-US" altLang="ko-KR" sz="2400" dirty="0" smtClean="0"/>
              <a:t>  </a:t>
            </a:r>
            <a:endParaRPr lang="ko-KR" altLang="en-US" sz="24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844012"/>
              </p:ext>
            </p:extLst>
          </p:nvPr>
        </p:nvGraphicFramePr>
        <p:xfrm>
          <a:off x="1238087" y="3985381"/>
          <a:ext cx="4619502" cy="2676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9751">
                  <a:extLst>
                    <a:ext uri="{9D8B030D-6E8A-4147-A177-3AD203B41FA5}">
                      <a16:colId xmlns:a16="http://schemas.microsoft.com/office/drawing/2014/main" xmlns="" val="3907491848"/>
                    </a:ext>
                  </a:extLst>
                </a:gridCol>
                <a:gridCol w="2309751">
                  <a:extLst>
                    <a:ext uri="{9D8B030D-6E8A-4147-A177-3AD203B41FA5}">
                      <a16:colId xmlns:a16="http://schemas.microsoft.com/office/drawing/2014/main" xmlns="" val="3503385364"/>
                    </a:ext>
                  </a:extLst>
                </a:gridCol>
              </a:tblGrid>
              <a:tr h="6691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/>
                        <a:t>고객등급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포인트금액합계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94438972"/>
                  </a:ext>
                </a:extLst>
              </a:tr>
              <a:tr h="6691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dirty="0" smtClean="0"/>
                        <a:t>5700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83018957"/>
                  </a:ext>
                </a:extLst>
              </a:tr>
              <a:tr h="6691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02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dirty="0" smtClean="0"/>
                        <a:t>3900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76393046"/>
                  </a:ext>
                </a:extLst>
              </a:tr>
              <a:tr h="6691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03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dirty="0" smtClean="0"/>
                        <a:t>10800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2781815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-1834568" y="1118400"/>
            <a:ext cx="1012354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2400" b="1" cap="none" spc="0" dirty="0" smtClean="0">
                <a:ln/>
                <a:solidFill>
                  <a:schemeClr val="accent4"/>
                </a:solidFill>
                <a:effectLst/>
              </a:rPr>
              <a:t>전체 </a:t>
            </a:r>
            <a:r>
              <a:rPr lang="ko-KR" altLang="en-US" sz="2400" b="1" cap="none" spc="0" dirty="0" err="1" smtClean="0">
                <a:ln/>
                <a:solidFill>
                  <a:schemeClr val="accent4"/>
                </a:solidFill>
                <a:effectLst/>
              </a:rPr>
              <a:t>포인트금액</a:t>
            </a:r>
            <a:r>
              <a:rPr lang="ko-KR" altLang="en-US" sz="2400" b="1" cap="none" spc="0" dirty="0" smtClean="0">
                <a:ln/>
                <a:solidFill>
                  <a:schemeClr val="accent4"/>
                </a:solidFill>
                <a:effectLst/>
              </a:rPr>
              <a:t>  합계 구하기</a:t>
            </a:r>
            <a:endParaRPr lang="en-US" altLang="ko-KR" sz="2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1407056" y="3430007"/>
            <a:ext cx="1012354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2400" b="1" cap="none" spc="0" dirty="0" err="1" smtClean="0">
                <a:ln/>
                <a:solidFill>
                  <a:schemeClr val="accent4"/>
                </a:solidFill>
                <a:effectLst/>
              </a:rPr>
              <a:t>고객등급별</a:t>
            </a:r>
            <a:r>
              <a:rPr lang="ko-KR" altLang="en-US" sz="2400" b="1" cap="none" spc="0" dirty="0" smtClean="0">
                <a:ln/>
                <a:solidFill>
                  <a:schemeClr val="accent4"/>
                </a:solidFill>
                <a:effectLst/>
              </a:rPr>
              <a:t> </a:t>
            </a:r>
            <a:r>
              <a:rPr lang="ko-KR" altLang="en-US" sz="2400" b="1" cap="none" spc="0" dirty="0" err="1" smtClean="0">
                <a:ln/>
                <a:solidFill>
                  <a:schemeClr val="accent4"/>
                </a:solidFill>
                <a:effectLst/>
              </a:rPr>
              <a:t>포인트금액</a:t>
            </a:r>
            <a:r>
              <a:rPr lang="ko-KR" altLang="en-US" sz="2400" b="1" cap="none" spc="0" dirty="0" smtClean="0">
                <a:ln/>
                <a:solidFill>
                  <a:schemeClr val="accent4"/>
                </a:solidFill>
                <a:effectLst/>
              </a:rPr>
              <a:t>  합계 구하기</a:t>
            </a:r>
            <a:endParaRPr lang="en-US" altLang="ko-KR" sz="24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099599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90650" y="498764"/>
            <a:ext cx="10260280" cy="19119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400" b="1" dirty="0" smtClean="0"/>
              <a:t>SELECT  </a:t>
            </a:r>
            <a:r>
              <a:rPr lang="en-US" altLang="ko-KR" sz="2400" dirty="0" smtClean="0"/>
              <a:t>      </a:t>
            </a:r>
            <a:r>
              <a:rPr lang="ko-KR" altLang="en-US" sz="2400" dirty="0" smtClean="0"/>
              <a:t>그룹화할 열 이름</a:t>
            </a:r>
            <a:r>
              <a:rPr lang="en-US" altLang="ko-KR" sz="2400" dirty="0" smtClean="0"/>
              <a:t>,  </a:t>
            </a:r>
            <a:r>
              <a:rPr lang="ko-KR" altLang="en-US" sz="2400" dirty="0" err="1" smtClean="0"/>
              <a:t>집계함수</a:t>
            </a:r>
            <a:endParaRPr lang="en-US" altLang="ko-KR" sz="2400" dirty="0" smtClean="0"/>
          </a:p>
          <a:p>
            <a:r>
              <a:rPr lang="en-US" altLang="ko-KR" sz="2400" b="1" dirty="0" smtClean="0"/>
              <a:t>FROM </a:t>
            </a:r>
            <a:r>
              <a:rPr lang="en-US" altLang="ko-KR" sz="2400" dirty="0" smtClean="0"/>
              <a:t>        </a:t>
            </a:r>
            <a:r>
              <a:rPr lang="ko-KR" altLang="en-US" sz="2400" dirty="0" err="1" smtClean="0"/>
              <a:t>테이블명</a:t>
            </a:r>
            <a:r>
              <a:rPr lang="en-US" altLang="ko-KR" sz="2400" dirty="0" smtClean="0"/>
              <a:t> </a:t>
            </a:r>
          </a:p>
          <a:p>
            <a:r>
              <a:rPr lang="en-US" altLang="ko-KR" sz="2400" b="1" dirty="0" smtClean="0"/>
              <a:t>GROUP BY   </a:t>
            </a:r>
            <a:r>
              <a:rPr lang="ko-KR" altLang="en-US" sz="2400" dirty="0" err="1" smtClean="0"/>
              <a:t>열이름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;</a:t>
            </a:r>
            <a:endParaRPr lang="ko-KR" altLang="en-US" sz="2400" dirty="0"/>
          </a:p>
        </p:txBody>
      </p:sp>
      <p:sp>
        <p:nvSpPr>
          <p:cNvPr id="3" name="직사각형 2"/>
          <p:cNvSpPr/>
          <p:nvPr/>
        </p:nvSpPr>
        <p:spPr>
          <a:xfrm>
            <a:off x="890650" y="2553196"/>
            <a:ext cx="10260280" cy="14369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400" b="1" dirty="0" smtClean="0">
                <a:solidFill>
                  <a:srgbClr val="7030A0"/>
                </a:solidFill>
              </a:rPr>
              <a:t>SELECT </a:t>
            </a:r>
            <a:r>
              <a:rPr lang="en-US" altLang="ko-KR" sz="2400" dirty="0" smtClean="0"/>
              <a:t>       </a:t>
            </a:r>
            <a:r>
              <a:rPr lang="en-US" altLang="ko-KR" sz="2400" dirty="0" smtClean="0">
                <a:solidFill>
                  <a:srgbClr val="FF0000"/>
                </a:solidFill>
              </a:rPr>
              <a:t>M_GRADE</a:t>
            </a:r>
            <a:r>
              <a:rPr lang="en-US" altLang="ko-KR" sz="2400" dirty="0" smtClean="0"/>
              <a:t> , SUM(M_POINT)</a:t>
            </a:r>
          </a:p>
          <a:p>
            <a:r>
              <a:rPr lang="en-US" altLang="ko-KR" sz="2400" b="1" dirty="0" smtClean="0">
                <a:solidFill>
                  <a:srgbClr val="7030A0"/>
                </a:solidFill>
              </a:rPr>
              <a:t>FROM</a:t>
            </a:r>
            <a:r>
              <a:rPr lang="en-US" altLang="ko-KR" sz="2400" b="1" dirty="0" smtClean="0"/>
              <a:t> </a:t>
            </a:r>
            <a:r>
              <a:rPr lang="en-US" altLang="ko-KR" sz="2400" dirty="0" smtClean="0"/>
              <a:t>        MEMBER_TBL_11</a:t>
            </a:r>
          </a:p>
          <a:p>
            <a:r>
              <a:rPr lang="en-US" altLang="ko-KR" sz="2400" b="1" dirty="0" smtClean="0">
                <a:solidFill>
                  <a:srgbClr val="7030A0"/>
                </a:solidFill>
              </a:rPr>
              <a:t>GROUP BY   </a:t>
            </a:r>
            <a:r>
              <a:rPr lang="en-US" altLang="ko-KR" sz="2400" dirty="0" smtClean="0">
                <a:solidFill>
                  <a:srgbClr val="FF0000"/>
                </a:solidFill>
              </a:rPr>
              <a:t>M_GRADE</a:t>
            </a:r>
            <a:r>
              <a:rPr lang="ko-KR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ko-KR" sz="2400" dirty="0" smtClean="0"/>
              <a:t>;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890650" y="4322619"/>
            <a:ext cx="10260280" cy="22206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400" b="1" dirty="0" smtClean="0"/>
              <a:t>SELECT </a:t>
            </a:r>
            <a:r>
              <a:rPr lang="en-US" altLang="ko-KR" sz="2400" dirty="0" smtClean="0"/>
              <a:t>       M_GRADE , SUM(M_POINT)</a:t>
            </a:r>
          </a:p>
          <a:p>
            <a:r>
              <a:rPr lang="en-US" altLang="ko-KR" sz="2400" b="1" dirty="0" smtClean="0"/>
              <a:t>FROM</a:t>
            </a:r>
            <a:r>
              <a:rPr lang="en-US" altLang="ko-KR" sz="2400" dirty="0" smtClean="0"/>
              <a:t>         MEMBER_TBL_11</a:t>
            </a:r>
          </a:p>
          <a:p>
            <a:r>
              <a:rPr lang="en-US" altLang="ko-KR" sz="2400" b="1" dirty="0" smtClean="0"/>
              <a:t>GROUP BY   </a:t>
            </a:r>
            <a:r>
              <a:rPr lang="en-US" altLang="ko-KR" sz="2400" dirty="0" smtClean="0"/>
              <a:t>M_GRADE</a:t>
            </a:r>
            <a:r>
              <a:rPr lang="ko-KR" altLang="en-US" sz="2400" dirty="0" smtClean="0"/>
              <a:t> </a:t>
            </a:r>
            <a:endParaRPr lang="en-US" altLang="ko-KR" sz="2400" dirty="0"/>
          </a:p>
          <a:p>
            <a:r>
              <a:rPr lang="en-US" altLang="ko-KR" sz="2400" b="1" dirty="0" smtClean="0">
                <a:solidFill>
                  <a:srgbClr val="0070C0"/>
                </a:solidFill>
              </a:rPr>
              <a:t>ORDER BY   </a:t>
            </a:r>
            <a:r>
              <a:rPr lang="en-US" altLang="ko-KR" sz="2400" dirty="0" smtClean="0"/>
              <a:t>M_GRADE;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646016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90650" y="985653"/>
            <a:ext cx="7279573" cy="19119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400" b="1" dirty="0" smtClean="0"/>
              <a:t>SELECT   </a:t>
            </a:r>
            <a:r>
              <a:rPr lang="en-US" altLang="ko-KR" sz="2400" dirty="0" smtClean="0"/>
              <a:t>     </a:t>
            </a:r>
            <a:r>
              <a:rPr lang="ko-KR" altLang="en-US" sz="2400" dirty="0" smtClean="0"/>
              <a:t>그룹화할 열 이름</a:t>
            </a:r>
            <a:r>
              <a:rPr lang="en-US" altLang="ko-KR" sz="2400" dirty="0" smtClean="0"/>
              <a:t>,  </a:t>
            </a:r>
            <a:r>
              <a:rPr lang="ko-KR" altLang="en-US" sz="2400" dirty="0" err="1" smtClean="0"/>
              <a:t>집계함수</a:t>
            </a:r>
            <a:endParaRPr lang="en-US" altLang="ko-KR" sz="2400" dirty="0" smtClean="0"/>
          </a:p>
          <a:p>
            <a:r>
              <a:rPr lang="en-US" altLang="ko-KR" sz="2400" b="1" dirty="0" smtClean="0"/>
              <a:t>FROM </a:t>
            </a:r>
            <a:r>
              <a:rPr lang="en-US" altLang="ko-KR" sz="2400" dirty="0" smtClean="0"/>
              <a:t>         </a:t>
            </a:r>
            <a:r>
              <a:rPr lang="ko-KR" altLang="en-US" sz="2400" dirty="0" err="1" smtClean="0"/>
              <a:t>테이블명</a:t>
            </a:r>
            <a:r>
              <a:rPr lang="en-US" altLang="ko-KR" sz="2400" dirty="0" smtClean="0"/>
              <a:t> </a:t>
            </a:r>
          </a:p>
          <a:p>
            <a:r>
              <a:rPr lang="en-US" altLang="ko-KR" sz="2400" b="1" dirty="0" smtClean="0"/>
              <a:t>GROUP BY    </a:t>
            </a:r>
            <a:r>
              <a:rPr lang="ko-KR" altLang="en-US" sz="2400" dirty="0" err="1" smtClean="0"/>
              <a:t>열이름</a:t>
            </a:r>
            <a:r>
              <a:rPr lang="ko-KR" altLang="en-US" sz="2400" dirty="0" smtClean="0"/>
              <a:t> </a:t>
            </a:r>
            <a:endParaRPr lang="en-US" altLang="ko-KR" sz="2400" dirty="0"/>
          </a:p>
          <a:p>
            <a:r>
              <a:rPr lang="en-US" altLang="ko-KR" sz="2400" b="1" dirty="0" smtClean="0">
                <a:solidFill>
                  <a:srgbClr val="FF0000"/>
                </a:solidFill>
              </a:rPr>
              <a:t>HAVING </a:t>
            </a:r>
            <a:r>
              <a:rPr lang="en-US" altLang="ko-KR" sz="2400" dirty="0" smtClean="0"/>
              <a:t>      </a:t>
            </a:r>
            <a:r>
              <a:rPr lang="ko-KR" altLang="en-US" sz="2400" dirty="0" err="1" smtClean="0"/>
              <a:t>필터링</a:t>
            </a:r>
            <a:r>
              <a:rPr lang="ko-KR" altLang="en-US" sz="2400" dirty="0" smtClean="0"/>
              <a:t> 조건 </a:t>
            </a:r>
            <a:r>
              <a:rPr lang="en-US" altLang="ko-KR" sz="2400" dirty="0" smtClean="0"/>
              <a:t>; 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890650" y="3811980"/>
            <a:ext cx="7279573" cy="22206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400" b="1" dirty="0" smtClean="0"/>
              <a:t>SELECT </a:t>
            </a:r>
            <a:r>
              <a:rPr lang="en-US" altLang="ko-KR" sz="2400" dirty="0" smtClean="0"/>
              <a:t>       M_GRADE , SUM(M_POINT)</a:t>
            </a:r>
          </a:p>
          <a:p>
            <a:r>
              <a:rPr lang="en-US" altLang="ko-KR" sz="2400" b="1" dirty="0" smtClean="0"/>
              <a:t>FROM</a:t>
            </a:r>
            <a:r>
              <a:rPr lang="en-US" altLang="ko-KR" sz="2400" dirty="0" smtClean="0"/>
              <a:t>         MEMBER_TBL_11</a:t>
            </a:r>
          </a:p>
          <a:p>
            <a:r>
              <a:rPr lang="en-US" altLang="ko-KR" sz="2400" b="1" dirty="0" smtClean="0"/>
              <a:t>GROUP BY   </a:t>
            </a:r>
            <a:r>
              <a:rPr lang="en-US" altLang="ko-KR" sz="2400" dirty="0" smtClean="0"/>
              <a:t>M_GRADE</a:t>
            </a:r>
            <a:r>
              <a:rPr lang="ko-KR" altLang="en-US" sz="2400" dirty="0" smtClean="0"/>
              <a:t> </a:t>
            </a:r>
            <a:endParaRPr lang="en-US" altLang="ko-KR" sz="2400" dirty="0"/>
          </a:p>
          <a:p>
            <a:r>
              <a:rPr lang="en-US" altLang="ko-KR" sz="2400" b="1" dirty="0" smtClean="0">
                <a:solidFill>
                  <a:srgbClr val="FF0000"/>
                </a:solidFill>
              </a:rPr>
              <a:t>HAVING </a:t>
            </a:r>
            <a:r>
              <a:rPr lang="en-US" altLang="ko-KR" sz="2400" dirty="0" smtClean="0"/>
              <a:t>     SUM(M_POINT) &gt;= 4000  ;</a:t>
            </a:r>
            <a:endParaRPr lang="ko-KR" altLang="en-US" sz="2400" dirty="0"/>
          </a:p>
        </p:txBody>
      </p:sp>
      <p:sp>
        <p:nvSpPr>
          <p:cNvPr id="5" name="폭발 1 4"/>
          <p:cNvSpPr/>
          <p:nvPr/>
        </p:nvSpPr>
        <p:spPr>
          <a:xfrm>
            <a:off x="8621485" y="1686297"/>
            <a:ext cx="3226130" cy="3728852"/>
          </a:xfrm>
          <a:prstGeom prst="irregularSeal1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그룹화된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결과에서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필터링하고 </a:t>
            </a:r>
            <a:r>
              <a:rPr lang="ko-KR" altLang="en-US" dirty="0" err="1" smtClean="0">
                <a:solidFill>
                  <a:srgbClr val="FF0000"/>
                </a:solidFill>
              </a:rPr>
              <a:t>싶을때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4810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21075" t="45516" r="47148" b="38659"/>
          <a:stretch/>
        </p:blipFill>
        <p:spPr>
          <a:xfrm>
            <a:off x="724394" y="907712"/>
            <a:ext cx="8847117" cy="256881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20745" t="44838" r="52975" b="41601"/>
          <a:stretch/>
        </p:blipFill>
        <p:spPr>
          <a:xfrm>
            <a:off x="724394" y="3740727"/>
            <a:ext cx="8455232" cy="2454288"/>
          </a:xfrm>
          <a:prstGeom prst="rect">
            <a:avLst/>
          </a:prstGeom>
        </p:spPr>
      </p:pic>
      <p:sp>
        <p:nvSpPr>
          <p:cNvPr id="5" name="왼쪽으로 구부러진 화살표 4"/>
          <p:cNvSpPr/>
          <p:nvPr/>
        </p:nvSpPr>
        <p:spPr>
          <a:xfrm>
            <a:off x="7707086" y="1710047"/>
            <a:ext cx="2006930" cy="3135085"/>
          </a:xfrm>
          <a:prstGeom prst="curved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20893" y="2553194"/>
            <a:ext cx="2090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070C0"/>
                </a:solidFill>
              </a:rPr>
              <a:t>포인트합계금액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r>
              <a:rPr lang="en-US" altLang="ko-KR" b="1" dirty="0" smtClean="0">
                <a:solidFill>
                  <a:srgbClr val="0070C0"/>
                </a:solidFill>
              </a:rPr>
              <a:t>4000</a:t>
            </a:r>
            <a:r>
              <a:rPr lang="ko-KR" altLang="en-US" b="1" dirty="0" err="1" smtClean="0">
                <a:solidFill>
                  <a:srgbClr val="0070C0"/>
                </a:solidFill>
              </a:rPr>
              <a:t>점이상만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r>
              <a:rPr lang="ko-KR" altLang="en-US" b="1" dirty="0" err="1" smtClean="0">
                <a:solidFill>
                  <a:srgbClr val="0070C0"/>
                </a:solidFill>
              </a:rPr>
              <a:t>필터링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20893" y="3740727"/>
            <a:ext cx="2090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070C0"/>
                </a:solidFill>
              </a:rPr>
              <a:t>그룹화된 목록에서 </a:t>
            </a:r>
            <a:r>
              <a:rPr lang="ko-KR" altLang="en-US" b="1" dirty="0" err="1" smtClean="0">
                <a:solidFill>
                  <a:srgbClr val="0070C0"/>
                </a:solidFill>
              </a:rPr>
              <a:t>필터링</a:t>
            </a:r>
            <a:r>
              <a:rPr lang="ko-KR" altLang="en-US" b="1" dirty="0" smtClean="0">
                <a:solidFill>
                  <a:srgbClr val="0070C0"/>
                </a:solidFill>
              </a:rPr>
              <a:t> </a:t>
            </a:r>
            <a:r>
              <a:rPr lang="ko-KR" altLang="en-US" b="1" dirty="0" err="1" smtClean="0">
                <a:solidFill>
                  <a:srgbClr val="0070C0"/>
                </a:solidFill>
              </a:rPr>
              <a:t>할때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r>
              <a:rPr lang="en-US" altLang="ko-KR" b="1" dirty="0" smtClean="0">
                <a:solidFill>
                  <a:srgbClr val="0070C0"/>
                </a:solidFill>
              </a:rPr>
              <a:t>HAVING </a:t>
            </a:r>
            <a:r>
              <a:rPr lang="ko-KR" altLang="en-US" b="1" dirty="0" smtClean="0">
                <a:solidFill>
                  <a:srgbClr val="0070C0"/>
                </a:solidFill>
              </a:rPr>
              <a:t>절 사용</a:t>
            </a:r>
            <a:endParaRPr lang="en-US" altLang="ko-KR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3629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73132" y="831272"/>
            <a:ext cx="2909455" cy="42632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400" b="1" dirty="0" smtClean="0">
                <a:solidFill>
                  <a:srgbClr val="0070C0"/>
                </a:solidFill>
              </a:rPr>
              <a:t>SELECT</a:t>
            </a:r>
          </a:p>
          <a:p>
            <a:r>
              <a:rPr lang="en-US" altLang="ko-KR" sz="2400" b="1" dirty="0" smtClean="0">
                <a:solidFill>
                  <a:srgbClr val="0070C0"/>
                </a:solidFill>
              </a:rPr>
              <a:t>FROM</a:t>
            </a:r>
          </a:p>
          <a:p>
            <a:r>
              <a:rPr lang="en-US" altLang="ko-KR" sz="2400" b="1" dirty="0" smtClean="0"/>
              <a:t>[WHERE]</a:t>
            </a:r>
          </a:p>
          <a:p>
            <a:r>
              <a:rPr lang="en-US" altLang="ko-KR" sz="2400" b="1" dirty="0"/>
              <a:t>[</a:t>
            </a:r>
            <a:r>
              <a:rPr lang="en-US" altLang="ko-KR" sz="2400" b="1" dirty="0" smtClean="0"/>
              <a:t>ORDER BY ]</a:t>
            </a:r>
          </a:p>
          <a:p>
            <a:endParaRPr lang="ko-KR" altLang="en-US" sz="2400" b="1" dirty="0"/>
          </a:p>
        </p:txBody>
      </p:sp>
      <p:sp>
        <p:nvSpPr>
          <p:cNvPr id="3" name="직사각형 2"/>
          <p:cNvSpPr/>
          <p:nvPr/>
        </p:nvSpPr>
        <p:spPr>
          <a:xfrm>
            <a:off x="8003968" y="866897"/>
            <a:ext cx="3146962" cy="42276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400" b="1" dirty="0" smtClean="0">
                <a:solidFill>
                  <a:srgbClr val="0070C0"/>
                </a:solidFill>
              </a:rPr>
              <a:t>SELECT </a:t>
            </a:r>
            <a:r>
              <a:rPr lang="ko-KR" altLang="en-US" sz="2400" b="1" dirty="0" err="1" smtClean="0">
                <a:solidFill>
                  <a:srgbClr val="0070C0"/>
                </a:solidFill>
              </a:rPr>
              <a:t>집계함수</a:t>
            </a:r>
            <a:endParaRPr lang="en-US" altLang="ko-KR" sz="2400" b="1" dirty="0" smtClean="0">
              <a:solidFill>
                <a:srgbClr val="0070C0"/>
              </a:solidFill>
            </a:endParaRPr>
          </a:p>
          <a:p>
            <a:r>
              <a:rPr lang="en-US" altLang="ko-KR" sz="2400" b="1" dirty="0" smtClean="0">
                <a:solidFill>
                  <a:srgbClr val="0070C0"/>
                </a:solidFill>
              </a:rPr>
              <a:t>FROM</a:t>
            </a:r>
          </a:p>
          <a:p>
            <a:r>
              <a:rPr lang="en-US" altLang="ko-KR" sz="2400" b="1" dirty="0" smtClean="0">
                <a:solidFill>
                  <a:srgbClr val="0070C0"/>
                </a:solidFill>
              </a:rPr>
              <a:t>GROUP BY</a:t>
            </a:r>
          </a:p>
          <a:p>
            <a:r>
              <a:rPr lang="en-US" altLang="ko-KR" sz="2400" b="1" dirty="0" smtClean="0">
                <a:solidFill>
                  <a:srgbClr val="0070C0"/>
                </a:solidFill>
              </a:rPr>
              <a:t>HAVING </a:t>
            </a:r>
          </a:p>
          <a:p>
            <a:endParaRPr lang="ko-KR" altLang="en-US" sz="2400" b="1" dirty="0"/>
          </a:p>
        </p:txBody>
      </p:sp>
      <p:sp>
        <p:nvSpPr>
          <p:cNvPr id="4" name="직사각형 3"/>
          <p:cNvSpPr/>
          <p:nvPr/>
        </p:nvSpPr>
        <p:spPr>
          <a:xfrm>
            <a:off x="4085111" y="831272"/>
            <a:ext cx="3016333" cy="42632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400" b="1" dirty="0" smtClean="0">
                <a:solidFill>
                  <a:srgbClr val="0070C0"/>
                </a:solidFill>
              </a:rPr>
              <a:t>SELECT </a:t>
            </a:r>
            <a:r>
              <a:rPr lang="ko-KR" altLang="en-US" sz="2400" b="1" dirty="0" err="1" smtClean="0">
                <a:solidFill>
                  <a:srgbClr val="0070C0"/>
                </a:solidFill>
              </a:rPr>
              <a:t>집계함수</a:t>
            </a:r>
            <a:endParaRPr lang="en-US" altLang="ko-KR" sz="2400" b="1" dirty="0" smtClean="0">
              <a:solidFill>
                <a:srgbClr val="0070C0"/>
              </a:solidFill>
            </a:endParaRPr>
          </a:p>
          <a:p>
            <a:r>
              <a:rPr lang="en-US" altLang="ko-KR" sz="2400" b="1" dirty="0" smtClean="0">
                <a:solidFill>
                  <a:srgbClr val="0070C0"/>
                </a:solidFill>
              </a:rPr>
              <a:t>FROM</a:t>
            </a:r>
            <a:r>
              <a:rPr lang="en-US" altLang="ko-KR" sz="2400" b="1" dirty="0" smtClean="0"/>
              <a:t> </a:t>
            </a:r>
          </a:p>
          <a:p>
            <a:r>
              <a:rPr lang="en-US" altLang="ko-KR" sz="2400" b="1" dirty="0" smtClean="0">
                <a:solidFill>
                  <a:srgbClr val="0070C0"/>
                </a:solidFill>
              </a:rPr>
              <a:t>GROUP BY</a:t>
            </a:r>
          </a:p>
          <a:p>
            <a:r>
              <a:rPr lang="en-US" altLang="ko-KR" sz="2400" b="1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2400" b="1" dirty="0" smtClean="0"/>
              <a:t>  </a:t>
            </a:r>
          </a:p>
          <a:p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182496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73132" y="831272"/>
            <a:ext cx="2909455" cy="42632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400" b="1" dirty="0" smtClean="0">
                <a:solidFill>
                  <a:srgbClr val="0070C0"/>
                </a:solidFill>
              </a:rPr>
              <a:t>SELECT</a:t>
            </a:r>
          </a:p>
          <a:p>
            <a:r>
              <a:rPr lang="en-US" altLang="ko-KR" sz="2400" b="1" dirty="0" smtClean="0">
                <a:solidFill>
                  <a:srgbClr val="0070C0"/>
                </a:solidFill>
              </a:rPr>
              <a:t>FROM</a:t>
            </a:r>
          </a:p>
          <a:p>
            <a:r>
              <a:rPr lang="en-US" altLang="ko-KR" sz="2400" b="1" dirty="0" smtClean="0"/>
              <a:t>[WHERE]</a:t>
            </a:r>
          </a:p>
          <a:p>
            <a:r>
              <a:rPr lang="en-US" altLang="ko-KR" sz="2400" b="1" dirty="0"/>
              <a:t>[</a:t>
            </a:r>
            <a:r>
              <a:rPr lang="en-US" altLang="ko-KR" sz="2400" b="1" dirty="0" smtClean="0"/>
              <a:t>ORDER BY ]</a:t>
            </a:r>
          </a:p>
          <a:p>
            <a:endParaRPr lang="ko-KR" altLang="en-US" sz="2400" b="1" dirty="0"/>
          </a:p>
        </p:txBody>
      </p:sp>
      <p:sp>
        <p:nvSpPr>
          <p:cNvPr id="3" name="직사각형 2"/>
          <p:cNvSpPr/>
          <p:nvPr/>
        </p:nvSpPr>
        <p:spPr>
          <a:xfrm>
            <a:off x="8003968" y="866897"/>
            <a:ext cx="3146962" cy="42632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400" b="1" dirty="0" smtClean="0">
                <a:solidFill>
                  <a:srgbClr val="0070C0"/>
                </a:solidFill>
              </a:rPr>
              <a:t>SELECT </a:t>
            </a:r>
            <a:r>
              <a:rPr lang="ko-KR" altLang="en-US" sz="2400" b="1" dirty="0" err="1" smtClean="0">
                <a:solidFill>
                  <a:srgbClr val="0070C0"/>
                </a:solidFill>
              </a:rPr>
              <a:t>집계함수</a:t>
            </a:r>
            <a:endParaRPr lang="en-US" altLang="ko-KR" sz="2400" b="1" dirty="0" smtClean="0">
              <a:solidFill>
                <a:srgbClr val="0070C0"/>
              </a:solidFill>
            </a:endParaRPr>
          </a:p>
          <a:p>
            <a:r>
              <a:rPr lang="en-US" altLang="ko-KR" sz="2400" b="1" dirty="0" smtClean="0">
                <a:solidFill>
                  <a:srgbClr val="0070C0"/>
                </a:solidFill>
              </a:rPr>
              <a:t>FROM</a:t>
            </a:r>
          </a:p>
          <a:p>
            <a:r>
              <a:rPr lang="en-US" altLang="ko-KR" sz="2400" b="1" dirty="0" smtClean="0"/>
              <a:t>[WHERE]</a:t>
            </a:r>
          </a:p>
          <a:p>
            <a:r>
              <a:rPr lang="en-US" altLang="ko-KR" sz="2400" b="1" dirty="0" smtClean="0">
                <a:solidFill>
                  <a:srgbClr val="0070C0"/>
                </a:solidFill>
              </a:rPr>
              <a:t>GROUP BY</a:t>
            </a:r>
          </a:p>
          <a:p>
            <a:r>
              <a:rPr lang="en-US" altLang="ko-KR" sz="2400" b="1" dirty="0" smtClean="0">
                <a:solidFill>
                  <a:srgbClr val="0070C0"/>
                </a:solidFill>
              </a:rPr>
              <a:t>HAVING </a:t>
            </a:r>
          </a:p>
          <a:p>
            <a:r>
              <a:rPr lang="en-US" altLang="ko-KR" sz="2400" b="1" dirty="0" smtClean="0">
                <a:solidFill>
                  <a:schemeClr val="tx1"/>
                </a:solidFill>
              </a:rPr>
              <a:t>[ORDER BY]</a:t>
            </a:r>
          </a:p>
          <a:p>
            <a:endParaRPr lang="ko-KR" altLang="en-US" sz="2400" b="1" dirty="0"/>
          </a:p>
        </p:txBody>
      </p:sp>
      <p:sp>
        <p:nvSpPr>
          <p:cNvPr id="4" name="직사각형 3"/>
          <p:cNvSpPr/>
          <p:nvPr/>
        </p:nvSpPr>
        <p:spPr>
          <a:xfrm>
            <a:off x="4156363" y="866897"/>
            <a:ext cx="3016333" cy="42632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400" b="1" dirty="0" smtClean="0">
                <a:solidFill>
                  <a:srgbClr val="0070C0"/>
                </a:solidFill>
              </a:rPr>
              <a:t>SELECT </a:t>
            </a:r>
            <a:r>
              <a:rPr lang="ko-KR" altLang="en-US" sz="2400" b="1" dirty="0" err="1" smtClean="0">
                <a:solidFill>
                  <a:srgbClr val="0070C0"/>
                </a:solidFill>
              </a:rPr>
              <a:t>집계함수</a:t>
            </a:r>
            <a:endParaRPr lang="en-US" altLang="ko-KR" sz="2400" b="1" dirty="0" smtClean="0">
              <a:solidFill>
                <a:srgbClr val="0070C0"/>
              </a:solidFill>
            </a:endParaRPr>
          </a:p>
          <a:p>
            <a:r>
              <a:rPr lang="en-US" altLang="ko-KR" sz="2400" b="1" dirty="0" smtClean="0">
                <a:solidFill>
                  <a:srgbClr val="0070C0"/>
                </a:solidFill>
              </a:rPr>
              <a:t>FROM</a:t>
            </a:r>
          </a:p>
          <a:p>
            <a:r>
              <a:rPr lang="en-US" altLang="ko-KR" sz="2400" b="1" dirty="0" smtClean="0"/>
              <a:t>[WHERE]</a:t>
            </a:r>
          </a:p>
          <a:p>
            <a:r>
              <a:rPr lang="en-US" altLang="ko-KR" sz="2400" b="1" dirty="0" smtClean="0">
                <a:solidFill>
                  <a:srgbClr val="0070C0"/>
                </a:solidFill>
              </a:rPr>
              <a:t>GROUP BY</a:t>
            </a:r>
          </a:p>
          <a:p>
            <a:r>
              <a:rPr lang="en-US" altLang="ko-KR" sz="2400" b="1" dirty="0" smtClean="0">
                <a:solidFill>
                  <a:schemeClr val="tx1"/>
                </a:solidFill>
              </a:rPr>
              <a:t>[ORDER BY]</a:t>
            </a:r>
          </a:p>
          <a:p>
            <a:r>
              <a:rPr lang="en-US" altLang="ko-KR" sz="2400" b="1" dirty="0" smtClean="0"/>
              <a:t>  </a:t>
            </a:r>
          </a:p>
          <a:p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65073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원통 2"/>
          <p:cNvSpPr/>
          <p:nvPr/>
        </p:nvSpPr>
        <p:spPr>
          <a:xfrm>
            <a:off x="4006094" y="2497343"/>
            <a:ext cx="4167739" cy="3119344"/>
          </a:xfrm>
          <a:prstGeom prst="can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/>
              <a:t>데이터베이스</a:t>
            </a:r>
            <a:endParaRPr lang="ko-KR" altLang="en-US" sz="2800" b="1" dirty="0"/>
          </a:p>
        </p:txBody>
      </p:sp>
      <p:pic>
        <p:nvPicPr>
          <p:cNvPr id="10" name="그림 9" descr="File:&lt;strong&gt;사람&lt;/strong&gt;.png - Wikimedia Common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599" y="3168815"/>
            <a:ext cx="856538" cy="913640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 flipH="1">
            <a:off x="7933202" y="3409080"/>
            <a:ext cx="2002650" cy="544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File:&lt;strong&gt;사람&lt;/strong&gt;.png - Wikimedia Common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923" y="3625635"/>
            <a:ext cx="856538" cy="913640"/>
          </a:xfrm>
          <a:prstGeom prst="rect">
            <a:avLst/>
          </a:prstGeom>
        </p:spPr>
      </p:pic>
      <p:cxnSp>
        <p:nvCxnSpPr>
          <p:cNvPr id="13" name="직선 화살표 연결선 12"/>
          <p:cNvCxnSpPr>
            <a:stCxn id="12" idx="3"/>
          </p:cNvCxnSpPr>
          <p:nvPr/>
        </p:nvCxnSpPr>
        <p:spPr>
          <a:xfrm flipV="1">
            <a:off x="1826461" y="3905248"/>
            <a:ext cx="2193522" cy="177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 descr="File:&lt;strong&gt;사람&lt;/strong&gt;.png - Wikimedia Common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01" y="5159867"/>
            <a:ext cx="856538" cy="913640"/>
          </a:xfrm>
          <a:prstGeom prst="rect">
            <a:avLst/>
          </a:prstGeom>
        </p:spPr>
      </p:pic>
      <p:cxnSp>
        <p:nvCxnSpPr>
          <p:cNvPr id="15" name="직선 화살표 연결선 14"/>
          <p:cNvCxnSpPr/>
          <p:nvPr/>
        </p:nvCxnSpPr>
        <p:spPr>
          <a:xfrm flipV="1">
            <a:off x="2048116" y="4779287"/>
            <a:ext cx="1882563" cy="83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 descr="&lt;strong&gt;컴퓨터&lt;/strong&gt; 바탕 화면 키보드 · Pixabay의 무료 이미지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488" y="3168815"/>
            <a:ext cx="975168" cy="784493"/>
          </a:xfrm>
          <a:prstGeom prst="rect">
            <a:avLst/>
          </a:prstGeom>
        </p:spPr>
      </p:pic>
      <p:pic>
        <p:nvPicPr>
          <p:cNvPr id="17" name="그림 16" descr="&lt;strong&gt;컴퓨터&lt;/strong&gt; 바탕 화면 키보드 · Pixabay의 무료 이미지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599" y="3409080"/>
            <a:ext cx="975168" cy="784493"/>
          </a:xfrm>
          <a:prstGeom prst="rect">
            <a:avLst/>
          </a:prstGeom>
        </p:spPr>
      </p:pic>
      <p:pic>
        <p:nvPicPr>
          <p:cNvPr id="18" name="그림 17" descr="&lt;strong&gt;컴퓨터&lt;/strong&gt; 바탕 화면 키보드 · Pixabay의 무료 이미지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407" y="4805740"/>
            <a:ext cx="975168" cy="784493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4019983" y="5739652"/>
            <a:ext cx="4153850" cy="746406"/>
          </a:xfrm>
          <a:prstGeom prst="rect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dirty="0" err="1" smtClean="0"/>
              <a:t>공용데이터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공유</a:t>
            </a:r>
            <a:r>
              <a:rPr lang="en-US" altLang="ko-KR" sz="2000" dirty="0" smtClean="0"/>
              <a:t>)</a:t>
            </a:r>
          </a:p>
          <a:p>
            <a:pPr algn="ctr"/>
            <a:r>
              <a:rPr lang="ko-KR" altLang="en-US" sz="2000" dirty="0" err="1" smtClean="0"/>
              <a:t>통합데이터</a:t>
            </a:r>
            <a:endParaRPr lang="ko-KR" altLang="en-US" sz="2000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1300899" y="2912882"/>
            <a:ext cx="1574276" cy="255933"/>
          </a:xfrm>
          <a:prstGeom prst="rect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/>
              <a:t>행정실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9935852" y="2604542"/>
            <a:ext cx="1574276" cy="255933"/>
          </a:xfrm>
          <a:prstGeom prst="rect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/>
              <a:t>도서관</a:t>
            </a:r>
          </a:p>
        </p:txBody>
      </p:sp>
    </p:spTree>
    <p:extLst>
      <p:ext uri="{BB962C8B-B14F-4D97-AF65-F5344CB8AC3E}">
        <p14:creationId xmlns:p14="http://schemas.microsoft.com/office/powerpoint/2010/main" val="41607204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16832" y="2326049"/>
            <a:ext cx="3630230" cy="22206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+mj-ea"/>
              <a:buAutoNum type="circleNumDbPlain"/>
            </a:pPr>
            <a:r>
              <a:rPr lang="en-US" altLang="ko-KR" sz="2400" b="1" dirty="0" smtClean="0">
                <a:solidFill>
                  <a:srgbClr val="0070C0"/>
                </a:solidFill>
              </a:rPr>
              <a:t> SELECT            3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ko-KR" sz="2400" b="1" dirty="0">
                <a:solidFill>
                  <a:srgbClr val="0070C0"/>
                </a:solidFill>
              </a:rPr>
              <a:t> 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FROM             1       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ko-KR" sz="2400" b="1" dirty="0">
                <a:solidFill>
                  <a:srgbClr val="0070C0"/>
                </a:solidFill>
              </a:rPr>
              <a:t> 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[WHERE]         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2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ko-KR" sz="2400" b="1" dirty="0">
                <a:solidFill>
                  <a:srgbClr val="0070C0"/>
                </a:solidFill>
              </a:rPr>
              <a:t> 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[ORDER BY ]    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4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794461" y="2326049"/>
            <a:ext cx="5786565" cy="22206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+mj-ea"/>
              <a:buAutoNum type="circleNumDbPlain"/>
            </a:pPr>
            <a:r>
              <a:rPr lang="en-US" altLang="ko-KR" sz="2400" b="1" dirty="0" smtClean="0">
                <a:solidFill>
                  <a:srgbClr val="0070C0"/>
                </a:solidFill>
              </a:rPr>
              <a:t> SELECT        </a:t>
            </a:r>
            <a:r>
              <a:rPr lang="ko-KR" altLang="en-US" sz="2400" b="1" dirty="0" err="1" smtClean="0">
                <a:solidFill>
                  <a:srgbClr val="0070C0"/>
                </a:solidFill>
              </a:rPr>
              <a:t>컬럼명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, </a:t>
            </a:r>
            <a:r>
              <a:rPr lang="ko-KR" altLang="en-US" sz="2400" b="1" dirty="0" err="1" smtClean="0">
                <a:solidFill>
                  <a:srgbClr val="0070C0"/>
                </a:solidFill>
              </a:rPr>
              <a:t>집계함수</a:t>
            </a:r>
            <a:endParaRPr lang="en-US" altLang="ko-KR" sz="2400" b="1" dirty="0" smtClean="0">
              <a:solidFill>
                <a:srgbClr val="0070C0"/>
              </a:solidFill>
            </a:endParaRPr>
          </a:p>
          <a:p>
            <a:pPr marL="457200" indent="-457200">
              <a:buFont typeface="+mj-ea"/>
              <a:buAutoNum type="circleNumDbPlain"/>
            </a:pPr>
            <a:r>
              <a:rPr lang="en-US" altLang="ko-KR" sz="2400" b="1" dirty="0" smtClean="0">
                <a:solidFill>
                  <a:srgbClr val="0070C0"/>
                </a:solidFill>
              </a:rPr>
              <a:t> FROM 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ko-KR" sz="2400" b="1" dirty="0">
                <a:solidFill>
                  <a:schemeClr val="tx1"/>
                </a:solidFill>
              </a:rPr>
              <a:t> 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[WHERE]  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ko-KR" sz="2400" b="1" dirty="0">
                <a:solidFill>
                  <a:srgbClr val="0070C0"/>
                </a:solidFill>
              </a:rPr>
              <a:t> 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GROUP BY  </a:t>
            </a:r>
            <a:r>
              <a:rPr lang="ko-KR" altLang="en-US" sz="2400" b="1" dirty="0" err="1" smtClean="0">
                <a:solidFill>
                  <a:srgbClr val="0070C0"/>
                </a:solidFill>
              </a:rPr>
              <a:t>컬럼명</a:t>
            </a:r>
            <a:endParaRPr lang="en-US" altLang="ko-KR" sz="2400" b="1" dirty="0" smtClean="0">
              <a:solidFill>
                <a:srgbClr val="0070C0"/>
              </a:solidFill>
            </a:endParaRPr>
          </a:p>
          <a:p>
            <a:pPr marL="457200" indent="-457200">
              <a:buFont typeface="+mj-ea"/>
              <a:buAutoNum type="circleNumDbPlain"/>
            </a:pPr>
            <a:r>
              <a:rPr lang="en-US" altLang="ko-KR" sz="2400" b="1" dirty="0">
                <a:solidFill>
                  <a:srgbClr val="0070C0"/>
                </a:solidFill>
              </a:rPr>
              <a:t> 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[HAVING ]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ko-KR" sz="2400" b="1" dirty="0">
                <a:solidFill>
                  <a:srgbClr val="0070C0"/>
                </a:solidFill>
              </a:rPr>
              <a:t> 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[ORDER BY]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47062" y="529054"/>
            <a:ext cx="298350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6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조회 쿼리 </a:t>
            </a:r>
            <a:r>
              <a:rPr lang="en-US" altLang="ko-KR" sz="3600" b="1" cap="none" spc="0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sql</a:t>
            </a:r>
            <a:endParaRPr lang="en-US" altLang="ko-KR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94461" y="4904511"/>
            <a:ext cx="5786565" cy="1662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+mj-ea"/>
              <a:buAutoNum type="circleNumDbPlain"/>
            </a:pPr>
            <a:r>
              <a:rPr lang="en-US" altLang="ko-KR" sz="2400" b="1" dirty="0" smtClean="0">
                <a:solidFill>
                  <a:srgbClr val="0070C0"/>
                </a:solidFill>
              </a:rPr>
              <a:t> SELECT      </a:t>
            </a:r>
            <a:r>
              <a:rPr lang="ko-KR" altLang="en-US" sz="2400" b="1" dirty="0" err="1" smtClean="0">
                <a:solidFill>
                  <a:srgbClr val="0070C0"/>
                </a:solidFill>
              </a:rPr>
              <a:t>컬럼명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, </a:t>
            </a:r>
            <a:r>
              <a:rPr lang="ko-KR" altLang="en-US" sz="2400" b="1" dirty="0" err="1" smtClean="0">
                <a:solidFill>
                  <a:srgbClr val="0070C0"/>
                </a:solidFill>
              </a:rPr>
              <a:t>집계함수</a:t>
            </a:r>
            <a:endParaRPr lang="en-US" altLang="ko-KR" sz="2400" b="1" dirty="0" smtClean="0">
              <a:solidFill>
                <a:srgbClr val="0070C0"/>
              </a:solidFill>
            </a:endParaRPr>
          </a:p>
          <a:p>
            <a:pPr marL="457200" indent="-457200">
              <a:buFont typeface="+mj-ea"/>
              <a:buAutoNum type="circleNumDbPlain"/>
            </a:pPr>
            <a:r>
              <a:rPr lang="en-US" altLang="ko-KR" sz="2400" b="1" dirty="0" smtClean="0">
                <a:solidFill>
                  <a:srgbClr val="0070C0"/>
                </a:solidFill>
              </a:rPr>
              <a:t> FROM  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ko-KR" sz="2400" b="1" dirty="0">
                <a:solidFill>
                  <a:srgbClr val="0070C0"/>
                </a:solidFill>
              </a:rPr>
              <a:t> 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GROUP BY  </a:t>
            </a:r>
            <a:r>
              <a:rPr lang="ko-KR" altLang="en-US" sz="2400" b="1" dirty="0" err="1" smtClean="0">
                <a:solidFill>
                  <a:srgbClr val="0070C0"/>
                </a:solidFill>
              </a:rPr>
              <a:t>컬럼명</a:t>
            </a:r>
            <a:endParaRPr lang="en-US" altLang="ko-KR" sz="2400" b="1" dirty="0" smtClean="0">
              <a:solidFill>
                <a:srgbClr val="0070C0"/>
              </a:solidFill>
            </a:endParaRPr>
          </a:p>
          <a:p>
            <a:pPr marL="457200" indent="-457200">
              <a:buFont typeface="+mj-ea"/>
              <a:buAutoNum type="circleNumDbPlain"/>
            </a:pPr>
            <a:r>
              <a:rPr lang="en-US" altLang="ko-KR" sz="2400" b="1" dirty="0">
                <a:solidFill>
                  <a:srgbClr val="0070C0"/>
                </a:solidFill>
              </a:rPr>
              <a:t> 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[HAVING ] 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887085" y="1801310"/>
            <a:ext cx="12618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그룹핑</a:t>
            </a:r>
            <a:endParaRPr lang="en-US" altLang="ko-KR" sz="28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10999" y="1801310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일반</a:t>
            </a:r>
            <a:endParaRPr lang="en-US" altLang="ko-KR" sz="28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649559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47651" y="1138535"/>
            <a:ext cx="1566455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6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SQL</a:t>
            </a:r>
            <a:endParaRPr lang="en-US" altLang="ko-KR" sz="6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78774" y="2410691"/>
            <a:ext cx="2612571" cy="7125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DDL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878773" y="3669475"/>
            <a:ext cx="2612571" cy="7125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DML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3633848" y="3521032"/>
            <a:ext cx="2612571" cy="172192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SELECT </a:t>
            </a:r>
          </a:p>
          <a:p>
            <a:pPr algn="ctr"/>
            <a:r>
              <a:rPr lang="en-US" altLang="ko-KR" dirty="0" smtClean="0"/>
              <a:t>INSERT</a:t>
            </a:r>
          </a:p>
          <a:p>
            <a:pPr algn="ctr"/>
            <a:r>
              <a:rPr lang="en-US" altLang="ko-KR" dirty="0" smtClean="0"/>
              <a:t>UPDATE</a:t>
            </a:r>
          </a:p>
          <a:p>
            <a:pPr algn="ctr"/>
            <a:r>
              <a:rPr lang="en-US" altLang="ko-KR" dirty="0" smtClean="0"/>
              <a:t>DELETE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633848" y="2061865"/>
            <a:ext cx="2612571" cy="134488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CREATE</a:t>
            </a:r>
          </a:p>
          <a:p>
            <a:pPr algn="ctr"/>
            <a:r>
              <a:rPr lang="en-US" altLang="ko-KR" dirty="0" smtClean="0"/>
              <a:t>ALTER</a:t>
            </a:r>
          </a:p>
          <a:p>
            <a:pPr algn="ctr"/>
            <a:r>
              <a:rPr lang="en-US" altLang="ko-KR" dirty="0" smtClean="0"/>
              <a:t>DROP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246419" y="2410691"/>
            <a:ext cx="4940137" cy="8773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테이블을 만들고 변경하는데 사용하는 언어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246419" y="4025734"/>
            <a:ext cx="4940137" cy="8773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테이블의 데이터를 추가하고 변경하는데 사용하는 언어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78773" y="5248893"/>
            <a:ext cx="2612571" cy="7125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DCL</a:t>
            </a:r>
            <a:endParaRPr lang="ko-KR" altLang="en-US" b="1" dirty="0"/>
          </a:p>
        </p:txBody>
      </p:sp>
      <p:sp>
        <p:nvSpPr>
          <p:cNvPr id="10" name="직사각형 9"/>
          <p:cNvSpPr/>
          <p:nvPr/>
        </p:nvSpPr>
        <p:spPr>
          <a:xfrm>
            <a:off x="3633847" y="5455239"/>
            <a:ext cx="2612571" cy="63532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GRANT</a:t>
            </a:r>
          </a:p>
          <a:p>
            <a:pPr algn="ctr"/>
            <a:r>
              <a:rPr lang="en-US" altLang="ko-KR" dirty="0" smtClean="0"/>
              <a:t>REVOKE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246418" y="5324614"/>
            <a:ext cx="4940137" cy="8773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사용자에게 권한 생성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사용자에게 권한 회수</a:t>
            </a:r>
            <a:endParaRPr lang="en-US" altLang="ko-KR" dirty="0" smtClean="0"/>
          </a:p>
        </p:txBody>
      </p:sp>
      <p:sp>
        <p:nvSpPr>
          <p:cNvPr id="12" name="포인트가 10개인 별 11"/>
          <p:cNvSpPr/>
          <p:nvPr/>
        </p:nvSpPr>
        <p:spPr>
          <a:xfrm>
            <a:off x="273131" y="3871355"/>
            <a:ext cx="463138" cy="439387"/>
          </a:xfrm>
          <a:prstGeom prst="star10">
            <a:avLst>
              <a:gd name="adj" fmla="val 25866"/>
              <a:gd name="hf" fmla="val 105146"/>
            </a:avLst>
          </a:prstGeom>
          <a:solidFill>
            <a:srgbClr val="7030A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0504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76853" y="2219190"/>
            <a:ext cx="52758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오라클왕국의 왕</a:t>
            </a:r>
            <a:endParaRPr lang="en-US" altLang="ko-KR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802412" y="3577943"/>
            <a:ext cx="282468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SYSTEM</a:t>
            </a:r>
          </a:p>
          <a:p>
            <a:pPr algn="ctr"/>
            <a:r>
              <a:rPr lang="ko-KR" alt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계정</a:t>
            </a:r>
            <a:endParaRPr lang="en-US" altLang="ko-K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2052" name="Picture 4" descr="https://search.pstatic.net/common/?src=http%3A%2F%2Fblogfiles.naver.net%2FMjAyMTEwMTRfMTQy%2FMDAxNjM0MTY3MjQwMjYx.GliKwX9DpaTg9IRE8adZfTS4Wi4qBhocLkUrwEBsKtcg.H_YJveiiVxcJVJ5rKh9hTDa_SjnDHMjdOtsMX8FAOpcg.JPEG.jin140626%2FScreenshot%25A3%25DF20211014%25A3%25DF081137.jpg&amp;type=sc960_83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664" y="3740352"/>
            <a:ext cx="2397620" cy="1857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search.pstatic.net/common/?src=http%3A%2F%2Fimgnews.naver.net%2Fimage%2F5613%2F2021%2F10%2F21%2F0000060917_001_20211021111203928.jpg&amp;type=sc960_8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58" y="3740352"/>
            <a:ext cx="4227865" cy="230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09686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83771" y="3906982"/>
            <a:ext cx="9583388" cy="26956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/>
              <a:t>CREATE</a:t>
            </a:r>
            <a:r>
              <a:rPr lang="en-US" altLang="ko-KR" sz="2000" dirty="0"/>
              <a:t> </a:t>
            </a:r>
            <a:r>
              <a:rPr lang="en-US" altLang="ko-KR" sz="2000" b="1" dirty="0"/>
              <a:t>USER</a:t>
            </a:r>
            <a:r>
              <a:rPr lang="en-US" altLang="ko-KR" sz="2000" dirty="0"/>
              <a:t> 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C##</a:t>
            </a:r>
            <a:r>
              <a:rPr lang="en-US" altLang="ko-KR" sz="2000" dirty="0" smtClean="0"/>
              <a:t>TESTID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 </a:t>
            </a:r>
            <a:r>
              <a:rPr lang="en-US" altLang="ko-KR" sz="2000" b="1" dirty="0" smtClean="0"/>
              <a:t>IDENTIFIED BY  1234</a:t>
            </a:r>
            <a:r>
              <a:rPr lang="en-US" altLang="ko-KR" sz="2000" dirty="0" smtClean="0"/>
              <a:t>;</a:t>
            </a:r>
          </a:p>
          <a:p>
            <a:endParaRPr lang="en-US" altLang="ko-KR" sz="2000" dirty="0"/>
          </a:p>
          <a:p>
            <a:r>
              <a:rPr lang="en-US" altLang="ko-KR" sz="2000" b="1" dirty="0" smtClean="0"/>
              <a:t>GRANT</a:t>
            </a:r>
            <a:r>
              <a:rPr lang="en-US" altLang="ko-KR" sz="2000" dirty="0" smtClean="0"/>
              <a:t> CONNECT </a:t>
            </a:r>
            <a:r>
              <a:rPr lang="en-US" altLang="ko-KR" sz="2000" dirty="0"/>
              <a:t>, </a:t>
            </a:r>
            <a:r>
              <a:rPr lang="en-US" altLang="ko-KR" sz="2000" dirty="0" smtClean="0"/>
              <a:t>RESOURCE </a:t>
            </a:r>
            <a:r>
              <a:rPr lang="en-US" altLang="ko-KR" sz="2000" dirty="0"/>
              <a:t>, </a:t>
            </a:r>
            <a:r>
              <a:rPr lang="en-US" altLang="ko-KR" sz="2000" dirty="0" smtClean="0"/>
              <a:t>DBA 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TO  C##TESTID;</a:t>
            </a:r>
          </a:p>
          <a:p>
            <a:endParaRPr lang="en-US" altLang="ko-KR" sz="2000" dirty="0" smtClean="0"/>
          </a:p>
          <a:p>
            <a:r>
              <a:rPr lang="en-US" altLang="ko-KR" sz="2000" b="1" dirty="0"/>
              <a:t>REVOKE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CONNECT, RESOURCE, DBA </a:t>
            </a:r>
            <a:r>
              <a:rPr lang="en-US" altLang="ko-KR" sz="2000" b="1" dirty="0" smtClean="0"/>
              <a:t>FROM  C##TESTID </a:t>
            </a:r>
            <a:r>
              <a:rPr lang="en-US" altLang="ko-KR" sz="2000" dirty="0" smtClean="0"/>
              <a:t>;</a:t>
            </a:r>
            <a:endParaRPr lang="ko-KR" altLang="en-US" sz="2000" dirty="0"/>
          </a:p>
        </p:txBody>
      </p:sp>
      <p:sp>
        <p:nvSpPr>
          <p:cNvPr id="3" name="직사각형 2"/>
          <p:cNvSpPr/>
          <p:nvPr/>
        </p:nvSpPr>
        <p:spPr>
          <a:xfrm>
            <a:off x="783771" y="1211283"/>
            <a:ext cx="9583388" cy="24344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</a:rPr>
              <a:t>CREATE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</a:rPr>
              <a:t>USER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ko-KR" altLang="en-US" sz="2000" dirty="0" smtClean="0"/>
              <a:t>사용자 </a:t>
            </a:r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</a:rPr>
              <a:t>IDENTIFIED BY    </a:t>
            </a:r>
            <a:r>
              <a:rPr lang="ko-KR" altLang="en-US" sz="2000" b="1" dirty="0" smtClean="0"/>
              <a:t>비밀번호</a:t>
            </a:r>
            <a:r>
              <a:rPr lang="en-US" altLang="ko-KR" sz="2000" dirty="0" smtClean="0"/>
              <a:t>;</a:t>
            </a:r>
          </a:p>
          <a:p>
            <a:endParaRPr lang="en-US" altLang="ko-KR" sz="2000" dirty="0"/>
          </a:p>
          <a:p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</a:rPr>
              <a:t>GRANT</a:t>
            </a:r>
            <a:r>
              <a:rPr lang="en-US" altLang="ko-KR" sz="2000" dirty="0" smtClean="0"/>
              <a:t> CONNECT </a:t>
            </a:r>
            <a:r>
              <a:rPr lang="en-US" altLang="ko-KR" sz="2000" dirty="0"/>
              <a:t>, </a:t>
            </a:r>
            <a:r>
              <a:rPr lang="en-US" altLang="ko-KR" sz="2000" dirty="0" smtClean="0"/>
              <a:t>RESOURCE , DBA  </a:t>
            </a:r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</a:rPr>
              <a:t>TO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사용자</a:t>
            </a:r>
            <a:r>
              <a:rPr lang="en-US" altLang="ko-KR" sz="2000" dirty="0" smtClean="0"/>
              <a:t>;</a:t>
            </a:r>
          </a:p>
          <a:p>
            <a:endParaRPr lang="en-US" altLang="ko-KR" sz="2000" dirty="0" smtClean="0"/>
          </a:p>
          <a:p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</a:rPr>
              <a:t>REVOKE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en-US" altLang="ko-KR" sz="2000" dirty="0" smtClean="0"/>
              <a:t>CONNECT, RESOURCE, DBA   </a:t>
            </a:r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</a:rPr>
              <a:t>FROM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사용자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000" dirty="0" smtClean="0"/>
              <a:t>;</a:t>
            </a:r>
            <a:endParaRPr lang="ko-KR" altLang="en-US" sz="2000" dirty="0"/>
          </a:p>
        </p:txBody>
      </p:sp>
      <p:sp>
        <p:nvSpPr>
          <p:cNvPr id="4" name="폭발 1 3"/>
          <p:cNvSpPr/>
          <p:nvPr/>
        </p:nvSpPr>
        <p:spPr>
          <a:xfrm>
            <a:off x="8205848" y="985651"/>
            <a:ext cx="3004457" cy="2660073"/>
          </a:xfrm>
          <a:prstGeom prst="irregularSeal1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DCL</a:t>
            </a:r>
          </a:p>
          <a:p>
            <a:pPr algn="ctr"/>
            <a:r>
              <a:rPr lang="ko-KR" altLang="en-US" sz="2400" b="1" dirty="0" smtClean="0">
                <a:solidFill>
                  <a:srgbClr val="FF0000"/>
                </a:solidFill>
              </a:rPr>
              <a:t>맛보기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4049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43" y="938151"/>
            <a:ext cx="10592790" cy="21850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CREATE TABLE  </a:t>
            </a:r>
            <a:r>
              <a:rPr lang="ko-KR" altLang="en-US" dirty="0" smtClean="0"/>
              <a:t>회원</a:t>
            </a:r>
            <a:r>
              <a:rPr lang="en-US" altLang="ko-KR" dirty="0" smtClean="0"/>
              <a:t>(</a:t>
            </a:r>
          </a:p>
          <a:p>
            <a:r>
              <a:rPr lang="ko-KR" altLang="en-US" dirty="0" smtClean="0"/>
              <a:t>아이디</a:t>
            </a:r>
            <a:r>
              <a:rPr lang="en-US" altLang="ko-KR" dirty="0" smtClean="0"/>
              <a:t> VARCHAR2(5)  NOT NULL PRIMARY KEY,</a:t>
            </a:r>
          </a:p>
          <a:p>
            <a:r>
              <a:rPr lang="ko-KR" altLang="en-US" dirty="0" smtClean="0"/>
              <a:t>비번    </a:t>
            </a:r>
            <a:r>
              <a:rPr lang="en-US" altLang="ko-KR" dirty="0" smtClean="0"/>
              <a:t>VARCHAR2(10) NOT NULL,</a:t>
            </a:r>
          </a:p>
          <a:p>
            <a:r>
              <a:rPr lang="ko-KR" altLang="en-US" dirty="0" smtClean="0"/>
              <a:t>이름    </a:t>
            </a:r>
            <a:r>
              <a:rPr lang="en-US" altLang="ko-KR" dirty="0" smtClean="0"/>
              <a:t>VARCHAR2(20)  NOT NULL ,</a:t>
            </a:r>
          </a:p>
          <a:p>
            <a:r>
              <a:rPr lang="ko-KR" altLang="en-US" dirty="0" smtClean="0"/>
              <a:t>주소 </a:t>
            </a:r>
            <a:r>
              <a:rPr lang="en-US" altLang="ko-KR" dirty="0" smtClean="0"/>
              <a:t>   VARCHAR2(20) NOT NULL ,</a:t>
            </a:r>
          </a:p>
          <a:p>
            <a:r>
              <a:rPr lang="ko-KR" altLang="en-US" dirty="0" smtClean="0"/>
              <a:t>이메일 </a:t>
            </a:r>
            <a:r>
              <a:rPr lang="en-US" altLang="ko-KR" dirty="0" smtClean="0"/>
              <a:t>CHAR(20)  </a:t>
            </a:r>
            <a:endParaRPr lang="en-US" altLang="ko-KR" dirty="0"/>
          </a:p>
          <a:p>
            <a:r>
              <a:rPr lang="en-US" altLang="ko-KR" dirty="0" smtClean="0"/>
              <a:t>);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53143" y="3253840"/>
            <a:ext cx="10592790" cy="21850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ALTER TABLE </a:t>
            </a:r>
            <a:r>
              <a:rPr lang="ko-KR" altLang="en-US" dirty="0" smtClean="0"/>
              <a:t>회원  </a:t>
            </a:r>
            <a:r>
              <a:rPr lang="en-US" altLang="ko-KR" dirty="0" smtClean="0"/>
              <a:t>ADD </a:t>
            </a:r>
            <a:r>
              <a:rPr lang="ko-KR" altLang="en-US" dirty="0" smtClean="0"/>
              <a:t>성별  </a:t>
            </a:r>
            <a:r>
              <a:rPr lang="en-US" altLang="ko-KR" dirty="0" smtClean="0"/>
              <a:t>CHAR(1) ;</a:t>
            </a:r>
          </a:p>
          <a:p>
            <a:endParaRPr lang="en-US" altLang="ko-KR" dirty="0"/>
          </a:p>
          <a:p>
            <a:r>
              <a:rPr lang="en-US" altLang="ko-KR" dirty="0" smtClean="0"/>
              <a:t>ALTER TABLE </a:t>
            </a:r>
            <a:r>
              <a:rPr lang="ko-KR" altLang="en-US" dirty="0" smtClean="0"/>
              <a:t>회원  </a:t>
            </a:r>
            <a:r>
              <a:rPr lang="en-US" altLang="ko-KR" dirty="0" smtClean="0"/>
              <a:t>MODIFY  </a:t>
            </a:r>
            <a:r>
              <a:rPr lang="ko-KR" altLang="en-US" dirty="0" smtClean="0"/>
              <a:t>비번 </a:t>
            </a:r>
            <a:r>
              <a:rPr lang="en-US" altLang="ko-KR" dirty="0" smtClean="0"/>
              <a:t>VARCHAR2(15);</a:t>
            </a:r>
          </a:p>
          <a:p>
            <a:endParaRPr lang="en-US" altLang="ko-KR" dirty="0"/>
          </a:p>
          <a:p>
            <a:r>
              <a:rPr lang="en-US" altLang="ko-KR" dirty="0" smtClean="0"/>
              <a:t>ALTER TABLE </a:t>
            </a:r>
            <a:r>
              <a:rPr lang="ko-KR" altLang="en-US" dirty="0" smtClean="0"/>
              <a:t>회원  </a:t>
            </a:r>
            <a:r>
              <a:rPr lang="en-US" altLang="ko-KR" dirty="0" smtClean="0"/>
              <a:t>RENAME COLUMN </a:t>
            </a:r>
            <a:r>
              <a:rPr lang="ko-KR" altLang="en-US" dirty="0" smtClean="0"/>
              <a:t>이메일 </a:t>
            </a:r>
            <a:r>
              <a:rPr lang="en-US" altLang="ko-KR" dirty="0" smtClean="0"/>
              <a:t>TO </a:t>
            </a:r>
            <a:r>
              <a:rPr lang="ko-KR" altLang="en-US" dirty="0" err="1" smtClean="0"/>
              <a:t>이메일주소</a:t>
            </a:r>
            <a:r>
              <a:rPr lang="ko-KR" altLang="en-US" dirty="0" smtClean="0"/>
              <a:t> </a:t>
            </a:r>
            <a:r>
              <a:rPr lang="en-US" altLang="ko-KR" dirty="0" smtClean="0"/>
              <a:t>;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ALTER TABLE </a:t>
            </a:r>
            <a:r>
              <a:rPr lang="ko-KR" altLang="en-US" dirty="0" smtClean="0"/>
              <a:t>회원  </a:t>
            </a:r>
            <a:r>
              <a:rPr lang="en-US" altLang="ko-KR" dirty="0" smtClean="0"/>
              <a:t>DROP COLUMN </a:t>
            </a:r>
            <a:r>
              <a:rPr lang="ko-KR" altLang="en-US" dirty="0" smtClean="0"/>
              <a:t>성별 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53143" y="5712031"/>
            <a:ext cx="10592790" cy="6768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 DROP TABLE </a:t>
            </a:r>
            <a:r>
              <a:rPr lang="ko-KR" altLang="en-US" dirty="0" smtClean="0"/>
              <a:t>회원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46265" y="222746"/>
            <a:ext cx="100700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DDL</a:t>
            </a:r>
            <a:endParaRPr lang="en-US" altLang="ko-KR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959266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498424"/>
              </p:ext>
            </p:extLst>
          </p:nvPr>
        </p:nvGraphicFramePr>
        <p:xfrm>
          <a:off x="2069708" y="2859550"/>
          <a:ext cx="8128000" cy="27860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6111">
                  <a:extLst>
                    <a:ext uri="{9D8B030D-6E8A-4147-A177-3AD203B41FA5}">
                      <a16:colId xmlns:a16="http://schemas.microsoft.com/office/drawing/2014/main" xmlns="" val="4139592030"/>
                    </a:ext>
                  </a:extLst>
                </a:gridCol>
                <a:gridCol w="1517715">
                  <a:extLst>
                    <a:ext uri="{9D8B030D-6E8A-4147-A177-3AD203B41FA5}">
                      <a16:colId xmlns:a16="http://schemas.microsoft.com/office/drawing/2014/main" xmlns="" val="1470894419"/>
                    </a:ext>
                  </a:extLst>
                </a:gridCol>
                <a:gridCol w="4664174">
                  <a:extLst>
                    <a:ext uri="{9D8B030D-6E8A-4147-A177-3AD203B41FA5}">
                      <a16:colId xmlns:a16="http://schemas.microsoft.com/office/drawing/2014/main" xmlns="" val="206645024"/>
                    </a:ext>
                  </a:extLst>
                </a:gridCol>
              </a:tblGrid>
              <a:tr h="6965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CHAR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고정길이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CHAR(SIZE)</a:t>
                      </a:r>
                      <a:r>
                        <a:rPr lang="en-US" altLang="ko-KR" baseline="0" dirty="0" smtClean="0"/>
                        <a:t> :  </a:t>
                      </a:r>
                    </a:p>
                    <a:p>
                      <a:pPr latinLnBrk="1"/>
                      <a:r>
                        <a:rPr lang="en-US" altLang="ko-KR" dirty="0" smtClean="0"/>
                        <a:t>CHAR(3) : </a:t>
                      </a:r>
                      <a:r>
                        <a:rPr lang="ko-KR" altLang="en-US" dirty="0" smtClean="0"/>
                        <a:t>한글 </a:t>
                      </a:r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글자 </a:t>
                      </a:r>
                      <a:r>
                        <a:rPr lang="ko-KR" altLang="en-US" dirty="0" err="1" smtClean="0"/>
                        <a:t>저장가능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71648140"/>
                  </a:ext>
                </a:extLst>
              </a:tr>
              <a:tr h="6965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가변길이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VCHAR2(50)</a:t>
                      </a:r>
                      <a:r>
                        <a:rPr lang="en-US" altLang="ko-KR" baseline="0" dirty="0" smtClean="0"/>
                        <a:t>  : </a:t>
                      </a:r>
                      <a:r>
                        <a:rPr lang="ko-KR" altLang="en-US" baseline="0" dirty="0" smtClean="0"/>
                        <a:t>최대 </a:t>
                      </a:r>
                      <a:r>
                        <a:rPr lang="en-US" altLang="ko-KR" baseline="0" dirty="0" smtClean="0"/>
                        <a:t>50 </a:t>
                      </a:r>
                      <a:r>
                        <a:rPr lang="ko-KR" altLang="en-US" baseline="0" dirty="0" smtClean="0"/>
                        <a:t>의미함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373864887"/>
                  </a:ext>
                </a:extLst>
              </a:tr>
              <a:tr h="6965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NCHAR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고정길이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NCHAR(SIZE)</a:t>
                      </a:r>
                      <a:r>
                        <a:rPr lang="en-US" altLang="ko-KR" baseline="0" dirty="0" smtClean="0"/>
                        <a:t> : 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NCHAR(3): </a:t>
                      </a:r>
                      <a:r>
                        <a:rPr lang="ko-KR" altLang="en-US" baseline="0" dirty="0" smtClean="0"/>
                        <a:t>한글 </a:t>
                      </a:r>
                      <a:r>
                        <a:rPr lang="en-US" altLang="ko-KR" baseline="0" dirty="0" smtClean="0"/>
                        <a:t>3</a:t>
                      </a:r>
                      <a:r>
                        <a:rPr lang="ko-KR" altLang="en-US" baseline="0" dirty="0" smtClean="0"/>
                        <a:t>글자 </a:t>
                      </a:r>
                      <a:r>
                        <a:rPr lang="ko-KR" altLang="en-US" baseline="0" dirty="0" err="1" smtClean="0"/>
                        <a:t>저장가능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98842937"/>
                  </a:ext>
                </a:extLst>
              </a:tr>
              <a:tr h="6965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CLOB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대용량데이터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최대 </a:t>
                      </a:r>
                      <a:r>
                        <a:rPr lang="en-US" altLang="ko-KR" dirty="0" smtClean="0"/>
                        <a:t>4G)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65256486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2069708" y="2090641"/>
            <a:ext cx="233910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문자형데이터</a:t>
            </a:r>
            <a:endParaRPr lang="en-US" altLang="ko-KR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1488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564237"/>
              </p:ext>
            </p:extLst>
          </p:nvPr>
        </p:nvGraphicFramePr>
        <p:xfrm>
          <a:off x="1805757" y="1417249"/>
          <a:ext cx="8128000" cy="20895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6111">
                  <a:extLst>
                    <a:ext uri="{9D8B030D-6E8A-4147-A177-3AD203B41FA5}">
                      <a16:colId xmlns:a16="http://schemas.microsoft.com/office/drawing/2014/main" xmlns="" val="4139592030"/>
                    </a:ext>
                  </a:extLst>
                </a:gridCol>
                <a:gridCol w="6181889">
                  <a:extLst>
                    <a:ext uri="{9D8B030D-6E8A-4147-A177-3AD203B41FA5}">
                      <a16:colId xmlns:a16="http://schemas.microsoft.com/office/drawing/2014/main" xmlns="" val="1470894419"/>
                    </a:ext>
                  </a:extLst>
                </a:gridCol>
              </a:tblGrid>
              <a:tr h="6965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NUMBER(4)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9999 </a:t>
                      </a:r>
                      <a:r>
                        <a:rPr lang="ko-KR" altLang="en-US" dirty="0" smtClean="0"/>
                        <a:t>최대길이</a:t>
                      </a:r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인 숫자</a:t>
                      </a:r>
                      <a:r>
                        <a:rPr lang="en-US" altLang="ko-KR" dirty="0" smtClean="0"/>
                        <a:t>,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71648140"/>
                  </a:ext>
                </a:extLst>
              </a:tr>
              <a:tr h="6965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NUMBER(6,2)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소수점 </a:t>
                      </a:r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자리를 포함하는 최대</a:t>
                      </a:r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자리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소수점 </a:t>
                      </a:r>
                      <a:r>
                        <a:rPr lang="en-US" altLang="ko-KR" dirty="0" smtClean="0"/>
                        <a:t>2</a:t>
                      </a:r>
                      <a:r>
                        <a:rPr lang="ko-KR" altLang="en-US" dirty="0" err="1" smtClean="0"/>
                        <a:t>째자리에서</a:t>
                      </a:r>
                      <a:r>
                        <a:rPr lang="ko-KR" altLang="en-US" dirty="0" smtClean="0"/>
                        <a:t> 반올림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373864887"/>
                  </a:ext>
                </a:extLst>
              </a:tr>
              <a:tr h="6965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NUMBER(6,-2)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소수점 </a:t>
                      </a:r>
                      <a:r>
                        <a:rPr lang="en-US" altLang="ko-KR" dirty="0" smtClean="0"/>
                        <a:t>-2</a:t>
                      </a:r>
                      <a:r>
                        <a:rPr lang="ko-KR" altLang="en-US" dirty="0" smtClean="0"/>
                        <a:t>째 자리에서 반올림 하는 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최대</a:t>
                      </a:r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자리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98842937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805757" y="648340"/>
            <a:ext cx="233910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숫자형데이터</a:t>
            </a:r>
            <a:endParaRPr lang="en-US" altLang="ko-KR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805757" y="4730772"/>
          <a:ext cx="8128000" cy="13930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6111">
                  <a:extLst>
                    <a:ext uri="{9D8B030D-6E8A-4147-A177-3AD203B41FA5}">
                      <a16:colId xmlns:a16="http://schemas.microsoft.com/office/drawing/2014/main" xmlns="" val="4139592030"/>
                    </a:ext>
                  </a:extLst>
                </a:gridCol>
                <a:gridCol w="6181889">
                  <a:extLst>
                    <a:ext uri="{9D8B030D-6E8A-4147-A177-3AD203B41FA5}">
                      <a16:colId xmlns:a16="http://schemas.microsoft.com/office/drawing/2014/main" xmlns="" val="1470894419"/>
                    </a:ext>
                  </a:extLst>
                </a:gridCol>
              </a:tblGrid>
              <a:tr h="6965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년</a:t>
                      </a:r>
                      <a:r>
                        <a:rPr lang="en-US" altLang="ko-KR" dirty="0" smtClean="0"/>
                        <a:t>-</a:t>
                      </a:r>
                      <a:r>
                        <a:rPr lang="ko-KR" altLang="en-US" dirty="0" smtClean="0"/>
                        <a:t>월</a:t>
                      </a:r>
                      <a:r>
                        <a:rPr lang="en-US" altLang="ko-KR" dirty="0" smtClean="0"/>
                        <a:t>-</a:t>
                      </a:r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71648140"/>
                  </a:ext>
                </a:extLst>
              </a:tr>
              <a:tr h="6965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TIMESTAMP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년</a:t>
                      </a:r>
                      <a:r>
                        <a:rPr lang="en-US" altLang="ko-KR" dirty="0" smtClean="0"/>
                        <a:t>-</a:t>
                      </a:r>
                      <a:r>
                        <a:rPr lang="ko-KR" altLang="en-US" dirty="0" smtClean="0"/>
                        <a:t>월</a:t>
                      </a:r>
                      <a:r>
                        <a:rPr lang="en-US" altLang="ko-KR" dirty="0" smtClean="0"/>
                        <a:t>-</a:t>
                      </a:r>
                      <a:r>
                        <a:rPr lang="ko-KR" altLang="en-US" dirty="0" smtClean="0"/>
                        <a:t>일</a:t>
                      </a:r>
                      <a:r>
                        <a:rPr lang="en-US" altLang="ko-KR" dirty="0" smtClean="0"/>
                        <a:t>:</a:t>
                      </a:r>
                      <a:r>
                        <a:rPr lang="ko-KR" altLang="en-US" dirty="0" smtClean="0"/>
                        <a:t>시</a:t>
                      </a:r>
                      <a:r>
                        <a:rPr lang="en-US" altLang="ko-KR" dirty="0" smtClean="0"/>
                        <a:t>:</a:t>
                      </a:r>
                      <a:r>
                        <a:rPr lang="ko-KR" altLang="en-US" dirty="0" smtClean="0"/>
                        <a:t>분</a:t>
                      </a:r>
                      <a:r>
                        <a:rPr lang="en-US" altLang="ko-KR" dirty="0" smtClean="0"/>
                        <a:t>:</a:t>
                      </a:r>
                      <a:r>
                        <a:rPr lang="ko-KR" altLang="en-US" dirty="0" smtClean="0"/>
                        <a:t>초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373864887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805757" y="3999570"/>
            <a:ext cx="233910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날짜형데이터</a:t>
            </a:r>
            <a:endParaRPr lang="en-US" altLang="ko-KR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049740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9764" y="673547"/>
            <a:ext cx="394851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데이터 삽입하기</a:t>
            </a:r>
            <a:r>
              <a:rPr lang="en-US" altLang="ko-KR" sz="28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(insert)</a:t>
            </a:r>
            <a:endParaRPr lang="en-US" altLang="ko-KR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81017" y="2333031"/>
            <a:ext cx="418281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데이터 </a:t>
            </a:r>
            <a:r>
              <a:rPr lang="ko-KR" alt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변경</a:t>
            </a:r>
            <a:r>
              <a:rPr lang="ko-KR" altLang="en-US" sz="28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하기</a:t>
            </a:r>
            <a:r>
              <a:rPr lang="en-US" altLang="ko-KR" sz="28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(update)</a:t>
            </a:r>
            <a:endParaRPr lang="en-US" altLang="ko-KR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81017" y="4821678"/>
            <a:ext cx="2841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삭제하기</a:t>
            </a:r>
            <a:r>
              <a:rPr lang="en-US" altLang="ko-KR" sz="28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(delete)</a:t>
            </a:r>
            <a:endParaRPr lang="en-US" altLang="ko-KR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27513" y="1196767"/>
            <a:ext cx="10010898" cy="8431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US" altLang="ko-KR" dirty="0">
                <a:solidFill>
                  <a:srgbClr val="FF0000"/>
                </a:solidFill>
              </a:rPr>
              <a:t>INSERT INTO </a:t>
            </a:r>
            <a:r>
              <a:rPr lang="ko-KR" altLang="en-US" dirty="0">
                <a:solidFill>
                  <a:srgbClr val="002060"/>
                </a:solidFill>
              </a:rPr>
              <a:t>회원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VALUES</a:t>
            </a:r>
            <a:r>
              <a:rPr lang="en-US" altLang="ko-KR" dirty="0">
                <a:solidFill>
                  <a:srgbClr val="002060"/>
                </a:solidFill>
              </a:rPr>
              <a:t> ('angel' , '1234' , '</a:t>
            </a:r>
            <a:r>
              <a:rPr lang="ko-KR" altLang="en-US" dirty="0">
                <a:solidFill>
                  <a:srgbClr val="002060"/>
                </a:solidFill>
              </a:rPr>
              <a:t>정조</a:t>
            </a:r>
            <a:r>
              <a:rPr lang="en-US" altLang="ko-KR" dirty="0">
                <a:solidFill>
                  <a:srgbClr val="002060"/>
                </a:solidFill>
              </a:rPr>
              <a:t>' ,'</a:t>
            </a:r>
            <a:r>
              <a:rPr lang="ko-KR" altLang="en-US" dirty="0">
                <a:solidFill>
                  <a:srgbClr val="002060"/>
                </a:solidFill>
              </a:rPr>
              <a:t>노원구 공릉</a:t>
            </a:r>
            <a:r>
              <a:rPr lang="en-US" altLang="ko-KR" dirty="0">
                <a:solidFill>
                  <a:srgbClr val="002060"/>
                </a:solidFill>
              </a:rPr>
              <a:t>', 'victo88@naver.com');</a:t>
            </a:r>
          </a:p>
          <a:p>
            <a:pPr fontAlgn="base"/>
            <a:r>
              <a:rPr lang="en-US" altLang="ko-KR" dirty="0">
                <a:solidFill>
                  <a:srgbClr val="FF0000"/>
                </a:solidFill>
              </a:rPr>
              <a:t>INSERT INTO </a:t>
            </a:r>
            <a:r>
              <a:rPr lang="ko-KR" altLang="en-US" dirty="0">
                <a:solidFill>
                  <a:srgbClr val="002060"/>
                </a:solidFill>
              </a:rPr>
              <a:t>회원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>
                <a:solidFill>
                  <a:srgbClr val="002060"/>
                </a:solidFill>
              </a:rPr>
              <a:t>아이디</a:t>
            </a:r>
            <a:r>
              <a:rPr lang="en-US" altLang="ko-KR" dirty="0">
                <a:solidFill>
                  <a:srgbClr val="002060"/>
                </a:solidFill>
              </a:rPr>
              <a:t>, </a:t>
            </a:r>
            <a:r>
              <a:rPr lang="ko-KR" altLang="en-US" dirty="0">
                <a:solidFill>
                  <a:srgbClr val="002060"/>
                </a:solidFill>
              </a:rPr>
              <a:t>비번</a:t>
            </a:r>
            <a:r>
              <a:rPr lang="en-US" altLang="ko-KR" dirty="0">
                <a:solidFill>
                  <a:srgbClr val="002060"/>
                </a:solidFill>
              </a:rPr>
              <a:t>, </a:t>
            </a:r>
            <a:r>
              <a:rPr lang="ko-KR" altLang="en-US" dirty="0">
                <a:solidFill>
                  <a:srgbClr val="002060"/>
                </a:solidFill>
              </a:rPr>
              <a:t>이름</a:t>
            </a:r>
            <a:r>
              <a:rPr lang="en-US" altLang="ko-KR" dirty="0">
                <a:solidFill>
                  <a:srgbClr val="002060"/>
                </a:solidFill>
              </a:rPr>
              <a:t>, </a:t>
            </a:r>
            <a:r>
              <a:rPr lang="ko-KR" altLang="en-US" dirty="0">
                <a:solidFill>
                  <a:srgbClr val="002060"/>
                </a:solidFill>
              </a:rPr>
              <a:t>주소</a:t>
            </a:r>
            <a:r>
              <a:rPr lang="en-US" altLang="ko-KR" dirty="0">
                <a:solidFill>
                  <a:srgbClr val="002060"/>
                </a:solidFill>
              </a:rPr>
              <a:t>) </a:t>
            </a:r>
            <a:r>
              <a:rPr lang="en-US" altLang="ko-KR" dirty="0">
                <a:solidFill>
                  <a:srgbClr val="FF0000"/>
                </a:solidFill>
              </a:rPr>
              <a:t>VALUES</a:t>
            </a:r>
            <a:r>
              <a:rPr lang="en-US" altLang="ko-KR" dirty="0">
                <a:solidFill>
                  <a:srgbClr val="002060"/>
                </a:solidFill>
              </a:rPr>
              <a:t>( </a:t>
            </a:r>
            <a:r>
              <a:rPr lang="en-US" altLang="ko-KR" dirty="0" smtClean="0">
                <a:solidFill>
                  <a:srgbClr val="002060"/>
                </a:solidFill>
              </a:rPr>
              <a:t>‘sung', </a:t>
            </a:r>
            <a:r>
              <a:rPr lang="en-US" altLang="ko-KR" dirty="0">
                <a:solidFill>
                  <a:srgbClr val="002060"/>
                </a:solidFill>
              </a:rPr>
              <a:t>'5432', '</a:t>
            </a:r>
            <a:r>
              <a:rPr lang="ko-KR" altLang="en-US" dirty="0" err="1">
                <a:solidFill>
                  <a:srgbClr val="002060"/>
                </a:solidFill>
              </a:rPr>
              <a:t>성덕임</a:t>
            </a:r>
            <a:r>
              <a:rPr lang="en-US" altLang="ko-KR" dirty="0">
                <a:solidFill>
                  <a:srgbClr val="002060"/>
                </a:solidFill>
              </a:rPr>
              <a:t>' ,'</a:t>
            </a:r>
            <a:r>
              <a:rPr lang="ko-KR" altLang="en-US" dirty="0">
                <a:solidFill>
                  <a:srgbClr val="002060"/>
                </a:solidFill>
              </a:rPr>
              <a:t>서울시 경복궁</a:t>
            </a:r>
            <a:r>
              <a:rPr lang="en-US" altLang="ko-KR" dirty="0">
                <a:solidFill>
                  <a:srgbClr val="002060"/>
                </a:solidFill>
              </a:rPr>
              <a:t>');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18556" y="2908484"/>
            <a:ext cx="9832769" cy="8431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UPDATE</a:t>
            </a:r>
            <a:r>
              <a:rPr lang="en-US" altLang="ko-KR" dirty="0" smtClean="0"/>
              <a:t> </a:t>
            </a:r>
            <a:r>
              <a:rPr lang="ko-KR" altLang="en-US" dirty="0" smtClean="0"/>
              <a:t>회원</a:t>
            </a:r>
            <a:r>
              <a:rPr lang="en-US" altLang="ko-KR" dirty="0" smtClean="0"/>
              <a:t>  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SET       </a:t>
            </a:r>
            <a:r>
              <a:rPr lang="ko-KR" altLang="en-US" dirty="0" smtClean="0"/>
              <a:t>비번</a:t>
            </a:r>
            <a:r>
              <a:rPr lang="en-US" altLang="ko-KR" dirty="0" smtClean="0"/>
              <a:t> = ‘a!12’ </a:t>
            </a:r>
            <a:r>
              <a:rPr lang="ko-KR" altLang="en-US" dirty="0" smtClean="0"/>
              <a:t> 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WHERE</a:t>
            </a:r>
            <a:r>
              <a:rPr lang="en-US" altLang="ko-KR" dirty="0" smtClean="0"/>
              <a:t>  </a:t>
            </a:r>
            <a:r>
              <a:rPr lang="ko-KR" altLang="en-US" dirty="0" smtClean="0"/>
              <a:t>아이디 </a:t>
            </a:r>
            <a:r>
              <a:rPr lang="en-US" altLang="ko-KR" dirty="0" smtClean="0"/>
              <a:t>= ‘angel’  ;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18556" y="3803866"/>
            <a:ext cx="9832769" cy="8431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UPDATE </a:t>
            </a:r>
            <a:r>
              <a:rPr lang="en-US" altLang="ko-KR" dirty="0"/>
              <a:t> </a:t>
            </a:r>
            <a:r>
              <a:rPr lang="ko-KR" altLang="en-US" dirty="0" smtClean="0"/>
              <a:t>회원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FF0000"/>
                </a:solidFill>
              </a:rPr>
              <a:t>SET     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주소 </a:t>
            </a:r>
            <a:r>
              <a:rPr lang="en-US" altLang="ko-KR" dirty="0" smtClean="0"/>
              <a:t>=‘</a:t>
            </a:r>
            <a:r>
              <a:rPr lang="ko-KR" altLang="en-US" dirty="0" smtClean="0"/>
              <a:t>서울시 창덕궁</a:t>
            </a:r>
            <a:r>
              <a:rPr lang="en-US" altLang="ko-KR" dirty="0" smtClean="0"/>
              <a:t>’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WHERE</a:t>
            </a:r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ko-KR" altLang="en-US" dirty="0" smtClean="0"/>
              <a:t>아이디</a:t>
            </a:r>
            <a:r>
              <a:rPr lang="en-US" altLang="ko-KR" dirty="0" smtClean="0"/>
              <a:t>= ‘sung’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18556" y="5374235"/>
            <a:ext cx="9832769" cy="8431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DELETE  FROM </a:t>
            </a:r>
            <a:r>
              <a:rPr lang="ko-KR" altLang="en-US" dirty="0" smtClean="0">
                <a:solidFill>
                  <a:srgbClr val="FF0000"/>
                </a:solidFill>
              </a:rPr>
              <a:t>회원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WHERE </a:t>
            </a:r>
            <a:r>
              <a:rPr lang="ko-KR" altLang="en-US" dirty="0" smtClean="0">
                <a:solidFill>
                  <a:schemeClr val="tx1"/>
                </a:solidFill>
              </a:rPr>
              <a:t>아이디</a:t>
            </a:r>
            <a:r>
              <a:rPr lang="en-US" altLang="ko-KR" dirty="0" smtClean="0">
                <a:solidFill>
                  <a:schemeClr val="tx1"/>
                </a:solidFill>
              </a:rPr>
              <a:t>=‘sung’ ;</a:t>
            </a:r>
          </a:p>
        </p:txBody>
      </p:sp>
    </p:spTree>
    <p:extLst>
      <p:ext uri="{BB962C8B-B14F-4D97-AF65-F5344CB8AC3E}">
        <p14:creationId xmlns:p14="http://schemas.microsoft.com/office/powerpoint/2010/main" val="8481973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97967" y="960406"/>
            <a:ext cx="43396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테이블만들기</a:t>
            </a:r>
            <a:endParaRPr lang="en-US" altLang="ko-K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023486" y="2812955"/>
            <a:ext cx="50321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영화정보테이블</a:t>
            </a:r>
            <a:endParaRPr lang="en-US" altLang="ko-KR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96087" y="4392373"/>
            <a:ext cx="36471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상품테이블</a:t>
            </a:r>
            <a:endParaRPr lang="en-US" altLang="ko-KR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30989" y="5315703"/>
            <a:ext cx="57246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연예인정보테이블</a:t>
            </a:r>
            <a:endParaRPr lang="en-US" altLang="ko-KR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97967" y="3835730"/>
            <a:ext cx="2047113" cy="5566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오리온제과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146198" y="2303801"/>
            <a:ext cx="2047113" cy="5566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영화예매사이트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481180" y="4854038"/>
            <a:ext cx="2047113" cy="5566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SM</a:t>
            </a:r>
            <a:r>
              <a:rPr lang="ko-KR" altLang="en-US" dirty="0" smtClean="0"/>
              <a:t>기획사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65394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144374"/>
              </p:ext>
            </p:extLst>
          </p:nvPr>
        </p:nvGraphicFramePr>
        <p:xfrm>
          <a:off x="296883" y="1634062"/>
          <a:ext cx="11720945" cy="44136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4189">
                  <a:extLst>
                    <a:ext uri="{9D8B030D-6E8A-4147-A177-3AD203B41FA5}">
                      <a16:colId xmlns:a16="http://schemas.microsoft.com/office/drawing/2014/main" xmlns="" val="1704788098"/>
                    </a:ext>
                  </a:extLst>
                </a:gridCol>
                <a:gridCol w="2344189">
                  <a:extLst>
                    <a:ext uri="{9D8B030D-6E8A-4147-A177-3AD203B41FA5}">
                      <a16:colId xmlns:a16="http://schemas.microsoft.com/office/drawing/2014/main" xmlns="" val="4016426927"/>
                    </a:ext>
                  </a:extLst>
                </a:gridCol>
                <a:gridCol w="2344189">
                  <a:extLst>
                    <a:ext uri="{9D8B030D-6E8A-4147-A177-3AD203B41FA5}">
                      <a16:colId xmlns:a16="http://schemas.microsoft.com/office/drawing/2014/main" xmlns="" val="3437022779"/>
                    </a:ext>
                  </a:extLst>
                </a:gridCol>
                <a:gridCol w="2344189">
                  <a:extLst>
                    <a:ext uri="{9D8B030D-6E8A-4147-A177-3AD203B41FA5}">
                      <a16:colId xmlns:a16="http://schemas.microsoft.com/office/drawing/2014/main" xmlns="" val="1896778291"/>
                    </a:ext>
                  </a:extLst>
                </a:gridCol>
                <a:gridCol w="2344189">
                  <a:extLst>
                    <a:ext uri="{9D8B030D-6E8A-4147-A177-3AD203B41FA5}">
                      <a16:colId xmlns:a16="http://schemas.microsoft.com/office/drawing/2014/main" xmlns="" val="3119809936"/>
                    </a:ext>
                  </a:extLst>
                </a:gridCol>
              </a:tblGrid>
              <a:tr h="7192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영화코드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영화제목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출연배우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장르</a:t>
                      </a:r>
                      <a:endParaRPr lang="en-US" altLang="ko-KR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개봉일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51737123"/>
                  </a:ext>
                </a:extLst>
              </a:tr>
              <a:tr h="8174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VARCHAR2(5)</a:t>
                      </a:r>
                    </a:p>
                    <a:p>
                      <a:pPr latinLnBrk="1"/>
                      <a:r>
                        <a:rPr lang="ko-KR" altLang="en-US" dirty="0" err="1" smtClean="0">
                          <a:solidFill>
                            <a:srgbClr val="FF0000"/>
                          </a:solidFill>
                        </a:rPr>
                        <a:t>주키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VARCHAR2(30)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VARCHAR2(50)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VARCHAR2(10)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83650895"/>
                  </a:ext>
                </a:extLst>
              </a:tr>
              <a:tr h="719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A1001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라라와</a:t>
                      </a:r>
                      <a:r>
                        <a:rPr lang="ko-KR" altLang="en-US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18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크리스마스요정</a:t>
                      </a:r>
                      <a:endParaRPr lang="ko-KR" altLang="en-US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애니메이션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2021-12-15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07563757"/>
                  </a:ext>
                </a:extLst>
              </a:tr>
              <a:tr h="719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A1002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킹스맨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랄프</a:t>
                      </a:r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파인즈</a:t>
                      </a:r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dirty="0" err="1" smtClean="0"/>
                        <a:t>해리스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딕킨슨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액션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2021-12-22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24152318"/>
                  </a:ext>
                </a:extLst>
              </a:tr>
              <a:tr h="719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A1003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매트릭스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키아누</a:t>
                      </a:r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리브스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로렌스 </a:t>
                      </a:r>
                      <a:r>
                        <a:rPr lang="ko-KR" alt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피시번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액션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2021-12-09</a:t>
                      </a:r>
                      <a:endParaRPr lang="ko-KR" altLang="en-US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38513540"/>
                  </a:ext>
                </a:extLst>
              </a:tr>
              <a:tr h="719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A1004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투모로우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아폴리캅스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조엘 버티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제니퍼 리 </a:t>
                      </a:r>
                      <a:r>
                        <a:rPr lang="ko-KR" alt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위긴스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멜로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2021-12-01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800784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96883" y="973776"/>
            <a:ext cx="3040086" cy="6365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영화정보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36969" y="1107377"/>
            <a:ext cx="2446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테이블명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6201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823587" y="2820899"/>
            <a:ext cx="7305771" cy="21681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/>
              <a:t>한 곳에 데이터를 모아놓고 사용하면 좋은 점은</a:t>
            </a:r>
            <a:r>
              <a:rPr lang="en-US" altLang="ko-KR" sz="2400" b="1" dirty="0" smtClean="0"/>
              <a:t>?</a:t>
            </a:r>
          </a:p>
          <a:p>
            <a:pPr algn="ctr"/>
            <a:r>
              <a:rPr lang="ko-KR" altLang="en-US" sz="2400" b="1" dirty="0" smtClean="0"/>
              <a:t>반대로 개별적으로 관리 했을 때의 문제점</a:t>
            </a:r>
            <a:r>
              <a:rPr lang="en-US" altLang="ko-KR" sz="2400" b="1" dirty="0" smtClean="0"/>
              <a:t>?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227663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10639" y="736270"/>
            <a:ext cx="10664042" cy="40376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CREATE TABLE </a:t>
            </a:r>
            <a:r>
              <a:rPr lang="ko-KR" altLang="en-US" dirty="0" smtClean="0"/>
              <a:t>영화정보</a:t>
            </a:r>
            <a:r>
              <a:rPr lang="en-US" altLang="ko-KR" dirty="0" smtClean="0"/>
              <a:t>(</a:t>
            </a:r>
          </a:p>
          <a:p>
            <a:r>
              <a:rPr lang="en-US" altLang="ko-KR" dirty="0" smtClean="0"/>
              <a:t>  </a:t>
            </a:r>
            <a:r>
              <a:rPr lang="ko-KR" altLang="en-US" dirty="0" err="1" smtClean="0"/>
              <a:t>영화코드</a:t>
            </a:r>
            <a:r>
              <a:rPr lang="ko-KR" altLang="en-US" dirty="0" smtClean="0"/>
              <a:t>  </a:t>
            </a:r>
            <a:r>
              <a:rPr lang="en-US" altLang="ko-KR" dirty="0" smtClean="0"/>
              <a:t>VARCHAR2(5) NOT NULL PRIMARY KEY,</a:t>
            </a:r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영화제목  </a:t>
            </a:r>
            <a:r>
              <a:rPr lang="en-US" altLang="ko-KR" dirty="0" smtClean="0"/>
              <a:t>VARCHAR2(30) ,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출연배우  </a:t>
            </a:r>
            <a:r>
              <a:rPr lang="en-US" altLang="ko-KR" dirty="0" smtClean="0"/>
              <a:t>VARCHAR2(50) ,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장르        </a:t>
            </a:r>
            <a:r>
              <a:rPr lang="en-US" altLang="ko-KR" dirty="0" smtClean="0"/>
              <a:t>VARCHAR2(30) ,</a:t>
            </a:r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개봉일     </a:t>
            </a:r>
            <a:r>
              <a:rPr lang="en-US" altLang="ko-KR" dirty="0" smtClean="0"/>
              <a:t>DATE</a:t>
            </a:r>
          </a:p>
          <a:p>
            <a:r>
              <a:rPr lang="en-US" altLang="ko-KR" dirty="0" smtClean="0"/>
              <a:t>);</a:t>
            </a:r>
          </a:p>
          <a:p>
            <a:endParaRPr lang="en-US" altLang="ko-KR" dirty="0"/>
          </a:p>
          <a:p>
            <a:r>
              <a:rPr lang="en-US" altLang="ko-KR" dirty="0"/>
              <a:t>INSERT INTO </a:t>
            </a:r>
            <a:r>
              <a:rPr lang="ko-KR" altLang="en-US" dirty="0"/>
              <a:t>영화정보 </a:t>
            </a:r>
            <a:r>
              <a:rPr lang="en-US" altLang="ko-KR" dirty="0"/>
              <a:t>VALUES('A1001', '</a:t>
            </a:r>
            <a:r>
              <a:rPr lang="ko-KR" altLang="en-US" dirty="0" err="1"/>
              <a:t>라라와크리스마스요정</a:t>
            </a:r>
            <a:r>
              <a:rPr lang="en-US" altLang="ko-KR" dirty="0"/>
              <a:t>', '', '</a:t>
            </a:r>
            <a:r>
              <a:rPr lang="ko-KR" altLang="en-US" dirty="0"/>
              <a:t>애니메이션</a:t>
            </a:r>
            <a:r>
              <a:rPr lang="en-US" altLang="ko-KR" dirty="0"/>
              <a:t>' , '2021-12-15'); </a:t>
            </a:r>
          </a:p>
          <a:p>
            <a:r>
              <a:rPr lang="en-US" altLang="ko-KR" dirty="0"/>
              <a:t>INSERT INTO </a:t>
            </a:r>
            <a:r>
              <a:rPr lang="ko-KR" altLang="en-US" dirty="0"/>
              <a:t>영화정보 </a:t>
            </a:r>
            <a:r>
              <a:rPr lang="en-US" altLang="ko-KR" dirty="0"/>
              <a:t>VALUES('A1002', '</a:t>
            </a:r>
            <a:r>
              <a:rPr lang="ko-KR" altLang="en-US" dirty="0" err="1"/>
              <a:t>킹스맨</a:t>
            </a:r>
            <a:r>
              <a:rPr lang="en-US" altLang="ko-KR" dirty="0"/>
              <a:t>', '</a:t>
            </a:r>
            <a:r>
              <a:rPr lang="ko-KR" altLang="en-US" dirty="0" err="1"/>
              <a:t>랄프</a:t>
            </a:r>
            <a:r>
              <a:rPr lang="ko-KR" altLang="en-US" dirty="0"/>
              <a:t> </a:t>
            </a:r>
            <a:r>
              <a:rPr lang="ko-KR" altLang="en-US" dirty="0" err="1"/>
              <a:t>파인즈</a:t>
            </a:r>
            <a:r>
              <a:rPr lang="ko-KR" altLang="en-US" dirty="0"/>
              <a:t> </a:t>
            </a:r>
            <a:r>
              <a:rPr lang="en-US" altLang="ko-KR" dirty="0"/>
              <a:t>,</a:t>
            </a:r>
            <a:r>
              <a:rPr lang="ko-KR" altLang="en-US" dirty="0" err="1"/>
              <a:t>해리스</a:t>
            </a:r>
            <a:r>
              <a:rPr lang="ko-KR" altLang="en-US" dirty="0"/>
              <a:t> </a:t>
            </a:r>
            <a:r>
              <a:rPr lang="ko-KR" altLang="en-US" dirty="0" err="1"/>
              <a:t>딕킨슨</a:t>
            </a:r>
            <a:r>
              <a:rPr lang="en-US" altLang="ko-KR" dirty="0"/>
              <a:t>' ,'</a:t>
            </a:r>
            <a:r>
              <a:rPr lang="ko-KR" altLang="en-US" dirty="0"/>
              <a:t>액션</a:t>
            </a:r>
            <a:r>
              <a:rPr lang="en-US" altLang="ko-KR" dirty="0"/>
              <a:t>' , '2021-12-22');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19042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706391"/>
              </p:ext>
            </p:extLst>
          </p:nvPr>
        </p:nvGraphicFramePr>
        <p:xfrm>
          <a:off x="296883" y="1634062"/>
          <a:ext cx="11720945" cy="43154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4189">
                  <a:extLst>
                    <a:ext uri="{9D8B030D-6E8A-4147-A177-3AD203B41FA5}">
                      <a16:colId xmlns:a16="http://schemas.microsoft.com/office/drawing/2014/main" xmlns="" val="1704788098"/>
                    </a:ext>
                  </a:extLst>
                </a:gridCol>
                <a:gridCol w="2344189">
                  <a:extLst>
                    <a:ext uri="{9D8B030D-6E8A-4147-A177-3AD203B41FA5}">
                      <a16:colId xmlns:a16="http://schemas.microsoft.com/office/drawing/2014/main" xmlns="" val="4016426927"/>
                    </a:ext>
                  </a:extLst>
                </a:gridCol>
                <a:gridCol w="2344189">
                  <a:extLst>
                    <a:ext uri="{9D8B030D-6E8A-4147-A177-3AD203B41FA5}">
                      <a16:colId xmlns:a16="http://schemas.microsoft.com/office/drawing/2014/main" xmlns="" val="3437022779"/>
                    </a:ext>
                  </a:extLst>
                </a:gridCol>
                <a:gridCol w="2344189">
                  <a:extLst>
                    <a:ext uri="{9D8B030D-6E8A-4147-A177-3AD203B41FA5}">
                      <a16:colId xmlns:a16="http://schemas.microsoft.com/office/drawing/2014/main" xmlns="" val="1896778291"/>
                    </a:ext>
                  </a:extLst>
                </a:gridCol>
                <a:gridCol w="2344189">
                  <a:extLst>
                    <a:ext uri="{9D8B030D-6E8A-4147-A177-3AD203B41FA5}">
                      <a16:colId xmlns:a16="http://schemas.microsoft.com/office/drawing/2014/main" xmlns="" val="3119809936"/>
                    </a:ext>
                  </a:extLst>
                </a:gridCol>
              </a:tblGrid>
              <a:tr h="71924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51737123"/>
                  </a:ext>
                </a:extLst>
              </a:tr>
              <a:tr h="71924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83650895"/>
                  </a:ext>
                </a:extLst>
              </a:tr>
              <a:tr h="71924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07563757"/>
                  </a:ext>
                </a:extLst>
              </a:tr>
              <a:tr h="71924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24152318"/>
                  </a:ext>
                </a:extLst>
              </a:tr>
              <a:tr h="71924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38513540"/>
                  </a:ext>
                </a:extLst>
              </a:tr>
              <a:tr h="71924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800784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296883" y="973776"/>
            <a:ext cx="3040086" cy="6365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36969" y="1107377"/>
            <a:ext cx="2446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테이블명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270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51727" y="2854583"/>
            <a:ext cx="4958499" cy="970961"/>
          </a:xfrm>
          <a:prstGeom prst="rect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/>
              <a:t>중복을 제거하는 방법으로 </a:t>
            </a:r>
            <a:r>
              <a:rPr lang="ko-KR" altLang="en-US" b="1" dirty="0" smtClean="0">
                <a:solidFill>
                  <a:srgbClr val="FF0000"/>
                </a:solidFill>
              </a:rPr>
              <a:t>결함을 줄임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451728" y="1515977"/>
            <a:ext cx="4958499" cy="970961"/>
          </a:xfrm>
          <a:prstGeom prst="rect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</a:rPr>
              <a:t>공간의 효율성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똑같은 데이터를 중복해서 가질 필요 없음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451726" y="4400577"/>
            <a:ext cx="4958499" cy="970961"/>
          </a:xfrm>
          <a:prstGeom prst="rect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 err="1" smtClean="0">
                <a:solidFill>
                  <a:srgbClr val="FF0000"/>
                </a:solidFill>
              </a:rPr>
              <a:t>동기화문제</a:t>
            </a:r>
            <a:r>
              <a:rPr lang="ko-KR" altLang="en-US" b="1" dirty="0" smtClean="0">
                <a:solidFill>
                  <a:srgbClr val="FF0000"/>
                </a:solidFill>
              </a:rPr>
              <a:t> 해결</a:t>
            </a:r>
          </a:p>
        </p:txBody>
      </p:sp>
      <p:sp>
        <p:nvSpPr>
          <p:cNvPr id="5" name="폭발 1 4"/>
          <p:cNvSpPr/>
          <p:nvPr/>
        </p:nvSpPr>
        <p:spPr>
          <a:xfrm>
            <a:off x="6730739" y="1869482"/>
            <a:ext cx="4157220" cy="3148552"/>
          </a:xfrm>
          <a:prstGeom prst="irregularSeal1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/>
              <a:t>답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30133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85755" y="1090871"/>
            <a:ext cx="2962670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DB</a:t>
            </a:r>
            <a:r>
              <a:rPr lang="en-US" altLang="ko-KR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(</a:t>
            </a:r>
            <a:r>
              <a:rPr lang="ko-KR" altLang="en-US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데이터베이스</a:t>
            </a:r>
            <a:r>
              <a:rPr lang="en-US" altLang="ko-KR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)</a:t>
            </a:r>
          </a:p>
          <a:p>
            <a:pPr algn="ctr"/>
            <a:endParaRPr lang="en-US" altLang="ko-KR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6169" y="3675535"/>
            <a:ext cx="539602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DBMS</a:t>
            </a:r>
            <a:r>
              <a:rPr lang="en-US" altLang="ko-KR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(</a:t>
            </a:r>
            <a:r>
              <a:rPr lang="ko-KR" altLang="en-US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데이터베이스</a:t>
            </a:r>
            <a:r>
              <a:rPr lang="en-US" altLang="ko-KR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ko-KR" altLang="en-US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관리시스템</a:t>
            </a:r>
            <a:r>
              <a:rPr lang="en-US" altLang="ko-KR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)</a:t>
            </a:r>
            <a:endParaRPr lang="en-US" altLang="ko-KR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5755" y="1998482"/>
            <a:ext cx="101715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여러 사람에게 공유되어 사용될 목적을 </a:t>
            </a:r>
            <a:r>
              <a:rPr lang="ko-KR" altLang="en-US" dirty="0" smtClean="0"/>
              <a:t>가지고 구조적인 방식으로 관리되는 </a:t>
            </a:r>
            <a:r>
              <a:rPr lang="ko-KR" altLang="en-US" dirty="0" smtClean="0">
                <a:solidFill>
                  <a:srgbClr val="FF0000"/>
                </a:solidFill>
              </a:rPr>
              <a:t>데이터의 집합이다</a:t>
            </a:r>
          </a:p>
          <a:p>
            <a:r>
              <a:rPr lang="ko-KR" altLang="en-US" dirty="0" smtClean="0"/>
              <a:t>정보의 </a:t>
            </a:r>
            <a:r>
              <a:rPr lang="ko-KR" altLang="en-US" dirty="0" smtClean="0">
                <a:solidFill>
                  <a:srgbClr val="FF0000"/>
                </a:solidFill>
              </a:rPr>
              <a:t>중복을 최소화</a:t>
            </a:r>
            <a:r>
              <a:rPr lang="ko-KR" altLang="en-US" dirty="0" smtClean="0"/>
              <a:t>하고 한 곳에 저장함으로써 다수의 사용자가 필요한 정보에 효율적으로 접근할 수 있게 한 </a:t>
            </a:r>
            <a:r>
              <a:rPr lang="ko-KR" altLang="en-US" dirty="0" smtClean="0">
                <a:solidFill>
                  <a:srgbClr val="FF0000"/>
                </a:solidFill>
              </a:rPr>
              <a:t>정보의 집합체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정리가 잘된 </a:t>
            </a:r>
            <a:r>
              <a:rPr lang="ko-KR" altLang="en-US" dirty="0" err="1" smtClean="0"/>
              <a:t>서류캐비넷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6169" y="4416435"/>
            <a:ext cx="10171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데이터베이스의 체계적인 관리</a:t>
            </a:r>
            <a:r>
              <a:rPr lang="ko-KR" altLang="en-US" dirty="0" smtClean="0"/>
              <a:t>는 데이터베이스 관리 시스템을 통해 이루어진다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데이터 </a:t>
            </a:r>
            <a:r>
              <a:rPr lang="ko-KR" altLang="en-US" dirty="0" smtClean="0">
                <a:solidFill>
                  <a:srgbClr val="FF0000"/>
                </a:solidFill>
              </a:rPr>
              <a:t>추가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변경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삭제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검색 </a:t>
            </a:r>
            <a:r>
              <a:rPr lang="ko-KR" altLang="en-US" dirty="0" smtClean="0"/>
              <a:t>기능을 수행한다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36359" y="5268469"/>
            <a:ext cx="113524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SQL</a:t>
            </a:r>
            <a:endParaRPr lang="en-US" altLang="ko-KR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6169" y="5982820"/>
            <a:ext cx="10171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데이터베이스 시스템에 질의하는 언어 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사용자 와 </a:t>
            </a:r>
            <a:r>
              <a:rPr lang="en-US" altLang="ko-KR" dirty="0" smtClean="0"/>
              <a:t>DBMS </a:t>
            </a:r>
            <a:r>
              <a:rPr lang="ko-KR" altLang="en-US" dirty="0" smtClean="0"/>
              <a:t>사이의 약속된 </a:t>
            </a:r>
            <a:r>
              <a:rPr lang="ko-KR" altLang="en-US" dirty="0" smtClean="0">
                <a:solidFill>
                  <a:srgbClr val="FF0000"/>
                </a:solidFill>
              </a:rPr>
              <a:t>의사소통 언어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1191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4363" y="556611"/>
            <a:ext cx="361188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데이터베이스 용어</a:t>
            </a:r>
            <a:endParaRPr lang="en-US" altLang="ko-KR" sz="32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84363" y="1647162"/>
            <a:ext cx="187743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§"/>
            </a:pPr>
            <a:r>
              <a:rPr lang="ko-KR" altLang="en-US" sz="32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테이블</a:t>
            </a:r>
            <a:endParaRPr lang="en-US" altLang="ko-KR" sz="32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67627" y="2562244"/>
            <a:ext cx="238238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§"/>
            </a:pPr>
            <a:r>
              <a:rPr lang="ko-KR" altLang="en-US" sz="32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스키마 </a:t>
            </a:r>
            <a:r>
              <a:rPr lang="en-US" altLang="ko-KR" sz="32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 </a:t>
            </a:r>
            <a:r>
              <a:rPr lang="en-US" altLang="ko-KR" sz="1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endParaRPr lang="en-US" altLang="ko-KR" sz="16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5582" y="3652795"/>
            <a:ext cx="315246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§"/>
            </a:pPr>
            <a:r>
              <a:rPr lang="ko-KR" altLang="en-US" sz="32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열</a:t>
            </a:r>
            <a:r>
              <a:rPr lang="en-US" altLang="ko-KR" sz="32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(COLUMN)</a:t>
            </a:r>
            <a:endParaRPr lang="en-US" altLang="ko-KR" sz="32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84363" y="4471406"/>
            <a:ext cx="234891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§"/>
            </a:pPr>
            <a:r>
              <a:rPr lang="ko-KR" altLang="en-US" sz="32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행</a:t>
            </a:r>
            <a:r>
              <a:rPr lang="en-US" altLang="ko-KR" sz="32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(ROW)</a:t>
            </a:r>
            <a:endParaRPr lang="en-US" altLang="ko-KR" sz="32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84363" y="5482959"/>
            <a:ext cx="448212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§"/>
            </a:pPr>
            <a:r>
              <a:rPr lang="en-US" altLang="ko-KR" sz="32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PRIMARY KEY(</a:t>
            </a:r>
            <a:r>
              <a:rPr lang="ko-KR" altLang="en-US" sz="32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주키</a:t>
            </a:r>
            <a:r>
              <a:rPr lang="en-US" altLang="ko-KR" sz="32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)</a:t>
            </a:r>
            <a:endParaRPr lang="en-US" altLang="ko-KR" sz="32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774621" y="2651195"/>
            <a:ext cx="8867481" cy="6202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테이블에 데이터가 저장되는 방식을 정의하는 것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데이터베이스의 논리적 구조 </a:t>
            </a:r>
            <a:endParaRPr lang="ko-KR" altLang="en-US" sz="1600" dirty="0"/>
          </a:p>
        </p:txBody>
      </p:sp>
      <p:sp>
        <p:nvSpPr>
          <p:cNvPr id="12" name="직사각형 11"/>
          <p:cNvSpPr/>
          <p:nvPr/>
        </p:nvSpPr>
        <p:spPr>
          <a:xfrm>
            <a:off x="2774622" y="1440411"/>
            <a:ext cx="8867481" cy="9973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관계형 데이터베이스를 구성하는 기본 데이터 구조로서 </a:t>
            </a:r>
            <a:r>
              <a:rPr lang="ko-KR" altLang="en-US" sz="1600" b="1" dirty="0">
                <a:solidFill>
                  <a:srgbClr val="00B0F0"/>
                </a:solidFill>
              </a:rPr>
              <a:t>행과 </a:t>
            </a:r>
            <a:r>
              <a:rPr lang="ko-KR" altLang="en-US" sz="1600" b="1" dirty="0" smtClean="0">
                <a:solidFill>
                  <a:srgbClr val="00B0F0"/>
                </a:solidFill>
              </a:rPr>
              <a:t>열</a:t>
            </a:r>
            <a:r>
              <a:rPr lang="en-US" altLang="ko-KR" sz="1600" b="1" dirty="0" smtClean="0">
                <a:solidFill>
                  <a:srgbClr val="00B0F0"/>
                </a:solidFill>
              </a:rPr>
              <a:t>(</a:t>
            </a:r>
            <a:r>
              <a:rPr lang="ko-KR" altLang="en-US" sz="1600" b="1" dirty="0" smtClean="0">
                <a:solidFill>
                  <a:srgbClr val="00B0F0"/>
                </a:solidFill>
              </a:rPr>
              <a:t>레코드</a:t>
            </a:r>
            <a:r>
              <a:rPr lang="en-US" altLang="ko-KR" sz="1600" b="1" dirty="0" smtClean="0">
                <a:solidFill>
                  <a:srgbClr val="00B0F0"/>
                </a:solidFill>
              </a:rPr>
              <a:t>, </a:t>
            </a:r>
            <a:r>
              <a:rPr lang="ko-KR" altLang="en-US" sz="1600" b="1" dirty="0" smtClean="0">
                <a:solidFill>
                  <a:srgbClr val="00B0F0"/>
                </a:solidFill>
              </a:rPr>
              <a:t>컬럼</a:t>
            </a:r>
            <a:r>
              <a:rPr lang="en-US" altLang="ko-KR" sz="1600" b="1" dirty="0" smtClean="0">
                <a:solidFill>
                  <a:srgbClr val="00B0F0"/>
                </a:solidFill>
              </a:rPr>
              <a:t>)</a:t>
            </a:r>
          </a:p>
          <a:p>
            <a:r>
              <a:rPr lang="ko-KR" altLang="en-US" sz="1600" dirty="0" smtClean="0">
                <a:solidFill>
                  <a:srgbClr val="FF0000"/>
                </a:solidFill>
              </a:rPr>
              <a:t>의 </a:t>
            </a:r>
            <a:r>
              <a:rPr lang="ko-KR" altLang="en-US" sz="1600" dirty="0">
                <a:solidFill>
                  <a:srgbClr val="FF0000"/>
                </a:solidFill>
              </a:rPr>
              <a:t>구조를 가지며 </a:t>
            </a:r>
            <a:r>
              <a:rPr lang="ko-KR" altLang="en-US" sz="1600" b="1" dirty="0">
                <a:solidFill>
                  <a:srgbClr val="00B0F0"/>
                </a:solidFill>
              </a:rPr>
              <a:t>이 테이블을 이용하여 데이터를 입력</a:t>
            </a:r>
            <a:r>
              <a:rPr lang="en-US" altLang="ko-KR" sz="1600" b="1" dirty="0">
                <a:solidFill>
                  <a:srgbClr val="00B0F0"/>
                </a:solidFill>
              </a:rPr>
              <a:t>, </a:t>
            </a:r>
            <a:r>
              <a:rPr lang="ko-KR" altLang="en-US" sz="1600" b="1" dirty="0">
                <a:solidFill>
                  <a:srgbClr val="00B0F0"/>
                </a:solidFill>
              </a:rPr>
              <a:t>수정</a:t>
            </a:r>
            <a:r>
              <a:rPr lang="en-US" altLang="ko-KR" sz="1600" b="1" dirty="0">
                <a:solidFill>
                  <a:srgbClr val="00B0F0"/>
                </a:solidFill>
              </a:rPr>
              <a:t>, </a:t>
            </a:r>
            <a:r>
              <a:rPr lang="ko-KR" altLang="en-US" sz="1600" b="1" dirty="0">
                <a:solidFill>
                  <a:srgbClr val="00B0F0"/>
                </a:solidFill>
              </a:rPr>
              <a:t>삭제</a:t>
            </a:r>
            <a:r>
              <a:rPr lang="en-US" altLang="ko-KR" sz="1600" b="1" dirty="0">
                <a:solidFill>
                  <a:srgbClr val="00B0F0"/>
                </a:solidFill>
              </a:rPr>
              <a:t>, </a:t>
            </a:r>
            <a:r>
              <a:rPr lang="ko-KR" altLang="en-US" sz="1600" b="1" dirty="0" smtClean="0">
                <a:solidFill>
                  <a:srgbClr val="00B0F0"/>
                </a:solidFill>
              </a:rPr>
              <a:t>추출</a:t>
            </a:r>
            <a:r>
              <a:rPr lang="en-US" altLang="ko-KR" sz="1600" b="1" dirty="0" smtClean="0">
                <a:solidFill>
                  <a:srgbClr val="00B0F0"/>
                </a:solidFill>
              </a:rPr>
              <a:t>(</a:t>
            </a:r>
            <a:r>
              <a:rPr lang="ko-KR" altLang="en-US" sz="1600" b="1" dirty="0" smtClean="0">
                <a:solidFill>
                  <a:srgbClr val="00B0F0"/>
                </a:solidFill>
              </a:rPr>
              <a:t>조회</a:t>
            </a:r>
            <a:r>
              <a:rPr lang="en-US" altLang="ko-KR" sz="1600" b="1" dirty="0" smtClean="0">
                <a:solidFill>
                  <a:srgbClr val="00B0F0"/>
                </a:solidFill>
              </a:rPr>
              <a:t>)</a:t>
            </a:r>
            <a:r>
              <a:rPr lang="ko-KR" altLang="en-US" sz="1600" b="1" dirty="0" smtClean="0">
                <a:solidFill>
                  <a:srgbClr val="00B0F0"/>
                </a:solidFill>
              </a:rPr>
              <a:t> </a:t>
            </a:r>
            <a:r>
              <a:rPr lang="ko-KR" altLang="en-US" sz="1600" dirty="0">
                <a:solidFill>
                  <a:srgbClr val="FF0000"/>
                </a:solidFill>
              </a:rPr>
              <a:t>등을 </a:t>
            </a:r>
            <a:r>
              <a:rPr lang="ko-KR" altLang="en-US" sz="1600" dirty="0" err="1">
                <a:solidFill>
                  <a:srgbClr val="FF0000"/>
                </a:solidFill>
              </a:rPr>
              <a:t>하게된다</a:t>
            </a:r>
            <a:r>
              <a:rPr lang="en-US" altLang="ko-KR" sz="1600" dirty="0">
                <a:solidFill>
                  <a:srgbClr val="FF0000"/>
                </a:solidFill>
              </a:rPr>
              <a:t>.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745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28182" y="648340"/>
            <a:ext cx="226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테이블</a:t>
            </a:r>
            <a:endParaRPr lang="en-US" altLang="ko-KR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495342"/>
              </p:ext>
            </p:extLst>
          </p:nvPr>
        </p:nvGraphicFramePr>
        <p:xfrm>
          <a:off x="1923067" y="2809672"/>
          <a:ext cx="8851772" cy="27615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12943">
                  <a:extLst>
                    <a:ext uri="{9D8B030D-6E8A-4147-A177-3AD203B41FA5}">
                      <a16:colId xmlns:a16="http://schemas.microsoft.com/office/drawing/2014/main" xmlns="" val="3187766710"/>
                    </a:ext>
                  </a:extLst>
                </a:gridCol>
                <a:gridCol w="2212943">
                  <a:extLst>
                    <a:ext uri="{9D8B030D-6E8A-4147-A177-3AD203B41FA5}">
                      <a16:colId xmlns:a16="http://schemas.microsoft.com/office/drawing/2014/main" xmlns="" val="1288986044"/>
                    </a:ext>
                  </a:extLst>
                </a:gridCol>
                <a:gridCol w="2212943">
                  <a:extLst>
                    <a:ext uri="{9D8B030D-6E8A-4147-A177-3AD203B41FA5}">
                      <a16:colId xmlns:a16="http://schemas.microsoft.com/office/drawing/2014/main" xmlns="" val="84650329"/>
                    </a:ext>
                  </a:extLst>
                </a:gridCol>
                <a:gridCol w="2212943">
                  <a:extLst>
                    <a:ext uri="{9D8B030D-6E8A-4147-A177-3AD203B41FA5}">
                      <a16:colId xmlns:a16="http://schemas.microsoft.com/office/drawing/2014/main" xmlns="" val="4103800248"/>
                    </a:ext>
                  </a:extLst>
                </a:gridCol>
              </a:tblGrid>
              <a:tr h="3014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 err="1">
                          <a:effectLst/>
                        </a:rPr>
                        <a:t>아아디</a:t>
                      </a:r>
                      <a:endParaRPr lang="ko-KR" alt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이름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주소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전화번호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32258636"/>
                  </a:ext>
                </a:extLst>
              </a:tr>
              <a:tr h="4920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H001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이장우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라스베가스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 dirty="0">
                          <a:effectLst/>
                        </a:rPr>
                        <a:t>010-1111-2222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82296473"/>
                  </a:ext>
                </a:extLst>
              </a:tr>
              <a:tr h="4920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H002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 err="1" smtClean="0">
                          <a:effectLst/>
                        </a:rPr>
                        <a:t>코쿤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L.A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 dirty="0">
                          <a:effectLst/>
                        </a:rPr>
                        <a:t>010-2222-3333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2979818652"/>
                  </a:ext>
                </a:extLst>
              </a:tr>
              <a:tr h="4920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</a:rPr>
                        <a:t>H003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기안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84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워싱턴</a:t>
                      </a:r>
                      <a:r>
                        <a:rPr lang="en-US" sz="1400" u="none" strike="noStrike" dirty="0">
                          <a:effectLst/>
                        </a:rPr>
                        <a:t>D.C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 dirty="0">
                          <a:effectLst/>
                        </a:rPr>
                        <a:t>010-3333-4444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894255315"/>
                  </a:ext>
                </a:extLst>
              </a:tr>
              <a:tr h="4920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H004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 smtClean="0">
                          <a:effectLst/>
                        </a:rPr>
                        <a:t>박나래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뉴욕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 dirty="0">
                          <a:effectLst/>
                        </a:rPr>
                        <a:t>010-4444-5555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244274595"/>
                  </a:ext>
                </a:extLst>
              </a:tr>
              <a:tr h="4920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H005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 smtClean="0">
                          <a:effectLst/>
                        </a:rPr>
                        <a:t>전현무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텍사스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 dirty="0">
                          <a:effectLst/>
                        </a:rPr>
                        <a:t>010-5555-6666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408735361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825034" y="1935905"/>
            <a:ext cx="1930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고객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4666268" y="1998482"/>
            <a:ext cx="0" cy="236612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58499" y="1913641"/>
            <a:ext cx="1121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(column)</a:t>
            </a:r>
            <a:r>
              <a:rPr lang="ko-KR" altLang="en-US" dirty="0" smtClean="0">
                <a:solidFill>
                  <a:srgbClr val="FF0000"/>
                </a:solidFill>
              </a:rPr>
              <a:t>컬럼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1319753" y="4458881"/>
            <a:ext cx="8974316" cy="3770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2193" y="4421173"/>
            <a:ext cx="1121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Row(</a:t>
            </a:r>
            <a:r>
              <a:rPr lang="ko-KR" altLang="en-US" dirty="0" smtClean="0">
                <a:solidFill>
                  <a:srgbClr val="FF0000"/>
                </a:solidFill>
              </a:rPr>
              <a:t>행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dirty="0" smtClean="0">
                <a:solidFill>
                  <a:srgbClr val="FF0000"/>
                </a:solidFill>
              </a:rPr>
              <a:t>레코드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536569" y="2559972"/>
            <a:ext cx="9653047" cy="66090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7466029" y="1998482"/>
            <a:ext cx="461913" cy="56149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965648" y="1571670"/>
            <a:ext cx="2328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Schema(</a:t>
            </a:r>
            <a:r>
              <a:rPr lang="ko-KR" altLang="en-US" dirty="0" smtClean="0">
                <a:solidFill>
                  <a:srgbClr val="FF0000"/>
                </a:solidFill>
              </a:rPr>
              <a:t>스키마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35755" y="5979687"/>
            <a:ext cx="332815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PRIMAR KEY(</a:t>
            </a:r>
            <a:r>
              <a:rPr lang="ko-KR" altLang="en-US" sz="28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주키</a:t>
            </a:r>
            <a:r>
              <a:rPr lang="en-US" altLang="ko-KR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)</a:t>
            </a:r>
            <a:endParaRPr lang="en-US" altLang="ko-KR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45484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7010</TotalTime>
  <Words>1981</Words>
  <Application>Microsoft Office PowerPoint</Application>
  <PresentationFormat>와이드스크린</PresentationFormat>
  <Paragraphs>583</Paragraphs>
  <Slides>51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5" baseType="lpstr">
      <vt:lpstr>맑은 고딕</vt:lpstr>
      <vt:lpstr>Arial</vt:lpstr>
      <vt:lpstr>Wingdings</vt:lpstr>
      <vt:lpstr>Office 테마</vt:lpstr>
      <vt:lpstr>SQL(시퀄)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jooyeon</cp:lastModifiedBy>
  <cp:revision>232</cp:revision>
  <dcterms:created xsi:type="dcterms:W3CDTF">2021-11-14T12:09:45Z</dcterms:created>
  <dcterms:modified xsi:type="dcterms:W3CDTF">2024-02-25T01:10:40Z</dcterms:modified>
</cp:coreProperties>
</file>