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3"/>
  </p:notesMasterIdLst>
  <p:sldIdLst>
    <p:sldId id="256" r:id="rId2"/>
    <p:sldId id="281" r:id="rId3"/>
    <p:sldId id="257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66" autoAdjust="0"/>
    <p:restoredTop sz="94660"/>
  </p:normalViewPr>
  <p:slideViewPr>
    <p:cSldViewPr>
      <p:cViewPr varScale="1">
        <p:scale>
          <a:sx n="101" d="100"/>
          <a:sy n="101" d="100"/>
        </p:scale>
        <p:origin x="1628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81361-FCED-41E4-9E6E-F28E91F6AC7D}" type="datetimeFigureOut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FA717-62C1-40ED-B71F-99E92A5F96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286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9A60-AA47-4D20-8196-AACC45CFC63E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1626-3FB0-4FD0-B90F-A12871C24FCF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6175-8289-459A-A489-3EA5F7C0F0C2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62F6-C47C-4859-AF7F-468FD60CE8EC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6C82-86D1-40DF-A252-0648A19DCB4F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52B5-A0B6-4F94-8717-43D9A4F5AB05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04DE-634B-495F-8272-38F9C7E602F8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D0C1-A57F-4A9E-9D81-EE175EA8522F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4F7F-7C4B-48D4-B678-0EFBD219B7AE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FA86-37FC-4C99-AB74-CE3BADB93046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AB9-4EA0-4513-AF4A-8FC23C63E131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B1C96-7FD5-411B-B3B4-5881091D5B28}" type="datetime1">
              <a:rPr lang="ko-KR" altLang="en-US" smtClean="0"/>
              <a:pPr/>
              <a:t>2023-07-03(Mon)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39568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다양한 예제로 쉽게 배우는</a:t>
            </a:r>
            <a:br>
              <a:rPr lang="en-US" altLang="ko-KR" sz="5600" dirty="0"/>
            </a:br>
            <a:r>
              <a:rPr lang="ko-KR" altLang="en-US" sz="5600" dirty="0" err="1"/>
              <a:t>오라클</a:t>
            </a:r>
            <a:r>
              <a:rPr lang="ko-KR" altLang="en-US" sz="5600" dirty="0"/>
              <a:t> </a:t>
            </a:r>
            <a:r>
              <a:rPr lang="en-US" altLang="ko-KR" sz="5600" dirty="0"/>
              <a:t>SQL </a:t>
            </a:r>
            <a:r>
              <a:rPr lang="ko-KR" altLang="en-US" sz="5600" dirty="0"/>
              <a:t>과 </a:t>
            </a:r>
            <a:r>
              <a:rPr lang="en-US" altLang="ko-KR" sz="5600" dirty="0"/>
              <a:t>PL/SQL</a:t>
            </a:r>
            <a:endParaRPr lang="ko-KR" altLang="en-US" sz="5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9200" y="4271304"/>
            <a:ext cx="6400800" cy="553616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서진수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0B6DDB-CA80-0E09-6361-4470816D2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3335177"/>
            <a:ext cx="1800200" cy="224235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4640817B-58CD-9429-CBCA-D57E3BC90E32}"/>
              </a:ext>
            </a:extLst>
          </p:cNvPr>
          <p:cNvSpPr txBox="1">
            <a:spLocks/>
          </p:cNvSpPr>
          <p:nvPr/>
        </p:nvSpPr>
        <p:spPr>
          <a:xfrm>
            <a:off x="1219200" y="3376757"/>
            <a:ext cx="6400800" cy="5536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highlight>
                  <a:srgbClr val="000000"/>
                </a:highlight>
              </a:rPr>
              <a:t>개정 </a:t>
            </a:r>
            <a:r>
              <a:rPr lang="en-US" altLang="ko-KR" dirty="0">
                <a:highlight>
                  <a:srgbClr val="000000"/>
                </a:highlight>
              </a:rPr>
              <a:t>4</a:t>
            </a:r>
            <a:r>
              <a:rPr lang="ko-KR" altLang="en-US" dirty="0">
                <a:highlight>
                  <a:srgbClr val="000000"/>
                </a:highlight>
              </a:rPr>
              <a:t>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E88874-7E6A-C1CC-20E8-941018B62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5688632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10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Sub Query (</a:t>
            </a:r>
            <a:r>
              <a:rPr lang="ko-KR" altLang="ko-KR" sz="2000" b="1" dirty="0">
                <a:solidFill>
                  <a:schemeClr val="tx1"/>
                </a:solidFill>
              </a:rPr>
              <a:t>서브쿼리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78497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(2) </a:t>
            </a:r>
            <a:r>
              <a:rPr lang="ko-KR" altLang="ko-KR" b="1" dirty="0">
                <a:solidFill>
                  <a:schemeClr val="tx1"/>
                </a:solidFill>
              </a:rPr>
              <a:t>다중 행</a:t>
            </a:r>
            <a:r>
              <a:rPr lang="en-US" altLang="ko-KR" b="1" dirty="0">
                <a:solidFill>
                  <a:schemeClr val="tx1"/>
                </a:solidFill>
              </a:rPr>
              <a:t> Sub Query </a:t>
            </a:r>
            <a:r>
              <a:rPr lang="ko-KR" altLang="ko-KR" b="1" dirty="0">
                <a:solidFill>
                  <a:schemeClr val="tx1"/>
                </a:solidFill>
              </a:rPr>
              <a:t>예</a:t>
            </a:r>
            <a:r>
              <a:rPr lang="en-US" altLang="ko-KR" b="1" dirty="0">
                <a:solidFill>
                  <a:schemeClr val="tx1"/>
                </a:solidFill>
              </a:rPr>
              <a:t> 2 - Exists </a:t>
            </a:r>
            <a:r>
              <a:rPr lang="ko-KR" altLang="ko-KR" b="1" dirty="0">
                <a:solidFill>
                  <a:schemeClr val="tx1"/>
                </a:solidFill>
              </a:rPr>
              <a:t>연산자 사용하기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10장_p6_그림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916831"/>
            <a:ext cx="4394200" cy="2829560"/>
          </a:xfrm>
          <a:prstGeom prst="rect">
            <a:avLst/>
          </a:prstGeom>
        </p:spPr>
      </p:pic>
      <p:pic>
        <p:nvPicPr>
          <p:cNvPr id="13" name="그림 12" descr="10장_p7_그림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916832"/>
            <a:ext cx="4475480" cy="252476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D551F90-D21C-0F49-471F-531F809AE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5688632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10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Sub Query (</a:t>
            </a:r>
            <a:r>
              <a:rPr lang="ko-KR" altLang="ko-KR" sz="2000" b="1" dirty="0">
                <a:solidFill>
                  <a:schemeClr val="tx1"/>
                </a:solidFill>
              </a:rPr>
              <a:t>서브쿼리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03" y="1052736"/>
            <a:ext cx="7049785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183CFFB-98C4-BA84-1C3A-2BA58E870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5688632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10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Sub Query (</a:t>
            </a:r>
            <a:r>
              <a:rPr lang="ko-KR" altLang="ko-KR" sz="2000" b="1" dirty="0">
                <a:solidFill>
                  <a:schemeClr val="tx1"/>
                </a:solidFill>
              </a:rPr>
              <a:t>서브쿼리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376363"/>
            <a:ext cx="79914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0868B0B-5AAB-A8C6-3346-63677B442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5688632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10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Sub Query (</a:t>
            </a:r>
            <a:r>
              <a:rPr lang="ko-KR" altLang="ko-KR" sz="2000" b="1" dirty="0">
                <a:solidFill>
                  <a:schemeClr val="tx1"/>
                </a:solidFill>
              </a:rPr>
              <a:t>서브쿼리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1080273"/>
            <a:ext cx="8010525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A4EAD39-26FD-2C39-A912-22DF960A8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5688632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10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Sub Query (</a:t>
            </a:r>
            <a:r>
              <a:rPr lang="ko-KR" altLang="ko-KR" sz="2000" b="1" dirty="0">
                <a:solidFill>
                  <a:schemeClr val="tx1"/>
                </a:solidFill>
              </a:rPr>
              <a:t>서브쿼리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20891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3) </a:t>
            </a:r>
            <a:r>
              <a:rPr lang="ko-KR" altLang="ko-KR" b="1" dirty="0">
                <a:solidFill>
                  <a:schemeClr val="tx1"/>
                </a:solidFill>
              </a:rPr>
              <a:t>다중 </a:t>
            </a:r>
            <a:r>
              <a:rPr lang="ko-KR" altLang="ko-KR" b="1" dirty="0" err="1">
                <a:solidFill>
                  <a:schemeClr val="tx1"/>
                </a:solidFill>
              </a:rPr>
              <a:t>컬럼</a:t>
            </a:r>
            <a:r>
              <a:rPr lang="en-US" altLang="ko-KR" b="1" dirty="0">
                <a:solidFill>
                  <a:schemeClr val="tx1"/>
                </a:solidFill>
              </a:rPr>
              <a:t> Sub Query ( Multi Column Sub Query )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9512" y="1700808"/>
            <a:ext cx="8712968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arenBoth"/>
            </a:pPr>
            <a:r>
              <a:rPr lang="ko-KR" altLang="ko-KR" b="1" dirty="0">
                <a:solidFill>
                  <a:schemeClr val="tx1"/>
                </a:solidFill>
              </a:rPr>
              <a:t>다중 </a:t>
            </a:r>
            <a:r>
              <a:rPr lang="ko-KR" altLang="ko-KR" b="1" dirty="0" err="1">
                <a:solidFill>
                  <a:schemeClr val="tx1"/>
                </a:solidFill>
              </a:rPr>
              <a:t>컬럼</a:t>
            </a:r>
            <a:r>
              <a:rPr lang="en-US" altLang="ko-KR" b="1" dirty="0">
                <a:solidFill>
                  <a:schemeClr val="tx1"/>
                </a:solidFill>
              </a:rPr>
              <a:t> Sub Query </a:t>
            </a:r>
            <a:r>
              <a:rPr lang="ko-KR" altLang="ko-KR" b="1" dirty="0">
                <a:solidFill>
                  <a:schemeClr val="tx1"/>
                </a:solidFill>
              </a:rPr>
              <a:t>예</a:t>
            </a:r>
            <a:r>
              <a:rPr lang="en-US" altLang="ko-KR" b="1" dirty="0">
                <a:solidFill>
                  <a:schemeClr val="tx1"/>
                </a:solidFill>
              </a:rPr>
              <a:t> 1 :</a:t>
            </a:r>
          </a:p>
          <a:p>
            <a:pPr marL="342900" indent="-342900">
              <a:buAutoNum type="arabicParenBoth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/>
            <a:r>
              <a:rPr lang="en-US" altLang="ko-KR" b="1" dirty="0">
                <a:solidFill>
                  <a:schemeClr val="tx1"/>
                </a:solidFill>
              </a:rPr>
              <a:t> Student </a:t>
            </a:r>
            <a:r>
              <a:rPr lang="ko-KR" altLang="ko-KR" b="1" dirty="0">
                <a:solidFill>
                  <a:schemeClr val="tx1"/>
                </a:solidFill>
              </a:rPr>
              <a:t>테이블을 조회하여 각 학년별로 최대 몸무게를 가진 학생들의 학년과 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/>
            <a:r>
              <a:rPr lang="ko-KR" altLang="ko-KR" b="1" dirty="0">
                <a:solidFill>
                  <a:schemeClr val="tx1"/>
                </a:solidFill>
              </a:rPr>
              <a:t>이름과 몸무게를 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3" name="그림 12" descr="10장_p9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9712" y="2996952"/>
            <a:ext cx="5328592" cy="280831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B31A88E-C988-6017-4D18-7B7EF1A4F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5688632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10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Sub Query (</a:t>
            </a:r>
            <a:r>
              <a:rPr lang="ko-KR" altLang="ko-KR" sz="2000" b="1" dirty="0">
                <a:solidFill>
                  <a:schemeClr val="tx1"/>
                </a:solidFill>
              </a:rPr>
              <a:t>서브쿼리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114425"/>
            <a:ext cx="796290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53FC29D-5A4D-AD9B-5D74-35F5DA0F6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5688632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10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Sub Query (</a:t>
            </a:r>
            <a:r>
              <a:rPr lang="ko-KR" altLang="ko-KR" sz="2000" b="1" dirty="0">
                <a:solidFill>
                  <a:schemeClr val="tx1"/>
                </a:solidFill>
              </a:rPr>
              <a:t>서브쿼리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300163"/>
            <a:ext cx="7972425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C0AE7C7-A3C4-5A1D-9067-CAB1A8A69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5688632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10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Sub Query (</a:t>
            </a:r>
            <a:r>
              <a:rPr lang="ko-KR" altLang="ko-KR" sz="2000" b="1" dirty="0">
                <a:solidFill>
                  <a:schemeClr val="tx1"/>
                </a:solidFill>
              </a:rPr>
              <a:t>서브쿼리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648072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4) </a:t>
            </a:r>
            <a:r>
              <a:rPr lang="ko-KR" altLang="ko-KR" b="1" dirty="0">
                <a:solidFill>
                  <a:schemeClr val="tx1"/>
                </a:solidFill>
              </a:rPr>
              <a:t>상호 연관</a:t>
            </a:r>
            <a:r>
              <a:rPr lang="en-US" altLang="ko-KR" b="1" dirty="0">
                <a:solidFill>
                  <a:schemeClr val="tx1"/>
                </a:solidFill>
              </a:rPr>
              <a:t> Sub Query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520" y="1700808"/>
            <a:ext cx="8712968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arenBoth"/>
            </a:pPr>
            <a:r>
              <a:rPr lang="ko-KR" altLang="ko-KR" b="1" dirty="0">
                <a:solidFill>
                  <a:schemeClr val="tx1"/>
                </a:solidFill>
              </a:rPr>
              <a:t>상호 연관</a:t>
            </a:r>
            <a:r>
              <a:rPr lang="en-US" altLang="ko-KR" b="1" dirty="0">
                <a:solidFill>
                  <a:schemeClr val="tx1"/>
                </a:solidFill>
              </a:rPr>
              <a:t> Sub Query </a:t>
            </a:r>
            <a:r>
              <a:rPr lang="ko-KR" altLang="ko-KR" b="1" dirty="0">
                <a:solidFill>
                  <a:schemeClr val="tx1"/>
                </a:solidFill>
              </a:rPr>
              <a:t>예</a:t>
            </a:r>
            <a:r>
              <a:rPr lang="en-US" altLang="ko-KR" b="1" dirty="0">
                <a:solidFill>
                  <a:schemeClr val="tx1"/>
                </a:solidFill>
              </a:rPr>
              <a:t> 1:</a:t>
            </a:r>
          </a:p>
          <a:p>
            <a:pPr marL="342900" indent="-342900">
              <a:buAutoNum type="arabicParenBoth"/>
            </a:pP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Emp2 </a:t>
            </a:r>
            <a:r>
              <a:rPr lang="ko-KR" altLang="ko-KR" b="1" dirty="0">
                <a:solidFill>
                  <a:schemeClr val="tx1"/>
                </a:solidFill>
              </a:rPr>
              <a:t>테이블을 조회해서 직원 들 중에서 자신의 직급의 평균연봉과 같거나 많이 받는 사람들의 이름과 직급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ko-KR" b="1" dirty="0">
                <a:solidFill>
                  <a:schemeClr val="tx1"/>
                </a:solidFill>
              </a:rPr>
              <a:t>현재 연봉을 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3" name="그림 12" descr="10장_p10_그림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9632" y="2996952"/>
            <a:ext cx="5400600" cy="3168352"/>
          </a:xfrm>
          <a:prstGeom prst="rect">
            <a:avLst/>
          </a:prstGeom>
        </p:spPr>
      </p:pic>
      <p:pic>
        <p:nvPicPr>
          <p:cNvPr id="14" name="그림 13" descr="C:\책 출간 자료\7권 - 진수쌤이 알려주는 완전쉬운 SQL과 PLSQL\완전 새로 쓰는 원고용 그림 모음\최종\캐리커쳐모음\8번.png"/>
          <p:cNvPicPr/>
          <p:nvPr/>
        </p:nvPicPr>
        <p:blipFill>
          <a:blip r:embed="rId3" cstate="print"/>
          <a:srcRect b="12349"/>
          <a:stretch>
            <a:fillRect/>
          </a:stretch>
        </p:blipFill>
        <p:spPr bwMode="auto">
          <a:xfrm>
            <a:off x="6804248" y="4149080"/>
            <a:ext cx="129614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B9365BF-7B7E-0B44-B0B4-536FE261D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5688632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10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Sub Query (</a:t>
            </a:r>
            <a:r>
              <a:rPr lang="ko-KR" altLang="ko-KR" sz="2000" b="1" dirty="0">
                <a:solidFill>
                  <a:schemeClr val="tx1"/>
                </a:solidFill>
              </a:rPr>
              <a:t>서브쿼리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576064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3. Scalar Sub Query (</a:t>
            </a:r>
            <a:r>
              <a:rPr lang="ko-KR" altLang="ko-KR" b="1" dirty="0">
                <a:solidFill>
                  <a:schemeClr val="tx1"/>
                </a:solidFill>
              </a:rPr>
              <a:t>스칼라 서브쿼리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76129" name="AutoShape 1"/>
          <p:cNvSpPr>
            <a:spLocks noChangeArrowheads="1"/>
          </p:cNvSpPr>
          <p:nvPr/>
        </p:nvSpPr>
        <p:spPr bwMode="auto">
          <a:xfrm>
            <a:off x="611560" y="1784549"/>
            <a:ext cx="7643440" cy="171645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**</a:t>
            </a:r>
            <a:r>
              <a:rPr kumimoji="1" lang="ko-KR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참고하세요**</a:t>
            </a:r>
            <a:endParaRPr kumimoji="1" lang="en-US" altLang="ko-KR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Sub Query </a:t>
            </a: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는 오는 위치에 따라서 그 이름이 다릅니다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  ( Sub Query )  &lt;- 1 </a:t>
            </a: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행만 반환할 경우 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Scalar Sub Query(</a:t>
            </a: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스칼라 서브쿼리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   ( Sub Query )  &lt;- Inline View (</a:t>
            </a:r>
            <a:r>
              <a:rPr kumimoji="1" lang="ko-KR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인라인</a:t>
            </a: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뷰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–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View </a:t>
            </a: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장에서 배웁니다</a:t>
            </a:r>
            <a:endParaRPr kumimoji="1" lang="ko-KR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  ( Sub Query )  &lt;- Sub Query  </a:t>
            </a: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라고 부릅니다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500" dirty="0"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</a:br>
            <a:endParaRPr kumimoji="1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3319A83-9942-D809-8038-9043638CA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5688632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10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Sub Query (</a:t>
            </a:r>
            <a:r>
              <a:rPr lang="ko-KR" altLang="ko-KR" sz="2000" b="1" dirty="0">
                <a:solidFill>
                  <a:schemeClr val="tx1"/>
                </a:solidFill>
              </a:rPr>
              <a:t>서브쿼리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7504" y="1268760"/>
            <a:ext cx="8820472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1) Scalar Sub Query </a:t>
            </a:r>
            <a:r>
              <a:rPr lang="ko-KR" altLang="ko-KR" b="1" dirty="0">
                <a:solidFill>
                  <a:schemeClr val="tx1"/>
                </a:solidFill>
              </a:rPr>
              <a:t>란</a:t>
            </a:r>
            <a:r>
              <a:rPr lang="en-US" altLang="ko-KR" b="1" dirty="0">
                <a:solidFill>
                  <a:schemeClr val="tx1"/>
                </a:solidFill>
              </a:rPr>
              <a:t>?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ko-KR" altLang="ko-KR" b="1" dirty="0">
                <a:solidFill>
                  <a:schemeClr val="tx1"/>
                </a:solidFill>
              </a:rPr>
              <a:t>예</a:t>
            </a:r>
            <a:r>
              <a:rPr lang="en-US" altLang="ko-KR" b="1" dirty="0">
                <a:solidFill>
                  <a:schemeClr val="tx1"/>
                </a:solidFill>
              </a:rPr>
              <a:t>) Emp2 </a:t>
            </a:r>
            <a:r>
              <a:rPr lang="ko-KR" altLang="ko-KR" b="1" dirty="0">
                <a:solidFill>
                  <a:schemeClr val="tx1"/>
                </a:solidFill>
              </a:rPr>
              <a:t>테이블과</a:t>
            </a:r>
            <a:r>
              <a:rPr lang="en-US" altLang="ko-KR" b="1" dirty="0">
                <a:solidFill>
                  <a:schemeClr val="tx1"/>
                </a:solidFill>
              </a:rPr>
              <a:t> dept2 </a:t>
            </a:r>
            <a:r>
              <a:rPr lang="ko-KR" altLang="ko-KR" b="1" dirty="0">
                <a:solidFill>
                  <a:schemeClr val="tx1"/>
                </a:solidFill>
              </a:rPr>
              <a:t>테이블을 조회하여 사원들의 이름과 부서이름을 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2" name="그림 11" descr="10장_p11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5696" y="2132856"/>
            <a:ext cx="3680580" cy="396399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059832" y="2420888"/>
            <a:ext cx="223224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82F890-0E76-2865-0787-B29E981EA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980728"/>
            <a:ext cx="8712968" cy="1470025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10</a:t>
            </a:r>
            <a:r>
              <a:rPr lang="ko-KR" altLang="ko-KR" sz="3000" b="1" dirty="0"/>
              <a:t>장</a:t>
            </a:r>
            <a:r>
              <a:rPr lang="en-US" altLang="ko-KR" sz="3000" b="1" dirty="0"/>
              <a:t>. Sub Query (</a:t>
            </a:r>
            <a:r>
              <a:rPr lang="ko-KR" altLang="ko-KR" sz="3000" b="1" dirty="0"/>
              <a:t>서브쿼리</a:t>
            </a:r>
            <a:r>
              <a:rPr lang="en-US" altLang="ko-KR" sz="3000" b="1" dirty="0"/>
              <a:t>)</a:t>
            </a:r>
            <a:r>
              <a:rPr lang="ko-KR" altLang="ko-KR" sz="3000" b="1" dirty="0"/>
              <a:t>를 배웁니다</a:t>
            </a:r>
            <a:r>
              <a:rPr lang="en-US" altLang="ko-KR" sz="3000" b="1" dirty="0"/>
              <a:t>.</a:t>
            </a:r>
            <a:endParaRPr lang="ko-KR" altLang="ko-KR" sz="3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3608" y="2564904"/>
            <a:ext cx="6336704" cy="2808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0" name="그림 9" descr="3번.png"/>
          <p:cNvPicPr/>
          <p:nvPr/>
        </p:nvPicPr>
        <p:blipFill>
          <a:blip r:embed="rId2" cstate="print"/>
          <a:srcRect t="2727" b="15732"/>
          <a:stretch>
            <a:fillRect/>
          </a:stretch>
        </p:blipFill>
        <p:spPr>
          <a:xfrm>
            <a:off x="7524328" y="2852936"/>
            <a:ext cx="1127362" cy="122413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043608" y="2852936"/>
            <a:ext cx="6048672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[ </a:t>
            </a:r>
            <a:r>
              <a:rPr lang="ko-KR" altLang="ko-KR" sz="1600" b="1" dirty="0">
                <a:solidFill>
                  <a:schemeClr val="tx1"/>
                </a:solidFill>
              </a:rPr>
              <a:t>이번 장에서 배울 내용들</a:t>
            </a:r>
            <a:r>
              <a:rPr lang="en-US" altLang="ko-KR" sz="1600" b="1" dirty="0">
                <a:solidFill>
                  <a:schemeClr val="tx1"/>
                </a:solidFill>
              </a:rPr>
              <a:t> ]</a:t>
            </a:r>
          </a:p>
          <a:p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1. Sub Query </a:t>
            </a:r>
            <a:r>
              <a:rPr lang="ko-KR" altLang="ko-KR" sz="1600" dirty="0">
                <a:solidFill>
                  <a:schemeClr val="tx1"/>
                </a:solidFill>
              </a:rPr>
              <a:t>의 개념과 장점을 배웁니다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2. </a:t>
            </a:r>
            <a:r>
              <a:rPr lang="ko-KR" altLang="ko-KR" sz="1600" dirty="0" err="1">
                <a:solidFill>
                  <a:schemeClr val="tx1"/>
                </a:solidFill>
              </a:rPr>
              <a:t>단일행</a:t>
            </a:r>
            <a:r>
              <a:rPr lang="en-US" altLang="ko-KR" sz="1600" dirty="0">
                <a:solidFill>
                  <a:schemeClr val="tx1"/>
                </a:solidFill>
              </a:rPr>
              <a:t> , </a:t>
            </a:r>
            <a:r>
              <a:rPr lang="ko-KR" altLang="ko-KR" sz="1600" dirty="0" err="1">
                <a:solidFill>
                  <a:schemeClr val="tx1"/>
                </a:solidFill>
              </a:rPr>
              <a:t>다중행</a:t>
            </a:r>
            <a:r>
              <a:rPr lang="en-US" altLang="ko-KR" sz="1600" dirty="0">
                <a:solidFill>
                  <a:schemeClr val="tx1"/>
                </a:solidFill>
              </a:rPr>
              <a:t> , </a:t>
            </a:r>
            <a:r>
              <a:rPr lang="ko-KR" altLang="ko-KR" sz="1600" dirty="0" err="1">
                <a:solidFill>
                  <a:schemeClr val="tx1"/>
                </a:solidFill>
              </a:rPr>
              <a:t>다중컬럼</a:t>
            </a:r>
            <a:r>
              <a:rPr lang="ko-KR" altLang="ko-KR" sz="1600" dirty="0">
                <a:solidFill>
                  <a:schemeClr val="tx1"/>
                </a:solidFill>
              </a:rPr>
              <a:t> 서브 쿼리의 사용법을 배웁니다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3. </a:t>
            </a:r>
            <a:r>
              <a:rPr lang="ko-KR" altLang="ko-KR" sz="1600" dirty="0">
                <a:solidFill>
                  <a:schemeClr val="tx1"/>
                </a:solidFill>
              </a:rPr>
              <a:t>스칼라 서브쿼리에 대해서 자세히 배웁니다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4. With </a:t>
            </a:r>
            <a:r>
              <a:rPr lang="ko-KR" altLang="ko-KR" sz="1600" dirty="0">
                <a:solidFill>
                  <a:schemeClr val="tx1"/>
                </a:solidFill>
              </a:rPr>
              <a:t>절을 활용한 서브쿼리에 대해서 자세히 배웁니다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.                 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15C049-B5ED-1411-BC27-F67A64D62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5688632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10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Sub Query (</a:t>
            </a:r>
            <a:r>
              <a:rPr lang="ko-KR" altLang="ko-KR" sz="2000" b="1" dirty="0">
                <a:solidFill>
                  <a:schemeClr val="tx1"/>
                </a:solidFill>
              </a:rPr>
              <a:t>서브쿼리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7544" y="1988840"/>
            <a:ext cx="8352928" cy="4032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/>
                </a:solidFill>
              </a:rPr>
              <a:t> 1. Main Query </a:t>
            </a:r>
            <a:r>
              <a:rPr lang="ko-KR" altLang="ko-KR" sz="1500" dirty="0">
                <a:solidFill>
                  <a:schemeClr val="tx1"/>
                </a:solidFill>
              </a:rPr>
              <a:t>를 수행한 후</a:t>
            </a:r>
            <a:r>
              <a:rPr lang="en-US" altLang="ko-KR" sz="1500" dirty="0">
                <a:solidFill>
                  <a:schemeClr val="tx1"/>
                </a:solidFill>
              </a:rPr>
              <a:t> Scalar Sub Query </a:t>
            </a:r>
            <a:r>
              <a:rPr lang="ko-KR" altLang="ko-KR" sz="1500" dirty="0">
                <a:solidFill>
                  <a:schemeClr val="tx1"/>
                </a:solidFill>
              </a:rPr>
              <a:t>에 필요한 값을 제공합니다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</a:p>
          <a:p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2. Scalar Sub Query </a:t>
            </a:r>
            <a:r>
              <a:rPr lang="ko-KR" altLang="ko-KR" sz="1500" dirty="0">
                <a:solidFill>
                  <a:schemeClr val="tx1"/>
                </a:solidFill>
              </a:rPr>
              <a:t>를 수행하기 위해 필요한 데이터가 들어있는 블록을 메모리로 로딩합니다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</a:p>
          <a:p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3. Main Query </a:t>
            </a:r>
            <a:r>
              <a:rPr lang="ko-KR" altLang="ko-KR" sz="1500" dirty="0">
                <a:solidFill>
                  <a:schemeClr val="tx1"/>
                </a:solidFill>
              </a:rPr>
              <a:t>에서 주어진 조건을 가지고 필요한 값을 찾습니다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 </a:t>
            </a:r>
            <a:r>
              <a:rPr lang="ko-KR" altLang="ko-KR" sz="1500" dirty="0">
                <a:solidFill>
                  <a:schemeClr val="tx1"/>
                </a:solidFill>
              </a:rPr>
              <a:t>그리고 이 결과를 메모리에 입력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ko-KR" sz="1500" dirty="0">
                <a:solidFill>
                  <a:schemeClr val="tx1"/>
                </a:solidFill>
              </a:rPr>
              <a:t>값 과 출력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ko-KR" sz="1500" dirty="0">
                <a:solidFill>
                  <a:schemeClr val="tx1"/>
                </a:solidFill>
              </a:rPr>
              <a:t>값으로 메모리 내의 </a:t>
            </a:r>
            <a:r>
              <a:rPr lang="en-US" altLang="ko-KR" sz="1500" dirty="0">
                <a:solidFill>
                  <a:schemeClr val="tx1"/>
                </a:solidFill>
              </a:rPr>
              <a:t>query execution cache </a:t>
            </a:r>
            <a:r>
              <a:rPr lang="ko-KR" altLang="ko-KR" sz="1500" dirty="0">
                <a:solidFill>
                  <a:schemeClr val="tx1"/>
                </a:solidFill>
              </a:rPr>
              <a:t>라는</a:t>
            </a:r>
          </a:p>
          <a:p>
            <a:r>
              <a:rPr lang="en-US" altLang="ko-KR" sz="1500" dirty="0">
                <a:solidFill>
                  <a:schemeClr val="tx1"/>
                </a:solidFill>
              </a:rPr>
              <a:t>   </a:t>
            </a:r>
            <a:r>
              <a:rPr lang="ko-KR" altLang="ko-KR" sz="1500" dirty="0">
                <a:solidFill>
                  <a:schemeClr val="tx1"/>
                </a:solidFill>
              </a:rPr>
              <a:t>곳에 저장 해 둡니다</a:t>
            </a:r>
            <a:r>
              <a:rPr lang="en-US" altLang="ko-KR" sz="1500" dirty="0">
                <a:solidFill>
                  <a:schemeClr val="tx1"/>
                </a:solidFill>
              </a:rPr>
              <a:t>. </a:t>
            </a:r>
            <a:r>
              <a:rPr lang="ko-KR" altLang="ko-KR" sz="1500" dirty="0">
                <a:solidFill>
                  <a:schemeClr val="tx1"/>
                </a:solidFill>
              </a:rPr>
              <a:t>여기서 입력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ko-KR" sz="1500" dirty="0">
                <a:solidFill>
                  <a:schemeClr val="tx1"/>
                </a:solidFill>
              </a:rPr>
              <a:t>값은</a:t>
            </a:r>
            <a:r>
              <a:rPr lang="en-US" altLang="ko-KR" sz="1500" dirty="0">
                <a:solidFill>
                  <a:schemeClr val="tx1"/>
                </a:solidFill>
              </a:rPr>
              <a:t> Main Query </a:t>
            </a:r>
            <a:r>
              <a:rPr lang="ko-KR" altLang="ko-KR" sz="1500" dirty="0">
                <a:solidFill>
                  <a:schemeClr val="tx1"/>
                </a:solidFill>
              </a:rPr>
              <a:t>에서 주어진 값이고 출력값은 </a:t>
            </a:r>
            <a:r>
              <a:rPr lang="en-US" altLang="ko-KR" sz="1500" dirty="0">
                <a:solidFill>
                  <a:schemeClr val="tx1"/>
                </a:solidFill>
              </a:rPr>
              <a:t>Scalar 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 Sub Query </a:t>
            </a:r>
            <a:r>
              <a:rPr lang="ko-KR" altLang="ko-KR" sz="1500" dirty="0">
                <a:solidFill>
                  <a:schemeClr val="tx1"/>
                </a:solidFill>
              </a:rPr>
              <a:t>를 수행 후 나온 결과값입니다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 </a:t>
            </a:r>
            <a:r>
              <a:rPr lang="ko-KR" altLang="ko-KR" sz="1500" dirty="0">
                <a:solidFill>
                  <a:schemeClr val="tx1"/>
                </a:solidFill>
              </a:rPr>
              <a:t>이 값을 저장하는 캐쉬 값을 지정하는 </a:t>
            </a:r>
            <a:r>
              <a:rPr lang="ko-KR" altLang="ko-KR" sz="1500" dirty="0" err="1">
                <a:solidFill>
                  <a:schemeClr val="tx1"/>
                </a:solidFill>
              </a:rPr>
              <a:t>파라미터는</a:t>
            </a:r>
            <a:r>
              <a:rPr lang="ko-KR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>
                <a:solidFill>
                  <a:schemeClr val="tx1"/>
                </a:solidFill>
              </a:rPr>
              <a:t>_</a:t>
            </a:r>
            <a:r>
              <a:rPr lang="en-US" altLang="ko-KR" sz="1500" dirty="0" err="1">
                <a:solidFill>
                  <a:schemeClr val="tx1"/>
                </a:solidFill>
              </a:rPr>
              <a:t>query_execution_cache_max_size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ko-KR" sz="1500" dirty="0">
                <a:solidFill>
                  <a:schemeClr val="tx1"/>
                </a:solidFill>
              </a:rPr>
              <a:t>입니다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</a:p>
          <a:p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4. </a:t>
            </a:r>
            <a:r>
              <a:rPr lang="ko-KR" altLang="ko-KR" sz="1500" dirty="0">
                <a:solidFill>
                  <a:schemeClr val="tx1"/>
                </a:solidFill>
              </a:rPr>
              <a:t>다음 조건이</a:t>
            </a:r>
            <a:r>
              <a:rPr lang="en-US" altLang="ko-KR" sz="1500" dirty="0">
                <a:solidFill>
                  <a:schemeClr val="tx1"/>
                </a:solidFill>
              </a:rPr>
              <a:t> Main Query </a:t>
            </a:r>
            <a:r>
              <a:rPr lang="ko-KR" altLang="ko-KR" sz="1500" dirty="0">
                <a:solidFill>
                  <a:schemeClr val="tx1"/>
                </a:solidFill>
              </a:rPr>
              <a:t>에서</a:t>
            </a:r>
            <a:r>
              <a:rPr lang="en-US" altLang="ko-KR" sz="1500" dirty="0">
                <a:solidFill>
                  <a:schemeClr val="tx1"/>
                </a:solidFill>
              </a:rPr>
              <a:t> Scalar Sub Query </a:t>
            </a:r>
            <a:r>
              <a:rPr lang="ko-KR" altLang="ko-KR" sz="1500" dirty="0">
                <a:solidFill>
                  <a:schemeClr val="tx1"/>
                </a:solidFill>
              </a:rPr>
              <a:t>로 들어오면 </a:t>
            </a:r>
            <a:r>
              <a:rPr lang="ko-KR" altLang="ko-KR" sz="1500" dirty="0" err="1">
                <a:solidFill>
                  <a:schemeClr val="tx1"/>
                </a:solidFill>
              </a:rPr>
              <a:t>해쉬</a:t>
            </a:r>
            <a:r>
              <a:rPr lang="ko-KR" altLang="ko-KR" sz="1500" dirty="0">
                <a:solidFill>
                  <a:schemeClr val="tx1"/>
                </a:solidFill>
              </a:rPr>
              <a:t> 함수를 이용해서 해당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</a:t>
            </a:r>
            <a:r>
              <a:rPr lang="ko-KR" altLang="ko-KR" sz="1500" dirty="0">
                <a:solidFill>
                  <a:schemeClr val="tx1"/>
                </a:solidFill>
              </a:rPr>
              <a:t> 값이 </a:t>
            </a:r>
            <a:r>
              <a:rPr lang="ko-KR" altLang="ko-KR" sz="1500" dirty="0" err="1">
                <a:solidFill>
                  <a:schemeClr val="tx1"/>
                </a:solidFill>
              </a:rPr>
              <a:t>캐쉬에</a:t>
            </a:r>
            <a:r>
              <a:rPr lang="ko-KR" altLang="ko-KR" sz="1500" dirty="0">
                <a:solidFill>
                  <a:schemeClr val="tx1"/>
                </a:solidFill>
              </a:rPr>
              <a:t> 존재하는 지 찾고 있으면 즉시 결과 값을 출력하고 없으면 다시 블록을 </a:t>
            </a:r>
            <a:r>
              <a:rPr lang="ko-KR" altLang="ko-KR" sz="1500" dirty="0" err="1">
                <a:solidFill>
                  <a:schemeClr val="tx1"/>
                </a:solidFill>
              </a:rPr>
              <a:t>엑세스</a:t>
            </a:r>
            <a:r>
              <a:rPr lang="ko-KR" altLang="ko-KR" sz="1500" dirty="0">
                <a:solidFill>
                  <a:schemeClr val="tx1"/>
                </a:solidFill>
              </a:rPr>
              <a:t> 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  </a:t>
            </a:r>
            <a:r>
              <a:rPr lang="ko-KR" altLang="ko-KR" sz="1500" dirty="0">
                <a:solidFill>
                  <a:schemeClr val="tx1"/>
                </a:solidFill>
              </a:rPr>
              <a:t>해서 해당 값을 찾은 후 다시 메모리에 </a:t>
            </a:r>
            <a:r>
              <a:rPr lang="ko-KR" altLang="ko-KR" sz="1500" dirty="0" err="1">
                <a:solidFill>
                  <a:schemeClr val="tx1"/>
                </a:solidFill>
              </a:rPr>
              <a:t>캐쉬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ko-KR" sz="1500" dirty="0">
                <a:solidFill>
                  <a:schemeClr val="tx1"/>
                </a:solidFill>
              </a:rPr>
              <a:t>해 둡니다</a:t>
            </a:r>
            <a:r>
              <a:rPr lang="en-US" altLang="ko-KR" sz="1500" dirty="0">
                <a:solidFill>
                  <a:schemeClr val="tx1"/>
                </a:solidFill>
              </a:rPr>
              <a:t>. </a:t>
            </a:r>
          </a:p>
          <a:p>
            <a:endParaRPr lang="ko-KR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5. Main Query </a:t>
            </a:r>
            <a:r>
              <a:rPr lang="ko-KR" altLang="ko-KR" sz="1500" dirty="0">
                <a:solidFill>
                  <a:schemeClr val="tx1"/>
                </a:solidFill>
              </a:rPr>
              <a:t>가 끝날 때까지 반복합니다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ko-KR" altLang="ko-KR" sz="1500" dirty="0">
              <a:solidFill>
                <a:schemeClr val="tx1"/>
              </a:solidFill>
            </a:endParaRPr>
          </a:p>
          <a:p>
            <a:pPr algn="ctr"/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268760"/>
            <a:ext cx="475252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Scalar Sub Query </a:t>
            </a:r>
            <a:r>
              <a:rPr lang="ko-KR" altLang="en-US" b="1" dirty="0">
                <a:solidFill>
                  <a:schemeClr val="tx1"/>
                </a:solidFill>
              </a:rPr>
              <a:t>동작 원리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4E040D8-5C86-B5C0-01D1-CDFC0934F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5688632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10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Sub Query (</a:t>
            </a:r>
            <a:r>
              <a:rPr lang="ko-KR" altLang="ko-KR" sz="2000" b="1" dirty="0">
                <a:solidFill>
                  <a:schemeClr val="tx1"/>
                </a:solidFill>
              </a:rPr>
              <a:t>서브쿼리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648072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2) Scalar Sub Query </a:t>
            </a:r>
            <a:r>
              <a:rPr lang="ko-KR" altLang="ko-KR" b="1" dirty="0">
                <a:solidFill>
                  <a:schemeClr val="tx1"/>
                </a:solidFill>
              </a:rPr>
              <a:t>테스트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2060848"/>
            <a:ext cx="7920880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Test 1 ) 2</a:t>
            </a:r>
            <a:r>
              <a:rPr lang="ko-KR" altLang="ko-KR" b="1" dirty="0">
                <a:solidFill>
                  <a:schemeClr val="tx1"/>
                </a:solidFill>
              </a:rPr>
              <a:t> 건 이상의 데이터 반환을 요청하는 경우</a:t>
            </a:r>
            <a:r>
              <a:rPr lang="en-US" altLang="ko-KR" b="1" dirty="0">
                <a:solidFill>
                  <a:schemeClr val="tx1"/>
                </a:solidFill>
              </a:rPr>
              <a:t> - </a:t>
            </a:r>
            <a:r>
              <a:rPr lang="ko-KR" altLang="ko-KR" b="1" dirty="0">
                <a:solidFill>
                  <a:schemeClr val="tx1"/>
                </a:solidFill>
              </a:rPr>
              <a:t>에러 발생합니다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Test 2) 2 </a:t>
            </a:r>
            <a:r>
              <a:rPr lang="ko-KR" altLang="ko-KR" b="1" dirty="0">
                <a:solidFill>
                  <a:schemeClr val="tx1"/>
                </a:solidFill>
              </a:rPr>
              <a:t>개 이상의 </a:t>
            </a:r>
            <a:r>
              <a:rPr lang="ko-KR" altLang="ko-KR" b="1" dirty="0" err="1">
                <a:solidFill>
                  <a:schemeClr val="tx1"/>
                </a:solidFill>
              </a:rPr>
              <a:t>컬럼을</a:t>
            </a:r>
            <a:r>
              <a:rPr lang="ko-KR" altLang="ko-KR" b="1" dirty="0">
                <a:solidFill>
                  <a:schemeClr val="tx1"/>
                </a:solidFill>
              </a:rPr>
              <a:t> 조회할 경우에도 에러가 발생 합니다</a:t>
            </a:r>
            <a:endParaRPr lang="ko-KR" altLang="ko-KR" dirty="0">
              <a:solidFill>
                <a:schemeClr val="tx1"/>
              </a:solidFill>
            </a:endParaRPr>
          </a:p>
          <a:p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23728" y="3320988"/>
            <a:ext cx="4464496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각 실습은 교재를 참고하세요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3C5C89D-BAF0-A00D-C9E4-BB7748EA5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5688632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10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Sub Query (</a:t>
            </a:r>
            <a:r>
              <a:rPr lang="ko-KR" altLang="ko-KR" sz="2000" b="1" dirty="0">
                <a:solidFill>
                  <a:schemeClr val="tx1"/>
                </a:solidFill>
              </a:rPr>
              <a:t>서브쿼리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07504" y="1124744"/>
            <a:ext cx="648072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1. Sub Query </a:t>
            </a:r>
            <a:r>
              <a:rPr lang="ko-KR" altLang="ko-KR" b="1" dirty="0">
                <a:solidFill>
                  <a:schemeClr val="tx1"/>
                </a:solidFill>
              </a:rPr>
              <a:t>가 무엇일까요</a:t>
            </a:r>
            <a:r>
              <a:rPr lang="en-US" altLang="ko-KR" b="1" dirty="0">
                <a:solidFill>
                  <a:schemeClr val="tx1"/>
                </a:solidFill>
              </a:rPr>
              <a:t>?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39937" name="AutoShape 1"/>
          <p:cNvSpPr>
            <a:spLocks noChangeArrowheads="1"/>
          </p:cNvSpPr>
          <p:nvPr/>
        </p:nvSpPr>
        <p:spPr bwMode="auto">
          <a:xfrm>
            <a:off x="323528" y="1844824"/>
            <a:ext cx="3888432" cy="165618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   </a:t>
            </a:r>
            <a:r>
              <a:rPr kumimoji="1" lang="en-US" altLang="ko-KR" sz="13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select_list</a:t>
            </a:r>
            <a:endParaRPr kumimoji="1" lang="en-US" altLang="ko-KR" sz="13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   </a:t>
            </a:r>
            <a:r>
              <a:rPr kumimoji="1" lang="en-US" altLang="ko-KR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  </a:t>
            </a:r>
            <a:r>
              <a:rPr kumimoji="1" lang="ko-KR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또는 </a:t>
            </a:r>
            <a:r>
              <a:rPr kumimoji="1" lang="en-US" altLang="ko-KR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View</a:t>
            </a:r>
            <a:endParaRPr kumimoji="1" lang="en-US" altLang="ko-KR" sz="13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  </a:t>
            </a:r>
            <a:r>
              <a:rPr kumimoji="1" lang="ko-KR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조건  연산자</a:t>
            </a:r>
            <a:r>
              <a:rPr kumimoji="1" lang="ko-KR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 </a:t>
            </a: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  </a:t>
            </a:r>
            <a:r>
              <a:rPr kumimoji="1" lang="en-US" altLang="ko-KR" sz="13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select_list</a:t>
            </a:r>
            <a:endParaRPr kumimoji="1" lang="en-US" altLang="ko-KR" sz="13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         </a:t>
            </a: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  </a:t>
            </a:r>
            <a:r>
              <a:rPr kumimoji="1" lang="en-US" altLang="ko-KR" sz="13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TABLE </a:t>
            </a:r>
            <a:endParaRPr kumimoji="1" lang="en-US" altLang="ko-KR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         </a:t>
            </a: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  </a:t>
            </a:r>
            <a:r>
              <a:rPr kumimoji="1" lang="ko-KR" altLang="en-US" sz="13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조건</a:t>
            </a:r>
            <a:r>
              <a:rPr kumimoji="1" lang="ko-KR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;</a:t>
            </a:r>
            <a:endParaRPr kumimoji="1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3861048"/>
            <a:ext cx="8280920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ko-KR" sz="13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- Sub Query </a:t>
            </a:r>
            <a:r>
              <a:rPr lang="ko-KR" altLang="ko-KR" sz="1300" dirty="0">
                <a:solidFill>
                  <a:schemeClr val="tx1"/>
                </a:solidFill>
              </a:rPr>
              <a:t>부분은 </a:t>
            </a:r>
            <a:r>
              <a:rPr lang="en-US" altLang="ko-KR" sz="1300" dirty="0">
                <a:solidFill>
                  <a:schemeClr val="tx1"/>
                </a:solidFill>
              </a:rPr>
              <a:t>WHERE </a:t>
            </a:r>
            <a:r>
              <a:rPr lang="ko-KR" altLang="ko-KR" sz="1300" dirty="0">
                <a:solidFill>
                  <a:schemeClr val="tx1"/>
                </a:solidFill>
              </a:rPr>
              <a:t>절에 연산자 오른쪽에 위치해야 하며 반드시 괄호로 묶어야 합니다</a:t>
            </a:r>
            <a:r>
              <a:rPr lang="en-US" altLang="ko-KR" sz="1300" dirty="0">
                <a:solidFill>
                  <a:schemeClr val="tx1"/>
                </a:solidFill>
              </a:rPr>
              <a:t>.</a:t>
            </a:r>
            <a:endParaRPr lang="ko-KR" altLang="ko-KR" sz="13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- </a:t>
            </a:r>
            <a:r>
              <a:rPr lang="ko-KR" altLang="ko-KR" sz="1300" dirty="0">
                <a:solidFill>
                  <a:schemeClr val="tx1"/>
                </a:solidFill>
              </a:rPr>
              <a:t>특별한 경우</a:t>
            </a:r>
            <a:r>
              <a:rPr lang="en-US" altLang="ko-KR" sz="1300" dirty="0">
                <a:solidFill>
                  <a:schemeClr val="tx1"/>
                </a:solidFill>
              </a:rPr>
              <a:t> (Top-n </a:t>
            </a:r>
            <a:r>
              <a:rPr lang="ko-KR" altLang="ko-KR" sz="1300" dirty="0">
                <a:solidFill>
                  <a:schemeClr val="tx1"/>
                </a:solidFill>
              </a:rPr>
              <a:t>분석 등</a:t>
            </a:r>
            <a:r>
              <a:rPr lang="en-US" altLang="ko-KR" sz="1300" dirty="0">
                <a:solidFill>
                  <a:schemeClr val="tx1"/>
                </a:solidFill>
              </a:rPr>
              <a:t>)</a:t>
            </a:r>
            <a:r>
              <a:rPr lang="ko-KR" altLang="ko-KR" sz="1300" dirty="0">
                <a:solidFill>
                  <a:schemeClr val="tx1"/>
                </a:solidFill>
              </a:rPr>
              <a:t>를 제외하고는</a:t>
            </a:r>
            <a:r>
              <a:rPr lang="en-US" altLang="ko-KR" sz="1300" dirty="0">
                <a:solidFill>
                  <a:schemeClr val="tx1"/>
                </a:solidFill>
              </a:rPr>
              <a:t> Sub Query </a:t>
            </a:r>
            <a:r>
              <a:rPr lang="ko-KR" altLang="ko-KR" sz="1300" dirty="0">
                <a:solidFill>
                  <a:schemeClr val="tx1"/>
                </a:solidFill>
              </a:rPr>
              <a:t>절에</a:t>
            </a:r>
            <a:r>
              <a:rPr lang="en-US" altLang="ko-KR" sz="1300" dirty="0">
                <a:solidFill>
                  <a:schemeClr val="tx1"/>
                </a:solidFill>
              </a:rPr>
              <a:t> Order by </a:t>
            </a:r>
            <a:r>
              <a:rPr lang="ko-KR" altLang="ko-KR" sz="1300" dirty="0">
                <a:solidFill>
                  <a:schemeClr val="tx1"/>
                </a:solidFill>
              </a:rPr>
              <a:t>절이 올 수 없습니다</a:t>
            </a:r>
            <a:r>
              <a:rPr lang="en-US" altLang="ko-KR" sz="1300" dirty="0">
                <a:solidFill>
                  <a:schemeClr val="tx1"/>
                </a:solidFill>
              </a:rPr>
              <a:t>.</a:t>
            </a:r>
            <a:endParaRPr lang="ko-KR" altLang="ko-KR" sz="13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- </a:t>
            </a:r>
            <a:r>
              <a:rPr lang="ko-KR" altLang="ko-KR" sz="1300" dirty="0">
                <a:solidFill>
                  <a:schemeClr val="tx1"/>
                </a:solidFill>
              </a:rPr>
              <a:t>단일 행</a:t>
            </a:r>
            <a:r>
              <a:rPr lang="en-US" altLang="ko-KR" sz="1300" dirty="0">
                <a:solidFill>
                  <a:schemeClr val="tx1"/>
                </a:solidFill>
              </a:rPr>
              <a:t> Sub Query </a:t>
            </a:r>
            <a:r>
              <a:rPr lang="ko-KR" altLang="ko-KR" sz="1300" dirty="0">
                <a:solidFill>
                  <a:schemeClr val="tx1"/>
                </a:solidFill>
              </a:rPr>
              <a:t>와 다중 행</a:t>
            </a:r>
            <a:r>
              <a:rPr lang="en-US" altLang="ko-KR" sz="1300" dirty="0">
                <a:solidFill>
                  <a:schemeClr val="tx1"/>
                </a:solidFill>
              </a:rPr>
              <a:t> Sub Query </a:t>
            </a:r>
            <a:r>
              <a:rPr lang="ko-KR" altLang="ko-KR" sz="1300" dirty="0">
                <a:solidFill>
                  <a:schemeClr val="tx1"/>
                </a:solidFill>
              </a:rPr>
              <a:t>에 따라 연산자를 잘 선택해야 합니다</a:t>
            </a:r>
            <a:r>
              <a:rPr lang="en-US" altLang="ko-KR" sz="1300" dirty="0">
                <a:solidFill>
                  <a:schemeClr val="tx1"/>
                </a:solidFill>
              </a:rPr>
              <a:t>.</a:t>
            </a:r>
            <a:endParaRPr lang="ko-KR" altLang="ko-KR" sz="1300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AE8749-F690-AC1B-D7AC-651F87CFD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B4341CE-33CD-CCB4-5D87-6B6F3CC7B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996" y="1412776"/>
            <a:ext cx="4245471" cy="24276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5688632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10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Sub Query (</a:t>
            </a:r>
            <a:r>
              <a:rPr lang="ko-KR" altLang="ko-KR" sz="2000" b="1" dirty="0">
                <a:solidFill>
                  <a:schemeClr val="tx1"/>
                </a:solidFill>
              </a:rPr>
              <a:t>서브쿼리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446449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 Sub Query</a:t>
            </a:r>
            <a:r>
              <a:rPr lang="ko-KR" altLang="ko-KR" b="1" dirty="0">
                <a:solidFill>
                  <a:schemeClr val="tx1"/>
                </a:solidFill>
              </a:rPr>
              <a:t>의 종류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528" y="1700808"/>
            <a:ext cx="583264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1) </a:t>
            </a:r>
            <a:r>
              <a:rPr lang="ko-KR" altLang="ko-KR" b="1" dirty="0">
                <a:solidFill>
                  <a:schemeClr val="tx1"/>
                </a:solidFill>
              </a:rPr>
              <a:t>단일 행</a:t>
            </a:r>
            <a:r>
              <a:rPr lang="en-US" altLang="ko-KR" b="1" dirty="0">
                <a:solidFill>
                  <a:schemeClr val="tx1"/>
                </a:solidFill>
              </a:rPr>
              <a:t> Sub Query ( Single Row Sub Query )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2420888"/>
            <a:ext cx="798195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780F7DA-81B0-9E4F-9690-B982D2419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5688632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10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Sub Query (</a:t>
            </a:r>
            <a:r>
              <a:rPr lang="ko-KR" altLang="ko-KR" sz="2000" b="1" dirty="0">
                <a:solidFill>
                  <a:schemeClr val="tx1"/>
                </a:solidFill>
              </a:rPr>
              <a:t>서브쿼리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309688"/>
            <a:ext cx="802957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F340202-786B-DEBA-CA03-C6E2AC5F2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5688632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10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Sub Query (</a:t>
            </a:r>
            <a:r>
              <a:rPr lang="ko-KR" altLang="ko-KR" sz="2000" b="1" dirty="0">
                <a:solidFill>
                  <a:schemeClr val="tx1"/>
                </a:solidFill>
              </a:rPr>
              <a:t>서브쿼리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07704" y="6381328"/>
            <a:ext cx="5328592" cy="4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진수 쌤이 전해주는 실전 </a:t>
            </a:r>
            <a:r>
              <a:rPr lang="en-US" altLang="ko-KR" dirty="0">
                <a:solidFill>
                  <a:schemeClr val="tx1"/>
                </a:solidFill>
              </a:rPr>
              <a:t>SQL 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r>
              <a:rPr lang="en-US" altLang="ko-KR" dirty="0">
                <a:solidFill>
                  <a:schemeClr val="tx1"/>
                </a:solidFill>
              </a:rPr>
              <a:t>PL/SQL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84" y="1169368"/>
            <a:ext cx="7101381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8CB42DC-8A1B-A3F7-48F6-970A8B32B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5688632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10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Sub Query (</a:t>
            </a:r>
            <a:r>
              <a:rPr lang="ko-KR" altLang="ko-KR" sz="2000" b="1" dirty="0">
                <a:solidFill>
                  <a:schemeClr val="tx1"/>
                </a:solidFill>
              </a:rPr>
              <a:t>서브쿼리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22" y="1052736"/>
            <a:ext cx="7868332" cy="5152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3FE1729-F2D5-6294-89F0-5B2C0E15D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5688632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10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Sub Query (</a:t>
            </a:r>
            <a:r>
              <a:rPr lang="ko-KR" altLang="ko-KR" sz="2000" b="1" dirty="0">
                <a:solidFill>
                  <a:schemeClr val="tx1"/>
                </a:solidFill>
              </a:rPr>
              <a:t>서브쿼리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885698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2) </a:t>
            </a:r>
            <a:r>
              <a:rPr lang="ko-KR" altLang="ko-KR" b="1" dirty="0">
                <a:solidFill>
                  <a:schemeClr val="tx1"/>
                </a:solidFill>
              </a:rPr>
              <a:t>다중 행</a:t>
            </a:r>
            <a:r>
              <a:rPr lang="en-US" altLang="ko-KR" b="1" dirty="0">
                <a:solidFill>
                  <a:schemeClr val="tx1"/>
                </a:solidFill>
              </a:rPr>
              <a:t> Sub Query ( Multi Row Sub Query )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54" y="1799996"/>
            <a:ext cx="823912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0AC2399-D71A-41D6-6BFE-4C615DFD0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91680" y="0"/>
            <a:ext cx="5688632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10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Sub Query (</a:t>
            </a:r>
            <a:r>
              <a:rPr lang="ko-KR" altLang="ko-KR" sz="2000" b="1" dirty="0">
                <a:solidFill>
                  <a:schemeClr val="tx1"/>
                </a:solidFill>
              </a:rPr>
              <a:t>서브쿼리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7504" y="1124744"/>
            <a:ext cx="8784976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(1) </a:t>
            </a:r>
            <a:r>
              <a:rPr lang="ko-KR" altLang="ko-KR" b="1" dirty="0">
                <a:solidFill>
                  <a:schemeClr val="tx1"/>
                </a:solidFill>
              </a:rPr>
              <a:t>다중 행</a:t>
            </a:r>
            <a:r>
              <a:rPr lang="en-US" altLang="ko-KR" b="1" dirty="0">
                <a:solidFill>
                  <a:schemeClr val="tx1"/>
                </a:solidFill>
              </a:rPr>
              <a:t> Sub Query </a:t>
            </a:r>
            <a:r>
              <a:rPr lang="ko-KR" altLang="ko-KR" b="1" dirty="0">
                <a:solidFill>
                  <a:schemeClr val="tx1"/>
                </a:solidFill>
              </a:rPr>
              <a:t>예</a:t>
            </a:r>
            <a:r>
              <a:rPr lang="en-US" altLang="ko-KR" b="1" dirty="0">
                <a:solidFill>
                  <a:schemeClr val="tx1"/>
                </a:solidFill>
              </a:rPr>
              <a:t> 1: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Emp2 </a:t>
            </a:r>
            <a:r>
              <a:rPr lang="ko-KR" altLang="ko-KR" b="1" dirty="0">
                <a:solidFill>
                  <a:schemeClr val="tx1"/>
                </a:solidFill>
              </a:rPr>
              <a:t>테이블과</a:t>
            </a:r>
            <a:r>
              <a:rPr lang="en-US" altLang="ko-KR" b="1" dirty="0">
                <a:solidFill>
                  <a:schemeClr val="tx1"/>
                </a:solidFill>
              </a:rPr>
              <a:t> Dept2 </a:t>
            </a:r>
            <a:r>
              <a:rPr lang="ko-KR" altLang="ko-KR" b="1" dirty="0">
                <a:solidFill>
                  <a:schemeClr val="tx1"/>
                </a:solidFill>
              </a:rPr>
              <a:t>테이블을 참조하여 근무지역</a:t>
            </a:r>
            <a:r>
              <a:rPr lang="en-US" altLang="ko-KR" b="1" dirty="0">
                <a:solidFill>
                  <a:schemeClr val="tx1"/>
                </a:solidFill>
              </a:rPr>
              <a:t>(dept2 </a:t>
            </a:r>
            <a:r>
              <a:rPr lang="ko-KR" altLang="ko-KR" b="1" dirty="0">
                <a:solidFill>
                  <a:schemeClr val="tx1"/>
                </a:solidFill>
              </a:rPr>
              <a:t>테이블의 </a:t>
            </a:r>
            <a:r>
              <a:rPr lang="en-US" altLang="ko-KR" b="1" dirty="0">
                <a:solidFill>
                  <a:schemeClr val="tx1"/>
                </a:solidFill>
              </a:rPr>
              <a:t>area </a:t>
            </a:r>
            <a:r>
              <a:rPr lang="ko-KR" altLang="ko-KR" b="1" dirty="0" err="1">
                <a:solidFill>
                  <a:schemeClr val="tx1"/>
                </a:solidFill>
              </a:rPr>
              <a:t>컬럼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ko-KR" b="1" dirty="0">
                <a:solidFill>
                  <a:schemeClr val="tx1"/>
                </a:solidFill>
              </a:rPr>
              <a:t>이 </a:t>
            </a:r>
            <a:r>
              <a:rPr lang="en-US" altLang="ko-KR" b="1" dirty="0">
                <a:solidFill>
                  <a:schemeClr val="tx1"/>
                </a:solidFill>
              </a:rPr>
              <a:t>'Pohang Main Office' </a:t>
            </a:r>
            <a:r>
              <a:rPr lang="ko-KR" altLang="ko-KR" b="1" dirty="0">
                <a:solidFill>
                  <a:schemeClr val="tx1"/>
                </a:solidFill>
              </a:rPr>
              <a:t>인 모든 사원들의 사번과 이름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ko-KR" b="1" dirty="0">
                <a:solidFill>
                  <a:schemeClr val="tx1"/>
                </a:solidFill>
              </a:rPr>
              <a:t>부서번호를 출력하세요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10장_p6_그림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648" y="2636912"/>
            <a:ext cx="6264696" cy="331236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A3A4A7F-EF6E-258B-31B8-2822EA8EF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3" y="82831"/>
            <a:ext cx="613833" cy="76459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10741</TotalTime>
  <Words>829</Words>
  <Application>Microsoft Office PowerPoint</Application>
  <PresentationFormat>화면 슬라이드 쇼(4:3)</PresentationFormat>
  <Paragraphs>111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굴림</vt:lpstr>
      <vt:lpstr>맑은 고딕</vt:lpstr>
      <vt:lpstr>Arial</vt:lpstr>
      <vt:lpstr>Times New Roman</vt:lpstr>
      <vt:lpstr>Office 테마</vt:lpstr>
      <vt:lpstr>다양한 예제로 쉽게 배우는 오라클 SQL 과 PL/SQL</vt:lpstr>
      <vt:lpstr>10장. Sub Query (서브쿼리)를 배웁니다.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진수쌤이 전해주는 실전 SQL 과 PL/SQL</dc:title>
  <dc:creator>jinsu</dc:creator>
  <cp:lastModifiedBy>서 진수</cp:lastModifiedBy>
  <cp:revision>288</cp:revision>
  <dcterms:created xsi:type="dcterms:W3CDTF">2012-11-06T06:53:25Z</dcterms:created>
  <dcterms:modified xsi:type="dcterms:W3CDTF">2023-07-03T10:48:19Z</dcterms:modified>
</cp:coreProperties>
</file>