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0"/>
  </p:notesMasterIdLst>
  <p:sldIdLst>
    <p:sldId id="256" r:id="rId2"/>
    <p:sldId id="281" r:id="rId3"/>
    <p:sldId id="257" r:id="rId4"/>
    <p:sldId id="282" r:id="rId5"/>
    <p:sldId id="283" r:id="rId6"/>
    <p:sldId id="284" r:id="rId7"/>
    <p:sldId id="285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0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5" autoAdjust="0"/>
    <p:restoredTop sz="94660"/>
  </p:normalViewPr>
  <p:slideViewPr>
    <p:cSldViewPr>
      <p:cViewPr varScale="1">
        <p:scale>
          <a:sx n="101" d="100"/>
          <a:sy n="101" d="100"/>
        </p:scale>
        <p:origin x="150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81361-FCED-41E4-9E6E-F28E91F6AC7D}" type="datetimeFigureOut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FA717-62C1-40ED-B71F-99E92A5F96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69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A60-AA47-4D20-8196-AACC45CFC63E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1626-3FB0-4FD0-B90F-A12871C24FCF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6175-8289-459A-A489-3EA5F7C0F0C2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62F6-C47C-4859-AF7F-468FD60CE8EC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C82-86D1-40DF-A252-0648A19DCB4F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52B5-A0B6-4F94-8717-43D9A4F5AB05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04DE-634B-495F-8272-38F9C7E602F8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D0C1-A57F-4A9E-9D81-EE175EA8522F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4F7F-7C4B-48D4-B678-0EFBD219B7AE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FA86-37FC-4C99-AB74-CE3BADB93046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AB9-4EA0-4513-AF4A-8FC23C63E131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1C96-7FD5-411B-B3B4-5881091D5B28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3956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다양한 예제로 쉽게 배우는</a:t>
            </a:r>
            <a:br>
              <a:rPr lang="en-US" altLang="ko-KR" sz="5600" dirty="0"/>
            </a:br>
            <a:r>
              <a:rPr lang="ko-KR" altLang="en-US" sz="5600" dirty="0" err="1"/>
              <a:t>오라클</a:t>
            </a:r>
            <a:r>
              <a:rPr lang="ko-KR" altLang="en-US" sz="5600" dirty="0"/>
              <a:t> </a:t>
            </a:r>
            <a:r>
              <a:rPr lang="en-US" altLang="ko-KR" sz="5600" dirty="0"/>
              <a:t>SQL </a:t>
            </a:r>
            <a:r>
              <a:rPr lang="ko-KR" altLang="en-US" sz="5600" dirty="0"/>
              <a:t>과 </a:t>
            </a:r>
            <a:r>
              <a:rPr lang="en-US" altLang="ko-KR" sz="5600" dirty="0"/>
              <a:t>PL/SQL</a:t>
            </a:r>
            <a:endParaRPr lang="ko-KR" altLang="en-US" sz="5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4271304"/>
            <a:ext cx="6400800" cy="55361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서진수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0B6DDB-CA80-0E09-6361-4470816D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335177"/>
            <a:ext cx="1800200" cy="224235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4640817B-58CD-9429-CBCA-D57E3BC90E32}"/>
              </a:ext>
            </a:extLst>
          </p:cNvPr>
          <p:cNvSpPr txBox="1">
            <a:spLocks/>
          </p:cNvSpPr>
          <p:nvPr/>
        </p:nvSpPr>
        <p:spPr>
          <a:xfrm>
            <a:off x="1219200" y="3376757"/>
            <a:ext cx="6400800" cy="5536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highlight>
                  <a:srgbClr val="000000"/>
                </a:highlight>
              </a:rPr>
              <a:t>개정 </a:t>
            </a:r>
            <a:r>
              <a:rPr lang="en-US" altLang="ko-KR" dirty="0">
                <a:highlight>
                  <a:srgbClr val="000000"/>
                </a:highlight>
              </a:rPr>
              <a:t>4</a:t>
            </a:r>
            <a:r>
              <a:rPr lang="ko-KR" altLang="en-US" dirty="0">
                <a:highlight>
                  <a:srgbClr val="000000"/>
                </a:highlight>
              </a:rPr>
              <a:t>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88874-7E6A-C1CC-20E8-941018B62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633670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12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계층형</a:t>
            </a:r>
            <a:r>
              <a:rPr lang="ko-KR" altLang="ko-KR" sz="2000" b="1" dirty="0">
                <a:solidFill>
                  <a:schemeClr val="tx1"/>
                </a:solidFill>
              </a:rPr>
              <a:t> 쿼리</a:t>
            </a:r>
            <a:r>
              <a:rPr lang="en-US" altLang="ko-KR" sz="2000" b="1" dirty="0">
                <a:solidFill>
                  <a:schemeClr val="tx1"/>
                </a:solidFill>
              </a:rPr>
              <a:t> (Hierarchical Query)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340768"/>
            <a:ext cx="36004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 err="1">
                <a:solidFill>
                  <a:schemeClr val="tx1"/>
                </a:solidFill>
              </a:rPr>
              <a:t>계층형</a:t>
            </a:r>
            <a:r>
              <a:rPr lang="ko-KR" altLang="en-US" b="1" dirty="0">
                <a:solidFill>
                  <a:schemeClr val="tx1"/>
                </a:solidFill>
              </a:rPr>
              <a:t> 쿼리 기본 구조</a:t>
            </a:r>
            <a:endParaRPr lang="ko-KR" altLang="ko-KR" b="1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204864"/>
            <a:ext cx="821055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B53CE9C-BA6F-6ECF-3162-9CD0A6F6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4100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633670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12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계층형</a:t>
            </a:r>
            <a:r>
              <a:rPr lang="ko-KR" altLang="ko-KR" sz="2000" b="1" dirty="0">
                <a:solidFill>
                  <a:schemeClr val="tx1"/>
                </a:solidFill>
              </a:rPr>
              <a:t> 쿼리</a:t>
            </a:r>
            <a:r>
              <a:rPr lang="en-US" altLang="ko-KR" sz="2000" b="1" dirty="0">
                <a:solidFill>
                  <a:schemeClr val="tx1"/>
                </a:solidFill>
              </a:rPr>
              <a:t> (Hierarchical Query)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980728"/>
            <a:ext cx="504056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</a:t>
            </a:r>
            <a:r>
              <a:rPr lang="ko-KR" altLang="en-US" b="1" dirty="0">
                <a:solidFill>
                  <a:schemeClr val="tx1"/>
                </a:solidFill>
              </a:rPr>
              <a:t>계층 구조에서 일부분만 계층화하기</a:t>
            </a:r>
            <a:endParaRPr lang="ko-KR" altLang="ko-KR" b="1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1772816"/>
            <a:ext cx="795337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11F56A8-A22E-55C7-F0F4-ED1E682C3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672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633670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12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계층형</a:t>
            </a:r>
            <a:r>
              <a:rPr lang="ko-KR" altLang="ko-KR" sz="2000" b="1" dirty="0">
                <a:solidFill>
                  <a:schemeClr val="tx1"/>
                </a:solidFill>
              </a:rPr>
              <a:t> 쿼리</a:t>
            </a:r>
            <a:r>
              <a:rPr lang="en-US" altLang="ko-KR" sz="2000" b="1" dirty="0">
                <a:solidFill>
                  <a:schemeClr val="tx1"/>
                </a:solidFill>
              </a:rPr>
              <a:t> (Hierarchical Query)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980728"/>
            <a:ext cx="504056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</a:t>
            </a:r>
            <a:r>
              <a:rPr lang="ko-KR" altLang="en-US" b="1" dirty="0">
                <a:solidFill>
                  <a:schemeClr val="tx1"/>
                </a:solidFill>
              </a:rPr>
              <a:t>계층 구조에서 일부분만 계층화하기</a:t>
            </a:r>
            <a:endParaRPr lang="ko-KR" altLang="ko-KR" b="1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243138"/>
            <a:ext cx="805815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ED2CDC1-480F-C653-EC85-7681852D0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0334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633670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12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계층형</a:t>
            </a:r>
            <a:r>
              <a:rPr lang="ko-KR" altLang="ko-KR" sz="2000" b="1" dirty="0">
                <a:solidFill>
                  <a:schemeClr val="tx1"/>
                </a:solidFill>
              </a:rPr>
              <a:t> 쿼리</a:t>
            </a:r>
            <a:r>
              <a:rPr lang="en-US" altLang="ko-KR" sz="2000" b="1" dirty="0">
                <a:solidFill>
                  <a:schemeClr val="tx1"/>
                </a:solidFill>
              </a:rPr>
              <a:t> (Hierarchical Query)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980728"/>
            <a:ext cx="504056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</a:t>
            </a:r>
            <a:r>
              <a:rPr lang="ko-KR" altLang="en-US" b="1" dirty="0">
                <a:solidFill>
                  <a:schemeClr val="tx1"/>
                </a:solidFill>
              </a:rPr>
              <a:t>계층 구조에서 일부분만 계층화하기</a:t>
            </a:r>
            <a:endParaRPr lang="ko-KR" altLang="ko-KR" b="1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838325"/>
            <a:ext cx="794385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AB4C340-2B48-7D70-DA52-15CF9EE57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0397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633670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12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계층형</a:t>
            </a:r>
            <a:r>
              <a:rPr lang="ko-KR" altLang="ko-KR" sz="2000" b="1" dirty="0">
                <a:solidFill>
                  <a:schemeClr val="tx1"/>
                </a:solidFill>
              </a:rPr>
              <a:t> 쿼리</a:t>
            </a:r>
            <a:r>
              <a:rPr lang="en-US" altLang="ko-KR" sz="2000" b="1" dirty="0">
                <a:solidFill>
                  <a:schemeClr val="tx1"/>
                </a:solidFill>
              </a:rPr>
              <a:t> (Hierarchical Query)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980728"/>
            <a:ext cx="504056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</a:t>
            </a:r>
            <a:r>
              <a:rPr lang="ko-KR" altLang="en-US" b="1" dirty="0">
                <a:solidFill>
                  <a:schemeClr val="tx1"/>
                </a:solidFill>
              </a:rPr>
              <a:t>계층 구조에서 일부분만 계층화하기</a:t>
            </a:r>
            <a:endParaRPr lang="ko-KR" altLang="ko-KR" b="1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895475"/>
            <a:ext cx="795337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F72741C-3B80-8E9A-3CFF-33CA9D490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1116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633670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12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계층형</a:t>
            </a:r>
            <a:r>
              <a:rPr lang="ko-KR" altLang="ko-KR" sz="2000" b="1" dirty="0">
                <a:solidFill>
                  <a:schemeClr val="tx1"/>
                </a:solidFill>
              </a:rPr>
              <a:t> 쿼리</a:t>
            </a:r>
            <a:r>
              <a:rPr lang="en-US" altLang="ko-KR" sz="2000" b="1" dirty="0">
                <a:solidFill>
                  <a:schemeClr val="tx1"/>
                </a:solidFill>
              </a:rPr>
              <a:t> (Hierarchical Query)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1124744"/>
            <a:ext cx="468052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4. CONNECT_BY_ISLEAF ( ) </a:t>
            </a:r>
            <a:r>
              <a:rPr lang="ko-KR" altLang="ko-KR" b="1" dirty="0">
                <a:solidFill>
                  <a:schemeClr val="tx1"/>
                </a:solidFill>
              </a:rPr>
              <a:t>함수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1700808"/>
            <a:ext cx="7992888" cy="4176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Test 1 ) CONNECT_BY_ISLEAF( ) </a:t>
            </a:r>
            <a:r>
              <a:rPr lang="ko-KR" altLang="ko-KR" sz="1500" b="1" dirty="0">
                <a:solidFill>
                  <a:schemeClr val="tx1"/>
                </a:solidFill>
              </a:rPr>
              <a:t>함수를 사용 안하고 출력하기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SCOTT&gt;SELECT LPAD(</a:t>
            </a:r>
            <a:r>
              <a:rPr lang="en-US" altLang="ko-KR" sz="1500" dirty="0" err="1">
                <a:solidFill>
                  <a:schemeClr val="tx1"/>
                </a:solidFill>
              </a:rPr>
              <a:t>ename</a:t>
            </a:r>
            <a:r>
              <a:rPr lang="en-US" altLang="ko-KR" sz="1500" dirty="0">
                <a:solidFill>
                  <a:schemeClr val="tx1"/>
                </a:solidFill>
              </a:rPr>
              <a:t>, LEVEL*5, '*') ENAME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2          ,SYS_CONNECT_BY_PATH(</a:t>
            </a:r>
            <a:r>
              <a:rPr lang="en-US" altLang="ko-KR" sz="1500" dirty="0" err="1">
                <a:solidFill>
                  <a:schemeClr val="tx1"/>
                </a:solidFill>
              </a:rPr>
              <a:t>ename</a:t>
            </a:r>
            <a:r>
              <a:rPr lang="en-US" altLang="ko-KR" sz="1500" dirty="0">
                <a:solidFill>
                  <a:schemeClr val="tx1"/>
                </a:solidFill>
              </a:rPr>
              <a:t> ,'-&gt;') "ORDER(LOW -&gt; HIGH)"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3  FROM  </a:t>
            </a:r>
            <a:r>
              <a:rPr lang="en-US" altLang="ko-KR" sz="1500" dirty="0" err="1">
                <a:solidFill>
                  <a:schemeClr val="tx1"/>
                </a:solidFill>
              </a:rPr>
              <a:t>emp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4  START  WITH  </a:t>
            </a:r>
            <a:r>
              <a:rPr lang="en-US" altLang="ko-KR" sz="1500" dirty="0" err="1">
                <a:solidFill>
                  <a:schemeClr val="tx1"/>
                </a:solidFill>
              </a:rPr>
              <a:t>empno</a:t>
            </a:r>
            <a:r>
              <a:rPr lang="en-US" altLang="ko-KR" sz="1500" dirty="0">
                <a:solidFill>
                  <a:schemeClr val="tx1"/>
                </a:solidFill>
              </a:rPr>
              <a:t>=7369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5  CONNECT  BY  </a:t>
            </a:r>
            <a:r>
              <a:rPr lang="en-US" altLang="ko-KR" sz="1500" dirty="0" err="1">
                <a:solidFill>
                  <a:schemeClr val="tx1"/>
                </a:solidFill>
              </a:rPr>
              <a:t>empno</a:t>
            </a:r>
            <a:r>
              <a:rPr lang="en-US" altLang="ko-KR" sz="1500" dirty="0">
                <a:solidFill>
                  <a:schemeClr val="tx1"/>
                </a:solidFill>
              </a:rPr>
              <a:t>=PRIOR mgr ;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ENAME               ORDER(LOW -&gt; HIGH)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----------------------- -------------------------------------------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SMITH                -&gt;SMITH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******FORD           -&gt;SMITH-&gt;FORD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**********JONES       -&gt;SMITH-&gt;FORD-&gt;JONES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****************KING   -&gt;SMITH-&gt;FORD-&gt;JONES-&gt;KING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위 결과처럼 전체 계층이 다 보입니다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CF4255-192A-7C62-DF6D-24E69AF7F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738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633670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12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계층형</a:t>
            </a:r>
            <a:r>
              <a:rPr lang="ko-KR" altLang="ko-KR" sz="2000" b="1" dirty="0">
                <a:solidFill>
                  <a:schemeClr val="tx1"/>
                </a:solidFill>
              </a:rPr>
              <a:t> 쿼리</a:t>
            </a:r>
            <a:r>
              <a:rPr lang="en-US" altLang="ko-KR" sz="2000" b="1" dirty="0">
                <a:solidFill>
                  <a:schemeClr val="tx1"/>
                </a:solidFill>
              </a:rPr>
              <a:t> (Hierarchical Query)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3568" y="1484784"/>
            <a:ext cx="7776864" cy="3672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Test 2)  CONNECT_BY_ISLEAF </a:t>
            </a:r>
            <a:r>
              <a:rPr lang="ko-KR" altLang="ko-KR" sz="1500" b="1" dirty="0">
                <a:solidFill>
                  <a:schemeClr val="tx1"/>
                </a:solidFill>
              </a:rPr>
              <a:t>함수의 값을</a:t>
            </a:r>
            <a:r>
              <a:rPr lang="en-US" altLang="ko-KR" sz="1500" b="1" dirty="0">
                <a:solidFill>
                  <a:schemeClr val="tx1"/>
                </a:solidFill>
              </a:rPr>
              <a:t> 0 </a:t>
            </a:r>
            <a:r>
              <a:rPr lang="ko-KR" altLang="ko-KR" sz="1500" b="1" dirty="0">
                <a:solidFill>
                  <a:schemeClr val="tx1"/>
                </a:solidFill>
              </a:rPr>
              <a:t>으로 설정해서 마지막 값을 삭제하기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SCOTT&gt;SELECT LPAD(</a:t>
            </a:r>
            <a:r>
              <a:rPr lang="en-US" altLang="ko-KR" sz="1500" dirty="0" err="1">
                <a:solidFill>
                  <a:schemeClr val="tx1"/>
                </a:solidFill>
              </a:rPr>
              <a:t>ename</a:t>
            </a:r>
            <a:r>
              <a:rPr lang="en-US" altLang="ko-KR" sz="1500" dirty="0">
                <a:solidFill>
                  <a:schemeClr val="tx1"/>
                </a:solidFill>
              </a:rPr>
              <a:t>, LEVEL*5, '*') ENAME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2          ,SYS_CONNECT_BY_PATH(</a:t>
            </a:r>
            <a:r>
              <a:rPr lang="en-US" altLang="ko-KR" sz="1500" dirty="0" err="1">
                <a:solidFill>
                  <a:schemeClr val="tx1"/>
                </a:solidFill>
              </a:rPr>
              <a:t>ename</a:t>
            </a:r>
            <a:r>
              <a:rPr lang="en-US" altLang="ko-KR" sz="1500" dirty="0">
                <a:solidFill>
                  <a:schemeClr val="tx1"/>
                </a:solidFill>
              </a:rPr>
              <a:t> ,'-&gt;') "ORDER(LOW -&gt; HIGH)"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3  FROM  </a:t>
            </a:r>
            <a:r>
              <a:rPr lang="en-US" altLang="ko-KR" sz="1500" dirty="0" err="1">
                <a:solidFill>
                  <a:schemeClr val="tx1"/>
                </a:solidFill>
              </a:rPr>
              <a:t>emp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</a:t>
            </a:r>
            <a:r>
              <a:rPr lang="en-US" altLang="ko-KR" sz="1500" b="1" dirty="0">
                <a:solidFill>
                  <a:schemeClr val="tx1"/>
                </a:solidFill>
              </a:rPr>
              <a:t>4  WHERE CONNECT_BY_ISLEAF=0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5  START  WITH  </a:t>
            </a:r>
            <a:r>
              <a:rPr lang="en-US" altLang="ko-KR" sz="1500" dirty="0" err="1">
                <a:solidFill>
                  <a:schemeClr val="tx1"/>
                </a:solidFill>
              </a:rPr>
              <a:t>empno</a:t>
            </a:r>
            <a:r>
              <a:rPr lang="en-US" altLang="ko-KR" sz="1500" dirty="0">
                <a:solidFill>
                  <a:schemeClr val="tx1"/>
                </a:solidFill>
              </a:rPr>
              <a:t>=7369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6  CONNECT  BY  </a:t>
            </a:r>
            <a:r>
              <a:rPr lang="en-US" altLang="ko-KR" sz="1500" dirty="0" err="1">
                <a:solidFill>
                  <a:schemeClr val="tx1"/>
                </a:solidFill>
              </a:rPr>
              <a:t>empno</a:t>
            </a:r>
            <a:r>
              <a:rPr lang="en-US" altLang="ko-KR" sz="1500" dirty="0">
                <a:solidFill>
                  <a:schemeClr val="tx1"/>
                </a:solidFill>
              </a:rPr>
              <a:t>=PRIOR mgr ;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ENAME                 ORDER(LOW -&gt; HIGH)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-------------------- ----------------------------------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SMITH                  -&gt;SMITH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******FORD            -&gt;SMITH-&gt;FORD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**********JONES      -&gt;SMITH-&gt;FORD-&gt;JONES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AC14F0-798D-7ECF-65F9-0194C68B4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633670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12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계층형</a:t>
            </a:r>
            <a:r>
              <a:rPr lang="ko-KR" altLang="ko-KR" sz="2000" b="1" dirty="0">
                <a:solidFill>
                  <a:schemeClr val="tx1"/>
                </a:solidFill>
              </a:rPr>
              <a:t> 쿼리</a:t>
            </a:r>
            <a:r>
              <a:rPr lang="en-US" altLang="ko-KR" sz="2000" b="1" dirty="0">
                <a:solidFill>
                  <a:schemeClr val="tx1"/>
                </a:solidFill>
              </a:rPr>
              <a:t> (Hierarchical Query)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9552" y="1412776"/>
            <a:ext cx="7992888" cy="36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Test 3) </a:t>
            </a:r>
            <a:r>
              <a:rPr lang="en-US" altLang="ko-KR" sz="1500" b="1" dirty="0">
                <a:solidFill>
                  <a:schemeClr val="tx1"/>
                </a:solidFill>
              </a:rPr>
              <a:t>CONNECT_BY_ISLEAF </a:t>
            </a:r>
            <a:r>
              <a:rPr lang="ko-KR" altLang="ko-KR" sz="1500" b="1" dirty="0">
                <a:solidFill>
                  <a:schemeClr val="tx1"/>
                </a:solidFill>
              </a:rPr>
              <a:t>함수의 값을 </a:t>
            </a:r>
            <a:r>
              <a:rPr lang="en-US" altLang="ko-KR" sz="1500" b="1" dirty="0">
                <a:solidFill>
                  <a:schemeClr val="tx1"/>
                </a:solidFill>
              </a:rPr>
              <a:t>1 </a:t>
            </a:r>
            <a:r>
              <a:rPr lang="ko-KR" altLang="ko-KR" sz="1500" b="1" dirty="0">
                <a:solidFill>
                  <a:schemeClr val="tx1"/>
                </a:solidFill>
              </a:rPr>
              <a:t>로 설정해서 마지막 값만 출력 하기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SCOTT&gt;SELECT LPAD(</a:t>
            </a:r>
            <a:r>
              <a:rPr lang="en-US" altLang="ko-KR" sz="1500" dirty="0" err="1">
                <a:solidFill>
                  <a:schemeClr val="tx1"/>
                </a:solidFill>
              </a:rPr>
              <a:t>ename</a:t>
            </a:r>
            <a:r>
              <a:rPr lang="en-US" altLang="ko-KR" sz="1500" dirty="0">
                <a:solidFill>
                  <a:schemeClr val="tx1"/>
                </a:solidFill>
              </a:rPr>
              <a:t>, LEVEL*5, '*') ENAME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2          ,SYS_CONNECT_BY_PATH(</a:t>
            </a:r>
            <a:r>
              <a:rPr lang="en-US" altLang="ko-KR" sz="1500" dirty="0" err="1">
                <a:solidFill>
                  <a:schemeClr val="tx1"/>
                </a:solidFill>
              </a:rPr>
              <a:t>ename</a:t>
            </a:r>
            <a:r>
              <a:rPr lang="en-US" altLang="ko-KR" sz="1500" dirty="0">
                <a:solidFill>
                  <a:schemeClr val="tx1"/>
                </a:solidFill>
              </a:rPr>
              <a:t> ,'-&gt;') "ORDER(LOW -&gt; HIGH)"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3  FROM  </a:t>
            </a:r>
            <a:r>
              <a:rPr lang="en-US" altLang="ko-KR" sz="1500" dirty="0" err="1">
                <a:solidFill>
                  <a:schemeClr val="tx1"/>
                </a:solidFill>
              </a:rPr>
              <a:t>emp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</a:t>
            </a:r>
            <a:r>
              <a:rPr lang="en-US" altLang="ko-KR" sz="1500" b="1" dirty="0">
                <a:solidFill>
                  <a:schemeClr val="tx1"/>
                </a:solidFill>
              </a:rPr>
              <a:t>4  WHERE CONNECT_BY_ISLEAF=1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5  START  WITH  </a:t>
            </a:r>
            <a:r>
              <a:rPr lang="en-US" altLang="ko-KR" sz="1500" dirty="0" err="1">
                <a:solidFill>
                  <a:schemeClr val="tx1"/>
                </a:solidFill>
              </a:rPr>
              <a:t>empno</a:t>
            </a:r>
            <a:r>
              <a:rPr lang="en-US" altLang="ko-KR" sz="1500" dirty="0">
                <a:solidFill>
                  <a:schemeClr val="tx1"/>
                </a:solidFill>
              </a:rPr>
              <a:t>=7369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6  CONNECT  BY  </a:t>
            </a:r>
            <a:r>
              <a:rPr lang="en-US" altLang="ko-KR" sz="1500" dirty="0" err="1">
                <a:solidFill>
                  <a:schemeClr val="tx1"/>
                </a:solidFill>
              </a:rPr>
              <a:t>empno</a:t>
            </a:r>
            <a:r>
              <a:rPr lang="en-US" altLang="ko-KR" sz="1500" dirty="0">
                <a:solidFill>
                  <a:schemeClr val="tx1"/>
                </a:solidFill>
              </a:rPr>
              <a:t>=PRIOR mgr ;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ENAME                     ORDER(LOW -&gt; HIGH)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------------------------ ----------------------------------------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****************KING   -&gt;SMITH-&gt;FORD-&gt;JONES-&gt;KING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DE30F4-D407-C9B6-1279-32F24FFE9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633670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12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계층형</a:t>
            </a:r>
            <a:r>
              <a:rPr lang="ko-KR" altLang="ko-KR" sz="2000" b="1" dirty="0">
                <a:solidFill>
                  <a:schemeClr val="tx1"/>
                </a:solidFill>
              </a:rPr>
              <a:t> 쿼리</a:t>
            </a:r>
            <a:r>
              <a:rPr lang="en-US" altLang="ko-KR" sz="2000" b="1" dirty="0">
                <a:solidFill>
                  <a:schemeClr val="tx1"/>
                </a:solidFill>
              </a:rPr>
              <a:t> (Hierarchical Query)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1196752"/>
            <a:ext cx="396044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5. CONNECT_BY_ROOT </a:t>
            </a:r>
            <a:r>
              <a:rPr lang="ko-KR" altLang="ko-KR" b="1" dirty="0">
                <a:solidFill>
                  <a:schemeClr val="tx1"/>
                </a:solidFill>
              </a:rPr>
              <a:t>함수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539552" y="1916832"/>
            <a:ext cx="7776864" cy="32403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ename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CONNECT_BY_ROOT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"Root EMPNO" 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      SYS_CONNECT_BY_PATH(name ,'&lt;-') "ROOT &lt;- LEAF 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FROM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WHERE  LEVEL&gt;1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AND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=7369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CONNECT BY PRIOR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=mgr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   ENAME      Root EMPNO      ROOT &lt;- LEAF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 -------------- ----------------- -------------------------------------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7369    SMITH                    7902    &lt;-FORD&lt;-SMITH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7369    SMITH                    7566    &lt;-JONES&lt;-FORD&lt;-SMITH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7369    SMITH                    7839    &lt;-KING&lt;-JONES&lt;-FORD&lt;-SMITH</a:t>
            </a: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F26A1E-76C6-3EB0-9337-849EF9B53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633670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12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계층형</a:t>
            </a:r>
            <a:r>
              <a:rPr lang="ko-KR" altLang="ko-KR" sz="2000" b="1" dirty="0">
                <a:solidFill>
                  <a:schemeClr val="tx1"/>
                </a:solidFill>
              </a:rPr>
              <a:t> 쿼리</a:t>
            </a:r>
            <a:r>
              <a:rPr lang="en-US" altLang="ko-KR" sz="2000" b="1" dirty="0">
                <a:solidFill>
                  <a:schemeClr val="tx1"/>
                </a:solidFill>
              </a:rPr>
              <a:t> (Hierarchical Query)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7544" y="1412776"/>
            <a:ext cx="8280920" cy="3240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SCOTT&gt; SELECT </a:t>
            </a:r>
            <a:r>
              <a:rPr lang="en-US" altLang="ko-KR" sz="1500" dirty="0" err="1">
                <a:solidFill>
                  <a:schemeClr val="tx1"/>
                </a:solidFill>
              </a:rPr>
              <a:t>empno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en-US" altLang="ko-KR" sz="1500" dirty="0" err="1">
                <a:solidFill>
                  <a:schemeClr val="tx1"/>
                </a:solidFill>
              </a:rPr>
              <a:t>ename</a:t>
            </a:r>
            <a:r>
              <a:rPr lang="en-US" altLang="ko-KR" sz="1500" dirty="0">
                <a:solidFill>
                  <a:schemeClr val="tx1"/>
                </a:solidFill>
              </a:rPr>
              <a:t> , CONNECT_BY_ROOT </a:t>
            </a:r>
            <a:r>
              <a:rPr lang="en-US" altLang="ko-KR" sz="1500" dirty="0" err="1">
                <a:solidFill>
                  <a:schemeClr val="tx1"/>
                </a:solidFill>
              </a:rPr>
              <a:t>empno</a:t>
            </a:r>
            <a:r>
              <a:rPr lang="en-US" altLang="ko-KR" sz="1500" dirty="0">
                <a:solidFill>
                  <a:schemeClr val="tx1"/>
                </a:solidFill>
              </a:rPr>
              <a:t> "Root EMPNO",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2            SYS_CONNECT_BY_PATH(</a:t>
            </a:r>
            <a:r>
              <a:rPr lang="en-US" altLang="ko-KR" sz="1500" dirty="0" err="1">
                <a:solidFill>
                  <a:schemeClr val="tx1"/>
                </a:solidFill>
              </a:rPr>
              <a:t>ename</a:t>
            </a:r>
            <a:r>
              <a:rPr lang="en-US" altLang="ko-KR" sz="1500" dirty="0">
                <a:solidFill>
                  <a:schemeClr val="tx1"/>
                </a:solidFill>
              </a:rPr>
              <a:t> ,'&lt;-') "ROOT &lt;- LEAF"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3  FROM </a:t>
            </a:r>
            <a:r>
              <a:rPr lang="en-US" altLang="ko-KR" sz="1500" dirty="0" err="1">
                <a:solidFill>
                  <a:schemeClr val="tx1"/>
                </a:solidFill>
              </a:rPr>
              <a:t>emp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  4  WHERE  LEVEL=1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5  AND </a:t>
            </a:r>
            <a:r>
              <a:rPr lang="en-US" altLang="ko-KR" sz="1500" dirty="0" err="1">
                <a:solidFill>
                  <a:schemeClr val="tx1"/>
                </a:solidFill>
              </a:rPr>
              <a:t>empno</a:t>
            </a:r>
            <a:r>
              <a:rPr lang="en-US" altLang="ko-KR" sz="1500" dirty="0">
                <a:solidFill>
                  <a:schemeClr val="tx1"/>
                </a:solidFill>
              </a:rPr>
              <a:t>=7369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6  CONNECT BY PRIOR </a:t>
            </a:r>
            <a:r>
              <a:rPr lang="en-US" altLang="ko-KR" sz="1500" dirty="0" err="1">
                <a:solidFill>
                  <a:schemeClr val="tx1"/>
                </a:solidFill>
              </a:rPr>
              <a:t>empno</a:t>
            </a:r>
            <a:r>
              <a:rPr lang="en-US" altLang="ko-KR" sz="1500" dirty="0">
                <a:solidFill>
                  <a:schemeClr val="tx1"/>
                </a:solidFill>
              </a:rPr>
              <a:t>=mgr ;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EMPNO  ENAME           Root EMPNO   ROOT &lt;- LEAF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------------ -------------------- ---------------- -----------------------------------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   7369  SMITH                  7369   &lt;-SMITH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출력 결과를 보면</a:t>
            </a:r>
            <a:r>
              <a:rPr lang="en-US" altLang="ko-KR" sz="1500" dirty="0">
                <a:solidFill>
                  <a:schemeClr val="tx1"/>
                </a:solidFill>
              </a:rPr>
              <a:t> LEVEL=1 </a:t>
            </a:r>
            <a:r>
              <a:rPr lang="ko-KR" altLang="ko-KR" sz="1500" dirty="0">
                <a:solidFill>
                  <a:schemeClr val="tx1"/>
                </a:solidFill>
              </a:rPr>
              <a:t>이라서 자신이 출력되었습니다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A8796F-DF17-4042-B514-83C4A04B6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980728"/>
            <a:ext cx="8712968" cy="1470025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12</a:t>
            </a:r>
            <a:r>
              <a:rPr lang="ko-KR" altLang="ko-KR" sz="3200" b="1" dirty="0"/>
              <a:t>장</a:t>
            </a:r>
            <a:r>
              <a:rPr lang="en-US" altLang="ko-KR" sz="3200" b="1" dirty="0"/>
              <a:t>. </a:t>
            </a:r>
            <a:r>
              <a:rPr lang="ko-KR" altLang="ko-KR" sz="3200" b="1" dirty="0" err="1"/>
              <a:t>계층형</a:t>
            </a:r>
            <a:r>
              <a:rPr lang="ko-KR" altLang="ko-KR" sz="3200" b="1" dirty="0"/>
              <a:t> 쿼리</a:t>
            </a:r>
            <a:r>
              <a:rPr lang="en-US" altLang="ko-KR" sz="3200" b="1" dirty="0"/>
              <a:t> (Hierarchical Query)</a:t>
            </a:r>
            <a:r>
              <a:rPr lang="ko-KR" altLang="ko-KR" sz="3200" b="1" dirty="0"/>
              <a:t>를 </a:t>
            </a:r>
            <a:br>
              <a:rPr lang="en-US" altLang="ko-KR" sz="3200" b="1" dirty="0"/>
            </a:br>
            <a:r>
              <a:rPr lang="ko-KR" altLang="ko-KR" sz="3200" b="1" dirty="0"/>
              <a:t>배웁니다</a:t>
            </a:r>
            <a:r>
              <a:rPr lang="en-US" altLang="ko-KR" sz="3200" b="1" dirty="0"/>
              <a:t>.</a:t>
            </a:r>
            <a:endParaRPr lang="ko-KR" altLang="ko-KR" sz="3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2564904"/>
            <a:ext cx="6336704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0" name="그림 9" descr="3번.png"/>
          <p:cNvPicPr/>
          <p:nvPr/>
        </p:nvPicPr>
        <p:blipFill>
          <a:blip r:embed="rId2" cstate="print"/>
          <a:srcRect t="2727" b="15732"/>
          <a:stretch>
            <a:fillRect/>
          </a:stretch>
        </p:blipFill>
        <p:spPr>
          <a:xfrm>
            <a:off x="7524328" y="2852936"/>
            <a:ext cx="1127362" cy="122413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91680" y="2708920"/>
            <a:ext cx="6336704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[ </a:t>
            </a:r>
            <a:r>
              <a:rPr lang="ko-KR" altLang="ko-KR" sz="1600" b="1" dirty="0">
                <a:solidFill>
                  <a:schemeClr val="tx1"/>
                </a:solidFill>
              </a:rPr>
              <a:t>이번 장에서 배울 내용들</a:t>
            </a:r>
            <a:r>
              <a:rPr lang="en-US" altLang="ko-KR" sz="1600" b="1" dirty="0">
                <a:solidFill>
                  <a:schemeClr val="tx1"/>
                </a:solidFill>
              </a:rPr>
              <a:t>]</a:t>
            </a:r>
          </a:p>
          <a:p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1. </a:t>
            </a:r>
            <a:r>
              <a:rPr lang="ko-KR" altLang="ko-KR" sz="1600" dirty="0" err="1">
                <a:solidFill>
                  <a:schemeClr val="tx1"/>
                </a:solidFill>
              </a:rPr>
              <a:t>계층형</a:t>
            </a:r>
            <a:r>
              <a:rPr lang="ko-KR" altLang="ko-KR" sz="1600" dirty="0">
                <a:solidFill>
                  <a:schemeClr val="tx1"/>
                </a:solidFill>
              </a:rPr>
              <a:t> 쿼리의 의미와 원리를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2. </a:t>
            </a:r>
            <a:r>
              <a:rPr lang="ko-KR" altLang="ko-KR" sz="1600" dirty="0" err="1">
                <a:solidFill>
                  <a:schemeClr val="tx1"/>
                </a:solidFill>
              </a:rPr>
              <a:t>계층형</a:t>
            </a:r>
            <a:r>
              <a:rPr lang="ko-KR" altLang="ko-KR" sz="1600" dirty="0">
                <a:solidFill>
                  <a:schemeClr val="tx1"/>
                </a:solidFill>
              </a:rPr>
              <a:t> 쿼리를 작성하는 방법을 배웁니다</a:t>
            </a:r>
            <a:r>
              <a:rPr lang="en-US" altLang="ko-KR" sz="1600" dirty="0">
                <a:solidFill>
                  <a:schemeClr val="tx1"/>
                </a:solidFill>
              </a:rPr>
              <a:t>.                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.                 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9BCEB1-DB5C-D266-C831-9B81427A9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633670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12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계층형</a:t>
            </a:r>
            <a:r>
              <a:rPr lang="ko-KR" altLang="ko-KR" sz="2000" b="1" dirty="0">
                <a:solidFill>
                  <a:schemeClr val="tx1"/>
                </a:solidFill>
              </a:rPr>
              <a:t> 쿼리</a:t>
            </a:r>
            <a:r>
              <a:rPr lang="en-US" altLang="ko-KR" sz="2000" b="1" dirty="0">
                <a:solidFill>
                  <a:schemeClr val="tx1"/>
                </a:solidFill>
              </a:rPr>
              <a:t> (Hierarchical Query)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5536" y="1412776"/>
            <a:ext cx="8280920" cy="3528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SCOTT&gt; SELECT </a:t>
            </a:r>
            <a:r>
              <a:rPr lang="en-US" altLang="ko-KR" sz="1500" dirty="0" err="1">
                <a:solidFill>
                  <a:schemeClr val="tx1"/>
                </a:solidFill>
              </a:rPr>
              <a:t>empno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en-US" altLang="ko-KR" sz="1500" dirty="0" err="1">
                <a:solidFill>
                  <a:schemeClr val="tx1"/>
                </a:solidFill>
              </a:rPr>
              <a:t>ename</a:t>
            </a:r>
            <a:r>
              <a:rPr lang="en-US" altLang="ko-KR" sz="1500" dirty="0">
                <a:solidFill>
                  <a:schemeClr val="tx1"/>
                </a:solidFill>
              </a:rPr>
              <a:t> , CONNECT_BY_ROOT </a:t>
            </a:r>
            <a:r>
              <a:rPr lang="en-US" altLang="ko-KR" sz="1500" dirty="0" err="1">
                <a:solidFill>
                  <a:schemeClr val="tx1"/>
                </a:solidFill>
              </a:rPr>
              <a:t>empno</a:t>
            </a:r>
            <a:r>
              <a:rPr lang="en-US" altLang="ko-KR" sz="1500" dirty="0">
                <a:solidFill>
                  <a:schemeClr val="tx1"/>
                </a:solidFill>
              </a:rPr>
              <a:t> "Root EMPNO",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2             SYS_CONNECT_BY_PATH(</a:t>
            </a:r>
            <a:r>
              <a:rPr lang="en-US" altLang="ko-KR" sz="1500" dirty="0" err="1">
                <a:solidFill>
                  <a:schemeClr val="tx1"/>
                </a:solidFill>
              </a:rPr>
              <a:t>ename</a:t>
            </a:r>
            <a:r>
              <a:rPr lang="en-US" altLang="ko-KR" sz="1500" dirty="0">
                <a:solidFill>
                  <a:schemeClr val="tx1"/>
                </a:solidFill>
              </a:rPr>
              <a:t> ,'&lt;-') "ROOT &lt;- LEAF"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3  FROM </a:t>
            </a:r>
            <a:r>
              <a:rPr lang="en-US" altLang="ko-KR" sz="1500" dirty="0" err="1">
                <a:solidFill>
                  <a:schemeClr val="tx1"/>
                </a:solidFill>
              </a:rPr>
              <a:t>emp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  4  WHERE  LEVEL=2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5  AND </a:t>
            </a:r>
            <a:r>
              <a:rPr lang="en-US" altLang="ko-KR" sz="1500" dirty="0" err="1">
                <a:solidFill>
                  <a:schemeClr val="tx1"/>
                </a:solidFill>
              </a:rPr>
              <a:t>empno</a:t>
            </a:r>
            <a:r>
              <a:rPr lang="en-US" altLang="ko-KR" sz="1500" dirty="0">
                <a:solidFill>
                  <a:schemeClr val="tx1"/>
                </a:solidFill>
              </a:rPr>
              <a:t>=7369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6  CONNECT BY PRIOR </a:t>
            </a:r>
            <a:r>
              <a:rPr lang="en-US" altLang="ko-KR" sz="1500" dirty="0" err="1">
                <a:solidFill>
                  <a:schemeClr val="tx1"/>
                </a:solidFill>
              </a:rPr>
              <a:t>empno</a:t>
            </a:r>
            <a:r>
              <a:rPr lang="en-US" altLang="ko-KR" sz="1500" dirty="0">
                <a:solidFill>
                  <a:schemeClr val="tx1"/>
                </a:solidFill>
              </a:rPr>
              <a:t>=mgr ;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EMPNO     ENAME               Root EMPNO   ROOT &lt;- LEAF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------------ -------------------- ----------------- ----------------------------------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    7369    SMITH                           7902   &lt;-FORD&lt;-SMITH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출력 결과를 보면 자신의 상사인</a:t>
            </a:r>
            <a:r>
              <a:rPr lang="en-US" altLang="ko-KR" sz="1500" dirty="0">
                <a:solidFill>
                  <a:schemeClr val="tx1"/>
                </a:solidFill>
              </a:rPr>
              <a:t> FORD </a:t>
            </a:r>
            <a:r>
              <a:rPr lang="ko-KR" altLang="ko-KR" sz="1500" dirty="0">
                <a:solidFill>
                  <a:schemeClr val="tx1"/>
                </a:solidFill>
              </a:rPr>
              <a:t>까지 보입니다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FFCC75-A664-D776-4E41-BD6352DD0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633670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12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계층형</a:t>
            </a:r>
            <a:r>
              <a:rPr lang="ko-KR" altLang="ko-KR" sz="2000" b="1" dirty="0">
                <a:solidFill>
                  <a:schemeClr val="tx1"/>
                </a:solidFill>
              </a:rPr>
              <a:t> 쿼리</a:t>
            </a:r>
            <a:r>
              <a:rPr lang="en-US" altLang="ko-KR" sz="2000" b="1" dirty="0">
                <a:solidFill>
                  <a:schemeClr val="tx1"/>
                </a:solidFill>
              </a:rPr>
              <a:t> (Hierarchical Query)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9552" y="1268760"/>
            <a:ext cx="8064896" cy="3312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SCOTT&gt; SELECT </a:t>
            </a:r>
            <a:r>
              <a:rPr lang="en-US" altLang="ko-KR" sz="1500" dirty="0" err="1">
                <a:solidFill>
                  <a:schemeClr val="tx1"/>
                </a:solidFill>
              </a:rPr>
              <a:t>empno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en-US" altLang="ko-KR" sz="1500" dirty="0" err="1">
                <a:solidFill>
                  <a:schemeClr val="tx1"/>
                </a:solidFill>
              </a:rPr>
              <a:t>ename</a:t>
            </a:r>
            <a:r>
              <a:rPr lang="en-US" altLang="ko-KR" sz="1500" dirty="0">
                <a:solidFill>
                  <a:schemeClr val="tx1"/>
                </a:solidFill>
              </a:rPr>
              <a:t> , CONNECT_BY_ROOT </a:t>
            </a:r>
            <a:r>
              <a:rPr lang="en-US" altLang="ko-KR" sz="1500" dirty="0" err="1">
                <a:solidFill>
                  <a:schemeClr val="tx1"/>
                </a:solidFill>
              </a:rPr>
              <a:t>empno</a:t>
            </a:r>
            <a:r>
              <a:rPr lang="en-US" altLang="ko-KR" sz="1500" dirty="0">
                <a:solidFill>
                  <a:schemeClr val="tx1"/>
                </a:solidFill>
              </a:rPr>
              <a:t> "Root EMPNO",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2            SYS_CONNECT_BY_PATH(</a:t>
            </a:r>
            <a:r>
              <a:rPr lang="en-US" altLang="ko-KR" sz="1500" dirty="0" err="1">
                <a:solidFill>
                  <a:schemeClr val="tx1"/>
                </a:solidFill>
              </a:rPr>
              <a:t>ename</a:t>
            </a:r>
            <a:r>
              <a:rPr lang="en-US" altLang="ko-KR" sz="1500" dirty="0">
                <a:solidFill>
                  <a:schemeClr val="tx1"/>
                </a:solidFill>
              </a:rPr>
              <a:t> ,'&lt;-') "ROOT &lt;- LEAF"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3  FROM </a:t>
            </a:r>
            <a:r>
              <a:rPr lang="en-US" altLang="ko-KR" sz="1500" dirty="0" err="1">
                <a:solidFill>
                  <a:schemeClr val="tx1"/>
                </a:solidFill>
              </a:rPr>
              <a:t>emp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  4  WHERE  LEVEL=3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5  AND </a:t>
            </a:r>
            <a:r>
              <a:rPr lang="en-US" altLang="ko-KR" sz="1500" dirty="0" err="1">
                <a:solidFill>
                  <a:schemeClr val="tx1"/>
                </a:solidFill>
              </a:rPr>
              <a:t>empno</a:t>
            </a:r>
            <a:r>
              <a:rPr lang="en-US" altLang="ko-KR" sz="1500" dirty="0">
                <a:solidFill>
                  <a:schemeClr val="tx1"/>
                </a:solidFill>
              </a:rPr>
              <a:t>=7369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6  CONNECT BY PRIOR </a:t>
            </a:r>
            <a:r>
              <a:rPr lang="en-US" altLang="ko-KR" sz="1500" dirty="0" err="1">
                <a:solidFill>
                  <a:schemeClr val="tx1"/>
                </a:solidFill>
              </a:rPr>
              <a:t>empno</a:t>
            </a:r>
            <a:r>
              <a:rPr lang="en-US" altLang="ko-KR" sz="1500" dirty="0">
                <a:solidFill>
                  <a:schemeClr val="tx1"/>
                </a:solidFill>
              </a:rPr>
              <a:t>=mgr ;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EMPNO  ENAME           Root EMPNO   ROOT &lt;- LEAF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------------ -------------------- ----------------- ----------------------------------------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   7369  SMITH                   7566  &lt;-JONES&lt;-FORD&lt;-SMITH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출력 결과를 보면</a:t>
            </a:r>
            <a:r>
              <a:rPr lang="en-US" altLang="ko-KR" sz="1500" dirty="0">
                <a:solidFill>
                  <a:schemeClr val="tx1"/>
                </a:solidFill>
              </a:rPr>
              <a:t> LEVEL=3 </a:t>
            </a:r>
            <a:r>
              <a:rPr lang="ko-KR" altLang="ko-KR" sz="1500" dirty="0">
                <a:solidFill>
                  <a:schemeClr val="tx1"/>
                </a:solidFill>
              </a:rPr>
              <a:t>이라서</a:t>
            </a:r>
            <a:r>
              <a:rPr lang="en-US" altLang="ko-KR" sz="1500" dirty="0">
                <a:solidFill>
                  <a:schemeClr val="tx1"/>
                </a:solidFill>
              </a:rPr>
              <a:t> FORD </a:t>
            </a:r>
            <a:r>
              <a:rPr lang="ko-KR" altLang="ko-KR" sz="1500" dirty="0">
                <a:solidFill>
                  <a:schemeClr val="tx1"/>
                </a:solidFill>
              </a:rPr>
              <a:t>의 상사인</a:t>
            </a:r>
            <a:r>
              <a:rPr lang="en-US" altLang="ko-KR" sz="1500" dirty="0">
                <a:solidFill>
                  <a:schemeClr val="tx1"/>
                </a:solidFill>
              </a:rPr>
              <a:t> JONES </a:t>
            </a:r>
            <a:r>
              <a:rPr lang="ko-KR" altLang="ko-KR" sz="1500" dirty="0">
                <a:solidFill>
                  <a:schemeClr val="tx1"/>
                </a:solidFill>
              </a:rPr>
              <a:t>까지 나옵니다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C23076-A8AA-B1C1-2DAA-A83623B1C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633670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12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계층형</a:t>
            </a:r>
            <a:r>
              <a:rPr lang="ko-KR" altLang="ko-KR" sz="2000" b="1" dirty="0">
                <a:solidFill>
                  <a:schemeClr val="tx1"/>
                </a:solidFill>
              </a:rPr>
              <a:t> 쿼리</a:t>
            </a:r>
            <a:r>
              <a:rPr lang="en-US" altLang="ko-KR" sz="2000" b="1" dirty="0">
                <a:solidFill>
                  <a:schemeClr val="tx1"/>
                </a:solidFill>
              </a:rPr>
              <a:t> (Hierarchical Query)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96752"/>
            <a:ext cx="8640960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>
                <a:solidFill>
                  <a:schemeClr val="tx1"/>
                </a:solidFill>
              </a:rPr>
              <a:t>1. emp2 </a:t>
            </a:r>
            <a:r>
              <a:rPr lang="ko-KR" altLang="ko-KR" sz="1300" b="1" dirty="0">
                <a:solidFill>
                  <a:schemeClr val="tx1"/>
                </a:solidFill>
              </a:rPr>
              <a:t>테이블과</a:t>
            </a:r>
            <a:r>
              <a:rPr lang="en-US" altLang="ko-KR" sz="1300" b="1" dirty="0">
                <a:solidFill>
                  <a:schemeClr val="tx1"/>
                </a:solidFill>
              </a:rPr>
              <a:t> dept2 </a:t>
            </a:r>
            <a:r>
              <a:rPr lang="ko-KR" altLang="ko-KR" sz="1300" b="1" dirty="0">
                <a:solidFill>
                  <a:schemeClr val="tx1"/>
                </a:solidFill>
              </a:rPr>
              <a:t>테이블을 사용하여 아래와 같이 사원명과 부서와 직급을 합쳐서 출력하되 부서와 직급별로 </a:t>
            </a:r>
            <a:r>
              <a:rPr lang="ko-KR" altLang="ko-KR" sz="1300" b="1" dirty="0" err="1">
                <a:solidFill>
                  <a:schemeClr val="tx1"/>
                </a:solidFill>
              </a:rPr>
              <a:t>계층형</a:t>
            </a:r>
            <a:r>
              <a:rPr lang="ko-KR" altLang="ko-KR" sz="1300" b="1" dirty="0">
                <a:solidFill>
                  <a:schemeClr val="tx1"/>
                </a:solidFill>
              </a:rPr>
              <a:t> 쿼리를 사용하여 출력하세요</a:t>
            </a:r>
            <a:r>
              <a:rPr lang="en-US" altLang="ko-KR" sz="1300" b="1" dirty="0">
                <a:solidFill>
                  <a:schemeClr val="tx1"/>
                </a:solidFill>
              </a:rPr>
              <a:t>. </a:t>
            </a:r>
            <a:r>
              <a:rPr lang="ko-KR" altLang="ko-KR" sz="1300" b="1" dirty="0">
                <a:solidFill>
                  <a:schemeClr val="tx1"/>
                </a:solidFill>
              </a:rPr>
              <a:t>단 직급이 없는 사람들은 직급을 </a:t>
            </a:r>
            <a:r>
              <a:rPr lang="en-US" altLang="ko-KR" sz="1300" b="1" dirty="0">
                <a:solidFill>
                  <a:schemeClr val="tx1"/>
                </a:solidFill>
              </a:rPr>
              <a:t>‘Team-Worker’ </a:t>
            </a:r>
            <a:r>
              <a:rPr lang="ko-KR" altLang="en-US" sz="1300" b="1" dirty="0">
                <a:solidFill>
                  <a:schemeClr val="tx1"/>
                </a:solidFill>
              </a:rPr>
              <a:t>로 </a:t>
            </a:r>
            <a:r>
              <a:rPr lang="ko-KR" altLang="ko-KR" sz="1300" b="1" dirty="0">
                <a:solidFill>
                  <a:schemeClr val="tx1"/>
                </a:solidFill>
              </a:rPr>
              <a:t>출력하세요</a:t>
            </a:r>
            <a:r>
              <a:rPr lang="en-US" altLang="ko-KR" sz="1300" b="1" dirty="0">
                <a:solidFill>
                  <a:schemeClr val="tx1"/>
                </a:solidFill>
              </a:rPr>
              <a:t>.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 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b="1" dirty="0">
                <a:solidFill>
                  <a:schemeClr val="tx1"/>
                </a:solidFill>
              </a:rPr>
              <a:t>- </a:t>
            </a:r>
            <a:r>
              <a:rPr lang="ko-KR" altLang="ko-KR" sz="1300" b="1" dirty="0">
                <a:solidFill>
                  <a:schemeClr val="tx1"/>
                </a:solidFill>
              </a:rPr>
              <a:t>출력 결과 화면</a:t>
            </a:r>
            <a:r>
              <a:rPr lang="en-US" altLang="ko-KR" sz="1300" b="1" dirty="0">
                <a:solidFill>
                  <a:schemeClr val="tx1"/>
                </a:solidFill>
              </a:rPr>
              <a:t> : </a:t>
            </a:r>
            <a:r>
              <a:rPr lang="ko-KR" altLang="ko-KR" sz="1300" b="1" dirty="0">
                <a:solidFill>
                  <a:schemeClr val="tx1"/>
                </a:solidFill>
              </a:rPr>
              <a:t>아래와 같이 출력하세요</a:t>
            </a:r>
            <a:r>
              <a:rPr lang="en-US" altLang="ko-KR" sz="1300" b="1" dirty="0">
                <a:solidFill>
                  <a:schemeClr val="tx1"/>
                </a:solidFill>
              </a:rPr>
              <a:t>        </a:t>
            </a:r>
            <a:endParaRPr lang="ko-KR" altLang="ko-KR" sz="1300" dirty="0">
              <a:solidFill>
                <a:schemeClr val="tx1"/>
              </a:solidFill>
            </a:endParaRPr>
          </a:p>
          <a:p>
            <a:pPr algn="ctr"/>
            <a:endParaRPr lang="ko-KR" altLang="en-US" sz="1300" b="1" dirty="0">
              <a:solidFill>
                <a:schemeClr val="tx1"/>
              </a:solidFill>
            </a:endParaRPr>
          </a:p>
        </p:txBody>
      </p:sp>
      <p:pic>
        <p:nvPicPr>
          <p:cNvPr id="12" name="그림 11" descr="12장_p7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608" y="2276872"/>
            <a:ext cx="7272808" cy="36004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848834D-5F91-22A8-687F-82E09535F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633670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12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계층형</a:t>
            </a:r>
            <a:r>
              <a:rPr lang="ko-KR" altLang="ko-KR" sz="2000" b="1" dirty="0">
                <a:solidFill>
                  <a:schemeClr val="tx1"/>
                </a:solidFill>
              </a:rPr>
              <a:t> 쿼리</a:t>
            </a:r>
            <a:r>
              <a:rPr lang="en-US" altLang="ko-KR" sz="2000" b="1" dirty="0">
                <a:solidFill>
                  <a:schemeClr val="tx1"/>
                </a:solidFill>
              </a:rPr>
              <a:t> (Hierarchical Query)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10" name="그림 9" descr="12장_p7_그림1_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560" y="1916832"/>
            <a:ext cx="7776864" cy="396044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23528" y="1124744"/>
            <a:ext cx="835292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500" dirty="0">
                <a:solidFill>
                  <a:schemeClr val="tx1"/>
                </a:solidFill>
              </a:rPr>
              <a:t>계층 쿼리 내에서 정렬을 해서 출력하려면 마지막 줄에</a:t>
            </a:r>
            <a:r>
              <a:rPr lang="en-US" altLang="ko-KR" sz="1500" dirty="0">
                <a:solidFill>
                  <a:schemeClr val="tx1"/>
                </a:solidFill>
              </a:rPr>
              <a:t> ORDER SIBLINGS BY e.name ; </a:t>
            </a:r>
            <a:r>
              <a:rPr lang="ko-KR" altLang="ko-KR" sz="1500" dirty="0">
                <a:solidFill>
                  <a:schemeClr val="tx1"/>
                </a:solidFill>
              </a:rPr>
              <a:t>절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사용함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54B021-6652-264D-003A-EBD507AB7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633670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12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계층형</a:t>
            </a:r>
            <a:r>
              <a:rPr lang="ko-KR" altLang="ko-KR" sz="2000" b="1" dirty="0">
                <a:solidFill>
                  <a:schemeClr val="tx1"/>
                </a:solidFill>
              </a:rPr>
              <a:t> 쿼리</a:t>
            </a:r>
            <a:r>
              <a:rPr lang="en-US" altLang="ko-KR" sz="2000" b="1" dirty="0">
                <a:solidFill>
                  <a:schemeClr val="tx1"/>
                </a:solidFill>
              </a:rPr>
              <a:t> (Hierarchical Query)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712968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2. emp2 </a:t>
            </a:r>
            <a:r>
              <a:rPr lang="ko-KR" altLang="ko-KR" sz="1500" b="1" dirty="0">
                <a:solidFill>
                  <a:schemeClr val="tx1"/>
                </a:solidFill>
              </a:rPr>
              <a:t>테이블에서 </a:t>
            </a:r>
            <a:r>
              <a:rPr lang="en-US" altLang="ko-KR" sz="1500" b="1" dirty="0">
                <a:solidFill>
                  <a:schemeClr val="tx1"/>
                </a:solidFill>
              </a:rPr>
              <a:t>"Kevin Bacon-Engineering division-Department head" </a:t>
            </a:r>
            <a:r>
              <a:rPr lang="ko-KR" altLang="ko-KR" sz="1500" b="1" dirty="0">
                <a:solidFill>
                  <a:schemeClr val="tx1"/>
                </a:solidFill>
              </a:rPr>
              <a:t>아래에 속한 부하직원만 계층쿼리로 조회해서 출력하세요</a:t>
            </a:r>
            <a:r>
              <a:rPr lang="en-US" altLang="ko-KR" sz="1500" b="1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(</a:t>
            </a:r>
            <a:r>
              <a:rPr lang="ko-KR" altLang="ko-KR" sz="1500" b="1" dirty="0">
                <a:solidFill>
                  <a:schemeClr val="tx1"/>
                </a:solidFill>
              </a:rPr>
              <a:t>단</a:t>
            </a:r>
            <a:r>
              <a:rPr lang="en-US" altLang="ko-KR" sz="1500" b="1" dirty="0">
                <a:solidFill>
                  <a:schemeClr val="tx1"/>
                </a:solidFill>
              </a:rPr>
              <a:t>, </a:t>
            </a:r>
            <a:r>
              <a:rPr lang="ko-KR" altLang="ko-KR" sz="1500" b="1" dirty="0">
                <a:solidFill>
                  <a:schemeClr val="tx1"/>
                </a:solidFill>
              </a:rPr>
              <a:t>직급이 없는 사람은 </a:t>
            </a:r>
            <a:r>
              <a:rPr lang="en-US" altLang="ko-KR" sz="1500" b="1" dirty="0">
                <a:solidFill>
                  <a:schemeClr val="tx1"/>
                </a:solidFill>
              </a:rPr>
              <a:t>'Team-Worker' </a:t>
            </a:r>
            <a:r>
              <a:rPr lang="ko-KR" altLang="ko-KR" sz="1500" b="1" dirty="0">
                <a:solidFill>
                  <a:schemeClr val="tx1"/>
                </a:solidFill>
              </a:rPr>
              <a:t>로 표시하세요</a:t>
            </a:r>
            <a:r>
              <a:rPr lang="en-US" altLang="ko-KR" sz="1500" b="1" dirty="0">
                <a:solidFill>
                  <a:schemeClr val="tx1"/>
                </a:solidFill>
              </a:rPr>
              <a:t>)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12" name="그림 11" descr="12장_p7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2492896"/>
            <a:ext cx="8424936" cy="187220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0AB96B5-4CC5-1984-0C93-3C93743B5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633670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12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계층형</a:t>
            </a:r>
            <a:r>
              <a:rPr lang="ko-KR" altLang="ko-KR" sz="2000" b="1" dirty="0">
                <a:solidFill>
                  <a:schemeClr val="tx1"/>
                </a:solidFill>
              </a:rPr>
              <a:t> 쿼리</a:t>
            </a:r>
            <a:r>
              <a:rPr lang="en-US" altLang="ko-KR" sz="2000" b="1" dirty="0">
                <a:solidFill>
                  <a:schemeClr val="tx1"/>
                </a:solidFill>
              </a:rPr>
              <a:t> (Hierarchical Query)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24744"/>
            <a:ext cx="8712968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3: emp2</a:t>
            </a:r>
            <a:r>
              <a:rPr lang="ko-KR" altLang="ko-KR" sz="1500" b="1" dirty="0">
                <a:solidFill>
                  <a:schemeClr val="tx1"/>
                </a:solidFill>
              </a:rPr>
              <a:t>테이블에서 </a:t>
            </a:r>
            <a:r>
              <a:rPr lang="en-US" altLang="ko-KR" sz="1500" b="1" dirty="0">
                <a:solidFill>
                  <a:schemeClr val="tx1"/>
                </a:solidFill>
              </a:rPr>
              <a:t>"Kevin Costner" </a:t>
            </a:r>
            <a:r>
              <a:rPr lang="ko-KR" altLang="ko-KR" sz="1500" b="1" dirty="0">
                <a:solidFill>
                  <a:schemeClr val="tx1"/>
                </a:solidFill>
              </a:rPr>
              <a:t>사원의 상사들을 계층 쿼리로 아래 화면과 같이 출력하세요</a:t>
            </a:r>
            <a:r>
              <a:rPr lang="en-US" altLang="ko-KR" sz="1500" b="1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12" name="그림 11" descr="12장_p8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12" y="1988840"/>
            <a:ext cx="8784976" cy="151216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7F0CAF1-5ADD-E702-7C2E-1708AB916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633670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12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계층형</a:t>
            </a:r>
            <a:r>
              <a:rPr lang="ko-KR" altLang="ko-KR" sz="2000" b="1" dirty="0">
                <a:solidFill>
                  <a:schemeClr val="tx1"/>
                </a:solidFill>
              </a:rPr>
              <a:t> 쿼리</a:t>
            </a:r>
            <a:r>
              <a:rPr lang="en-US" altLang="ko-KR" sz="2000" b="1" dirty="0">
                <a:solidFill>
                  <a:schemeClr val="tx1"/>
                </a:solidFill>
              </a:rPr>
              <a:t> (Hierarchical Query)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24744"/>
            <a:ext cx="8712968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4.</a:t>
            </a:r>
            <a:r>
              <a:rPr lang="ko-KR" altLang="ko-KR" sz="1600" b="1" dirty="0">
                <a:solidFill>
                  <a:schemeClr val="tx1"/>
                </a:solidFill>
              </a:rPr>
              <a:t>아래와 같이 사원의 이름과 상사의 이름이 함께 나오도록 </a:t>
            </a:r>
            <a:r>
              <a:rPr lang="ko-KR" altLang="ko-KR" sz="1600" b="1" dirty="0" err="1">
                <a:solidFill>
                  <a:schemeClr val="tx1"/>
                </a:solidFill>
              </a:rPr>
              <a:t>계층형</a:t>
            </a:r>
            <a:r>
              <a:rPr lang="ko-KR" altLang="ko-KR" sz="1600" b="1" dirty="0">
                <a:solidFill>
                  <a:schemeClr val="tx1"/>
                </a:solidFill>
              </a:rPr>
              <a:t> 쿼리를 작성하세요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ko-KR" sz="1600" dirty="0">
                <a:solidFill>
                  <a:schemeClr val="tx1"/>
                </a:solidFill>
              </a:rPr>
              <a:t>아래 예제는 당연히</a:t>
            </a:r>
            <a:r>
              <a:rPr lang="en-US" altLang="ko-KR" sz="1600" dirty="0">
                <a:solidFill>
                  <a:schemeClr val="tx1"/>
                </a:solidFill>
              </a:rPr>
              <a:t> join </a:t>
            </a:r>
            <a:r>
              <a:rPr lang="ko-KR" altLang="ko-KR" sz="1600" dirty="0">
                <a:solidFill>
                  <a:schemeClr val="tx1"/>
                </a:solidFill>
              </a:rPr>
              <a:t>같은 방법으로 작성할 수 있으나 여기서는 </a:t>
            </a:r>
            <a:r>
              <a:rPr lang="ko-KR" altLang="ko-KR" sz="1600" dirty="0" err="1">
                <a:solidFill>
                  <a:schemeClr val="tx1"/>
                </a:solidFill>
              </a:rPr>
              <a:t>계층형</a:t>
            </a:r>
            <a:r>
              <a:rPr lang="ko-KR" altLang="ko-KR" sz="1600" dirty="0">
                <a:solidFill>
                  <a:schemeClr val="tx1"/>
                </a:solidFill>
              </a:rPr>
              <a:t> 쿼리로 연습합니다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13" name="그림 12" descr="12장_p8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1760" y="1700808"/>
            <a:ext cx="3816424" cy="453650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633670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12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계층형</a:t>
            </a:r>
            <a:r>
              <a:rPr lang="ko-KR" altLang="ko-KR" sz="2000" b="1" dirty="0">
                <a:solidFill>
                  <a:schemeClr val="tx1"/>
                </a:solidFill>
              </a:rPr>
              <a:t> 쿼리</a:t>
            </a:r>
            <a:r>
              <a:rPr lang="en-US" altLang="ko-KR" sz="2000" b="1" dirty="0">
                <a:solidFill>
                  <a:schemeClr val="tx1"/>
                </a:solidFill>
              </a:rPr>
              <a:t> (Hierarchical Query)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24744"/>
            <a:ext cx="8712968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5.</a:t>
            </a:r>
            <a:r>
              <a:rPr lang="ko-KR" altLang="ko-KR" sz="1600" b="1" dirty="0">
                <a:solidFill>
                  <a:schemeClr val="tx1"/>
                </a:solidFill>
              </a:rPr>
              <a:t>아래와 같이</a:t>
            </a:r>
            <a:r>
              <a:rPr lang="en-US" altLang="ko-KR" sz="1600" b="1" dirty="0">
                <a:solidFill>
                  <a:schemeClr val="tx1"/>
                </a:solidFill>
              </a:rPr>
              <a:t> emp2 </a:t>
            </a:r>
            <a:r>
              <a:rPr lang="ko-KR" altLang="ko-KR" sz="1600" b="1" dirty="0">
                <a:solidFill>
                  <a:schemeClr val="tx1"/>
                </a:solidFill>
              </a:rPr>
              <a:t>테이블과</a:t>
            </a:r>
            <a:r>
              <a:rPr lang="en-US" altLang="ko-KR" sz="1600" b="1" dirty="0">
                <a:solidFill>
                  <a:schemeClr val="tx1"/>
                </a:solidFill>
              </a:rPr>
              <a:t> dept2 </a:t>
            </a:r>
            <a:r>
              <a:rPr lang="ko-KR" altLang="ko-KR" sz="1600" b="1" dirty="0">
                <a:solidFill>
                  <a:schemeClr val="tx1"/>
                </a:solidFill>
              </a:rPr>
              <a:t>테이블을 조회하여 </a:t>
            </a:r>
            <a:r>
              <a:rPr lang="ko-KR" altLang="ko-KR" sz="1600" b="1" dirty="0" err="1">
                <a:solidFill>
                  <a:schemeClr val="tx1"/>
                </a:solidFill>
              </a:rPr>
              <a:t>사번과</a:t>
            </a:r>
            <a:r>
              <a:rPr lang="ko-KR" altLang="ko-KR" sz="1600" b="1" dirty="0">
                <a:solidFill>
                  <a:schemeClr val="tx1"/>
                </a:solidFill>
              </a:rPr>
              <a:t> 사원명</a:t>
            </a:r>
            <a:r>
              <a:rPr lang="en-US" altLang="ko-KR" sz="1600" b="1" dirty="0">
                <a:solidFill>
                  <a:schemeClr val="tx1"/>
                </a:solidFill>
              </a:rPr>
              <a:t>-</a:t>
            </a:r>
            <a:r>
              <a:rPr lang="ko-KR" altLang="ko-KR" sz="1600" b="1" dirty="0">
                <a:solidFill>
                  <a:schemeClr val="tx1"/>
                </a:solidFill>
              </a:rPr>
              <a:t>부서</a:t>
            </a:r>
            <a:r>
              <a:rPr lang="en-US" altLang="ko-KR" sz="1600" b="1" dirty="0">
                <a:solidFill>
                  <a:schemeClr val="tx1"/>
                </a:solidFill>
              </a:rPr>
              <a:t>-</a:t>
            </a:r>
            <a:r>
              <a:rPr lang="ko-KR" altLang="ko-KR" sz="1600" b="1" dirty="0">
                <a:solidFill>
                  <a:schemeClr val="tx1"/>
                </a:solidFill>
              </a:rPr>
              <a:t>직급</a:t>
            </a:r>
            <a:r>
              <a:rPr lang="en-US" altLang="ko-KR" sz="1600" b="1" dirty="0">
                <a:solidFill>
                  <a:schemeClr val="tx1"/>
                </a:solidFill>
              </a:rPr>
              <a:t> ,</a:t>
            </a:r>
            <a:r>
              <a:rPr lang="ko-KR" altLang="ko-KR" sz="1600" b="1" dirty="0">
                <a:solidFill>
                  <a:schemeClr val="tx1"/>
                </a:solidFill>
              </a:rPr>
              <a:t>부하직원 수를 출력하세요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</p:txBody>
      </p:sp>
      <p:pic>
        <p:nvPicPr>
          <p:cNvPr id="13" name="그림 12" descr="12장_p9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600" y="1916832"/>
            <a:ext cx="7272808" cy="417646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666755D-D5B6-602E-32DE-DF8683680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633670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12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계층형</a:t>
            </a:r>
            <a:r>
              <a:rPr lang="ko-KR" altLang="ko-KR" sz="2000" b="1" dirty="0">
                <a:solidFill>
                  <a:schemeClr val="tx1"/>
                </a:solidFill>
              </a:rPr>
              <a:t> 쿼리</a:t>
            </a:r>
            <a:r>
              <a:rPr lang="en-US" altLang="ko-KR" sz="2000" b="1" dirty="0">
                <a:solidFill>
                  <a:schemeClr val="tx1"/>
                </a:solidFill>
              </a:rPr>
              <a:t> (Hierarchical Query)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24744"/>
            <a:ext cx="8712968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6. </a:t>
            </a:r>
            <a:r>
              <a:rPr lang="ko-KR" altLang="ko-KR" sz="1600" b="1" dirty="0">
                <a:solidFill>
                  <a:schemeClr val="tx1"/>
                </a:solidFill>
              </a:rPr>
              <a:t>아래 예시화면과 같이</a:t>
            </a:r>
            <a:r>
              <a:rPr lang="en-US" altLang="ko-KR" sz="1600" b="1" dirty="0">
                <a:solidFill>
                  <a:schemeClr val="tx1"/>
                </a:solidFill>
              </a:rPr>
              <a:t> "Kevin Bacon" </a:t>
            </a:r>
            <a:r>
              <a:rPr lang="ko-KR" altLang="ko-KR" sz="1600" b="1" dirty="0">
                <a:solidFill>
                  <a:schemeClr val="tx1"/>
                </a:solidFill>
              </a:rPr>
              <a:t>직원의 부하 직원들의 명단을 출력하되 전체 경로까지 함께 나오도록 출력하세요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r>
              <a:rPr lang="en-US" altLang="ko-KR" sz="1500" b="1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12" name="그림 11" descr="12장_p9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560" y="2348880"/>
            <a:ext cx="8280920" cy="172819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228184" y="2564904"/>
            <a:ext cx="2520280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633670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12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계층형</a:t>
            </a:r>
            <a:r>
              <a:rPr lang="ko-KR" altLang="ko-KR" sz="2000" b="1" dirty="0">
                <a:solidFill>
                  <a:schemeClr val="tx1"/>
                </a:solidFill>
              </a:rPr>
              <a:t> 쿼리</a:t>
            </a:r>
            <a:r>
              <a:rPr lang="en-US" altLang="ko-KR" sz="2000" b="1" dirty="0">
                <a:solidFill>
                  <a:schemeClr val="tx1"/>
                </a:solidFill>
              </a:rPr>
              <a:t> (Hierarchical Query)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2" name="그림 21" descr="12장_p1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672" y="1916832"/>
            <a:ext cx="2094982" cy="2703943"/>
          </a:xfrm>
          <a:prstGeom prst="rect">
            <a:avLst/>
          </a:prstGeom>
        </p:spPr>
      </p:pic>
      <p:pic>
        <p:nvPicPr>
          <p:cNvPr id="24" name="그림 23" descr="12장_p1_그림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9973" y="1921647"/>
            <a:ext cx="3010339" cy="3163537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475656" y="1412776"/>
            <a:ext cx="23762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계층형</a:t>
            </a:r>
            <a:r>
              <a:rPr lang="ko-KR" altLang="en-US" b="1" dirty="0">
                <a:solidFill>
                  <a:schemeClr val="tx1"/>
                </a:solidFill>
              </a:rPr>
              <a:t> 쿼리 사용 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788024" y="1412776"/>
            <a:ext cx="23762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계층형</a:t>
            </a:r>
            <a:r>
              <a:rPr lang="ko-KR" altLang="en-US" b="1" dirty="0">
                <a:solidFill>
                  <a:schemeClr val="tx1"/>
                </a:solidFill>
              </a:rPr>
              <a:t> 쿼리 사용 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BF9CFC-7075-B2C8-C681-41E31CD80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633670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12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계층형</a:t>
            </a:r>
            <a:r>
              <a:rPr lang="ko-KR" altLang="ko-KR" sz="2000" b="1" dirty="0">
                <a:solidFill>
                  <a:schemeClr val="tx1"/>
                </a:solidFill>
              </a:rPr>
              <a:t> 쿼리</a:t>
            </a:r>
            <a:r>
              <a:rPr lang="en-US" altLang="ko-KR" sz="2000" b="1" dirty="0">
                <a:solidFill>
                  <a:schemeClr val="tx1"/>
                </a:solidFill>
              </a:rPr>
              <a:t> (Hierarchical Query)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96752"/>
            <a:ext cx="324036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</a:t>
            </a:r>
            <a:r>
              <a:rPr lang="ko-KR" altLang="ko-KR" b="1" dirty="0" err="1">
                <a:solidFill>
                  <a:schemeClr val="tx1"/>
                </a:solidFill>
              </a:rPr>
              <a:t>계층형</a:t>
            </a:r>
            <a:r>
              <a:rPr lang="ko-KR" altLang="ko-KR" b="1" dirty="0">
                <a:solidFill>
                  <a:schemeClr val="tx1"/>
                </a:solidFill>
              </a:rPr>
              <a:t> 쿼리의 문법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7E4368-16E4-7A99-56A4-3FB159130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07C56B9-2C2A-93D2-354B-A8C184EC6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59" y="2058342"/>
            <a:ext cx="5985098" cy="24532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633670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12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계층형</a:t>
            </a:r>
            <a:r>
              <a:rPr lang="ko-KR" altLang="ko-KR" sz="2000" b="1" dirty="0">
                <a:solidFill>
                  <a:schemeClr val="tx1"/>
                </a:solidFill>
              </a:rPr>
              <a:t> 쿼리</a:t>
            </a:r>
            <a:r>
              <a:rPr lang="en-US" altLang="ko-KR" sz="2000" b="1" dirty="0">
                <a:solidFill>
                  <a:schemeClr val="tx1"/>
                </a:solidFill>
              </a:rPr>
              <a:t> (Hierarchical Query)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1F00B6-4E5F-57BE-6E00-C4085F125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3983DD7-ADF4-9162-ACB0-49ED7533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47" y="1461441"/>
            <a:ext cx="6046653" cy="340174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503971" y="3261641"/>
            <a:ext cx="3888432" cy="9361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‘SMITH’ </a:t>
            </a:r>
            <a:r>
              <a:rPr lang="ko-KR" altLang="en-US" b="1" dirty="0">
                <a:solidFill>
                  <a:schemeClr val="tx1"/>
                </a:solidFill>
              </a:rPr>
              <a:t>사원의 상사들을 출력하기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633670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12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계층형</a:t>
            </a:r>
            <a:r>
              <a:rPr lang="ko-KR" altLang="ko-KR" sz="2000" b="1" dirty="0">
                <a:solidFill>
                  <a:schemeClr val="tx1"/>
                </a:solidFill>
              </a:rPr>
              <a:t> 쿼리</a:t>
            </a:r>
            <a:r>
              <a:rPr lang="en-US" altLang="ko-KR" sz="2000" b="1" dirty="0">
                <a:solidFill>
                  <a:schemeClr val="tx1"/>
                </a:solidFill>
              </a:rPr>
              <a:t> (Hierarchical Query)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5536" y="908720"/>
            <a:ext cx="6048672" cy="1944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500" b="1" dirty="0" err="1">
                <a:solidFill>
                  <a:schemeClr val="tx1"/>
                </a:solidFill>
              </a:rPr>
              <a:t>계층형</a:t>
            </a:r>
            <a:r>
              <a:rPr lang="ko-KR" altLang="en-US" sz="1500" b="1" dirty="0">
                <a:solidFill>
                  <a:schemeClr val="tx1"/>
                </a:solidFill>
              </a:rPr>
              <a:t> 쿼리의 실행 순서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1. START WITH </a:t>
            </a:r>
            <a:r>
              <a:rPr lang="ko-KR" altLang="ko-KR" sz="1500" dirty="0">
                <a:solidFill>
                  <a:schemeClr val="tx1"/>
                </a:solidFill>
              </a:rPr>
              <a:t>절에 시작조건을 찾습니다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2. CONNECT BY </a:t>
            </a:r>
            <a:r>
              <a:rPr lang="ko-KR" altLang="ko-KR" sz="1500" dirty="0">
                <a:solidFill>
                  <a:schemeClr val="tx1"/>
                </a:solidFill>
              </a:rPr>
              <a:t>절에 연결 조건을 찾습니다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3. WHERE </a:t>
            </a:r>
            <a:r>
              <a:rPr lang="ko-KR" altLang="ko-KR" sz="1500" dirty="0">
                <a:solidFill>
                  <a:schemeClr val="tx1"/>
                </a:solidFill>
              </a:rPr>
              <a:t>절의 조건을 검색합니다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95536" y="3284984"/>
            <a:ext cx="8208912" cy="2664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* </a:t>
            </a:r>
            <a:r>
              <a:rPr lang="ko-KR" altLang="ko-KR" sz="1500" b="1" dirty="0" err="1">
                <a:solidFill>
                  <a:schemeClr val="tx1"/>
                </a:solidFill>
              </a:rPr>
              <a:t>계층형</a:t>
            </a:r>
            <a:r>
              <a:rPr lang="ko-KR" altLang="ko-KR" sz="1500" b="1" dirty="0">
                <a:solidFill>
                  <a:schemeClr val="tx1"/>
                </a:solidFill>
              </a:rPr>
              <a:t> 쿼리를 작성</a:t>
            </a:r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</a:rPr>
              <a:t>시</a:t>
            </a:r>
            <a:r>
              <a:rPr lang="ko-KR" altLang="ko-KR" sz="1500" b="1" dirty="0">
                <a:solidFill>
                  <a:schemeClr val="tx1"/>
                </a:solidFill>
              </a:rPr>
              <a:t> 몇 가지 주의 사항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1. CONNECT BY </a:t>
            </a:r>
            <a:r>
              <a:rPr lang="ko-KR" altLang="ko-KR" sz="1500" dirty="0">
                <a:solidFill>
                  <a:schemeClr val="tx1"/>
                </a:solidFill>
              </a:rPr>
              <a:t>절에는 </a:t>
            </a:r>
            <a:r>
              <a:rPr lang="en-US" altLang="ko-KR" sz="1500" dirty="0">
                <a:solidFill>
                  <a:schemeClr val="tx1"/>
                </a:solidFill>
              </a:rPr>
              <a:t>Sub Query </a:t>
            </a:r>
            <a:r>
              <a:rPr lang="ko-KR" altLang="ko-KR" sz="1500" dirty="0">
                <a:solidFill>
                  <a:schemeClr val="tx1"/>
                </a:solidFill>
              </a:rPr>
              <a:t>를 사용할 수 없습니다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2. </a:t>
            </a:r>
            <a:r>
              <a:rPr lang="ko-KR" altLang="ko-KR" sz="1500" dirty="0">
                <a:solidFill>
                  <a:schemeClr val="tx1"/>
                </a:solidFill>
              </a:rPr>
              <a:t>대량의 데이터가 있을 경우에 시간이 오래 걸릴 수 있으므로</a:t>
            </a:r>
            <a:r>
              <a:rPr lang="en-US" altLang="ko-KR" sz="1500" dirty="0">
                <a:solidFill>
                  <a:schemeClr val="tx1"/>
                </a:solidFill>
              </a:rPr>
              <a:t> START WITH </a:t>
            </a:r>
            <a:r>
              <a:rPr lang="ko-KR" altLang="ko-KR" sz="1500" dirty="0">
                <a:solidFill>
                  <a:schemeClr val="tx1"/>
                </a:solidFill>
              </a:rPr>
              <a:t>절과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  CONNECT BY </a:t>
            </a:r>
            <a:r>
              <a:rPr lang="ko-KR" altLang="ko-KR" sz="1500" dirty="0">
                <a:solidFill>
                  <a:schemeClr val="tx1"/>
                </a:solidFill>
              </a:rPr>
              <a:t>절</a:t>
            </a:r>
            <a:r>
              <a:rPr lang="en-US" altLang="ko-KR" sz="1500" dirty="0">
                <a:solidFill>
                  <a:schemeClr val="tx1"/>
                </a:solidFill>
              </a:rPr>
              <a:t>, WHERE </a:t>
            </a:r>
            <a:r>
              <a:rPr lang="ko-KR" altLang="ko-KR" sz="1500" dirty="0">
                <a:solidFill>
                  <a:schemeClr val="tx1"/>
                </a:solidFill>
              </a:rPr>
              <a:t>절의 </a:t>
            </a:r>
            <a:r>
              <a:rPr lang="ko-KR" altLang="ko-KR" sz="1500" dirty="0" err="1">
                <a:solidFill>
                  <a:schemeClr val="tx1"/>
                </a:solidFill>
              </a:rPr>
              <a:t>컬럼에는</a:t>
            </a:r>
            <a:r>
              <a:rPr lang="ko-KR" altLang="ko-KR" sz="1500" dirty="0">
                <a:solidFill>
                  <a:schemeClr val="tx1"/>
                </a:solidFill>
              </a:rPr>
              <a:t> 반드시 인덱스가 적절하게 설정되어 있어야 합니다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3.</a:t>
            </a:r>
            <a:r>
              <a:rPr lang="ko-KR" altLang="ko-KR" sz="1500" dirty="0">
                <a:solidFill>
                  <a:schemeClr val="tx1"/>
                </a:solidFill>
              </a:rPr>
              <a:t>부분범위 처리 기법을 아쉽게도 </a:t>
            </a:r>
            <a:r>
              <a:rPr lang="ko-KR" altLang="ko-KR" sz="1500" dirty="0" err="1">
                <a:solidFill>
                  <a:schemeClr val="tx1"/>
                </a:solidFill>
              </a:rPr>
              <a:t>계층형</a:t>
            </a:r>
            <a:r>
              <a:rPr lang="ko-KR" altLang="ko-KR" sz="1500" dirty="0">
                <a:solidFill>
                  <a:schemeClr val="tx1"/>
                </a:solidFill>
              </a:rPr>
              <a:t> 쿼리에서는 사용할 수 없습니다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FDE919-B79C-832F-77A3-CA333D0C4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633670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12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계층형</a:t>
            </a:r>
            <a:r>
              <a:rPr lang="ko-KR" altLang="ko-KR" sz="2000" b="1" dirty="0">
                <a:solidFill>
                  <a:schemeClr val="tx1"/>
                </a:solidFill>
              </a:rPr>
              <a:t> 쿼리</a:t>
            </a:r>
            <a:r>
              <a:rPr lang="en-US" altLang="ko-KR" sz="2000" b="1" dirty="0">
                <a:solidFill>
                  <a:schemeClr val="tx1"/>
                </a:solidFill>
              </a:rPr>
              <a:t> (Hierarchical Query)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1124744"/>
            <a:ext cx="468052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 err="1">
                <a:solidFill>
                  <a:schemeClr val="tx1"/>
                </a:solidFill>
              </a:rPr>
              <a:t>계층형</a:t>
            </a:r>
            <a:r>
              <a:rPr lang="ko-KR" altLang="en-US" b="1" dirty="0">
                <a:solidFill>
                  <a:schemeClr val="tx1"/>
                </a:solidFill>
              </a:rPr>
              <a:t> 쿼리의 기본 구조</a:t>
            </a:r>
            <a:endParaRPr lang="ko-KR" altLang="ko-KR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94" y="1556792"/>
            <a:ext cx="79629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89654" y="4265865"/>
            <a:ext cx="7838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− </a:t>
            </a:r>
            <a:r>
              <a:rPr lang="en-US" altLang="ko-KR" dirty="0"/>
              <a:t>START WITH </a:t>
            </a:r>
            <a:r>
              <a:rPr lang="en-US" altLang="ko-KR" dirty="0" err="1"/>
              <a:t>mgr</a:t>
            </a:r>
            <a:r>
              <a:rPr lang="en-US" altLang="ko-KR" dirty="0"/>
              <a:t> IS NULL : </a:t>
            </a:r>
            <a:r>
              <a:rPr lang="ko-KR" altLang="en-US" dirty="0"/>
              <a:t>계층구조의 시작 조건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6024" y="4635197"/>
            <a:ext cx="8820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− </a:t>
            </a:r>
            <a:r>
              <a:rPr lang="en-US" altLang="ko-KR" dirty="0"/>
              <a:t>CONNECT BY PRIOR </a:t>
            </a:r>
            <a:r>
              <a:rPr lang="en-US" altLang="ko-KR" dirty="0" err="1"/>
              <a:t>empno</a:t>
            </a:r>
            <a:r>
              <a:rPr lang="en-US" altLang="ko-KR" dirty="0"/>
              <a:t> = </a:t>
            </a:r>
            <a:r>
              <a:rPr lang="en-US" altLang="ko-KR" dirty="0" err="1"/>
              <a:t>mgr</a:t>
            </a:r>
            <a:r>
              <a:rPr lang="en-US" altLang="ko-KR" dirty="0"/>
              <a:t> : </a:t>
            </a:r>
            <a:r>
              <a:rPr lang="ko-KR" altLang="en-US" dirty="0"/>
              <a:t>계층 구조 전개 조건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0020" y="5004529"/>
            <a:ext cx="8590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− </a:t>
            </a:r>
            <a:r>
              <a:rPr lang="en-US" altLang="ko-KR" dirty="0"/>
              <a:t>ORDER SIBLINGS BY : </a:t>
            </a:r>
            <a:r>
              <a:rPr lang="ko-KR" altLang="en-US" dirty="0"/>
              <a:t>같은 </a:t>
            </a:r>
            <a:r>
              <a:rPr lang="en-US" altLang="ko-KR" dirty="0"/>
              <a:t>LEVEL </a:t>
            </a:r>
            <a:r>
              <a:rPr lang="ko-KR" altLang="en-US" dirty="0"/>
              <a:t>행들의 정렬 </a:t>
            </a:r>
            <a:r>
              <a:rPr lang="ko-KR" altLang="en-US" dirty="0" err="1"/>
              <a:t>컬럼</a:t>
            </a:r>
            <a:r>
              <a:rPr lang="ko-KR" altLang="en-US" dirty="0"/>
              <a:t> 기입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D629CF-5CF8-B80A-7EF0-98BE6B07D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633670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12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계층형</a:t>
            </a:r>
            <a:r>
              <a:rPr lang="ko-KR" altLang="ko-KR" sz="2000" b="1" dirty="0">
                <a:solidFill>
                  <a:schemeClr val="tx1"/>
                </a:solidFill>
              </a:rPr>
              <a:t> 쿼리</a:t>
            </a:r>
            <a:r>
              <a:rPr lang="en-US" altLang="ko-KR" sz="2000" b="1" dirty="0">
                <a:solidFill>
                  <a:schemeClr val="tx1"/>
                </a:solidFill>
              </a:rPr>
              <a:t> (Hierarchical Query)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1124744"/>
            <a:ext cx="468052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 err="1">
                <a:solidFill>
                  <a:schemeClr val="tx1"/>
                </a:solidFill>
              </a:rPr>
              <a:t>계층형</a:t>
            </a:r>
            <a:r>
              <a:rPr lang="ko-KR" altLang="en-US" b="1" dirty="0">
                <a:solidFill>
                  <a:schemeClr val="tx1"/>
                </a:solidFill>
              </a:rPr>
              <a:t> 쿼리의 기본 구조</a:t>
            </a:r>
            <a:endParaRPr lang="ko-KR" altLang="ko-KR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81830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8E49266-2961-8DFC-56C4-2FBFA584B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751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633670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12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계층형</a:t>
            </a:r>
            <a:r>
              <a:rPr lang="ko-KR" altLang="ko-KR" sz="2000" b="1" dirty="0">
                <a:solidFill>
                  <a:schemeClr val="tx1"/>
                </a:solidFill>
              </a:rPr>
              <a:t> 쿼리</a:t>
            </a:r>
            <a:r>
              <a:rPr lang="en-US" altLang="ko-KR" sz="2000" b="1" dirty="0">
                <a:solidFill>
                  <a:schemeClr val="tx1"/>
                </a:solidFill>
              </a:rPr>
              <a:t> (Hierarchical Query)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1484784"/>
            <a:ext cx="201622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 err="1">
                <a:solidFill>
                  <a:schemeClr val="tx1"/>
                </a:solidFill>
              </a:rPr>
              <a:t>계층형</a:t>
            </a:r>
            <a:r>
              <a:rPr lang="ko-KR" altLang="en-US" b="1" dirty="0">
                <a:solidFill>
                  <a:schemeClr val="tx1"/>
                </a:solidFill>
              </a:rPr>
              <a:t> 쿼리의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   기본 구조</a:t>
            </a:r>
            <a:endParaRPr lang="ko-KR" altLang="ko-KR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196752"/>
            <a:ext cx="6013103" cy="4660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8A860FD-C6B9-F5DF-1A62-E3BB4066F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29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10762</TotalTime>
  <Words>1470</Words>
  <Application>Microsoft Office PowerPoint</Application>
  <PresentationFormat>화면 슬라이드 쇼(4:3)</PresentationFormat>
  <Paragraphs>195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굴림</vt:lpstr>
      <vt:lpstr>맑은 고딕</vt:lpstr>
      <vt:lpstr>Arial</vt:lpstr>
      <vt:lpstr>Times New Roman</vt:lpstr>
      <vt:lpstr>Office 테마</vt:lpstr>
      <vt:lpstr>다양한 예제로 쉽게 배우는 오라클 SQL 과 PL/SQL</vt:lpstr>
      <vt:lpstr>12장. 계층형 쿼리 (Hierarchical Query)를  배웁니다.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진수쌤이 전해주는 실전 SQL 과 PL/SQL</dc:title>
  <dc:creator>jinsu</dc:creator>
  <cp:lastModifiedBy>서 진수</cp:lastModifiedBy>
  <cp:revision>295</cp:revision>
  <dcterms:created xsi:type="dcterms:W3CDTF">2012-11-06T06:53:25Z</dcterms:created>
  <dcterms:modified xsi:type="dcterms:W3CDTF">2023-07-03T10:54:25Z</dcterms:modified>
</cp:coreProperties>
</file>