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281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5" autoAdjust="0"/>
    <p:restoredTop sz="94660"/>
  </p:normalViewPr>
  <p:slideViewPr>
    <p:cSldViewPr>
      <p:cViewPr varScale="1">
        <p:scale>
          <a:sx n="101" d="100"/>
          <a:sy n="101" d="100"/>
        </p:scale>
        <p:origin x="150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09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SYS&gt;CREATE ROLE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testrole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FA717-62C1-40ED-B71F-99E92A5F965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3956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다양한 예제로 쉽게 배우는</a:t>
            </a:r>
            <a:br>
              <a:rPr lang="en-US" altLang="ko-KR" sz="5600" dirty="0"/>
            </a:br>
            <a:r>
              <a:rPr lang="ko-KR" altLang="en-US" sz="5600" dirty="0" err="1"/>
              <a:t>오라클</a:t>
            </a:r>
            <a:r>
              <a:rPr lang="ko-KR" altLang="en-US" sz="5600" dirty="0"/>
              <a:t> </a:t>
            </a:r>
            <a:r>
              <a:rPr lang="en-US" altLang="ko-KR" sz="5600" dirty="0"/>
              <a:t>SQL </a:t>
            </a:r>
            <a:r>
              <a:rPr lang="ko-KR" altLang="en-US" sz="5600" dirty="0"/>
              <a:t>과 </a:t>
            </a:r>
            <a:r>
              <a:rPr lang="en-US" altLang="ko-KR" sz="5600" dirty="0"/>
              <a:t>PL/SQL</a:t>
            </a:r>
            <a:endParaRPr lang="ko-KR" altLang="en-US" sz="5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4271304"/>
            <a:ext cx="6400800" cy="55361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서진수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0B6DDB-CA80-0E09-6361-4470816D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335177"/>
            <a:ext cx="1800200" cy="224235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4640817B-58CD-9429-CBCA-D57E3BC90E32}"/>
              </a:ext>
            </a:extLst>
          </p:cNvPr>
          <p:cNvSpPr txBox="1">
            <a:spLocks/>
          </p:cNvSpPr>
          <p:nvPr/>
        </p:nvSpPr>
        <p:spPr>
          <a:xfrm>
            <a:off x="1219200" y="3376757"/>
            <a:ext cx="6400800" cy="5536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highlight>
                  <a:srgbClr val="000000"/>
                </a:highlight>
              </a:rPr>
              <a:t>개정 </a:t>
            </a:r>
            <a:r>
              <a:rPr lang="en-US" altLang="ko-KR" dirty="0">
                <a:highlight>
                  <a:srgbClr val="000000"/>
                </a:highlight>
              </a:rPr>
              <a:t>4</a:t>
            </a:r>
            <a:r>
              <a:rPr lang="ko-KR" altLang="en-US" dirty="0">
                <a:highlight>
                  <a:srgbClr val="000000"/>
                </a:highlight>
              </a:rPr>
              <a:t>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88874-7E6A-C1CC-20E8-941018B62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1720" y="0"/>
            <a:ext cx="576064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13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오라클</a:t>
            </a:r>
            <a:r>
              <a:rPr lang="ko-KR" altLang="ko-KR" sz="2000" b="1" dirty="0">
                <a:solidFill>
                  <a:schemeClr val="tx1"/>
                </a:solidFill>
              </a:rPr>
              <a:t> 계정 관리 방법을 배웁니다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770485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* </a:t>
            </a:r>
            <a:r>
              <a:rPr lang="ko-KR" altLang="ko-KR" b="1" dirty="0">
                <a:solidFill>
                  <a:schemeClr val="tx1"/>
                </a:solidFill>
              </a:rPr>
              <a:t>예제</a:t>
            </a:r>
            <a:r>
              <a:rPr lang="en-US" altLang="ko-KR" b="1" dirty="0">
                <a:solidFill>
                  <a:schemeClr val="tx1"/>
                </a:solidFill>
              </a:rPr>
              <a:t> 2: RESOURCE </a:t>
            </a:r>
            <a:r>
              <a:rPr lang="ko-KR" altLang="ko-KR" b="1" dirty="0">
                <a:solidFill>
                  <a:schemeClr val="tx1"/>
                </a:solidFill>
              </a:rPr>
              <a:t>관련 </a:t>
            </a:r>
            <a:r>
              <a:rPr lang="en-US" altLang="ko-KR" b="1" dirty="0">
                <a:solidFill>
                  <a:schemeClr val="tx1"/>
                </a:solidFill>
              </a:rPr>
              <a:t>PROFILE </a:t>
            </a:r>
            <a:r>
              <a:rPr lang="ko-KR" altLang="ko-KR" b="1" dirty="0">
                <a:solidFill>
                  <a:schemeClr val="tx1"/>
                </a:solidFill>
              </a:rPr>
              <a:t>만들기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202754" name="AutoShape 2"/>
          <p:cNvSpPr>
            <a:spLocks noChangeArrowheads="1"/>
          </p:cNvSpPr>
          <p:nvPr/>
        </p:nvSpPr>
        <p:spPr bwMode="auto">
          <a:xfrm>
            <a:off x="395536" y="1772816"/>
            <a:ext cx="6336704" cy="504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SYS&gt;ALTER  SYSTEM SET RESOURCE_LIMIT=true ;</a:t>
            </a:r>
            <a:endParaRPr kumimoji="1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2492896"/>
            <a:ext cx="698477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ko-KR" altLang="ko-KR" sz="1500" dirty="0">
                <a:solidFill>
                  <a:schemeClr val="tx1"/>
                </a:solidFill>
              </a:rPr>
              <a:t>조건</a:t>
            </a:r>
            <a:r>
              <a:rPr lang="en-US" altLang="ko-KR" sz="1500" dirty="0">
                <a:solidFill>
                  <a:schemeClr val="tx1"/>
                </a:solidFill>
              </a:rPr>
              <a:t> 1: 1</a:t>
            </a:r>
            <a:r>
              <a:rPr lang="ko-KR" altLang="ko-KR" sz="1500" dirty="0">
                <a:solidFill>
                  <a:schemeClr val="tx1"/>
                </a:solidFill>
              </a:rPr>
              <a:t>명당 연속적으로</a:t>
            </a:r>
            <a:r>
              <a:rPr lang="en-US" altLang="ko-KR" sz="1500" dirty="0">
                <a:solidFill>
                  <a:schemeClr val="tx1"/>
                </a:solidFill>
              </a:rPr>
              <a:t> CPU</a:t>
            </a:r>
            <a:r>
              <a:rPr lang="ko-KR" altLang="ko-KR" sz="1500" dirty="0">
                <a:solidFill>
                  <a:schemeClr val="tx1"/>
                </a:solidFill>
              </a:rPr>
              <a:t>를 사용할 수 있는 시간을</a:t>
            </a:r>
            <a:r>
              <a:rPr lang="en-US" altLang="ko-KR" sz="1500" dirty="0">
                <a:solidFill>
                  <a:schemeClr val="tx1"/>
                </a:solidFill>
              </a:rPr>
              <a:t> 15</a:t>
            </a:r>
            <a:r>
              <a:rPr lang="ko-KR" altLang="ko-KR" sz="1500" dirty="0">
                <a:solidFill>
                  <a:schemeClr val="tx1"/>
                </a:solidFill>
              </a:rPr>
              <a:t>초로 제한할 것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ko-KR" altLang="ko-KR" sz="1500" dirty="0">
                <a:solidFill>
                  <a:schemeClr val="tx1"/>
                </a:solidFill>
              </a:rPr>
              <a:t>조건</a:t>
            </a:r>
            <a:r>
              <a:rPr lang="en-US" altLang="ko-KR" sz="1500" dirty="0">
                <a:solidFill>
                  <a:schemeClr val="tx1"/>
                </a:solidFill>
              </a:rPr>
              <a:t> 2: </a:t>
            </a:r>
            <a:r>
              <a:rPr lang="ko-KR" altLang="ko-KR" sz="1500" dirty="0">
                <a:solidFill>
                  <a:schemeClr val="tx1"/>
                </a:solidFill>
              </a:rPr>
              <a:t>하루 중</a:t>
            </a:r>
            <a:r>
              <a:rPr lang="en-US" altLang="ko-KR" sz="1500" dirty="0">
                <a:solidFill>
                  <a:schemeClr val="tx1"/>
                </a:solidFill>
              </a:rPr>
              <a:t> 8</a:t>
            </a:r>
            <a:r>
              <a:rPr lang="ko-KR" altLang="ko-KR" sz="1500" dirty="0">
                <a:solidFill>
                  <a:schemeClr val="tx1"/>
                </a:solidFill>
              </a:rPr>
              <a:t>시간만</a:t>
            </a:r>
            <a:r>
              <a:rPr lang="en-US" altLang="ko-KR" sz="1500" dirty="0">
                <a:solidFill>
                  <a:schemeClr val="tx1"/>
                </a:solidFill>
              </a:rPr>
              <a:t> DB</a:t>
            </a:r>
            <a:r>
              <a:rPr lang="ko-KR" altLang="ko-KR" sz="1500" dirty="0">
                <a:solidFill>
                  <a:schemeClr val="tx1"/>
                </a:solidFill>
              </a:rPr>
              <a:t>에 접속 가능하게 할 것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ko-KR" altLang="ko-KR" sz="1500" dirty="0">
                <a:solidFill>
                  <a:schemeClr val="tx1"/>
                </a:solidFill>
              </a:rPr>
              <a:t>조건</a:t>
            </a:r>
            <a:r>
              <a:rPr lang="en-US" altLang="ko-KR" sz="1500" dirty="0">
                <a:solidFill>
                  <a:schemeClr val="tx1"/>
                </a:solidFill>
              </a:rPr>
              <a:t> 3: 15</a:t>
            </a:r>
            <a:r>
              <a:rPr lang="ko-KR" altLang="ko-KR" sz="1500" dirty="0">
                <a:solidFill>
                  <a:schemeClr val="tx1"/>
                </a:solidFill>
              </a:rPr>
              <a:t>분 동안 사용하지 않으면 강제로 접속을 끊을 것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395536" y="3501008"/>
            <a:ext cx="4752528" cy="18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SYS&gt;CREATE PROFILE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prof_resource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LIMIT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CPU_PER_SESSION 15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00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CONNECT_TIME  480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4  IDLE_TIME 15 ;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AD2885-339C-36D2-511A-1D231FCE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1720" y="0"/>
            <a:ext cx="576064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13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오라클</a:t>
            </a:r>
            <a:r>
              <a:rPr lang="ko-KR" altLang="ko-KR" sz="2000" b="1" dirty="0">
                <a:solidFill>
                  <a:schemeClr val="tx1"/>
                </a:solidFill>
              </a:rPr>
              <a:t> 계정 관리 방법을 배웁니다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4969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>
                <a:solidFill>
                  <a:schemeClr val="tx1"/>
                </a:solidFill>
              </a:rPr>
              <a:t>3) </a:t>
            </a:r>
            <a:r>
              <a:rPr lang="ko-KR" altLang="ko-KR" b="1" dirty="0">
                <a:solidFill>
                  <a:schemeClr val="tx1"/>
                </a:solidFill>
              </a:rPr>
              <a:t>사용자에게 할당된 </a:t>
            </a:r>
            <a:r>
              <a:rPr lang="en-US" altLang="ko-KR" b="1" dirty="0">
                <a:solidFill>
                  <a:schemeClr val="tx1"/>
                </a:solidFill>
              </a:rPr>
              <a:t>PROFILE </a:t>
            </a:r>
            <a:r>
              <a:rPr lang="ko-KR" altLang="ko-KR" b="1" dirty="0">
                <a:solidFill>
                  <a:schemeClr val="tx1"/>
                </a:solidFill>
              </a:rPr>
              <a:t>조회하고 신규로 할당하기 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628800"/>
            <a:ext cx="828092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(1) </a:t>
            </a:r>
            <a:r>
              <a:rPr lang="ko-KR" altLang="ko-KR" b="1" dirty="0">
                <a:solidFill>
                  <a:schemeClr val="tx1"/>
                </a:solidFill>
              </a:rPr>
              <a:t>현재 모든 사용자가 적용 받고 있는 </a:t>
            </a:r>
            <a:r>
              <a:rPr lang="en-US" altLang="ko-KR" b="1" dirty="0">
                <a:solidFill>
                  <a:schemeClr val="tx1"/>
                </a:solidFill>
              </a:rPr>
              <a:t>PROFILE </a:t>
            </a:r>
            <a:r>
              <a:rPr lang="ko-KR" altLang="ko-KR" b="1" dirty="0">
                <a:solidFill>
                  <a:schemeClr val="tx1"/>
                </a:solidFill>
              </a:rPr>
              <a:t>확인하기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611560" y="2204864"/>
            <a:ext cx="5381625" cy="18722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SYS&gt;SELECT username , profile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2  FROM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dba_users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3  WHERE username=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USERNAME                      PROFILE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------------------------------ -----------------------------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SCOTT                            DEFAULT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D884DA-D36A-0AD4-2C6D-DF52B4795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1720" y="0"/>
            <a:ext cx="576064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13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오라클</a:t>
            </a:r>
            <a:r>
              <a:rPr lang="ko-KR" altLang="ko-KR" sz="2000" b="1" dirty="0">
                <a:solidFill>
                  <a:schemeClr val="tx1"/>
                </a:solidFill>
              </a:rPr>
              <a:t> 계정 관리 방법을 배웁니다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69847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(2) </a:t>
            </a:r>
            <a:r>
              <a:rPr lang="ko-KR" altLang="ko-KR" b="1" dirty="0">
                <a:solidFill>
                  <a:schemeClr val="tx1"/>
                </a:solidFill>
              </a:rPr>
              <a:t>해당 </a:t>
            </a:r>
            <a:r>
              <a:rPr lang="en-US" altLang="ko-KR" b="1" dirty="0">
                <a:solidFill>
                  <a:schemeClr val="tx1"/>
                </a:solidFill>
              </a:rPr>
              <a:t>PROFILE </a:t>
            </a:r>
            <a:r>
              <a:rPr lang="ko-KR" altLang="ko-KR" b="1" dirty="0">
                <a:solidFill>
                  <a:schemeClr val="tx1"/>
                </a:solidFill>
              </a:rPr>
              <a:t>에 어떤 내용이 있는지 확인하</a:t>
            </a:r>
            <a:r>
              <a:rPr lang="ko-KR" altLang="en-US" b="1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323528" y="1577975"/>
            <a:ext cx="8568951" cy="45873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SYS&gt;SET PAGESIZE 50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SYS&gt;SET LINE 200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SYS&gt;COL profile FOR a15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SYS&gt;COL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resource_name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FOR a25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SYS&gt;SELECT * FROM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dba_profile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WHERE PROFILE='PROF_PASSWD' ;</a:t>
            </a:r>
          </a:p>
          <a:p>
            <a:pPr marL="457200" marR="0" lvl="1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PROFILE               RESOURCE_NAME            RESOURCE      LIMIT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 -------------------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 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PROF_PASSWD     COMPOSITE_LIMIT              KERNEL        DEFAULT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PROF_PASSWD     SESSIONS_PER_USER           KERNEL        DEFAULT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중간 결과 생략합니다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PROF_PASSWD     PRIVATE_SGA                     KERNEL        DEFAULT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PROF_PASSWD     FAILED_LOGIN_ATTEMPTS     PASSWORD   5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PROF_PASSWD     PASSWORD_LIFE_TIME         PASSWORD   30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PROF_PASSWD     PASSWORD_REUSE_TIME      PASSWORD   30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 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중간 결과 생략합니다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en-US" altLang="ko-KR" sz="1500" dirty="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16 rows selected.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1772CF-85C5-3511-3941-490CBD582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1720" y="0"/>
            <a:ext cx="576064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13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오라클</a:t>
            </a:r>
            <a:r>
              <a:rPr lang="ko-KR" altLang="ko-KR" sz="2000" b="1" dirty="0">
                <a:solidFill>
                  <a:schemeClr val="tx1"/>
                </a:solidFill>
              </a:rPr>
              <a:t> 계정 관리 방법을 배웁니다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66247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(3) </a:t>
            </a:r>
            <a:r>
              <a:rPr lang="ko-KR" altLang="ko-KR" b="1" dirty="0">
                <a:solidFill>
                  <a:schemeClr val="tx1"/>
                </a:solidFill>
              </a:rPr>
              <a:t>사용자에게 </a:t>
            </a:r>
            <a:r>
              <a:rPr lang="en-US" altLang="ko-KR" b="1" dirty="0">
                <a:solidFill>
                  <a:schemeClr val="tx1"/>
                </a:solidFill>
              </a:rPr>
              <a:t>PROFILE </a:t>
            </a:r>
            <a:r>
              <a:rPr lang="ko-KR" altLang="ko-KR" b="1" dirty="0">
                <a:solidFill>
                  <a:schemeClr val="tx1"/>
                </a:solidFill>
              </a:rPr>
              <a:t>적용시키고 확인하기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432569" y="1950591"/>
            <a:ext cx="5939631" cy="38546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SYS&gt;ALTER USER scott PROFILE prof_passwd 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 altered.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SYS&gt;ALTER USER scott PROFILE prof_resource 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 altered.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SYS&gt;SELECT username, profile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dba_users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username='SCOTT';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USERNAME                PROFILE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------------------------------ ---------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                    PROF_RESOURCE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DFCD88-7B47-A6F5-18DA-09B1D3B7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1720" y="0"/>
            <a:ext cx="576064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13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오라클</a:t>
            </a:r>
            <a:r>
              <a:rPr lang="ko-KR" altLang="ko-KR" sz="2000" b="1" dirty="0">
                <a:solidFill>
                  <a:schemeClr val="tx1"/>
                </a:solidFill>
              </a:rPr>
              <a:t> 계정 관리 방법을 배웁니다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5536" y="1196752"/>
            <a:ext cx="748883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(4) </a:t>
            </a:r>
            <a:r>
              <a:rPr lang="ko-KR" altLang="ko-KR" b="1" dirty="0">
                <a:solidFill>
                  <a:schemeClr val="tx1"/>
                </a:solidFill>
              </a:rPr>
              <a:t>사용 안 하는 </a:t>
            </a:r>
            <a:r>
              <a:rPr lang="en-US" altLang="ko-KR" b="1" dirty="0">
                <a:solidFill>
                  <a:schemeClr val="tx1"/>
                </a:solidFill>
              </a:rPr>
              <a:t>PROFILE </a:t>
            </a:r>
            <a:r>
              <a:rPr lang="ko-KR" altLang="ko-KR" b="1" dirty="0">
                <a:solidFill>
                  <a:schemeClr val="tx1"/>
                </a:solidFill>
              </a:rPr>
              <a:t>삭제하기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323528" y="1916832"/>
            <a:ext cx="8352928" cy="42484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SYS&gt;DROP PROFILE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prof_resource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DROP PROFILE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prof_resource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ORA-02382: profile PROF_RESOURCE has users assigned, cannot drop without CASCADE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dirty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r>
              <a:rPr lang="en-US" altLang="ko-KR" sz="1600" dirty="0"/>
              <a:t>SYS&gt;DROP PROFILE  </a:t>
            </a:r>
            <a:r>
              <a:rPr lang="en-US" altLang="ko-KR" sz="1600" dirty="0" err="1"/>
              <a:t>prof_resource</a:t>
            </a:r>
            <a:r>
              <a:rPr lang="en-US" altLang="ko-KR" sz="1600" dirty="0"/>
              <a:t>  CASCADE 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Profile dropped.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SYS&gt;SELECT username, profile</a:t>
            </a:r>
            <a:endParaRPr lang="ko-KR" altLang="ko-KR" sz="1600" dirty="0"/>
          </a:p>
          <a:p>
            <a:r>
              <a:rPr lang="en-US" altLang="ko-KR" sz="1600" dirty="0"/>
              <a:t>  2  FROM </a:t>
            </a:r>
            <a:r>
              <a:rPr lang="en-US" altLang="ko-KR" sz="1600" dirty="0" err="1"/>
              <a:t>dba_users</a:t>
            </a:r>
            <a:endParaRPr lang="ko-KR" altLang="ko-KR" sz="1600" dirty="0"/>
          </a:p>
          <a:p>
            <a:r>
              <a:rPr lang="en-US" altLang="ko-KR" sz="1600" dirty="0"/>
              <a:t>  3  WHERE username='SCOTT';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USERNAME                PROFILE</a:t>
            </a:r>
            <a:endParaRPr lang="ko-KR" altLang="ko-KR" sz="1600" dirty="0"/>
          </a:p>
          <a:p>
            <a:r>
              <a:rPr lang="en-US" altLang="ko-KR" sz="1600" dirty="0"/>
              <a:t>-----------------------  ---------------------</a:t>
            </a:r>
            <a:endParaRPr lang="ko-KR" altLang="ko-KR" sz="1600" dirty="0"/>
          </a:p>
          <a:p>
            <a:r>
              <a:rPr lang="en-US" altLang="ko-KR" sz="1600" dirty="0"/>
              <a:t>SCOTT                      DEFAULT</a:t>
            </a:r>
            <a:endParaRPr lang="ko-KR" altLang="ko-KR" sz="1600" dirty="0"/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606989-E8C0-38E6-4758-315C2DBA6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1720" y="0"/>
            <a:ext cx="576064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13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오라클</a:t>
            </a:r>
            <a:r>
              <a:rPr lang="ko-KR" altLang="ko-KR" sz="2000" b="1" dirty="0">
                <a:solidFill>
                  <a:schemeClr val="tx1"/>
                </a:solidFill>
              </a:rPr>
              <a:t> 계정 관리 방법을 배웁니다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698477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PRIVILEGE (</a:t>
            </a:r>
            <a:r>
              <a:rPr lang="ko-KR" altLang="ko-KR" b="1" dirty="0">
                <a:solidFill>
                  <a:schemeClr val="tx1"/>
                </a:solidFill>
              </a:rPr>
              <a:t>권한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ko-KR" b="1" dirty="0">
                <a:solidFill>
                  <a:schemeClr val="tx1"/>
                </a:solidFill>
              </a:rPr>
              <a:t>관리에 대해 배웁니다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556792"/>
            <a:ext cx="66247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1) </a:t>
            </a:r>
            <a:r>
              <a:rPr lang="ko-KR" altLang="ko-KR" b="1" dirty="0">
                <a:solidFill>
                  <a:schemeClr val="tx1"/>
                </a:solidFill>
              </a:rPr>
              <a:t>주요 </a:t>
            </a:r>
            <a:r>
              <a:rPr lang="en-US" altLang="ko-KR" b="1" dirty="0">
                <a:solidFill>
                  <a:schemeClr val="tx1"/>
                </a:solidFill>
              </a:rPr>
              <a:t>SYSTEM PRIVILEGE </a:t>
            </a:r>
            <a:r>
              <a:rPr lang="ko-KR" altLang="ko-KR" b="1" dirty="0">
                <a:solidFill>
                  <a:schemeClr val="tx1"/>
                </a:solidFill>
              </a:rPr>
              <a:t>들</a:t>
            </a:r>
            <a:endParaRPr lang="ko-KR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47935" y="2204865"/>
          <a:ext cx="7368481" cy="3888432"/>
        </p:xfrm>
        <a:graphic>
          <a:graphicData uri="http://schemas.openxmlformats.org/drawingml/2006/table">
            <a:tbl>
              <a:tblPr/>
              <a:tblGrid>
                <a:gridCol w="1288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94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대 분 류</a:t>
                      </a: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PRIVILEGE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설</a:t>
                      </a: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명</a:t>
                      </a: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23">
                <a:tc row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INDEX </a:t>
                      </a: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관련</a:t>
                      </a: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CREATE ANY INDEX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모든 테이블에 인덱스를 생성할 수 있는 권한</a:t>
                      </a: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DROP ANY INDEX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생성된 모든 인덱스를 삭제할 수 있는 권한</a:t>
                      </a: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ALTER ANY INDEX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생성된 모든 인덱스를 수정할 수 있는 권한</a:t>
                      </a: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23">
                <a:tc rowSpan="7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TABLE </a:t>
                      </a: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관련</a:t>
                      </a: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CREATE TABLE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테이블을 생성할 수 있는 권한</a:t>
                      </a: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CREATE ANY TABLE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다른</a:t>
                      </a: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 user </a:t>
                      </a: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이름으로 테이블을 생성할 수 있는 권한</a:t>
                      </a: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3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ALTER ANY TABLE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모든 테이블의 구조를 수정할 수 있는 권한</a:t>
                      </a: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3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DROP ANY TABLE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모든 사용자의 테이블을 삭제할 수 있는 권한</a:t>
                      </a: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3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UPDATE ANY TABLE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모든 사용자의 테이블을 업데이트 할 수 있는 권한</a:t>
                      </a: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3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DELETE ANY TABLE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모든 사용자의 테이블의 데이터를 삭제 할 수 있는 권한</a:t>
                      </a: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3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INSERT ANY TABLE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모든 사용자의 테이블에 데이터를 삽입 할 수 있는 권한</a:t>
                      </a: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323">
                <a:tc row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SESSION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접속</a:t>
                      </a: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관련</a:t>
                      </a: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CREATE SESSION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오라클 서버에 접속할 수 있는 권한</a:t>
                      </a: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3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ALTER SESSION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현재 접속에서 사용하는 환경 값을 변경할 수 있는 권한</a:t>
                      </a: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3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RESTRICTED SESSION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Restricted (</a:t>
                      </a: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제한</a:t>
                      </a: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모드로 시작된 </a:t>
                      </a: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DB</a:t>
                      </a: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에 접속할 수 있는 권한</a:t>
                      </a: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4323">
                <a:tc rowSpan="4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TABLESPACE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관련</a:t>
                      </a: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CREATE TABLESPACE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새로운 </a:t>
                      </a: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Tablespace</a:t>
                      </a: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를 만들 수 있는 권한</a:t>
                      </a: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43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ALTER TABLESPACE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만들어진 </a:t>
                      </a: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Tablespace</a:t>
                      </a: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를 수정 할 수 있는 권한</a:t>
                      </a: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43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DROP TABLESPACE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존재하는 </a:t>
                      </a: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Tablespace</a:t>
                      </a: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를 삭제 할 수 있는 권한</a:t>
                      </a: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43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UNLIMITED TABLESPACE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latin typeface="맑은 고딕"/>
                          <a:ea typeface="맑은 고딕"/>
                          <a:cs typeface="Times New Roman"/>
                        </a:rPr>
                        <a:t>Tablespace</a:t>
                      </a:r>
                      <a:r>
                        <a:rPr lang="en-US" sz="900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900" kern="100" dirty="0">
                          <a:latin typeface="맑은 고딕"/>
                          <a:ea typeface="맑은 고딕"/>
                          <a:cs typeface="Times New Roman"/>
                        </a:rPr>
                        <a:t>사용 허용량을 무제한으로 설정하는 권한</a:t>
                      </a:r>
                      <a:r>
                        <a:rPr lang="en-US" sz="900" kern="100" dirty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783" marR="517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4CD7844A-8D2F-41F8-2F94-D6B59F156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1720" y="0"/>
            <a:ext cx="576064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13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오라클</a:t>
            </a:r>
            <a:r>
              <a:rPr lang="ko-KR" altLang="ko-KR" sz="2000" b="1" dirty="0">
                <a:solidFill>
                  <a:schemeClr val="tx1"/>
                </a:solidFill>
              </a:rPr>
              <a:t> 계정 관리 방법을 배웁니다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052736"/>
            <a:ext cx="676875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SYSOPER / SYSDBA PRIVILEGE  </a:t>
            </a:r>
            <a:endParaRPr lang="ko-KR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77081"/>
              </p:ext>
            </p:extLst>
          </p:nvPr>
        </p:nvGraphicFramePr>
        <p:xfrm>
          <a:off x="755576" y="1916832"/>
          <a:ext cx="7632848" cy="3600399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3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PRIVILEGE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521" marR="55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할 수 있는 일</a:t>
                      </a:r>
                    </a:p>
                  </a:txBody>
                  <a:tcPr marL="55521" marR="555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09">
                <a:tc rowSpan="6">
                  <a:txBody>
                    <a:bodyPr/>
                    <a:lstStyle/>
                    <a:p>
                      <a:pPr marL="508000" algn="l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SYSOPER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521" marR="555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STARTUP / SHUTDOWN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521" marR="555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ALTER DATABASE MOUNT / OPEN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521" marR="555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3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ALTER DATABASE BACKUP CONTROLFILE  TO …..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521" marR="555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3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RECOVER DATABASE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521" marR="555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3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ALTER DATABASE ARCHIVELOG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521" marR="555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3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RESTRICTED SESSION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521" marR="555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309">
                <a:tc rowSpan="4">
                  <a:txBody>
                    <a:bodyPr/>
                    <a:lstStyle/>
                    <a:p>
                      <a:pPr marL="508000" algn="l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SYSDBA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521" marR="555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SYSOPER PRIVILEGE WITH ADMIN OPTION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521" marR="555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3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CREATE DATABASE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521" marR="555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3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BEGIN BACKUP / END BACKUP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521" marR="555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3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RECOVER  DATABASE  UNTIL~~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521" marR="555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7C43CD13-BF51-1921-A33E-8F8E7876E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1720" y="0"/>
            <a:ext cx="576064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13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오라클</a:t>
            </a:r>
            <a:r>
              <a:rPr lang="ko-KR" altLang="ko-KR" sz="2000" b="1" dirty="0">
                <a:solidFill>
                  <a:schemeClr val="tx1"/>
                </a:solidFill>
              </a:rPr>
              <a:t> 계정 관리 방법을 배웁니다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59046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3) SYSTEM </a:t>
            </a:r>
            <a:r>
              <a:rPr lang="ko-KR" altLang="ko-KR" b="1" dirty="0">
                <a:solidFill>
                  <a:schemeClr val="tx1"/>
                </a:solidFill>
              </a:rPr>
              <a:t>관련 권한 할당하기</a:t>
            </a:r>
            <a:r>
              <a:rPr lang="en-US" altLang="ko-KR" b="1" dirty="0">
                <a:solidFill>
                  <a:schemeClr val="tx1"/>
                </a:solidFill>
              </a:rPr>
              <a:t> / </a:t>
            </a:r>
            <a:r>
              <a:rPr lang="ko-KR" altLang="ko-KR" b="1" dirty="0">
                <a:solidFill>
                  <a:schemeClr val="tx1"/>
                </a:solidFill>
              </a:rPr>
              <a:t>해제하기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229377" name="AutoShape 1"/>
          <p:cNvSpPr>
            <a:spLocks noChangeArrowheads="1"/>
          </p:cNvSpPr>
          <p:nvPr/>
        </p:nvSpPr>
        <p:spPr bwMode="auto">
          <a:xfrm>
            <a:off x="467544" y="1844824"/>
            <a:ext cx="6624736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 GRANT CREATE TABLE , CREATE SESSION TO SCOTT ;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 GRANT CREATE VIEW TO SCOTT 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WITH ADMIN OPTION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;.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9378" name="AutoShape 2"/>
          <p:cNvSpPr>
            <a:spLocks noChangeArrowheads="1"/>
          </p:cNvSpPr>
          <p:nvPr/>
        </p:nvSpPr>
        <p:spPr bwMode="auto">
          <a:xfrm>
            <a:off x="467544" y="2780928"/>
            <a:ext cx="6624736" cy="4095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 REVOKE CREATE TABLE FROM SCOTT ;</a:t>
            </a:r>
            <a:endParaRPr kumimoji="1" lang="en-US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3356992"/>
            <a:ext cx="8280920" cy="1944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WITH ADMIN OPTION </a:t>
            </a:r>
            <a:r>
              <a:rPr lang="ko-KR" altLang="ko-KR" sz="1500" dirty="0">
                <a:solidFill>
                  <a:schemeClr val="tx1"/>
                </a:solidFill>
              </a:rPr>
              <a:t>이란 관리자의 권한을 다른 사용자에게 위임하는 기능인데 예를 들어서</a:t>
            </a:r>
            <a:r>
              <a:rPr lang="en-US" altLang="ko-KR" sz="1500" dirty="0">
                <a:solidFill>
                  <a:schemeClr val="tx1"/>
                </a:solidFill>
              </a:rPr>
              <a:t> DBA </a:t>
            </a:r>
            <a:r>
              <a:rPr lang="ko-KR" altLang="ko-KR" sz="1500" dirty="0">
                <a:solidFill>
                  <a:schemeClr val="tx1"/>
                </a:solidFill>
              </a:rPr>
              <a:t>가</a:t>
            </a:r>
            <a:r>
              <a:rPr lang="en-US" altLang="ko-KR" sz="1500" dirty="0">
                <a:solidFill>
                  <a:schemeClr val="tx1"/>
                </a:solidFill>
              </a:rPr>
              <a:t> A User </a:t>
            </a:r>
            <a:r>
              <a:rPr lang="ko-KR" altLang="ko-KR" sz="1500" dirty="0">
                <a:solidFill>
                  <a:schemeClr val="tx1"/>
                </a:solidFill>
              </a:rPr>
              <a:t>에게 </a:t>
            </a:r>
            <a:r>
              <a:rPr lang="en-US" altLang="ko-KR" sz="1500" dirty="0">
                <a:solidFill>
                  <a:schemeClr val="tx1"/>
                </a:solidFill>
              </a:rPr>
              <a:t>CREATE SESSION </a:t>
            </a:r>
            <a:r>
              <a:rPr lang="ko-KR" altLang="ko-KR" sz="1500" dirty="0">
                <a:solidFill>
                  <a:schemeClr val="tx1"/>
                </a:solidFill>
              </a:rPr>
              <a:t>이란 권한을 줄 때 </a:t>
            </a:r>
            <a:r>
              <a:rPr lang="en-US" altLang="ko-KR" sz="1500" dirty="0">
                <a:solidFill>
                  <a:schemeClr val="tx1"/>
                </a:solidFill>
              </a:rPr>
              <a:t>WITH ADMIN OPTION </a:t>
            </a:r>
            <a:r>
              <a:rPr lang="ko-KR" altLang="ko-KR" sz="1500" dirty="0">
                <a:solidFill>
                  <a:schemeClr val="tx1"/>
                </a:solidFill>
              </a:rPr>
              <a:t>없이 그냥 주면</a:t>
            </a:r>
            <a:r>
              <a:rPr lang="en-US" altLang="ko-KR" sz="1500" dirty="0">
                <a:solidFill>
                  <a:schemeClr val="tx1"/>
                </a:solidFill>
              </a:rPr>
              <a:t> A User</a:t>
            </a:r>
            <a:r>
              <a:rPr lang="ko-KR" altLang="ko-KR" sz="1500" dirty="0">
                <a:solidFill>
                  <a:schemeClr val="tx1"/>
                </a:solidFill>
              </a:rPr>
              <a:t>는 </a:t>
            </a:r>
            <a:r>
              <a:rPr lang="en-US" altLang="ko-KR" sz="1500" dirty="0">
                <a:solidFill>
                  <a:schemeClr val="tx1"/>
                </a:solidFill>
              </a:rPr>
              <a:t>CREATE SESSION </a:t>
            </a:r>
            <a:r>
              <a:rPr lang="ko-KR" altLang="ko-KR" sz="1500" dirty="0">
                <a:solidFill>
                  <a:schemeClr val="tx1"/>
                </a:solidFill>
              </a:rPr>
              <a:t>을 수행할 수 있는 권한만 받게 되지만 </a:t>
            </a:r>
            <a:r>
              <a:rPr lang="en-US" altLang="ko-KR" sz="1500" dirty="0">
                <a:solidFill>
                  <a:schemeClr val="tx1"/>
                </a:solidFill>
              </a:rPr>
              <a:t>WITH ADMIN OPTION </a:t>
            </a:r>
            <a:r>
              <a:rPr lang="ko-KR" altLang="ko-KR" sz="1500" dirty="0">
                <a:solidFill>
                  <a:schemeClr val="tx1"/>
                </a:solidFill>
              </a:rPr>
              <a:t>을 추가해서 주게 되면</a:t>
            </a:r>
            <a:r>
              <a:rPr lang="en-US" altLang="ko-KR" sz="1500" dirty="0">
                <a:solidFill>
                  <a:schemeClr val="tx1"/>
                </a:solidFill>
              </a:rPr>
              <a:t> A User </a:t>
            </a:r>
            <a:r>
              <a:rPr lang="ko-KR" altLang="ko-KR" sz="1500" dirty="0">
                <a:solidFill>
                  <a:schemeClr val="tx1"/>
                </a:solidFill>
              </a:rPr>
              <a:t>는 또 다른 사용자에게 </a:t>
            </a:r>
            <a:r>
              <a:rPr lang="en-US" altLang="ko-KR" sz="1500" dirty="0">
                <a:solidFill>
                  <a:schemeClr val="tx1"/>
                </a:solidFill>
              </a:rPr>
              <a:t>WITH ADMIN OPTION </a:t>
            </a:r>
            <a:r>
              <a:rPr lang="ko-KR" altLang="ko-KR" sz="1500" dirty="0">
                <a:solidFill>
                  <a:schemeClr val="tx1"/>
                </a:solidFill>
              </a:rPr>
              <a:t>과 함께 받은 </a:t>
            </a:r>
            <a:r>
              <a:rPr lang="en-US" altLang="ko-KR" sz="1500" dirty="0">
                <a:solidFill>
                  <a:schemeClr val="tx1"/>
                </a:solidFill>
              </a:rPr>
              <a:t>CREATE SESSION  </a:t>
            </a:r>
            <a:r>
              <a:rPr lang="ko-KR" altLang="ko-KR" sz="1500" dirty="0">
                <a:solidFill>
                  <a:schemeClr val="tx1"/>
                </a:solidFill>
              </a:rPr>
              <a:t>이라는 권한을 마치</a:t>
            </a:r>
            <a:r>
              <a:rPr lang="en-US" altLang="ko-KR" sz="1500" dirty="0">
                <a:solidFill>
                  <a:schemeClr val="tx1"/>
                </a:solidFill>
              </a:rPr>
              <a:t> DBA </a:t>
            </a:r>
            <a:r>
              <a:rPr lang="ko-KR" altLang="ko-KR" sz="1500" dirty="0">
                <a:solidFill>
                  <a:schemeClr val="tx1"/>
                </a:solidFill>
              </a:rPr>
              <a:t>처럼 할당 해 줄 수 가 있게 됩니다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또한 다른 사용자가 가진 </a:t>
            </a:r>
            <a:r>
              <a:rPr lang="en-US" altLang="ko-KR" sz="1500" dirty="0">
                <a:solidFill>
                  <a:schemeClr val="tx1"/>
                </a:solidFill>
              </a:rPr>
              <a:t>CREATE TABLE </a:t>
            </a:r>
            <a:r>
              <a:rPr lang="ko-KR" altLang="ko-KR" sz="1500" dirty="0">
                <a:solidFill>
                  <a:schemeClr val="tx1"/>
                </a:solidFill>
              </a:rPr>
              <a:t>이란 권한을 회수</a:t>
            </a:r>
            <a:r>
              <a:rPr lang="en-US" altLang="ko-KR" sz="1500" dirty="0">
                <a:solidFill>
                  <a:schemeClr val="tx1"/>
                </a:solidFill>
              </a:rPr>
              <a:t>(REVOKE)</a:t>
            </a:r>
            <a:r>
              <a:rPr lang="ko-KR" altLang="ko-KR" sz="1500" dirty="0">
                <a:solidFill>
                  <a:schemeClr val="tx1"/>
                </a:solidFill>
              </a:rPr>
              <a:t>할 수도 있게 됩니다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CF188E-222D-6A4C-788F-94E029D23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1720" y="0"/>
            <a:ext cx="576064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13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오라클</a:t>
            </a:r>
            <a:r>
              <a:rPr lang="ko-KR" altLang="ko-KR" sz="2000" b="1" dirty="0">
                <a:solidFill>
                  <a:schemeClr val="tx1"/>
                </a:solidFill>
              </a:rPr>
              <a:t> 계정 관리 방법을 배웁니다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820891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4) </a:t>
            </a:r>
            <a:r>
              <a:rPr lang="ko-KR" altLang="ko-KR" b="1" dirty="0">
                <a:solidFill>
                  <a:schemeClr val="tx1"/>
                </a:solidFill>
              </a:rPr>
              <a:t>사용자가 가지고 있는 권한 조회하기 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228353" name="Rectangle 1"/>
          <p:cNvSpPr>
            <a:spLocks noChangeArrowheads="1"/>
          </p:cNvSpPr>
          <p:nvPr/>
        </p:nvSpPr>
        <p:spPr bwMode="auto">
          <a:xfrm>
            <a:off x="827584" y="1916832"/>
            <a:ext cx="6264696" cy="26642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SYS&gt;SELECT * FROM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dba_sys_privs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WHERE grantee='SCOTT'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GRANTEE                  PRIVILEGE                           ADM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------------------------  --------------------------------  --------------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                     CREATE VIEW                         NO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                     QUERY REWRITE                     NO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                     CREATE MATERIALIZED VIEW     NO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                     UNLIMITED TABLESPACE           NO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                     CREATE PUBLIC SYNONYM        NO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0B3489-74D8-0A43-3CED-98888F879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1720" y="0"/>
            <a:ext cx="576064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13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오라클</a:t>
            </a:r>
            <a:r>
              <a:rPr lang="ko-KR" altLang="ko-KR" sz="2000" b="1" dirty="0">
                <a:solidFill>
                  <a:schemeClr val="tx1"/>
                </a:solidFill>
              </a:rPr>
              <a:t> 계정 관리 방법을 배웁니다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489654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5) Object Privilege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772816"/>
            <a:ext cx="720080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(1) Object </a:t>
            </a:r>
            <a:r>
              <a:rPr lang="ko-KR" altLang="ko-KR" b="1" dirty="0">
                <a:solidFill>
                  <a:schemeClr val="tx1"/>
                </a:solidFill>
              </a:rPr>
              <a:t>권한 할당하기</a:t>
            </a:r>
            <a:r>
              <a:rPr lang="en-US" altLang="ko-KR" b="1" dirty="0">
                <a:solidFill>
                  <a:schemeClr val="tx1"/>
                </a:solidFill>
              </a:rPr>
              <a:t> / </a:t>
            </a:r>
            <a:r>
              <a:rPr lang="ko-KR" altLang="ko-KR" b="1" dirty="0">
                <a:solidFill>
                  <a:schemeClr val="tx1"/>
                </a:solidFill>
              </a:rPr>
              <a:t>해제하기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2348880"/>
            <a:ext cx="8568952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-</a:t>
            </a:r>
            <a:r>
              <a:rPr lang="ko-KR" altLang="ko-KR" sz="1500" b="1" dirty="0">
                <a:solidFill>
                  <a:schemeClr val="tx1"/>
                </a:solidFill>
              </a:rPr>
              <a:t>사용 예제</a:t>
            </a:r>
            <a:r>
              <a:rPr lang="en-US" altLang="ko-KR" sz="1500" b="1" dirty="0">
                <a:solidFill>
                  <a:schemeClr val="tx1"/>
                </a:solidFill>
              </a:rPr>
              <a:t> 1: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HR </a:t>
            </a:r>
            <a:r>
              <a:rPr lang="ko-KR" altLang="ko-KR" sz="1500" dirty="0">
                <a:solidFill>
                  <a:schemeClr val="tx1"/>
                </a:solidFill>
              </a:rPr>
              <a:t>사용자에게</a:t>
            </a:r>
            <a:r>
              <a:rPr lang="en-US" altLang="ko-KR" sz="1500" dirty="0">
                <a:solidFill>
                  <a:schemeClr val="tx1"/>
                </a:solidFill>
              </a:rPr>
              <a:t> SCOTT </a:t>
            </a:r>
            <a:r>
              <a:rPr lang="ko-KR" altLang="ko-KR" sz="1500" dirty="0">
                <a:solidFill>
                  <a:schemeClr val="tx1"/>
                </a:solidFill>
              </a:rPr>
              <a:t>사용자가 만든</a:t>
            </a:r>
            <a:r>
              <a:rPr lang="en-US" altLang="ko-KR" sz="1500" dirty="0">
                <a:solidFill>
                  <a:schemeClr val="tx1"/>
                </a:solidFill>
              </a:rPr>
              <a:t> EMP </a:t>
            </a:r>
            <a:r>
              <a:rPr lang="ko-KR" altLang="ko-KR" sz="1500" dirty="0">
                <a:solidFill>
                  <a:schemeClr val="tx1"/>
                </a:solidFill>
              </a:rPr>
              <a:t>테이블을</a:t>
            </a:r>
            <a:r>
              <a:rPr lang="en-US" altLang="ko-KR" sz="1500" dirty="0">
                <a:solidFill>
                  <a:schemeClr val="tx1"/>
                </a:solidFill>
              </a:rPr>
              <a:t> SELECT </a:t>
            </a:r>
            <a:r>
              <a:rPr lang="ko-KR" altLang="ko-KR" sz="1500" dirty="0">
                <a:solidFill>
                  <a:schemeClr val="tx1"/>
                </a:solidFill>
              </a:rPr>
              <a:t>할 수 있도록 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ko-KR" sz="1500" dirty="0">
                <a:solidFill>
                  <a:schemeClr val="tx1"/>
                </a:solidFill>
              </a:rPr>
              <a:t>권한을 할당하세요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sp>
        <p:nvSpPr>
          <p:cNvPr id="227329" name="AutoShape 1"/>
          <p:cNvSpPr>
            <a:spLocks noChangeArrowheads="1"/>
          </p:cNvSpPr>
          <p:nvPr/>
        </p:nvSpPr>
        <p:spPr bwMode="auto">
          <a:xfrm>
            <a:off x="467544" y="3429000"/>
            <a:ext cx="4680520" cy="504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 GRANT  select  ON  scott.emp  TO  hr ;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5536" y="4005064"/>
            <a:ext cx="806489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-</a:t>
            </a:r>
            <a:r>
              <a:rPr lang="ko-KR" altLang="ko-KR" sz="1500" b="1" dirty="0">
                <a:solidFill>
                  <a:schemeClr val="tx1"/>
                </a:solidFill>
              </a:rPr>
              <a:t>사용 예제</a:t>
            </a:r>
            <a:r>
              <a:rPr lang="en-US" altLang="ko-KR" sz="1500" b="1" dirty="0">
                <a:solidFill>
                  <a:schemeClr val="tx1"/>
                </a:solidFill>
              </a:rPr>
              <a:t> 2: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HR </a:t>
            </a:r>
            <a:r>
              <a:rPr lang="ko-KR" altLang="ko-KR" sz="1500" dirty="0">
                <a:solidFill>
                  <a:schemeClr val="tx1"/>
                </a:solidFill>
              </a:rPr>
              <a:t>사용자에게</a:t>
            </a:r>
            <a:r>
              <a:rPr lang="en-US" altLang="ko-KR" sz="1500" dirty="0">
                <a:solidFill>
                  <a:schemeClr val="tx1"/>
                </a:solidFill>
              </a:rPr>
              <a:t> SCOTT User </a:t>
            </a:r>
            <a:r>
              <a:rPr lang="ko-KR" altLang="ko-KR" sz="1500" dirty="0">
                <a:solidFill>
                  <a:schemeClr val="tx1"/>
                </a:solidFill>
              </a:rPr>
              <a:t>가 만든</a:t>
            </a:r>
            <a:r>
              <a:rPr lang="en-US" altLang="ko-KR" sz="1500" dirty="0">
                <a:solidFill>
                  <a:schemeClr val="tx1"/>
                </a:solidFill>
              </a:rPr>
              <a:t> EMP </a:t>
            </a:r>
            <a:r>
              <a:rPr lang="ko-KR" altLang="ko-KR" sz="1500" dirty="0">
                <a:solidFill>
                  <a:schemeClr val="tx1"/>
                </a:solidFill>
              </a:rPr>
              <a:t>테이블을</a:t>
            </a:r>
            <a:r>
              <a:rPr lang="en-US" altLang="ko-KR" sz="1500" dirty="0">
                <a:solidFill>
                  <a:schemeClr val="tx1"/>
                </a:solidFill>
              </a:rPr>
              <a:t> UPDATE </a:t>
            </a:r>
            <a:r>
              <a:rPr lang="ko-KR" altLang="ko-KR" sz="1500" dirty="0">
                <a:solidFill>
                  <a:schemeClr val="tx1"/>
                </a:solidFill>
              </a:rPr>
              <a:t>할 수 있도록 권한을</a:t>
            </a:r>
            <a:r>
              <a:rPr lang="en-US" altLang="ko-KR" sz="1500" dirty="0">
                <a:solidFill>
                  <a:schemeClr val="tx1"/>
                </a:solidFill>
              </a:rPr>
              <a:t>  </a:t>
            </a:r>
            <a:r>
              <a:rPr lang="ko-KR" altLang="ko-KR" sz="1500" dirty="0">
                <a:solidFill>
                  <a:schemeClr val="tx1"/>
                </a:solidFill>
              </a:rPr>
              <a:t>할당하세요</a:t>
            </a:r>
            <a:r>
              <a:rPr lang="en-US" altLang="ko-KR" sz="1500" dirty="0">
                <a:solidFill>
                  <a:schemeClr val="tx1"/>
                </a:solidFill>
              </a:rPr>
              <a:t>.  </a:t>
            </a:r>
            <a:r>
              <a:rPr lang="ko-KR" altLang="ko-KR" sz="1500" dirty="0">
                <a:solidFill>
                  <a:schemeClr val="tx1"/>
                </a:solidFill>
              </a:rPr>
              <a:t>그리고 </a:t>
            </a:r>
            <a:r>
              <a:rPr lang="en-US" altLang="ko-KR" sz="1500" dirty="0">
                <a:solidFill>
                  <a:schemeClr val="tx1"/>
                </a:solidFill>
              </a:rPr>
              <a:t>HR </a:t>
            </a:r>
            <a:r>
              <a:rPr lang="ko-KR" altLang="ko-KR" sz="1500" dirty="0">
                <a:solidFill>
                  <a:schemeClr val="tx1"/>
                </a:solidFill>
              </a:rPr>
              <a:t>사용자가 이 권한을 다른 사람에게 줄 수 있도록 하세요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sp>
        <p:nvSpPr>
          <p:cNvPr id="227330" name="AutoShape 2"/>
          <p:cNvSpPr>
            <a:spLocks noChangeArrowheads="1"/>
          </p:cNvSpPr>
          <p:nvPr/>
        </p:nvSpPr>
        <p:spPr bwMode="auto">
          <a:xfrm>
            <a:off x="467544" y="5157192"/>
            <a:ext cx="6840760" cy="504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 GRANT update ON scott.emp TO hr  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WITH GRANT OPTION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D71913-71A3-BE61-3643-7F5D05290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980728"/>
            <a:ext cx="8712968" cy="1470025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13</a:t>
            </a:r>
            <a:r>
              <a:rPr lang="ko-KR" altLang="ko-KR" sz="3200" b="1" dirty="0"/>
              <a:t>장</a:t>
            </a:r>
            <a:r>
              <a:rPr lang="en-US" altLang="ko-KR" sz="3200" b="1" dirty="0"/>
              <a:t>. </a:t>
            </a:r>
            <a:r>
              <a:rPr lang="ko-KR" altLang="ko-KR" sz="3200" b="1" dirty="0" err="1"/>
              <a:t>오라클</a:t>
            </a:r>
            <a:r>
              <a:rPr lang="ko-KR" altLang="ko-KR" sz="3200" b="1" dirty="0"/>
              <a:t> 계정 관리 방법을 배웁니다</a:t>
            </a:r>
            <a:endParaRPr lang="ko-KR" altLang="ko-KR" sz="3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2564904"/>
            <a:ext cx="6336704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0" name="그림 9" descr="3번.png"/>
          <p:cNvPicPr/>
          <p:nvPr/>
        </p:nvPicPr>
        <p:blipFill>
          <a:blip r:embed="rId2" cstate="print"/>
          <a:srcRect t="2727" b="15732"/>
          <a:stretch>
            <a:fillRect/>
          </a:stretch>
        </p:blipFill>
        <p:spPr>
          <a:xfrm>
            <a:off x="7524328" y="2852936"/>
            <a:ext cx="1127362" cy="122413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91680" y="2708920"/>
            <a:ext cx="63367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[ </a:t>
            </a:r>
            <a:r>
              <a:rPr lang="ko-KR" altLang="ko-KR" sz="1600" b="1" dirty="0">
                <a:solidFill>
                  <a:schemeClr val="tx1"/>
                </a:solidFill>
              </a:rPr>
              <a:t>이번 장에서 배울 내용들</a:t>
            </a:r>
            <a:r>
              <a:rPr lang="en-US" altLang="ko-KR" sz="1600" b="1" dirty="0">
                <a:solidFill>
                  <a:schemeClr val="tx1"/>
                </a:solidFill>
              </a:rPr>
              <a:t> ]</a:t>
            </a:r>
          </a:p>
          <a:p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1. User </a:t>
            </a:r>
            <a:r>
              <a:rPr lang="ko-KR" altLang="ko-KR" sz="1600" dirty="0">
                <a:solidFill>
                  <a:schemeClr val="tx1"/>
                </a:solidFill>
              </a:rPr>
              <a:t>와</a:t>
            </a:r>
            <a:r>
              <a:rPr lang="en-US" altLang="ko-KR" sz="1600" dirty="0">
                <a:solidFill>
                  <a:schemeClr val="tx1"/>
                </a:solidFill>
              </a:rPr>
              <a:t> Schema </a:t>
            </a:r>
            <a:r>
              <a:rPr lang="ko-KR" altLang="ko-KR" sz="1600" dirty="0">
                <a:solidFill>
                  <a:schemeClr val="tx1"/>
                </a:solidFill>
              </a:rPr>
              <a:t>의 의미를 살펴봅니다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2. Profile </a:t>
            </a:r>
            <a:r>
              <a:rPr lang="ko-KR" altLang="ko-KR" sz="1600" dirty="0">
                <a:solidFill>
                  <a:schemeClr val="tx1"/>
                </a:solidFill>
              </a:rPr>
              <a:t>의 의미와 생성</a:t>
            </a:r>
            <a:r>
              <a:rPr lang="en-US" altLang="ko-KR" sz="1600" dirty="0">
                <a:solidFill>
                  <a:schemeClr val="tx1"/>
                </a:solidFill>
              </a:rPr>
              <a:t> , </a:t>
            </a:r>
            <a:r>
              <a:rPr lang="ko-KR" altLang="ko-KR" sz="1600" dirty="0">
                <a:solidFill>
                  <a:schemeClr val="tx1"/>
                </a:solidFill>
              </a:rPr>
              <a:t>적용 및 관리방법을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3. Privilege </a:t>
            </a:r>
            <a:r>
              <a:rPr lang="ko-KR" altLang="ko-KR" sz="1600" dirty="0">
                <a:solidFill>
                  <a:schemeClr val="tx1"/>
                </a:solidFill>
              </a:rPr>
              <a:t>의 의미와 적용 및 관리방법을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4. Role </a:t>
            </a:r>
            <a:r>
              <a:rPr lang="ko-KR" altLang="ko-KR" sz="1600" dirty="0">
                <a:solidFill>
                  <a:schemeClr val="tx1"/>
                </a:solidFill>
              </a:rPr>
              <a:t>의 의미와 적용 및 관리방법을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.               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.                 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F3A27D-A8BF-470A-2020-553C773C8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1720" y="0"/>
            <a:ext cx="576064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13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오라클</a:t>
            </a:r>
            <a:r>
              <a:rPr lang="ko-KR" altLang="ko-KR" sz="2000" b="1" dirty="0">
                <a:solidFill>
                  <a:schemeClr val="tx1"/>
                </a:solidFill>
              </a:rPr>
              <a:t> 계정 관리 방법을 배웁니다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49694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-</a:t>
            </a:r>
            <a:r>
              <a:rPr lang="ko-KR" altLang="ko-KR" sz="1500" b="1" dirty="0">
                <a:solidFill>
                  <a:schemeClr val="tx1"/>
                </a:solidFill>
              </a:rPr>
              <a:t>사용 예제</a:t>
            </a:r>
            <a:r>
              <a:rPr lang="en-US" altLang="ko-KR" sz="1500" b="1" dirty="0">
                <a:solidFill>
                  <a:schemeClr val="tx1"/>
                </a:solidFill>
              </a:rPr>
              <a:t> 3: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HR </a:t>
            </a:r>
            <a:r>
              <a:rPr lang="ko-KR" altLang="ko-KR" sz="1500" dirty="0">
                <a:solidFill>
                  <a:schemeClr val="tx1"/>
                </a:solidFill>
              </a:rPr>
              <a:t>사용자가 할당 받은 </a:t>
            </a:r>
            <a:r>
              <a:rPr lang="en-US" altLang="ko-KR" sz="1500" dirty="0">
                <a:solidFill>
                  <a:schemeClr val="tx1"/>
                </a:solidFill>
              </a:rPr>
              <a:t>SCOTT User </a:t>
            </a:r>
            <a:r>
              <a:rPr lang="ko-KR" altLang="ko-KR" sz="1500" dirty="0">
                <a:solidFill>
                  <a:schemeClr val="tx1"/>
                </a:solidFill>
              </a:rPr>
              <a:t>의</a:t>
            </a:r>
            <a:r>
              <a:rPr lang="en-US" altLang="ko-KR" sz="1500" dirty="0">
                <a:solidFill>
                  <a:schemeClr val="tx1"/>
                </a:solidFill>
              </a:rPr>
              <a:t> EMP </a:t>
            </a:r>
            <a:r>
              <a:rPr lang="ko-KR" altLang="ko-KR" sz="1500" dirty="0">
                <a:solidFill>
                  <a:schemeClr val="tx1"/>
                </a:solidFill>
              </a:rPr>
              <a:t>테이블을</a:t>
            </a:r>
            <a:r>
              <a:rPr lang="en-US" altLang="ko-KR" sz="1500" dirty="0">
                <a:solidFill>
                  <a:schemeClr val="tx1"/>
                </a:solidFill>
              </a:rPr>
              <a:t> SELECT </a:t>
            </a:r>
            <a:r>
              <a:rPr lang="ko-KR" altLang="ko-KR" sz="1500" dirty="0">
                <a:solidFill>
                  <a:schemeClr val="tx1"/>
                </a:solidFill>
              </a:rPr>
              <a:t>할 수 있는 권한을 회수하세요</a:t>
            </a:r>
          </a:p>
        </p:txBody>
      </p:sp>
      <p:sp>
        <p:nvSpPr>
          <p:cNvPr id="226305" name="AutoShape 1"/>
          <p:cNvSpPr>
            <a:spLocks noChangeArrowheads="1"/>
          </p:cNvSpPr>
          <p:nvPr/>
        </p:nvSpPr>
        <p:spPr bwMode="auto">
          <a:xfrm>
            <a:off x="251520" y="1844824"/>
            <a:ext cx="4894262" cy="3968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 REVOKE  select ON  scott.emp  FROM  hr ;</a:t>
            </a:r>
            <a:endParaRPr kumimoji="1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2636912"/>
            <a:ext cx="8424936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sz="1500" b="1" dirty="0">
                <a:solidFill>
                  <a:schemeClr val="tx1"/>
                </a:solidFill>
              </a:rPr>
              <a:t>WITH GRANT OPTION </a:t>
            </a:r>
            <a:r>
              <a:rPr lang="ko-KR" altLang="ko-KR" sz="1500" b="1" dirty="0">
                <a:solidFill>
                  <a:schemeClr val="tx1"/>
                </a:solidFill>
              </a:rPr>
              <a:t>이란</a:t>
            </a:r>
            <a:r>
              <a:rPr lang="en-US" altLang="ko-KR" sz="1500" b="1" dirty="0">
                <a:solidFill>
                  <a:schemeClr val="tx1"/>
                </a:solidFill>
              </a:rPr>
              <a:t>?</a:t>
            </a:r>
          </a:p>
          <a:p>
            <a:pPr>
              <a:buFontTx/>
              <a:buChar char="-"/>
            </a:pPr>
            <a:endParaRPr lang="ko-KR" altLang="ko-KR" sz="1500" b="1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System Privilege </a:t>
            </a:r>
            <a:r>
              <a:rPr lang="ko-KR" altLang="ko-KR" sz="1500" dirty="0">
                <a:solidFill>
                  <a:schemeClr val="tx1"/>
                </a:solidFill>
              </a:rPr>
              <a:t>에서 권한 위임을 하기 위해서는 권한 할당을 할 때</a:t>
            </a:r>
            <a:r>
              <a:rPr lang="en-US" altLang="ko-KR" sz="1500" dirty="0">
                <a:solidFill>
                  <a:schemeClr val="tx1"/>
                </a:solidFill>
              </a:rPr>
              <a:t> WITH ADMIN OPTION </a:t>
            </a:r>
            <a:r>
              <a:rPr lang="ko-KR" altLang="ko-KR" sz="1500" dirty="0">
                <a:solidFill>
                  <a:schemeClr val="tx1"/>
                </a:solidFill>
              </a:rPr>
              <a:t>을 사용하였습니다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r>
              <a:rPr lang="ko-KR" altLang="ko-KR" sz="1500" dirty="0">
                <a:solidFill>
                  <a:schemeClr val="tx1"/>
                </a:solidFill>
              </a:rPr>
              <a:t>그러나</a:t>
            </a:r>
            <a:r>
              <a:rPr lang="en-US" altLang="ko-KR" sz="1500" dirty="0">
                <a:solidFill>
                  <a:schemeClr val="tx1"/>
                </a:solidFill>
              </a:rPr>
              <a:t> Object Privilege </a:t>
            </a:r>
            <a:r>
              <a:rPr lang="ko-KR" altLang="ko-KR" sz="1500" dirty="0">
                <a:solidFill>
                  <a:schemeClr val="tx1"/>
                </a:solidFill>
              </a:rPr>
              <a:t>에서는 같은 의미의 작업을 할 때 </a:t>
            </a:r>
            <a:r>
              <a:rPr lang="en-US" altLang="ko-KR" sz="1500" dirty="0">
                <a:solidFill>
                  <a:schemeClr val="tx1"/>
                </a:solidFill>
              </a:rPr>
              <a:t>WITH GRANT OPTION </a:t>
            </a:r>
            <a:r>
              <a:rPr lang="ko-KR" altLang="ko-KR" sz="1500" dirty="0">
                <a:solidFill>
                  <a:schemeClr val="tx1"/>
                </a:solidFill>
              </a:rPr>
              <a:t>을 사용합니다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이 두 가지 옵션의 차이점은</a:t>
            </a:r>
            <a:r>
              <a:rPr lang="en-US" altLang="ko-KR" sz="1500" dirty="0">
                <a:solidFill>
                  <a:schemeClr val="tx1"/>
                </a:solidFill>
              </a:rPr>
              <a:t> DBA</a:t>
            </a:r>
            <a:r>
              <a:rPr lang="ko-KR" altLang="ko-KR" sz="1500" dirty="0">
                <a:solidFill>
                  <a:schemeClr val="tx1"/>
                </a:solidFill>
              </a:rPr>
              <a:t>가</a:t>
            </a:r>
            <a:r>
              <a:rPr lang="en-US" altLang="ko-KR" sz="1500" dirty="0">
                <a:solidFill>
                  <a:schemeClr val="tx1"/>
                </a:solidFill>
              </a:rPr>
              <a:t> A </a:t>
            </a:r>
            <a:r>
              <a:rPr lang="ko-KR" altLang="ko-KR" sz="1500" dirty="0">
                <a:solidFill>
                  <a:schemeClr val="tx1"/>
                </a:solidFill>
              </a:rPr>
              <a:t>사용자에게</a:t>
            </a:r>
            <a:r>
              <a:rPr lang="en-US" altLang="ko-KR" sz="1500" dirty="0">
                <a:solidFill>
                  <a:schemeClr val="tx1"/>
                </a:solidFill>
              </a:rPr>
              <a:t> WITH ADMIN OPTION</a:t>
            </a:r>
            <a:r>
              <a:rPr lang="ko-KR" altLang="ko-KR" sz="1500" dirty="0">
                <a:solidFill>
                  <a:schemeClr val="tx1"/>
                </a:solidFill>
              </a:rPr>
              <a:t>을 사용하여 권한을 주고</a:t>
            </a:r>
            <a:r>
              <a:rPr lang="en-US" altLang="ko-KR" sz="1500" dirty="0">
                <a:solidFill>
                  <a:schemeClr val="tx1"/>
                </a:solidFill>
              </a:rPr>
              <a:t> A</a:t>
            </a:r>
            <a:r>
              <a:rPr lang="ko-KR" altLang="ko-KR" sz="1500" dirty="0">
                <a:solidFill>
                  <a:schemeClr val="tx1"/>
                </a:solidFill>
              </a:rPr>
              <a:t>사용자가 다시</a:t>
            </a:r>
            <a:r>
              <a:rPr lang="en-US" altLang="ko-KR" sz="1500" dirty="0">
                <a:solidFill>
                  <a:schemeClr val="tx1"/>
                </a:solidFill>
              </a:rPr>
              <a:t> B </a:t>
            </a:r>
            <a:r>
              <a:rPr lang="ko-KR" altLang="ko-KR" sz="1500" dirty="0">
                <a:solidFill>
                  <a:schemeClr val="tx1"/>
                </a:solidFill>
              </a:rPr>
              <a:t>사용자에게 권한을 주었을 때</a:t>
            </a:r>
            <a:r>
              <a:rPr lang="en-US" altLang="ko-KR" sz="1500" dirty="0">
                <a:solidFill>
                  <a:schemeClr val="tx1"/>
                </a:solidFill>
              </a:rPr>
              <a:t> DBA</a:t>
            </a:r>
            <a:r>
              <a:rPr lang="ko-KR" altLang="ko-KR" sz="1500" dirty="0">
                <a:solidFill>
                  <a:schemeClr val="tx1"/>
                </a:solidFill>
              </a:rPr>
              <a:t>가</a:t>
            </a:r>
            <a:r>
              <a:rPr lang="en-US" altLang="ko-KR" sz="1500" dirty="0">
                <a:solidFill>
                  <a:schemeClr val="tx1"/>
                </a:solidFill>
              </a:rPr>
              <a:t> A </a:t>
            </a:r>
            <a:r>
              <a:rPr lang="ko-KR" altLang="ko-KR" sz="1500" dirty="0">
                <a:solidFill>
                  <a:schemeClr val="tx1"/>
                </a:solidFill>
              </a:rPr>
              <a:t>사용자에게서 권한을 해제해도</a:t>
            </a:r>
            <a:r>
              <a:rPr lang="en-US" altLang="ko-KR" sz="1500" dirty="0">
                <a:solidFill>
                  <a:schemeClr val="tx1"/>
                </a:solidFill>
              </a:rPr>
              <a:t> A </a:t>
            </a:r>
            <a:r>
              <a:rPr lang="ko-KR" altLang="ko-KR" sz="1500" dirty="0">
                <a:solidFill>
                  <a:schemeClr val="tx1"/>
                </a:solidFill>
              </a:rPr>
              <a:t>사용자로부터 권한을 받은</a:t>
            </a:r>
            <a:r>
              <a:rPr lang="en-US" altLang="ko-KR" sz="1500" dirty="0">
                <a:solidFill>
                  <a:schemeClr val="tx1"/>
                </a:solidFill>
              </a:rPr>
              <a:t> B </a:t>
            </a:r>
            <a:r>
              <a:rPr lang="ko-KR" altLang="ko-KR" sz="1500" dirty="0">
                <a:solidFill>
                  <a:schemeClr val="tx1"/>
                </a:solidFill>
              </a:rPr>
              <a:t>사용자는 권한이 해제가 안 되지만 </a:t>
            </a:r>
            <a:r>
              <a:rPr lang="en-US" altLang="ko-KR" sz="1500" dirty="0">
                <a:solidFill>
                  <a:schemeClr val="tx1"/>
                </a:solidFill>
              </a:rPr>
              <a:t>WITH GRANT OPTION </a:t>
            </a:r>
            <a:r>
              <a:rPr lang="ko-KR" altLang="ko-KR" sz="1500" dirty="0">
                <a:solidFill>
                  <a:schemeClr val="tx1"/>
                </a:solidFill>
              </a:rPr>
              <a:t>은</a:t>
            </a:r>
            <a:r>
              <a:rPr lang="en-US" altLang="ko-KR" sz="1500" dirty="0">
                <a:solidFill>
                  <a:schemeClr val="tx1"/>
                </a:solidFill>
              </a:rPr>
              <a:t> A </a:t>
            </a:r>
            <a:r>
              <a:rPr lang="ko-KR" altLang="ko-KR" sz="1500" dirty="0">
                <a:solidFill>
                  <a:schemeClr val="tx1"/>
                </a:solidFill>
              </a:rPr>
              <a:t>사용자의 권한을 해제하면 자동으로</a:t>
            </a:r>
            <a:r>
              <a:rPr lang="en-US" altLang="ko-KR" sz="1500" dirty="0">
                <a:solidFill>
                  <a:schemeClr val="tx1"/>
                </a:solidFill>
              </a:rPr>
              <a:t> A </a:t>
            </a:r>
            <a:r>
              <a:rPr lang="ko-KR" altLang="ko-KR" sz="1500" dirty="0">
                <a:solidFill>
                  <a:schemeClr val="tx1"/>
                </a:solidFill>
              </a:rPr>
              <a:t>사용자로부터 받은</a:t>
            </a:r>
            <a:r>
              <a:rPr lang="en-US" altLang="ko-KR" sz="1500" dirty="0">
                <a:solidFill>
                  <a:schemeClr val="tx1"/>
                </a:solidFill>
              </a:rPr>
              <a:t> B </a:t>
            </a:r>
            <a:r>
              <a:rPr lang="ko-KR" altLang="ko-KR" sz="1500" dirty="0">
                <a:solidFill>
                  <a:schemeClr val="tx1"/>
                </a:solidFill>
              </a:rPr>
              <a:t>사용자의 권한까지 해제되게 됩니다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C24910-796C-08E4-8416-DA3BA026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1720" y="0"/>
            <a:ext cx="576064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13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오라클</a:t>
            </a:r>
            <a:r>
              <a:rPr lang="ko-KR" altLang="ko-KR" sz="2000" b="1" dirty="0">
                <a:solidFill>
                  <a:schemeClr val="tx1"/>
                </a:solidFill>
              </a:rPr>
              <a:t> 계정 관리 방법을 배웁니다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597666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 Role (</a:t>
            </a:r>
            <a:r>
              <a:rPr lang="ko-KR" altLang="ko-KR" b="1" dirty="0" err="1">
                <a:solidFill>
                  <a:schemeClr val="tx1"/>
                </a:solidFill>
              </a:rPr>
              <a:t>롤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ko-KR" b="1" dirty="0">
                <a:solidFill>
                  <a:schemeClr val="tx1"/>
                </a:solidFill>
              </a:rPr>
              <a:t>관리하기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844824"/>
            <a:ext cx="388843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1) ROLE </a:t>
            </a:r>
            <a:r>
              <a:rPr lang="ko-KR" altLang="ko-KR" sz="1500" b="1" dirty="0">
                <a:solidFill>
                  <a:schemeClr val="tx1"/>
                </a:solidFill>
              </a:rPr>
              <a:t>생성하기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25281" name="AutoShape 1"/>
          <p:cNvSpPr>
            <a:spLocks noChangeArrowheads="1"/>
          </p:cNvSpPr>
          <p:nvPr/>
        </p:nvSpPr>
        <p:spPr bwMode="auto">
          <a:xfrm>
            <a:off x="395536" y="2420888"/>
            <a:ext cx="3222625" cy="3778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SYS&gt;CREATE ROLE testrole;</a:t>
            </a:r>
            <a:endParaRPr kumimoji="1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2996952"/>
            <a:ext cx="705678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2) ROLE </a:t>
            </a:r>
            <a:r>
              <a:rPr lang="ko-KR" altLang="ko-KR" sz="1500" b="1" dirty="0">
                <a:solidFill>
                  <a:schemeClr val="tx1"/>
                </a:solidFill>
              </a:rPr>
              <a:t>에</a:t>
            </a:r>
            <a:r>
              <a:rPr lang="en-US" altLang="ko-KR" sz="1500" b="1" dirty="0">
                <a:solidFill>
                  <a:schemeClr val="tx1"/>
                </a:solidFill>
              </a:rPr>
              <a:t> CREATE SESSION , CREATE TABLE </a:t>
            </a:r>
            <a:r>
              <a:rPr lang="ko-KR" altLang="ko-KR" sz="1500" b="1" dirty="0">
                <a:solidFill>
                  <a:schemeClr val="tx1"/>
                </a:solidFill>
              </a:rPr>
              <a:t>권한 할당하기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sp>
        <p:nvSpPr>
          <p:cNvPr id="225282" name="AutoShape 2"/>
          <p:cNvSpPr>
            <a:spLocks noChangeArrowheads="1"/>
          </p:cNvSpPr>
          <p:nvPr/>
        </p:nvSpPr>
        <p:spPr bwMode="auto">
          <a:xfrm>
            <a:off x="395536" y="3501008"/>
            <a:ext cx="5616624" cy="3714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SYS&gt;GRANT CREATE SESSION , CREATE TABLE TO 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testrole ;</a:t>
            </a:r>
            <a:endParaRPr kumimoji="1" lang="en-US" altLang="ko-KR" sz="1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4149080"/>
            <a:ext cx="417646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3) HR </a:t>
            </a:r>
            <a:r>
              <a:rPr lang="ko-KR" altLang="ko-KR" sz="1500" b="1" dirty="0">
                <a:solidFill>
                  <a:schemeClr val="tx1"/>
                </a:solidFill>
              </a:rPr>
              <a:t>사용자에게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en-US" altLang="ko-KR" sz="1500" b="1" dirty="0" err="1">
                <a:solidFill>
                  <a:schemeClr val="tx1"/>
                </a:solidFill>
              </a:rPr>
              <a:t>testrole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ko-KR" sz="1500" b="1" dirty="0">
                <a:solidFill>
                  <a:schemeClr val="tx1"/>
                </a:solidFill>
              </a:rPr>
              <a:t>할당하기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sp>
        <p:nvSpPr>
          <p:cNvPr id="225283" name="AutoShape 3"/>
          <p:cNvSpPr>
            <a:spLocks noChangeArrowheads="1"/>
          </p:cNvSpPr>
          <p:nvPr/>
        </p:nvSpPr>
        <p:spPr bwMode="auto">
          <a:xfrm>
            <a:off x="395536" y="4667101"/>
            <a:ext cx="3362325" cy="3460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SYS&gt;GRANT  testrole  TO  HR ;</a:t>
            </a:r>
            <a:endParaRPr kumimoji="1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3D3F82-6E0C-3EFD-E424-CEE837CC4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1720" y="0"/>
            <a:ext cx="576064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13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오라클</a:t>
            </a:r>
            <a:r>
              <a:rPr lang="ko-KR" altLang="ko-KR" sz="2000" b="1" dirty="0">
                <a:solidFill>
                  <a:schemeClr val="tx1"/>
                </a:solidFill>
              </a:rPr>
              <a:t> 계정 관리 방법을 배웁니다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5536" y="1196752"/>
            <a:ext cx="60486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4) </a:t>
            </a:r>
            <a:r>
              <a:rPr lang="ko-KR" altLang="ko-KR" sz="1500" b="1" dirty="0">
                <a:solidFill>
                  <a:schemeClr val="tx1"/>
                </a:solidFill>
              </a:rPr>
              <a:t>어떤 사용자가 어떤</a:t>
            </a:r>
            <a:r>
              <a:rPr lang="en-US" altLang="ko-KR" sz="1500" b="1" dirty="0">
                <a:solidFill>
                  <a:schemeClr val="tx1"/>
                </a:solidFill>
              </a:rPr>
              <a:t> ROLE </a:t>
            </a:r>
            <a:r>
              <a:rPr lang="ko-KR" altLang="ko-KR" sz="1500" b="1" dirty="0">
                <a:solidFill>
                  <a:schemeClr val="tx1"/>
                </a:solidFill>
              </a:rPr>
              <a:t>을 사용하는지 확인하기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sp>
        <p:nvSpPr>
          <p:cNvPr id="224257" name="Rectangle 1"/>
          <p:cNvSpPr>
            <a:spLocks noChangeArrowheads="1"/>
          </p:cNvSpPr>
          <p:nvPr/>
        </p:nvSpPr>
        <p:spPr bwMode="auto">
          <a:xfrm>
            <a:off x="467544" y="1700808"/>
            <a:ext cx="5976664" cy="18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SYS&gt;SELECT * FROM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dba_role_privs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WHERE grantee='HR';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GRANTEE         GRANTED_ROLE      ADM      DEF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 ----------------------- -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 --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HR                RESOURCE              NO         YES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HR                TESTROLE               NO         YES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HR                CONNECT               NO         YES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44FE0E-767C-2C88-7B89-DB160784D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1720" y="0"/>
            <a:ext cx="576064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13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오라클</a:t>
            </a:r>
            <a:r>
              <a:rPr lang="ko-KR" altLang="ko-KR" sz="2000" b="1" dirty="0">
                <a:solidFill>
                  <a:schemeClr val="tx1"/>
                </a:solidFill>
              </a:rPr>
              <a:t> 계정 관리 방법을 배웁니다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66967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5) </a:t>
            </a:r>
            <a:r>
              <a:rPr lang="ko-KR" altLang="ko-KR" b="1" dirty="0">
                <a:solidFill>
                  <a:schemeClr val="tx1"/>
                </a:solidFill>
              </a:rPr>
              <a:t>어떤</a:t>
            </a:r>
            <a:r>
              <a:rPr lang="en-US" altLang="ko-KR" b="1" dirty="0">
                <a:solidFill>
                  <a:schemeClr val="tx1"/>
                </a:solidFill>
              </a:rPr>
              <a:t> ROLE </a:t>
            </a:r>
            <a:r>
              <a:rPr lang="ko-KR" altLang="ko-KR" b="1" dirty="0">
                <a:solidFill>
                  <a:schemeClr val="tx1"/>
                </a:solidFill>
              </a:rPr>
              <a:t>에 어떤 권한이 있는지 확인하기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223233" name="Rectangle 1"/>
          <p:cNvSpPr>
            <a:spLocks noChangeArrowheads="1"/>
          </p:cNvSpPr>
          <p:nvPr/>
        </p:nvSpPr>
        <p:spPr bwMode="auto">
          <a:xfrm>
            <a:off x="611561" y="1600200"/>
            <a:ext cx="7776864" cy="45545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SYS&gt;SELECT * FROM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dba_sys_privs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WHERE grantee ='CONNECT';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GRANTEE               PRIVILEGE                ADM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--------------------- ------------------------  ----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CONNECT              CREATE SESSION          NO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SYS&gt;SELECT * FROM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dba_sys_privs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WHERE grantee ='RESOURCE';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GRANTEE      PRIVILEGE                        ADM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 -----------------------------  --------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RESOURCE     CREATE TRIGGER               NO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RESOURCE     CREATE SEQUENCE            NO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RESOURCE     CREATE TYPE                    NO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RESOURCE     CREATE PROCEDURE          NO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RESOURCE     CREATE CLUSTER               NO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RESOURCE     CREATE OPERATOR             NO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RESOURCE     CREATE INDEXTYPE             NO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RESOURCE     CREATE TABLE                    NO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21F1EA-74DB-6E38-776B-BD38457EF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1720" y="0"/>
            <a:ext cx="576064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13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오라클</a:t>
            </a:r>
            <a:r>
              <a:rPr lang="ko-KR" altLang="ko-KR" sz="2000" b="1" dirty="0">
                <a:solidFill>
                  <a:schemeClr val="tx1"/>
                </a:solidFill>
              </a:rPr>
              <a:t> 계정 관리 방법을 배웁니다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9512" y="1196752"/>
            <a:ext cx="79928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User</a:t>
            </a:r>
            <a:r>
              <a:rPr lang="ko-KR" altLang="ko-KR" b="1" dirty="0">
                <a:solidFill>
                  <a:schemeClr val="tx1"/>
                </a:solidFill>
              </a:rPr>
              <a:t>와 </a:t>
            </a:r>
            <a:r>
              <a:rPr lang="en-US" altLang="ko-KR" b="1" dirty="0">
                <a:solidFill>
                  <a:schemeClr val="tx1"/>
                </a:solidFill>
              </a:rPr>
              <a:t>Schema(</a:t>
            </a:r>
            <a:r>
              <a:rPr lang="ko-KR" altLang="ko-KR" b="1" dirty="0">
                <a:solidFill>
                  <a:schemeClr val="tx1"/>
                </a:solidFill>
              </a:rPr>
              <a:t>스키마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ko-KR" b="1" dirty="0">
                <a:solidFill>
                  <a:schemeClr val="tx1"/>
                </a:solidFill>
              </a:rPr>
              <a:t>에 대해서 알아봅니다</a:t>
            </a:r>
            <a:endParaRPr lang="ko-KR" altLang="ko-KR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5536" y="1772816"/>
            <a:ext cx="8352928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User </a:t>
            </a:r>
            <a:r>
              <a:rPr lang="ko-KR" altLang="ko-KR" sz="1500" b="1" dirty="0">
                <a:solidFill>
                  <a:schemeClr val="tx1"/>
                </a:solidFill>
              </a:rPr>
              <a:t>란</a:t>
            </a:r>
            <a:r>
              <a:rPr lang="en-US" altLang="ko-KR" sz="1500" b="1" dirty="0">
                <a:solidFill>
                  <a:schemeClr val="tx1"/>
                </a:solidFill>
              </a:rPr>
              <a:t>?</a:t>
            </a:r>
            <a:r>
              <a:rPr lang="ko-KR" altLang="ko-KR" sz="1500" b="1" dirty="0">
                <a:solidFill>
                  <a:schemeClr val="tx1"/>
                </a:solidFill>
              </a:rPr>
              <a:t> 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사용자계정을 의미합니다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우리가 원하는 데이터가 저장되어 있는 데이터베이스에 접속해서 데이터를 가져오든</a:t>
            </a:r>
            <a:r>
              <a:rPr lang="en-US" altLang="ko-KR" sz="1500" dirty="0">
                <a:solidFill>
                  <a:schemeClr val="tx1"/>
                </a:solidFill>
              </a:rPr>
              <a:t> (Select), </a:t>
            </a:r>
            <a:r>
              <a:rPr lang="ko-KR" altLang="ko-KR" sz="1500" dirty="0">
                <a:solidFill>
                  <a:schemeClr val="tx1"/>
                </a:solidFill>
              </a:rPr>
              <a:t>변경하든</a:t>
            </a:r>
            <a:r>
              <a:rPr lang="en-US" altLang="ko-KR" sz="1500" dirty="0">
                <a:solidFill>
                  <a:schemeClr val="tx1"/>
                </a:solidFill>
              </a:rPr>
              <a:t> (DML), </a:t>
            </a:r>
            <a:r>
              <a:rPr lang="ko-KR" altLang="ko-KR" sz="1500" dirty="0">
                <a:solidFill>
                  <a:schemeClr val="tx1"/>
                </a:solidFill>
              </a:rPr>
              <a:t>데이터에 어떤 영향을 주려면 </a:t>
            </a:r>
            <a:r>
              <a:rPr lang="en-US" altLang="ko-KR" sz="1500" dirty="0">
                <a:solidFill>
                  <a:schemeClr val="tx1"/>
                </a:solidFill>
              </a:rPr>
              <a:t>ORACLE Server </a:t>
            </a:r>
            <a:r>
              <a:rPr lang="ko-KR" altLang="ko-KR" sz="1500" dirty="0">
                <a:solidFill>
                  <a:schemeClr val="tx1"/>
                </a:solidFill>
              </a:rPr>
              <a:t>에 접속해서 작업을 해야 합니다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이때 </a:t>
            </a:r>
            <a:r>
              <a:rPr lang="en-US" altLang="ko-KR" sz="1500" dirty="0">
                <a:solidFill>
                  <a:schemeClr val="tx1"/>
                </a:solidFill>
              </a:rPr>
              <a:t>ORACLE Server </a:t>
            </a:r>
            <a:r>
              <a:rPr lang="ko-KR" altLang="ko-KR" sz="1500" dirty="0">
                <a:solidFill>
                  <a:schemeClr val="tx1"/>
                </a:solidFill>
              </a:rPr>
              <a:t>에 접속하기 위해 사용하는 것이</a:t>
            </a:r>
            <a:r>
              <a:rPr lang="en-US" altLang="ko-KR" sz="1500" dirty="0">
                <a:solidFill>
                  <a:schemeClr val="tx1"/>
                </a:solidFill>
              </a:rPr>
              <a:t> User(</a:t>
            </a:r>
            <a:r>
              <a:rPr lang="ko-KR" altLang="ko-KR" sz="1500" dirty="0">
                <a:solidFill>
                  <a:schemeClr val="tx1"/>
                </a:solidFill>
              </a:rPr>
              <a:t>계정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r>
              <a:rPr lang="ko-KR" altLang="ko-KR" sz="1500" dirty="0">
                <a:solidFill>
                  <a:schemeClr val="tx1"/>
                </a:solidFill>
              </a:rPr>
              <a:t>입니다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우리가 </a:t>
            </a:r>
            <a:r>
              <a:rPr lang="en-US" altLang="ko-KR" sz="1500" dirty="0">
                <a:solidFill>
                  <a:schemeClr val="tx1"/>
                </a:solidFill>
              </a:rPr>
              <a:t>ORACLE Server </a:t>
            </a:r>
            <a:r>
              <a:rPr lang="ko-KR" altLang="ko-KR" sz="1500" dirty="0">
                <a:solidFill>
                  <a:schemeClr val="tx1"/>
                </a:solidFill>
              </a:rPr>
              <a:t>에 접속하기 위해</a:t>
            </a:r>
            <a:r>
              <a:rPr lang="en-US" altLang="ko-KR" sz="1500" dirty="0">
                <a:solidFill>
                  <a:schemeClr val="tx1"/>
                </a:solidFill>
              </a:rPr>
              <a:t> CONN </a:t>
            </a:r>
            <a:r>
              <a:rPr lang="en-US" altLang="ko-KR" sz="1500" dirty="0" err="1">
                <a:solidFill>
                  <a:schemeClr val="tx1"/>
                </a:solidFill>
              </a:rPr>
              <a:t>scott</a:t>
            </a:r>
            <a:r>
              <a:rPr lang="en-US" altLang="ko-KR" sz="1500" dirty="0">
                <a:solidFill>
                  <a:schemeClr val="tx1"/>
                </a:solidFill>
              </a:rPr>
              <a:t>/tiger (</a:t>
            </a:r>
            <a:r>
              <a:rPr lang="ko-KR" altLang="ko-KR" sz="1500" dirty="0">
                <a:solidFill>
                  <a:schemeClr val="tx1"/>
                </a:solidFill>
              </a:rPr>
              <a:t>또는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sqlplus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scott</a:t>
            </a:r>
            <a:r>
              <a:rPr lang="en-US" altLang="ko-KR" sz="1500" dirty="0">
                <a:solidFill>
                  <a:schemeClr val="tx1"/>
                </a:solidFill>
              </a:rPr>
              <a:t>/tiger) </a:t>
            </a:r>
            <a:r>
              <a:rPr lang="ko-KR" altLang="ko-KR" sz="1500" dirty="0">
                <a:solidFill>
                  <a:schemeClr val="tx1"/>
                </a:solidFill>
              </a:rPr>
              <a:t>할 때 </a:t>
            </a:r>
          </a:p>
          <a:p>
            <a:r>
              <a:rPr lang="ko-KR" altLang="ko-KR" sz="1500" dirty="0">
                <a:solidFill>
                  <a:schemeClr val="tx1"/>
                </a:solidFill>
              </a:rPr>
              <a:t>사용하는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scott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ko-KR" sz="1500" dirty="0">
                <a:solidFill>
                  <a:schemeClr val="tx1"/>
                </a:solidFill>
              </a:rPr>
              <a:t>이</a:t>
            </a:r>
            <a:r>
              <a:rPr lang="en-US" altLang="ko-KR" sz="1500" dirty="0">
                <a:solidFill>
                  <a:schemeClr val="tx1"/>
                </a:solidFill>
              </a:rPr>
              <a:t> User</a:t>
            </a:r>
            <a:r>
              <a:rPr lang="ko-KR" altLang="ko-KR" sz="1500" dirty="0">
                <a:solidFill>
                  <a:schemeClr val="tx1"/>
                </a:solidFill>
              </a:rPr>
              <a:t>의 한 종류입니다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Schema</a:t>
            </a:r>
            <a:r>
              <a:rPr lang="ko-KR" altLang="ko-KR" sz="1500" b="1" dirty="0">
                <a:solidFill>
                  <a:schemeClr val="tx1"/>
                </a:solidFill>
              </a:rPr>
              <a:t>란</a:t>
            </a:r>
            <a:r>
              <a:rPr lang="en-US" altLang="ko-KR" sz="1500" b="1" dirty="0">
                <a:solidFill>
                  <a:schemeClr val="tx1"/>
                </a:solidFill>
              </a:rPr>
              <a:t> ?</a:t>
            </a:r>
            <a:endParaRPr lang="ko-KR" altLang="ko-KR" sz="1500" b="1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특정 사용자</a:t>
            </a:r>
            <a:r>
              <a:rPr lang="en-US" altLang="ko-KR" sz="1500" dirty="0">
                <a:solidFill>
                  <a:schemeClr val="tx1"/>
                </a:solidFill>
              </a:rPr>
              <a:t>(User)</a:t>
            </a:r>
            <a:r>
              <a:rPr lang="ko-KR" altLang="ko-KR" sz="1500" dirty="0">
                <a:solidFill>
                  <a:schemeClr val="tx1"/>
                </a:solidFill>
              </a:rPr>
              <a:t>가 만들어 놓은 모든</a:t>
            </a:r>
            <a:r>
              <a:rPr lang="en-US" altLang="ko-KR" sz="1500" dirty="0">
                <a:solidFill>
                  <a:schemeClr val="tx1"/>
                </a:solidFill>
              </a:rPr>
              <a:t> Object </a:t>
            </a:r>
            <a:r>
              <a:rPr lang="ko-KR" altLang="ko-KR" sz="1500" dirty="0">
                <a:solidFill>
                  <a:schemeClr val="tx1"/>
                </a:solidFill>
              </a:rPr>
              <a:t>의 집합을 </a:t>
            </a:r>
            <a:r>
              <a:rPr lang="en-US" altLang="ko-KR" sz="1500" dirty="0">
                <a:solidFill>
                  <a:schemeClr val="tx1"/>
                </a:solidFill>
              </a:rPr>
              <a:t>Schema (</a:t>
            </a:r>
            <a:r>
              <a:rPr lang="ko-KR" altLang="ko-KR" sz="1500" dirty="0">
                <a:solidFill>
                  <a:schemeClr val="tx1"/>
                </a:solidFill>
              </a:rPr>
              <a:t>스키마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r>
              <a:rPr lang="ko-KR" altLang="ko-KR" sz="1500" dirty="0">
                <a:solidFill>
                  <a:schemeClr val="tx1"/>
                </a:solidFill>
              </a:rPr>
              <a:t>라고 합니다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Object (</a:t>
            </a:r>
            <a:r>
              <a:rPr lang="ko-KR" altLang="ko-KR" sz="1500" dirty="0">
                <a:solidFill>
                  <a:schemeClr val="tx1"/>
                </a:solidFill>
              </a:rPr>
              <a:t>객체</a:t>
            </a:r>
            <a:r>
              <a:rPr lang="en-US" altLang="ko-KR" sz="1500" dirty="0">
                <a:solidFill>
                  <a:schemeClr val="tx1"/>
                </a:solidFill>
              </a:rPr>
              <a:t>) </a:t>
            </a:r>
            <a:r>
              <a:rPr lang="ko-KR" altLang="ko-KR" sz="1500" dirty="0">
                <a:solidFill>
                  <a:schemeClr val="tx1"/>
                </a:solidFill>
              </a:rPr>
              <a:t>란 오라클에서 데이터를 관리하기 위해 만드는 모든 것을 의미합니다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더 구체적으로 </a:t>
            </a:r>
            <a:r>
              <a:rPr lang="en-US" altLang="ko-KR" sz="1500" dirty="0" err="1">
                <a:solidFill>
                  <a:schemeClr val="tx1"/>
                </a:solidFill>
              </a:rPr>
              <a:t>scott</a:t>
            </a:r>
            <a:r>
              <a:rPr lang="en-US" altLang="ko-KR" sz="1500" dirty="0">
                <a:solidFill>
                  <a:schemeClr val="tx1"/>
                </a:solidFill>
              </a:rPr>
              <a:t> schema </a:t>
            </a:r>
            <a:r>
              <a:rPr lang="ko-KR" altLang="ko-KR" sz="1500" dirty="0">
                <a:solidFill>
                  <a:schemeClr val="tx1"/>
                </a:solidFill>
              </a:rPr>
              <a:t>를 살펴보면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scott</a:t>
            </a:r>
            <a:r>
              <a:rPr lang="en-US" altLang="ko-KR" sz="1500" dirty="0">
                <a:solidFill>
                  <a:schemeClr val="tx1"/>
                </a:solidFill>
              </a:rPr>
              <a:t> user</a:t>
            </a:r>
            <a:r>
              <a:rPr lang="ko-KR" altLang="ko-KR" sz="1500" dirty="0">
                <a:solidFill>
                  <a:schemeClr val="tx1"/>
                </a:solidFill>
              </a:rPr>
              <a:t>로 </a:t>
            </a:r>
            <a:r>
              <a:rPr lang="ko-KR" altLang="ko-KR" sz="1500" dirty="0" err="1">
                <a:solidFill>
                  <a:schemeClr val="tx1"/>
                </a:solidFill>
              </a:rPr>
              <a:t>오라클</a:t>
            </a:r>
            <a:r>
              <a:rPr lang="ko-KR" altLang="ko-KR" sz="1500" dirty="0">
                <a:solidFill>
                  <a:schemeClr val="tx1"/>
                </a:solidFill>
              </a:rPr>
              <a:t> 서버에 로그인 한 후 생성한</a:t>
            </a:r>
            <a:r>
              <a:rPr lang="en-US" altLang="ko-KR" sz="1500" dirty="0">
                <a:solidFill>
                  <a:schemeClr val="tx1"/>
                </a:solidFill>
              </a:rPr>
              <a:t> table , index, view, constraint, trigger , </a:t>
            </a:r>
            <a:r>
              <a:rPr lang="en-US" altLang="ko-KR" sz="1500" dirty="0" err="1">
                <a:solidFill>
                  <a:schemeClr val="tx1"/>
                </a:solidFill>
              </a:rPr>
              <a:t>dblink</a:t>
            </a:r>
            <a:r>
              <a:rPr lang="en-US" altLang="ko-KR" sz="1500" dirty="0">
                <a:solidFill>
                  <a:schemeClr val="tx1"/>
                </a:solidFill>
              </a:rPr>
              <a:t> ,synonym, sequence </a:t>
            </a:r>
            <a:r>
              <a:rPr lang="ko-KR" altLang="ko-KR" sz="1500" dirty="0">
                <a:solidFill>
                  <a:schemeClr val="tx1"/>
                </a:solidFill>
              </a:rPr>
              <a:t>등의</a:t>
            </a:r>
            <a:r>
              <a:rPr lang="en-US" altLang="ko-KR" sz="1500" dirty="0">
                <a:solidFill>
                  <a:schemeClr val="tx1"/>
                </a:solidFill>
              </a:rPr>
              <a:t> object</a:t>
            </a:r>
            <a:r>
              <a:rPr lang="ko-KR" altLang="ko-KR" sz="1500" dirty="0">
                <a:solidFill>
                  <a:schemeClr val="tx1"/>
                </a:solidFill>
              </a:rPr>
              <a:t>들을 다 통틀어서 </a:t>
            </a:r>
            <a:r>
              <a:rPr lang="en-US" altLang="ko-KR" sz="1500" dirty="0">
                <a:solidFill>
                  <a:schemeClr val="tx1"/>
                </a:solidFill>
              </a:rPr>
              <a:t>Scott Schema </a:t>
            </a:r>
            <a:r>
              <a:rPr lang="ko-KR" altLang="ko-KR" sz="1500" dirty="0">
                <a:solidFill>
                  <a:schemeClr val="tx1"/>
                </a:solidFill>
              </a:rPr>
              <a:t>라고 합니다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endParaRPr lang="ko-KR" altLang="ko-KR" sz="1500" dirty="0">
              <a:solidFill>
                <a:schemeClr val="tx1"/>
              </a:solidFill>
            </a:endParaRPr>
          </a:p>
          <a:p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D8C9C2-A22F-8815-865D-7C4D6AAC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1720" y="0"/>
            <a:ext cx="576064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13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오라클</a:t>
            </a:r>
            <a:r>
              <a:rPr lang="ko-KR" altLang="ko-KR" sz="2000" b="1" dirty="0">
                <a:solidFill>
                  <a:schemeClr val="tx1"/>
                </a:solidFill>
              </a:rPr>
              <a:t> 계정 관리 방법을 배웁니다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59046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PROFILE (</a:t>
            </a:r>
            <a:r>
              <a:rPr lang="ko-KR" altLang="ko-KR" b="1" dirty="0">
                <a:solidFill>
                  <a:schemeClr val="tx1"/>
                </a:solidFill>
              </a:rPr>
              <a:t>프로파일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ko-KR" b="1" dirty="0">
                <a:solidFill>
                  <a:schemeClr val="tx1"/>
                </a:solidFill>
              </a:rPr>
              <a:t>생성 및 관리하기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772816"/>
            <a:ext cx="67687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>
                <a:solidFill>
                  <a:schemeClr val="tx1"/>
                </a:solidFill>
              </a:rPr>
              <a:t>1) PASSWORD PROFILE </a:t>
            </a:r>
            <a:r>
              <a:rPr lang="ko-KR" altLang="ko-KR" b="1" dirty="0">
                <a:solidFill>
                  <a:schemeClr val="tx1"/>
                </a:solidFill>
              </a:rPr>
              <a:t>관련 </a:t>
            </a:r>
            <a:r>
              <a:rPr lang="ko-KR" altLang="ko-KR" b="1" dirty="0" err="1">
                <a:solidFill>
                  <a:schemeClr val="tx1"/>
                </a:solidFill>
              </a:rPr>
              <a:t>파라미터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2348880"/>
            <a:ext cx="8208912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500" b="1" dirty="0">
                <a:solidFill>
                  <a:schemeClr val="tx1"/>
                </a:solidFill>
              </a:rPr>
              <a:t>* FAILED_LOGIN_ATTEMPTS :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틀린 암호를 입력해서</a:t>
            </a:r>
            <a:r>
              <a:rPr lang="en-US" altLang="ko-KR" sz="1500" dirty="0">
                <a:solidFill>
                  <a:schemeClr val="tx1"/>
                </a:solidFill>
              </a:rPr>
              <a:t> login </a:t>
            </a:r>
            <a:r>
              <a:rPr lang="ko-KR" altLang="ko-KR" sz="1500" dirty="0">
                <a:solidFill>
                  <a:schemeClr val="tx1"/>
                </a:solidFill>
              </a:rPr>
              <a:t>을 수 차례 실패할 경우 후 계정을 잠그는데 이 파라미터에 설정된 횟수만큼 시도한 후 계정을 잠그게 됩니다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r>
              <a:rPr lang="ko-KR" altLang="ko-KR" sz="1500" dirty="0">
                <a:solidFill>
                  <a:schemeClr val="tx1"/>
                </a:solidFill>
              </a:rPr>
              <a:t>예를 들어 </a:t>
            </a:r>
            <a:r>
              <a:rPr lang="en-US" altLang="ko-KR" sz="1500" dirty="0">
                <a:solidFill>
                  <a:schemeClr val="tx1"/>
                </a:solidFill>
              </a:rPr>
              <a:t>FAILED_LOGIN_ATTEMPTS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3 </a:t>
            </a:r>
            <a:r>
              <a:rPr lang="ko-KR" altLang="ko-KR" sz="1500" dirty="0">
                <a:solidFill>
                  <a:schemeClr val="tx1"/>
                </a:solidFill>
              </a:rPr>
              <a:t>이렇게 지정할 경우</a:t>
            </a:r>
            <a:r>
              <a:rPr lang="en-US" altLang="ko-KR" sz="1500" dirty="0">
                <a:solidFill>
                  <a:schemeClr val="tx1"/>
                </a:solidFill>
              </a:rPr>
              <a:t> 3</a:t>
            </a:r>
            <a:r>
              <a:rPr lang="ko-KR" altLang="ko-KR" sz="1500" dirty="0">
                <a:solidFill>
                  <a:schemeClr val="tx1"/>
                </a:solidFill>
              </a:rPr>
              <a:t>번 실패하면</a:t>
            </a:r>
            <a:r>
              <a:rPr lang="en-US" altLang="ko-KR" sz="1500" dirty="0">
                <a:solidFill>
                  <a:schemeClr val="tx1"/>
                </a:solidFill>
              </a:rPr>
              <a:t> 4</a:t>
            </a:r>
            <a:r>
              <a:rPr lang="ko-KR" altLang="ko-KR" sz="1500" dirty="0">
                <a:solidFill>
                  <a:schemeClr val="tx1"/>
                </a:solidFill>
              </a:rPr>
              <a:t>번째부턴 올바른 암호를 넣어도</a:t>
            </a:r>
            <a:r>
              <a:rPr lang="en-US" altLang="ko-KR" sz="1500" dirty="0">
                <a:solidFill>
                  <a:schemeClr val="tx1"/>
                </a:solidFill>
              </a:rPr>
              <a:t> login </a:t>
            </a:r>
            <a:r>
              <a:rPr lang="ko-KR" altLang="ko-KR" sz="1500" dirty="0">
                <a:solidFill>
                  <a:schemeClr val="tx1"/>
                </a:solidFill>
              </a:rPr>
              <a:t>을 못한다는 의미입니다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3568" y="3356992"/>
            <a:ext cx="7920880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500" b="1" dirty="0">
                <a:solidFill>
                  <a:schemeClr val="tx1"/>
                </a:solidFill>
              </a:rPr>
              <a:t>* PASSWORD_LOCK_TIME :</a:t>
            </a:r>
            <a:br>
              <a:rPr lang="en-US" altLang="ko-KR" sz="1500" dirty="0">
                <a:solidFill>
                  <a:schemeClr val="tx1"/>
                </a:solidFill>
              </a:rPr>
            </a:br>
            <a:r>
              <a:rPr lang="ko-KR" altLang="ko-KR" sz="1500" dirty="0">
                <a:solidFill>
                  <a:schemeClr val="tx1"/>
                </a:solidFill>
              </a:rPr>
              <a:t>위</a:t>
            </a:r>
            <a:r>
              <a:rPr lang="en-US" altLang="ko-KR" sz="1500" dirty="0">
                <a:solidFill>
                  <a:schemeClr val="tx1"/>
                </a:solidFill>
              </a:rPr>
              <a:t> 1</a:t>
            </a:r>
            <a:r>
              <a:rPr lang="ko-KR" altLang="ko-KR" sz="1500" dirty="0">
                <a:solidFill>
                  <a:schemeClr val="tx1"/>
                </a:solidFill>
              </a:rPr>
              <a:t>번 에서 계정을 잠글 경우 이 </a:t>
            </a:r>
            <a:r>
              <a:rPr lang="ko-KR" altLang="ko-KR" sz="1500" dirty="0" err="1">
                <a:solidFill>
                  <a:schemeClr val="tx1"/>
                </a:solidFill>
              </a:rPr>
              <a:t>파라미터로</a:t>
            </a:r>
            <a:r>
              <a:rPr lang="ko-KR" altLang="ko-KR" sz="1500" dirty="0">
                <a:solidFill>
                  <a:schemeClr val="tx1"/>
                </a:solidFill>
              </a:rPr>
              <a:t> 며칠 동안 잠글 것 인지 기간을 정합니다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단위는 일 이고 여기 설정과 무관하게</a:t>
            </a:r>
            <a:r>
              <a:rPr lang="en-US" altLang="ko-KR" sz="1500" dirty="0">
                <a:solidFill>
                  <a:schemeClr val="tx1"/>
                </a:solidFill>
              </a:rPr>
              <a:t> DBA</a:t>
            </a:r>
            <a:r>
              <a:rPr lang="ko-KR" altLang="ko-KR" sz="1500" dirty="0">
                <a:solidFill>
                  <a:schemeClr val="tx1"/>
                </a:solidFill>
              </a:rPr>
              <a:t>가</a:t>
            </a:r>
            <a:r>
              <a:rPr lang="en-US" altLang="ko-KR" sz="1500" dirty="0">
                <a:solidFill>
                  <a:schemeClr val="tx1"/>
                </a:solidFill>
              </a:rPr>
              <a:t> unlock </a:t>
            </a:r>
            <a:r>
              <a:rPr lang="ko-KR" altLang="ko-KR" sz="1500" dirty="0">
                <a:solidFill>
                  <a:schemeClr val="tx1"/>
                </a:solidFill>
              </a:rPr>
              <a:t>해서 사용하게 할 수 있습니다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예</a:t>
            </a:r>
            <a:r>
              <a:rPr lang="en-US" altLang="ko-KR" sz="1500" dirty="0">
                <a:solidFill>
                  <a:schemeClr val="tx1"/>
                </a:solidFill>
              </a:rPr>
              <a:t>) SYS&gt; ALTER USER </a:t>
            </a:r>
            <a:r>
              <a:rPr lang="en-US" altLang="ko-KR" sz="1500" dirty="0" err="1">
                <a:solidFill>
                  <a:schemeClr val="tx1"/>
                </a:solidFill>
              </a:rPr>
              <a:t>scott</a:t>
            </a:r>
            <a:r>
              <a:rPr lang="en-US" altLang="ko-KR" sz="1500" dirty="0">
                <a:solidFill>
                  <a:schemeClr val="tx1"/>
                </a:solidFill>
              </a:rPr>
              <a:t> ACCOUNT UNLOCK ; 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68" y="4653136"/>
            <a:ext cx="7920880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500" b="1" dirty="0">
                <a:solidFill>
                  <a:schemeClr val="tx1"/>
                </a:solidFill>
              </a:rPr>
              <a:t>* PASSWORD_LIFE_TIME :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암호 변경 없이 동일한 암호를 며칠간 사용하게 할 것인지 설정하는 </a:t>
            </a:r>
            <a:r>
              <a:rPr lang="ko-KR" altLang="ko-KR" sz="1500" dirty="0" err="1">
                <a:solidFill>
                  <a:schemeClr val="tx1"/>
                </a:solidFill>
              </a:rPr>
              <a:t>파라미터입니다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r>
              <a:rPr lang="ko-KR" altLang="ko-KR" sz="1500" dirty="0">
                <a:solidFill>
                  <a:schemeClr val="tx1"/>
                </a:solidFill>
              </a:rPr>
              <a:t>단위는 일 이며 이 기간이 지나도 안 바꾸면 다음 로그인할 때 강제로 바꾸게 프롬프트를 보여줍니다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4A3FE5-7D06-2FF6-2615-3A4D092B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1720" y="0"/>
            <a:ext cx="576064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13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오라클</a:t>
            </a:r>
            <a:r>
              <a:rPr lang="ko-KR" altLang="ko-KR" sz="2000" b="1" dirty="0">
                <a:solidFill>
                  <a:schemeClr val="tx1"/>
                </a:solidFill>
              </a:rPr>
              <a:t> 계정 관리 방법을 배웁니다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908720"/>
            <a:ext cx="8496944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500" b="1" dirty="0">
                <a:solidFill>
                  <a:schemeClr val="tx1"/>
                </a:solidFill>
              </a:rPr>
              <a:t>* PASSWORD_GRACE_TIME :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위</a:t>
            </a:r>
            <a:r>
              <a:rPr lang="en-US" altLang="ko-KR" sz="1500" dirty="0">
                <a:solidFill>
                  <a:schemeClr val="tx1"/>
                </a:solidFill>
              </a:rPr>
              <a:t> 3</a:t>
            </a:r>
            <a:r>
              <a:rPr lang="ko-KR" altLang="ko-KR" sz="1500" dirty="0">
                <a:solidFill>
                  <a:schemeClr val="tx1"/>
                </a:solidFill>
              </a:rPr>
              <a:t>번 항목에서 만료된 후 암호를 변경하기 전까지의 유예기간을 이 </a:t>
            </a:r>
            <a:r>
              <a:rPr lang="ko-KR" altLang="ko-KR" sz="1500" dirty="0" err="1">
                <a:solidFill>
                  <a:schemeClr val="tx1"/>
                </a:solidFill>
              </a:rPr>
              <a:t>파라미터에서</a:t>
            </a:r>
            <a:r>
              <a:rPr lang="ko-KR" altLang="ko-KR" sz="1500" dirty="0">
                <a:solidFill>
                  <a:schemeClr val="tx1"/>
                </a:solidFill>
              </a:rPr>
              <a:t> 지정합니다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r>
              <a:rPr lang="ko-KR" altLang="ko-KR" sz="1500" dirty="0">
                <a:solidFill>
                  <a:schemeClr val="tx1"/>
                </a:solidFill>
              </a:rPr>
              <a:t>즉 이 </a:t>
            </a:r>
            <a:r>
              <a:rPr lang="ko-KR" altLang="ko-KR" sz="1500" dirty="0" err="1">
                <a:solidFill>
                  <a:schemeClr val="tx1"/>
                </a:solidFill>
              </a:rPr>
              <a:t>파라미터에</a:t>
            </a:r>
            <a:r>
              <a:rPr lang="ko-KR" altLang="ko-KR" sz="1500" dirty="0">
                <a:solidFill>
                  <a:schemeClr val="tx1"/>
                </a:solidFill>
              </a:rPr>
              <a:t> 설정된 값만큼 더 암호를 변경할 기간을 추가로 허용하게 됩니다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2204864"/>
            <a:ext cx="8352928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500" b="1" dirty="0">
                <a:solidFill>
                  <a:schemeClr val="tx1"/>
                </a:solidFill>
              </a:rPr>
              <a:t>* PASSWORD_REUSE_TIME</a:t>
            </a:r>
            <a:r>
              <a:rPr lang="en-US" altLang="ko-KR" sz="1500" dirty="0">
                <a:solidFill>
                  <a:schemeClr val="tx1"/>
                </a:solidFill>
              </a:rPr>
              <a:t> :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동일한 암호를 다시 사용할 수 없도록 기간을 지정하는 </a:t>
            </a:r>
            <a:r>
              <a:rPr lang="ko-KR" altLang="ko-KR" sz="1500" dirty="0" err="1">
                <a:solidFill>
                  <a:schemeClr val="tx1"/>
                </a:solidFill>
              </a:rPr>
              <a:t>파라미터</a:t>
            </a:r>
            <a:r>
              <a:rPr lang="ko-KR" altLang="ko-KR" sz="1500" dirty="0">
                <a:solidFill>
                  <a:schemeClr val="tx1"/>
                </a:solidFill>
              </a:rPr>
              <a:t> 입니다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r>
              <a:rPr lang="ko-KR" altLang="ko-KR" sz="1500" dirty="0">
                <a:solidFill>
                  <a:schemeClr val="tx1"/>
                </a:solidFill>
              </a:rPr>
              <a:t>즉 암호를 변경하라고 했는데 사용자가 동일한 암호를 다시 사용하려고 할 수 있기에 이 </a:t>
            </a:r>
            <a:r>
              <a:rPr lang="ko-KR" altLang="ko-KR" sz="1500" dirty="0" err="1">
                <a:solidFill>
                  <a:schemeClr val="tx1"/>
                </a:solidFill>
              </a:rPr>
              <a:t>파라미터에</a:t>
            </a:r>
            <a:r>
              <a:rPr lang="ko-KR" altLang="ko-KR" sz="1500" dirty="0">
                <a:solidFill>
                  <a:schemeClr val="tx1"/>
                </a:solidFill>
              </a:rPr>
              <a:t> 지정한 날짜 안에는 같은 암호를 다시 쓸 수 없습니다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3356992"/>
            <a:ext cx="8352928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500" b="1" dirty="0">
                <a:solidFill>
                  <a:schemeClr val="tx1"/>
                </a:solidFill>
              </a:rPr>
              <a:t>* PASSWORD_REUSE_MAX :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위</a:t>
            </a:r>
            <a:r>
              <a:rPr lang="en-US" altLang="ko-KR" sz="1500" dirty="0">
                <a:solidFill>
                  <a:schemeClr val="tx1"/>
                </a:solidFill>
              </a:rPr>
              <a:t> 5</a:t>
            </a:r>
            <a:r>
              <a:rPr lang="ko-KR" altLang="ko-KR" sz="1500" dirty="0">
                <a:solidFill>
                  <a:schemeClr val="tx1"/>
                </a:solidFill>
              </a:rPr>
              <a:t>번 항목의 </a:t>
            </a:r>
            <a:r>
              <a:rPr lang="ko-KR" altLang="ko-KR" sz="1500" dirty="0" err="1">
                <a:solidFill>
                  <a:schemeClr val="tx1"/>
                </a:solidFill>
              </a:rPr>
              <a:t>파라미터를</a:t>
            </a:r>
            <a:r>
              <a:rPr lang="ko-KR" altLang="ko-KR" sz="1500" dirty="0">
                <a:solidFill>
                  <a:schemeClr val="tx1"/>
                </a:solidFill>
              </a:rPr>
              <a:t> 지정하더라도 동일한 암호를 재사용을 할 수 있기 때문에 기간 상관없이 동일한 암호를 재 사용할 수 있는 최대 가능 횟수를 지정하는 </a:t>
            </a:r>
            <a:r>
              <a:rPr lang="ko-KR" altLang="ko-KR" sz="1500" dirty="0" err="1">
                <a:solidFill>
                  <a:schemeClr val="tx1"/>
                </a:solidFill>
              </a:rPr>
              <a:t>파라미터입니다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D67C45-7983-E6CB-FA43-3D58B4F1E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1720" y="0"/>
            <a:ext cx="576064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13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오라클</a:t>
            </a:r>
            <a:r>
              <a:rPr lang="ko-KR" altLang="ko-KR" sz="2000" b="1" dirty="0">
                <a:solidFill>
                  <a:schemeClr val="tx1"/>
                </a:solidFill>
              </a:rPr>
              <a:t> 계정 관리 방법을 배웁니다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71296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500" b="1" dirty="0">
                <a:solidFill>
                  <a:schemeClr val="tx1"/>
                </a:solidFill>
              </a:rPr>
              <a:t>* PASSWORD_VERIFY_FUNCTION :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위에서 다양한 </a:t>
            </a:r>
            <a:r>
              <a:rPr lang="ko-KR" altLang="ko-KR" sz="1500" dirty="0" err="1">
                <a:solidFill>
                  <a:schemeClr val="tx1"/>
                </a:solidFill>
              </a:rPr>
              <a:t>파라미터를</a:t>
            </a:r>
            <a:r>
              <a:rPr lang="ko-KR" altLang="ko-KR" sz="1500" dirty="0">
                <a:solidFill>
                  <a:schemeClr val="tx1"/>
                </a:solidFill>
              </a:rPr>
              <a:t> 설정해도 사용자가 암호를</a:t>
            </a:r>
            <a:r>
              <a:rPr lang="en-US" altLang="ko-KR" sz="1500" dirty="0">
                <a:solidFill>
                  <a:schemeClr val="tx1"/>
                </a:solidFill>
              </a:rPr>
              <a:t> 1,2,3,4 </a:t>
            </a:r>
            <a:r>
              <a:rPr lang="ko-KR" altLang="ko-KR" sz="1500" dirty="0" err="1">
                <a:solidFill>
                  <a:schemeClr val="tx1"/>
                </a:solidFill>
              </a:rPr>
              <a:t>이런식으로</a:t>
            </a:r>
            <a:r>
              <a:rPr lang="ko-KR" altLang="ko-KR" sz="1500" dirty="0">
                <a:solidFill>
                  <a:schemeClr val="tx1"/>
                </a:solidFill>
              </a:rPr>
              <a:t> 사용하면 할 수 있습니다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r>
              <a:rPr lang="ko-KR" altLang="ko-KR" sz="1500" dirty="0">
                <a:solidFill>
                  <a:schemeClr val="tx1"/>
                </a:solidFill>
              </a:rPr>
              <a:t>당연히 저런 암호를 사용하면 안되기에 암호를 보다 복잡하게 만들기 위해서 특정 함수를 사용해서 사용자가 설정하는 암호를 점검합니다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r>
              <a:rPr lang="ko-KR" altLang="ko-KR" sz="1500" dirty="0">
                <a:solidFill>
                  <a:schemeClr val="tx1"/>
                </a:solidFill>
              </a:rPr>
              <a:t>이 함수는 오라클에서 만들어 둔 기본 함수인 </a:t>
            </a:r>
            <a:r>
              <a:rPr lang="en-US" altLang="ko-KR" sz="1500" dirty="0" err="1">
                <a:solidFill>
                  <a:schemeClr val="tx1"/>
                </a:solidFill>
              </a:rPr>
              <a:t>verify_function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ko-KR" sz="1500" dirty="0">
                <a:solidFill>
                  <a:schemeClr val="tx1"/>
                </a:solidFill>
              </a:rPr>
              <a:t>을 사용할 수 있고 사용자가 별도의 함수를 만들어서 적용할 수도 있습니다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r>
              <a:rPr lang="en-US" altLang="ko-KR" sz="1500" dirty="0" err="1">
                <a:solidFill>
                  <a:schemeClr val="tx1"/>
                </a:solidFill>
              </a:rPr>
              <a:t>verify_function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ko-KR" sz="1500" dirty="0">
                <a:solidFill>
                  <a:schemeClr val="tx1"/>
                </a:solidFill>
              </a:rPr>
              <a:t>함수를 이용할 경우 어떤 조건을 점검하는 지 보겠습니다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 </a:t>
            </a:r>
            <a:r>
              <a:rPr lang="ko-KR" altLang="ko-KR" sz="1500" dirty="0">
                <a:solidFill>
                  <a:schemeClr val="tx1"/>
                </a:solidFill>
              </a:rPr>
              <a:t>암호는 최소한</a:t>
            </a:r>
            <a:r>
              <a:rPr lang="en-US" altLang="ko-KR" sz="1500" dirty="0">
                <a:solidFill>
                  <a:schemeClr val="tx1"/>
                </a:solidFill>
              </a:rPr>
              <a:t> 4</a:t>
            </a:r>
            <a:r>
              <a:rPr lang="ko-KR" altLang="ko-KR" sz="1500" dirty="0">
                <a:solidFill>
                  <a:schemeClr val="tx1"/>
                </a:solidFill>
              </a:rPr>
              <a:t>글자 이상 되어야 합니다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 </a:t>
            </a:r>
            <a:r>
              <a:rPr lang="ko-KR" altLang="ko-KR" sz="1500" dirty="0">
                <a:solidFill>
                  <a:schemeClr val="tx1"/>
                </a:solidFill>
              </a:rPr>
              <a:t>암호는 사용자 계정과 달라야 합니다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 </a:t>
            </a:r>
            <a:r>
              <a:rPr lang="ko-KR" altLang="ko-KR" sz="1500" dirty="0">
                <a:solidFill>
                  <a:schemeClr val="tx1"/>
                </a:solidFill>
              </a:rPr>
              <a:t>암호는 하나의 특수문자나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ko-KR" sz="1500" dirty="0">
                <a:solidFill>
                  <a:schemeClr val="tx1"/>
                </a:solidFill>
              </a:rPr>
              <a:t>알파벳</a:t>
            </a:r>
            <a:r>
              <a:rPr lang="en-US" altLang="ko-KR" sz="1500" dirty="0">
                <a:solidFill>
                  <a:schemeClr val="tx1"/>
                </a:solidFill>
              </a:rPr>
              <a:t> , </a:t>
            </a:r>
            <a:r>
              <a:rPr lang="ko-KR" altLang="ko-KR" sz="1500" dirty="0">
                <a:solidFill>
                  <a:schemeClr val="tx1"/>
                </a:solidFill>
              </a:rPr>
              <a:t>숫자가 포함되어야 합니다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 </a:t>
            </a:r>
            <a:r>
              <a:rPr lang="ko-KR" altLang="ko-KR" sz="1500" dirty="0">
                <a:solidFill>
                  <a:schemeClr val="tx1"/>
                </a:solidFill>
              </a:rPr>
              <a:t>암호는 이전 암호와 </a:t>
            </a:r>
            <a:r>
              <a:rPr lang="en-US" altLang="ko-KR" sz="1500" dirty="0">
                <a:solidFill>
                  <a:schemeClr val="tx1"/>
                </a:solidFill>
              </a:rPr>
              <a:t>3</a:t>
            </a:r>
            <a:r>
              <a:rPr lang="ko-KR" altLang="ko-KR" sz="1500" dirty="0">
                <a:solidFill>
                  <a:schemeClr val="tx1"/>
                </a:solidFill>
              </a:rPr>
              <a:t>글자 이상 달라야 합니다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3789040"/>
            <a:ext cx="8280920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11g </a:t>
            </a:r>
            <a:r>
              <a:rPr lang="ko-KR" altLang="ko-KR" sz="1500" dirty="0">
                <a:solidFill>
                  <a:schemeClr val="tx1"/>
                </a:solidFill>
              </a:rPr>
              <a:t>에서</a:t>
            </a:r>
            <a:r>
              <a:rPr lang="en-US" altLang="ko-KR" sz="1500" dirty="0">
                <a:solidFill>
                  <a:schemeClr val="tx1"/>
                </a:solidFill>
              </a:rPr>
              <a:t> password </a:t>
            </a:r>
            <a:r>
              <a:rPr lang="ko-KR" altLang="ko-KR" sz="1500" dirty="0">
                <a:solidFill>
                  <a:schemeClr val="tx1"/>
                </a:solidFill>
              </a:rPr>
              <a:t>관련 기본 설정은 아래와 같습니다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en-US" altLang="ko-KR" sz="1500" dirty="0" err="1">
                <a:solidFill>
                  <a:schemeClr val="tx1"/>
                </a:solidFill>
              </a:rPr>
              <a:t>password_life_time</a:t>
            </a:r>
            <a:r>
              <a:rPr lang="en-US" altLang="ko-KR" sz="1500" dirty="0">
                <a:solidFill>
                  <a:schemeClr val="tx1"/>
                </a:solidFill>
              </a:rPr>
              <a:t> : 180                 - </a:t>
            </a:r>
            <a:r>
              <a:rPr lang="en-US" altLang="ko-KR" sz="1500" dirty="0" err="1">
                <a:solidFill>
                  <a:schemeClr val="tx1"/>
                </a:solidFill>
              </a:rPr>
              <a:t>password_grace_time</a:t>
            </a:r>
            <a:r>
              <a:rPr lang="en-US" altLang="ko-KR" sz="1500" dirty="0">
                <a:solidFill>
                  <a:schemeClr val="tx1"/>
                </a:solidFill>
              </a:rPr>
              <a:t> : 7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en-US" altLang="ko-KR" sz="1500" dirty="0" err="1">
                <a:solidFill>
                  <a:schemeClr val="tx1"/>
                </a:solidFill>
              </a:rPr>
              <a:t>password_reuse_time</a:t>
            </a:r>
            <a:r>
              <a:rPr lang="en-US" altLang="ko-KR" sz="1500" dirty="0">
                <a:solidFill>
                  <a:schemeClr val="tx1"/>
                </a:solidFill>
              </a:rPr>
              <a:t> : unlimited      - </a:t>
            </a:r>
            <a:r>
              <a:rPr lang="en-US" altLang="ko-KR" sz="1500" dirty="0" err="1">
                <a:solidFill>
                  <a:schemeClr val="tx1"/>
                </a:solidFill>
              </a:rPr>
              <a:t>password_reuse_max</a:t>
            </a:r>
            <a:r>
              <a:rPr lang="en-US" altLang="ko-KR" sz="1500" dirty="0">
                <a:solidFill>
                  <a:schemeClr val="tx1"/>
                </a:solidFill>
              </a:rPr>
              <a:t> : unlimited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en-US" altLang="ko-KR" sz="1500" dirty="0" err="1">
                <a:solidFill>
                  <a:schemeClr val="tx1"/>
                </a:solidFill>
              </a:rPr>
              <a:t>failed_login_attemps</a:t>
            </a:r>
            <a:r>
              <a:rPr lang="en-US" altLang="ko-KR" sz="1500" dirty="0">
                <a:solidFill>
                  <a:schemeClr val="tx1"/>
                </a:solidFill>
              </a:rPr>
              <a:t> : 10                - </a:t>
            </a:r>
            <a:r>
              <a:rPr lang="en-US" altLang="ko-KR" sz="1500" dirty="0" err="1">
                <a:solidFill>
                  <a:schemeClr val="tx1"/>
                </a:solidFill>
              </a:rPr>
              <a:t>password_lock_time</a:t>
            </a:r>
            <a:r>
              <a:rPr lang="en-US" altLang="ko-KR" sz="1500" dirty="0">
                <a:solidFill>
                  <a:schemeClr val="tx1"/>
                </a:solidFill>
              </a:rPr>
              <a:t> : 1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en-US" altLang="ko-KR" sz="1500" dirty="0" err="1">
                <a:solidFill>
                  <a:schemeClr val="tx1"/>
                </a:solidFill>
              </a:rPr>
              <a:t>password_verify_function</a:t>
            </a:r>
            <a:r>
              <a:rPr lang="en-US" altLang="ko-KR" sz="1500" dirty="0">
                <a:solidFill>
                  <a:schemeClr val="tx1"/>
                </a:solidFill>
              </a:rPr>
              <a:t> : NULL</a:t>
            </a:r>
            <a:endParaRPr lang="ko-KR" altLang="ko-KR" sz="1500" dirty="0">
              <a:solidFill>
                <a:schemeClr val="tx1"/>
              </a:solidFill>
            </a:endParaRPr>
          </a:p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1720" y="0"/>
            <a:ext cx="576064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13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오라클</a:t>
            </a:r>
            <a:r>
              <a:rPr lang="ko-KR" altLang="ko-KR" sz="2000" b="1" dirty="0">
                <a:solidFill>
                  <a:schemeClr val="tx1"/>
                </a:solidFill>
              </a:rPr>
              <a:t> 계정 관리 방법을 배웁니다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770485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* </a:t>
            </a:r>
            <a:r>
              <a:rPr lang="ko-KR" altLang="ko-KR" b="1" dirty="0">
                <a:solidFill>
                  <a:schemeClr val="tx1"/>
                </a:solidFill>
              </a:rPr>
              <a:t>예제</a:t>
            </a:r>
            <a:r>
              <a:rPr lang="en-US" altLang="ko-KR" b="1" dirty="0">
                <a:solidFill>
                  <a:schemeClr val="tx1"/>
                </a:solidFill>
              </a:rPr>
              <a:t> 1. Password PROFILE </a:t>
            </a:r>
            <a:r>
              <a:rPr lang="ko-KR" altLang="ko-KR" b="1" dirty="0">
                <a:solidFill>
                  <a:schemeClr val="tx1"/>
                </a:solidFill>
              </a:rPr>
              <a:t>생성하기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1772816"/>
            <a:ext cx="8496944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ko-KR" dirty="0">
                <a:solidFill>
                  <a:schemeClr val="tx1"/>
                </a:solidFill>
              </a:rPr>
              <a:t>조건</a:t>
            </a:r>
            <a:r>
              <a:rPr lang="en-US" altLang="ko-KR" dirty="0">
                <a:solidFill>
                  <a:schemeClr val="tx1"/>
                </a:solidFill>
              </a:rPr>
              <a:t> 1: </a:t>
            </a:r>
            <a:r>
              <a:rPr lang="ko-KR" altLang="ko-KR" dirty="0">
                <a:solidFill>
                  <a:schemeClr val="tx1"/>
                </a:solidFill>
              </a:rPr>
              <a:t>로그인 시도</a:t>
            </a:r>
            <a:r>
              <a:rPr lang="en-US" altLang="ko-KR" dirty="0">
                <a:solidFill>
                  <a:schemeClr val="tx1"/>
                </a:solidFill>
              </a:rPr>
              <a:t> 5</a:t>
            </a:r>
            <a:r>
              <a:rPr lang="ko-KR" altLang="ko-KR" dirty="0">
                <a:solidFill>
                  <a:schemeClr val="tx1"/>
                </a:solidFill>
              </a:rPr>
              <a:t>회 실패 시 계정을</a:t>
            </a:r>
            <a:r>
              <a:rPr lang="en-US" altLang="ko-KR" dirty="0">
                <a:solidFill>
                  <a:schemeClr val="tx1"/>
                </a:solidFill>
              </a:rPr>
              <a:t> 30</a:t>
            </a:r>
            <a:r>
              <a:rPr lang="ko-KR" altLang="ko-KR" dirty="0">
                <a:solidFill>
                  <a:schemeClr val="tx1"/>
                </a:solidFill>
              </a:rPr>
              <a:t>일 동안 사용 못하게 할 것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ko-KR" dirty="0">
                <a:solidFill>
                  <a:schemeClr val="tx1"/>
                </a:solidFill>
              </a:rPr>
              <a:t>조건</a:t>
            </a:r>
            <a:r>
              <a:rPr lang="en-US" altLang="ko-KR" dirty="0">
                <a:solidFill>
                  <a:schemeClr val="tx1"/>
                </a:solidFill>
              </a:rPr>
              <a:t> 2: </a:t>
            </a:r>
            <a:r>
              <a:rPr lang="ko-KR" altLang="ko-KR" dirty="0">
                <a:solidFill>
                  <a:schemeClr val="tx1"/>
                </a:solidFill>
              </a:rPr>
              <a:t>계정의 암호는</a:t>
            </a:r>
            <a:r>
              <a:rPr lang="en-US" altLang="ko-KR" dirty="0">
                <a:solidFill>
                  <a:schemeClr val="tx1"/>
                </a:solidFill>
              </a:rPr>
              <a:t> 30</a:t>
            </a:r>
            <a:r>
              <a:rPr lang="ko-KR" altLang="ko-KR" dirty="0">
                <a:solidFill>
                  <a:schemeClr val="tx1"/>
                </a:solidFill>
              </a:rPr>
              <a:t>일에 한번씩 변경하게 할 것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ko-KR" dirty="0">
                <a:solidFill>
                  <a:schemeClr val="tx1"/>
                </a:solidFill>
              </a:rPr>
              <a:t>조건</a:t>
            </a:r>
            <a:r>
              <a:rPr lang="en-US" altLang="ko-KR" dirty="0">
                <a:solidFill>
                  <a:schemeClr val="tx1"/>
                </a:solidFill>
              </a:rPr>
              <a:t> 3: </a:t>
            </a:r>
            <a:r>
              <a:rPr lang="ko-KR" altLang="ko-KR" dirty="0">
                <a:solidFill>
                  <a:schemeClr val="tx1"/>
                </a:solidFill>
              </a:rPr>
              <a:t>동일한 암호는</a:t>
            </a:r>
            <a:r>
              <a:rPr lang="en-US" altLang="ko-KR" dirty="0">
                <a:solidFill>
                  <a:schemeClr val="tx1"/>
                </a:solidFill>
              </a:rPr>
              <a:t> 30</a:t>
            </a:r>
            <a:r>
              <a:rPr lang="ko-KR" altLang="ko-KR" dirty="0">
                <a:solidFill>
                  <a:schemeClr val="tx1"/>
                </a:solidFill>
              </a:rPr>
              <a:t>일 동안 사용 못하게 할 것 </a:t>
            </a:r>
          </a:p>
        </p:txBody>
      </p:sp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2046635" y="3140968"/>
            <a:ext cx="4973637" cy="20882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SYS&gt;CREATE PROFILE prof_passwd LIMIT</a:t>
            </a:r>
            <a:endParaRPr kumimoji="1" lang="en-US" altLang="ko-KR" sz="1500" b="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FAILED_LOGIN_ATTEMPTS  5</a:t>
            </a:r>
            <a:endParaRPr kumimoji="1" lang="en-US" altLang="ko-KR" sz="1500" b="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PASSWORD_LOCK_TIME  30</a:t>
            </a:r>
            <a:endParaRPr kumimoji="1" lang="en-US" altLang="ko-KR" sz="1500" b="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PASSWORD_LIFE_TIME 30</a:t>
            </a:r>
            <a:endParaRPr kumimoji="1" lang="en-US" altLang="ko-KR" sz="1500" b="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PASSWORD_REUSE_TIME 30 ;</a:t>
            </a:r>
            <a:endParaRPr kumimoji="1" lang="ko-KR" altLang="ko-KR" sz="1500" b="0" i="0" u="none" strike="noStrike" cap="none" normalizeH="0" baseline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9398A2-905D-07D4-8E28-FDB4524E0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1720" y="0"/>
            <a:ext cx="576064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13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오라클</a:t>
            </a:r>
            <a:r>
              <a:rPr lang="ko-KR" altLang="ko-KR" sz="2000" b="1" dirty="0">
                <a:solidFill>
                  <a:schemeClr val="tx1"/>
                </a:solidFill>
              </a:rPr>
              <a:t> 계정 관리 방법을 배웁니다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727280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RESOURCE PROFILE </a:t>
            </a:r>
            <a:r>
              <a:rPr lang="ko-KR" altLang="ko-KR" b="1" dirty="0">
                <a:solidFill>
                  <a:schemeClr val="tx1"/>
                </a:solidFill>
              </a:rPr>
              <a:t>관련 </a:t>
            </a:r>
            <a:r>
              <a:rPr lang="ko-KR" altLang="ko-KR" b="1" dirty="0" err="1">
                <a:solidFill>
                  <a:schemeClr val="tx1"/>
                </a:solidFill>
              </a:rPr>
              <a:t>파라미터들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916832"/>
            <a:ext cx="8712968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Both"/>
            </a:pPr>
            <a:r>
              <a:rPr lang="en-US" altLang="ko-KR" sz="1500" b="1" dirty="0">
                <a:solidFill>
                  <a:schemeClr val="tx1"/>
                </a:solidFill>
              </a:rPr>
              <a:t>CPU_PER_SESSION :</a:t>
            </a:r>
          </a:p>
          <a:p>
            <a:pPr marL="342900" indent="-342900">
              <a:buAutoNum type="arabicParenBoth"/>
            </a:pP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ko-KR" sz="1500" dirty="0">
                <a:solidFill>
                  <a:schemeClr val="tx1"/>
                </a:solidFill>
              </a:rPr>
              <a:t>하나의 세션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ko-KR" sz="1500" dirty="0">
                <a:solidFill>
                  <a:schemeClr val="tx1"/>
                </a:solidFill>
              </a:rPr>
              <a:t>접속된 사용자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r>
              <a:rPr lang="ko-KR" altLang="ko-KR" sz="1500" dirty="0">
                <a:solidFill>
                  <a:schemeClr val="tx1"/>
                </a:solidFill>
              </a:rPr>
              <a:t>이</a:t>
            </a:r>
            <a:r>
              <a:rPr lang="en-US" altLang="ko-KR" sz="1500" dirty="0">
                <a:solidFill>
                  <a:schemeClr val="tx1"/>
                </a:solidFill>
              </a:rPr>
              <a:t> CPU</a:t>
            </a:r>
            <a:r>
              <a:rPr lang="ko-KR" altLang="ko-KR" sz="1500" dirty="0">
                <a:solidFill>
                  <a:schemeClr val="tx1"/>
                </a:solidFill>
              </a:rPr>
              <a:t>를 연속적으로 사용할 수 있는 최대 시간을 설정합니다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예를 들어 어떤 사람이</a:t>
            </a:r>
            <a:r>
              <a:rPr lang="en-US" altLang="ko-KR" sz="1500" dirty="0">
                <a:solidFill>
                  <a:schemeClr val="tx1"/>
                </a:solidFill>
              </a:rPr>
              <a:t> SQL </a:t>
            </a:r>
            <a:r>
              <a:rPr lang="ko-KR" altLang="ko-KR" sz="1500" dirty="0">
                <a:solidFill>
                  <a:schemeClr val="tx1"/>
                </a:solidFill>
              </a:rPr>
              <a:t>문장을 실행했는데</a:t>
            </a:r>
            <a:r>
              <a:rPr lang="en-US" altLang="ko-KR" sz="1500" dirty="0">
                <a:solidFill>
                  <a:schemeClr val="tx1"/>
                </a:solidFill>
              </a:rPr>
              <a:t> 10</a:t>
            </a:r>
            <a:r>
              <a:rPr lang="ko-KR" altLang="ko-KR" sz="1500" dirty="0">
                <a:solidFill>
                  <a:schemeClr val="tx1"/>
                </a:solidFill>
              </a:rPr>
              <a:t>초 후에 답이 나왔다면</a:t>
            </a:r>
            <a:r>
              <a:rPr lang="en-US" altLang="ko-KR" sz="1500" dirty="0">
                <a:solidFill>
                  <a:schemeClr val="tx1"/>
                </a:solidFill>
              </a:rPr>
              <a:t> 10 </a:t>
            </a:r>
            <a:r>
              <a:rPr lang="ko-KR" altLang="ko-KR" sz="1500" dirty="0">
                <a:solidFill>
                  <a:schemeClr val="tx1"/>
                </a:solidFill>
              </a:rPr>
              <a:t>초 동안은 그 사람 혼자서</a:t>
            </a:r>
            <a:r>
              <a:rPr lang="en-US" altLang="ko-KR" sz="1500" dirty="0">
                <a:solidFill>
                  <a:schemeClr val="tx1"/>
                </a:solidFill>
              </a:rPr>
              <a:t> CPU 1</a:t>
            </a:r>
            <a:r>
              <a:rPr lang="ko-KR" altLang="ko-KR" sz="1500" dirty="0">
                <a:solidFill>
                  <a:schemeClr val="tx1"/>
                </a:solidFill>
              </a:rPr>
              <a:t>개를 계속 사용했다는 의미입니다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r>
              <a:rPr lang="ko-KR" altLang="ko-KR" sz="1500" dirty="0">
                <a:solidFill>
                  <a:schemeClr val="tx1"/>
                </a:solidFill>
              </a:rPr>
              <a:t>만약 그 사람이 무한루프로 실행되는 쿼리를 실행시켰다면 </a:t>
            </a:r>
            <a:r>
              <a:rPr lang="ko-KR" altLang="ko-KR" sz="1500" dirty="0" err="1">
                <a:solidFill>
                  <a:schemeClr val="tx1"/>
                </a:solidFill>
              </a:rPr>
              <a:t>오라클</a:t>
            </a:r>
            <a:r>
              <a:rPr lang="ko-KR" altLang="ko-KR" sz="1500" dirty="0">
                <a:solidFill>
                  <a:schemeClr val="tx1"/>
                </a:solidFill>
              </a:rPr>
              <a:t> 서버는 다운될 수도 있습니다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r>
              <a:rPr lang="ko-KR" altLang="ko-KR" sz="1500" dirty="0">
                <a:solidFill>
                  <a:schemeClr val="tx1"/>
                </a:solidFill>
              </a:rPr>
              <a:t>그래서 이런 일을 막고자 이 </a:t>
            </a:r>
            <a:r>
              <a:rPr lang="ko-KR" altLang="ko-KR" sz="1500" dirty="0" err="1">
                <a:solidFill>
                  <a:schemeClr val="tx1"/>
                </a:solidFill>
              </a:rPr>
              <a:t>파라미터가</a:t>
            </a:r>
            <a:r>
              <a:rPr lang="ko-KR" altLang="ko-KR" sz="1500" dirty="0">
                <a:solidFill>
                  <a:schemeClr val="tx1"/>
                </a:solidFill>
              </a:rPr>
              <a:t> 등장을 한 것입니다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r>
              <a:rPr lang="ko-KR" altLang="ko-KR" sz="1500" dirty="0">
                <a:solidFill>
                  <a:schemeClr val="tx1"/>
                </a:solidFill>
              </a:rPr>
              <a:t>이 파라미터의 단위는 </a:t>
            </a:r>
            <a:r>
              <a:rPr lang="en-US" altLang="ko-KR" sz="1500" dirty="0">
                <a:solidFill>
                  <a:schemeClr val="tx1"/>
                </a:solidFill>
              </a:rPr>
              <a:t>1/100</a:t>
            </a:r>
            <a:r>
              <a:rPr lang="ko-KR" altLang="ko-KR" sz="1500" dirty="0">
                <a:solidFill>
                  <a:schemeClr val="tx1"/>
                </a:solidFill>
              </a:rPr>
              <a:t>초 단위입니다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r>
              <a:rPr lang="ko-KR" altLang="ko-KR" sz="1500" dirty="0">
                <a:solidFill>
                  <a:schemeClr val="tx1"/>
                </a:solidFill>
              </a:rPr>
              <a:t>즉</a:t>
            </a:r>
            <a:r>
              <a:rPr lang="en-US" altLang="ko-KR" sz="1500" dirty="0">
                <a:solidFill>
                  <a:schemeClr val="tx1"/>
                </a:solidFill>
              </a:rPr>
              <a:t> 100 </a:t>
            </a:r>
            <a:r>
              <a:rPr lang="ko-KR" altLang="ko-KR" sz="1500" dirty="0">
                <a:solidFill>
                  <a:schemeClr val="tx1"/>
                </a:solidFill>
              </a:rPr>
              <a:t>으로 지정하면</a:t>
            </a:r>
            <a:r>
              <a:rPr lang="en-US" altLang="ko-KR" sz="1500" dirty="0">
                <a:solidFill>
                  <a:schemeClr val="tx1"/>
                </a:solidFill>
              </a:rPr>
              <a:t> 1</a:t>
            </a:r>
            <a:r>
              <a:rPr lang="ko-KR" altLang="ko-KR" sz="1500" dirty="0">
                <a:solidFill>
                  <a:schemeClr val="tx1"/>
                </a:solidFill>
              </a:rPr>
              <a:t>초 라는 뜻입니다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3573016"/>
            <a:ext cx="8640960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(2) SESSIONS_PER_USER :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하나의 사용자 계정으로 몇 명의 사용자가 동시에 접속 할 수 있는지를 설정하는 </a:t>
            </a:r>
            <a:r>
              <a:rPr lang="ko-KR" altLang="ko-KR" sz="1500" dirty="0" err="1">
                <a:solidFill>
                  <a:schemeClr val="tx1"/>
                </a:solidFill>
              </a:rPr>
              <a:t>파라미터</a:t>
            </a:r>
            <a:r>
              <a:rPr lang="ko-KR" altLang="ko-KR" sz="1500" dirty="0">
                <a:solidFill>
                  <a:schemeClr val="tx1"/>
                </a:solidFill>
              </a:rPr>
              <a:t> 입니다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r>
              <a:rPr lang="ko-KR" altLang="ko-KR" sz="1500" dirty="0">
                <a:solidFill>
                  <a:schemeClr val="tx1"/>
                </a:solidFill>
              </a:rPr>
              <a:t>이 파라미터를 잘 못 줄 경우 접속이 불가 할 수도 있습니다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520" y="4293096"/>
            <a:ext cx="8640960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(3) CONNECT_TIME :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사용자가 하루 동안</a:t>
            </a:r>
            <a:r>
              <a:rPr lang="en-US" altLang="ko-KR" sz="1500" dirty="0">
                <a:solidFill>
                  <a:schemeClr val="tx1"/>
                </a:solidFill>
              </a:rPr>
              <a:t> DB Server</a:t>
            </a:r>
            <a:r>
              <a:rPr lang="ko-KR" altLang="ko-KR" sz="1500" dirty="0">
                <a:solidFill>
                  <a:schemeClr val="tx1"/>
                </a:solidFill>
              </a:rPr>
              <a:t>에 접속을 허락하는 총 시간을 설정합니다</a:t>
            </a:r>
            <a:r>
              <a:rPr lang="en-US" altLang="ko-KR" sz="1500" dirty="0">
                <a:solidFill>
                  <a:schemeClr val="tx1"/>
                </a:solidFill>
              </a:rPr>
              <a:t>.(</a:t>
            </a:r>
            <a:r>
              <a:rPr lang="ko-KR" altLang="ko-KR" sz="1500" dirty="0">
                <a:solidFill>
                  <a:schemeClr val="tx1"/>
                </a:solidFill>
              </a:rPr>
              <a:t>단위는 분입니다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ko-KR" sz="1500" dirty="0">
              <a:solidFill>
                <a:schemeClr val="tx1"/>
              </a:solidFill>
            </a:endParaRPr>
          </a:p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BA9049-1418-03BD-B348-F81123DD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1720" y="0"/>
            <a:ext cx="576064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13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ko-KR" sz="2000" b="1" dirty="0" err="1">
                <a:solidFill>
                  <a:schemeClr val="tx1"/>
                </a:solidFill>
              </a:rPr>
              <a:t>오라클</a:t>
            </a:r>
            <a:r>
              <a:rPr lang="ko-KR" altLang="ko-KR" sz="2000" b="1" dirty="0">
                <a:solidFill>
                  <a:schemeClr val="tx1"/>
                </a:solidFill>
              </a:rPr>
              <a:t> 계정 관리 방법을 배웁니다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712968" cy="496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(4) IDLE_TIME :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연속적으로 휴면 시간이 여기 값을 넘으면 접속을 해제합니다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r>
              <a:rPr lang="ko-KR" altLang="ko-KR" sz="1500" dirty="0">
                <a:solidFill>
                  <a:schemeClr val="tx1"/>
                </a:solidFill>
              </a:rPr>
              <a:t>예를 들어 </a:t>
            </a:r>
            <a:r>
              <a:rPr lang="en-US" altLang="ko-KR" sz="1500" dirty="0">
                <a:solidFill>
                  <a:schemeClr val="tx1"/>
                </a:solidFill>
              </a:rPr>
              <a:t>IDLE_TIME  5 </a:t>
            </a:r>
            <a:r>
              <a:rPr lang="ko-KR" altLang="ko-KR" sz="1500" dirty="0">
                <a:solidFill>
                  <a:schemeClr val="tx1"/>
                </a:solidFill>
              </a:rPr>
              <a:t>이렇게 하면</a:t>
            </a:r>
            <a:r>
              <a:rPr lang="en-US" altLang="ko-KR" sz="1500" dirty="0">
                <a:solidFill>
                  <a:schemeClr val="tx1"/>
                </a:solidFill>
              </a:rPr>
              <a:t> 5</a:t>
            </a:r>
            <a:r>
              <a:rPr lang="ko-KR" altLang="ko-KR" sz="1500" dirty="0">
                <a:solidFill>
                  <a:schemeClr val="tx1"/>
                </a:solidFill>
              </a:rPr>
              <a:t>분 동안 활동이 없는 세션은 </a:t>
            </a:r>
            <a:r>
              <a:rPr lang="ko-KR" altLang="ko-KR" sz="1500" dirty="0" err="1">
                <a:solidFill>
                  <a:schemeClr val="tx1"/>
                </a:solidFill>
              </a:rPr>
              <a:t>오라클</a:t>
            </a:r>
            <a:r>
              <a:rPr lang="ko-KR" altLang="ko-KR" sz="1500" dirty="0">
                <a:solidFill>
                  <a:schemeClr val="tx1"/>
                </a:solidFill>
              </a:rPr>
              <a:t> 서버가 강제로 접속을 끊어 버리고 작업 </a:t>
            </a:r>
            <a:r>
              <a:rPr lang="ko-KR" altLang="ko-KR" sz="1500" dirty="0" err="1">
                <a:solidFill>
                  <a:schemeClr val="tx1"/>
                </a:solidFill>
              </a:rPr>
              <a:t>내용중에서</a:t>
            </a:r>
            <a:r>
              <a:rPr lang="en-US" altLang="ko-KR" sz="1500" dirty="0">
                <a:solidFill>
                  <a:schemeClr val="tx1"/>
                </a:solidFill>
              </a:rPr>
              <a:t> commit </a:t>
            </a:r>
            <a:r>
              <a:rPr lang="ko-KR" altLang="ko-KR" sz="1500" dirty="0">
                <a:solidFill>
                  <a:schemeClr val="tx1"/>
                </a:solidFill>
              </a:rPr>
              <a:t>안된 데이터는 전부</a:t>
            </a:r>
            <a:r>
              <a:rPr lang="en-US" altLang="ko-KR" sz="1500" dirty="0">
                <a:solidFill>
                  <a:schemeClr val="tx1"/>
                </a:solidFill>
              </a:rPr>
              <a:t> Rollback </a:t>
            </a:r>
            <a:r>
              <a:rPr lang="ko-KR" altLang="ko-KR" sz="1500" dirty="0">
                <a:solidFill>
                  <a:schemeClr val="tx1"/>
                </a:solidFill>
              </a:rPr>
              <a:t>시킵니다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r>
              <a:rPr lang="ko-KR" altLang="ko-KR" sz="1500" dirty="0">
                <a:solidFill>
                  <a:schemeClr val="tx1"/>
                </a:solidFill>
              </a:rPr>
              <a:t>이 파라미터도 잘 못 설정될 경우 정상적인 세션이 강제로 종료되고 수행하던 작업도</a:t>
            </a:r>
            <a:r>
              <a:rPr lang="en-US" altLang="ko-KR" sz="1500" dirty="0">
                <a:solidFill>
                  <a:schemeClr val="tx1"/>
                </a:solidFill>
              </a:rPr>
              <a:t> Rollback </a:t>
            </a:r>
            <a:r>
              <a:rPr lang="ko-KR" altLang="ko-KR" sz="1500" dirty="0">
                <a:solidFill>
                  <a:schemeClr val="tx1"/>
                </a:solidFill>
              </a:rPr>
              <a:t>될 수 있다는 점 꼭 기억하세요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(5) LOGICAL_READS_PER_SESSION :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한</a:t>
            </a:r>
            <a:r>
              <a:rPr lang="en-US" altLang="ko-KR" sz="1500" dirty="0">
                <a:solidFill>
                  <a:schemeClr val="tx1"/>
                </a:solidFill>
              </a:rPr>
              <a:t> session </a:t>
            </a:r>
            <a:r>
              <a:rPr lang="ko-KR" altLang="ko-KR" sz="1500" dirty="0">
                <a:solidFill>
                  <a:schemeClr val="tx1"/>
                </a:solidFill>
              </a:rPr>
              <a:t>에서 읽기 가능한 최대</a:t>
            </a:r>
            <a:r>
              <a:rPr lang="en-US" altLang="ko-KR" sz="1500" dirty="0">
                <a:solidFill>
                  <a:schemeClr val="tx1"/>
                </a:solidFill>
              </a:rPr>
              <a:t> block </a:t>
            </a:r>
            <a:r>
              <a:rPr lang="ko-KR" altLang="ko-KR" sz="1500" dirty="0">
                <a:solidFill>
                  <a:schemeClr val="tx1"/>
                </a:solidFill>
              </a:rPr>
              <a:t>수를 지정합니다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r>
              <a:rPr lang="ko-KR" altLang="ko-KR" sz="1500" dirty="0">
                <a:solidFill>
                  <a:schemeClr val="tx1"/>
                </a:solidFill>
              </a:rPr>
              <a:t>가급적 수정하지 마세요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(6) PRIVATE_SGA :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MTS / SHARED SERVER </a:t>
            </a:r>
            <a:r>
              <a:rPr lang="ko-KR" altLang="ko-KR" sz="1500" dirty="0">
                <a:solidFill>
                  <a:schemeClr val="tx1"/>
                </a:solidFill>
              </a:rPr>
              <a:t>일 경우 해당</a:t>
            </a:r>
            <a:r>
              <a:rPr lang="en-US" altLang="ko-KR" sz="1500" dirty="0">
                <a:solidFill>
                  <a:schemeClr val="tx1"/>
                </a:solidFill>
              </a:rPr>
              <a:t> session</a:t>
            </a:r>
            <a:r>
              <a:rPr lang="ko-KR" altLang="ko-KR" sz="1500" dirty="0">
                <a:solidFill>
                  <a:schemeClr val="tx1"/>
                </a:solidFill>
              </a:rPr>
              <a:t>의</a:t>
            </a:r>
            <a:r>
              <a:rPr lang="en-US" altLang="ko-KR" sz="1500" dirty="0">
                <a:solidFill>
                  <a:schemeClr val="tx1"/>
                </a:solidFill>
              </a:rPr>
              <a:t> SGA </a:t>
            </a:r>
            <a:r>
              <a:rPr lang="ko-KR" altLang="ko-KR" sz="1500" dirty="0">
                <a:solidFill>
                  <a:schemeClr val="tx1"/>
                </a:solidFill>
              </a:rPr>
              <a:t>사용량을</a:t>
            </a:r>
            <a:r>
              <a:rPr lang="en-US" altLang="ko-KR" sz="1500" dirty="0">
                <a:solidFill>
                  <a:schemeClr val="tx1"/>
                </a:solidFill>
              </a:rPr>
              <a:t> bytes </a:t>
            </a:r>
            <a:r>
              <a:rPr lang="ko-KR" altLang="ko-KR" sz="1500" dirty="0">
                <a:solidFill>
                  <a:schemeClr val="tx1"/>
                </a:solidFill>
              </a:rPr>
              <a:t>단위로 설정합니다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일반</a:t>
            </a:r>
            <a:r>
              <a:rPr lang="en-US" altLang="ko-KR" sz="1500" dirty="0">
                <a:solidFill>
                  <a:schemeClr val="tx1"/>
                </a:solidFill>
              </a:rPr>
              <a:t> Single </a:t>
            </a:r>
            <a:r>
              <a:rPr lang="ko-KR" altLang="ko-KR" sz="1500" dirty="0">
                <a:solidFill>
                  <a:schemeClr val="tx1"/>
                </a:solidFill>
              </a:rPr>
              <a:t>환경에서는 수정할 필요 없습니다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(7) CPU_PER_CALL :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dirty="0">
                <a:solidFill>
                  <a:schemeClr val="tx1"/>
                </a:solidFill>
              </a:rPr>
              <a:t>하나의</a:t>
            </a:r>
            <a:r>
              <a:rPr lang="en-US" altLang="ko-KR" sz="1500" dirty="0">
                <a:solidFill>
                  <a:schemeClr val="tx1"/>
                </a:solidFill>
              </a:rPr>
              <a:t> call </a:t>
            </a:r>
            <a:r>
              <a:rPr lang="ko-KR" altLang="ko-KR" sz="1500" dirty="0">
                <a:solidFill>
                  <a:schemeClr val="tx1"/>
                </a:solidFill>
              </a:rPr>
              <a:t>당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cpu</a:t>
            </a:r>
            <a:r>
              <a:rPr lang="ko-KR" altLang="ko-KR" sz="1500" dirty="0">
                <a:solidFill>
                  <a:schemeClr val="tx1"/>
                </a:solidFill>
              </a:rPr>
              <a:t>를 점유할 수 있는 시간이며</a:t>
            </a:r>
            <a:r>
              <a:rPr lang="en-US" altLang="ko-KR" sz="1500" dirty="0">
                <a:solidFill>
                  <a:schemeClr val="tx1"/>
                </a:solidFill>
              </a:rPr>
              <a:t> 1/100</a:t>
            </a:r>
            <a:r>
              <a:rPr lang="ko-KR" altLang="ko-KR" sz="1500" dirty="0">
                <a:solidFill>
                  <a:schemeClr val="tx1"/>
                </a:solidFill>
              </a:rPr>
              <a:t>초 단위입니다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(8) LOGICAL_READS_PER_CALL :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ko-KR" sz="1500" dirty="0">
                <a:solidFill>
                  <a:schemeClr val="tx1"/>
                </a:solidFill>
              </a:rPr>
              <a:t>하나의</a:t>
            </a:r>
            <a:r>
              <a:rPr lang="en-US" altLang="ko-KR" sz="1500" dirty="0">
                <a:solidFill>
                  <a:schemeClr val="tx1"/>
                </a:solidFill>
              </a:rPr>
              <a:t> call </a:t>
            </a:r>
            <a:r>
              <a:rPr lang="ko-KR" altLang="ko-KR" sz="1500" dirty="0">
                <a:solidFill>
                  <a:schemeClr val="tx1"/>
                </a:solidFill>
              </a:rPr>
              <a:t>당 읽을 수 있는</a:t>
            </a:r>
            <a:r>
              <a:rPr lang="en-US" altLang="ko-KR" sz="1500" dirty="0">
                <a:solidFill>
                  <a:schemeClr val="tx1"/>
                </a:solidFill>
              </a:rPr>
              <a:t> block</a:t>
            </a:r>
            <a:r>
              <a:rPr lang="ko-KR" altLang="ko-KR" sz="1500" dirty="0">
                <a:solidFill>
                  <a:schemeClr val="tx1"/>
                </a:solidFill>
              </a:rPr>
              <a:t>의 개수를 지정합니다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396995-0E74-F10D-4206-7A9AF281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10766</TotalTime>
  <Words>2539</Words>
  <Application>Microsoft Office PowerPoint</Application>
  <PresentationFormat>화면 슬라이드 쇼(4:3)</PresentationFormat>
  <Paragraphs>332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굴림</vt:lpstr>
      <vt:lpstr>맑은 고딕</vt:lpstr>
      <vt:lpstr>Arial</vt:lpstr>
      <vt:lpstr>Times New Roman</vt:lpstr>
      <vt:lpstr>Office 테마</vt:lpstr>
      <vt:lpstr>다양한 예제로 쉽게 배우는 오라클 SQL 과 PL/SQL</vt:lpstr>
      <vt:lpstr>13장. 오라클 계정 관리 방법을 배웁니다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진수쌤이 전해주는 실전 SQL 과 PL/SQL</dc:title>
  <dc:creator>jinsu</dc:creator>
  <cp:lastModifiedBy>서 진수</cp:lastModifiedBy>
  <cp:revision>299</cp:revision>
  <dcterms:created xsi:type="dcterms:W3CDTF">2012-11-06T06:53:25Z</dcterms:created>
  <dcterms:modified xsi:type="dcterms:W3CDTF">2023-07-03T10:58:25Z</dcterms:modified>
</cp:coreProperties>
</file>