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0" r:id="rId3"/>
    <p:sldId id="345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7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660"/>
  </p:normalViewPr>
  <p:slideViewPr>
    <p:cSldViewPr>
      <p:cViewPr varScale="1">
        <p:scale>
          <a:sx n="68" d="100"/>
          <a:sy n="68" d="100"/>
        </p:scale>
        <p:origin x="80" y="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39568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다양한 예제로 쉽게 배우는</a:t>
            </a:r>
            <a:br>
              <a:rPr lang="en-US" altLang="ko-KR" sz="5600" dirty="0"/>
            </a:br>
            <a:r>
              <a:rPr lang="ko-KR" altLang="en-US" sz="5600" dirty="0" err="1"/>
              <a:t>오라클</a:t>
            </a:r>
            <a:r>
              <a:rPr lang="ko-KR" altLang="en-US" sz="5600" dirty="0"/>
              <a:t> </a:t>
            </a:r>
            <a:r>
              <a:rPr lang="en-US" altLang="ko-KR" sz="5600" dirty="0"/>
              <a:t>SQL </a:t>
            </a:r>
            <a:r>
              <a:rPr lang="ko-KR" altLang="en-US" sz="5600" dirty="0"/>
              <a:t>과 </a:t>
            </a:r>
            <a:r>
              <a:rPr lang="en-US" altLang="ko-KR" sz="5600" dirty="0"/>
              <a:t>PL/SQL</a:t>
            </a:r>
            <a:endParaRPr lang="ko-KR" altLang="en-US" sz="5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9200" y="4271304"/>
            <a:ext cx="6400800" cy="553616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서진수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0B6DDB-CA80-0E09-6361-4470816D2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3335177"/>
            <a:ext cx="1800200" cy="224235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4640817B-58CD-9429-CBCA-D57E3BC90E32}"/>
              </a:ext>
            </a:extLst>
          </p:cNvPr>
          <p:cNvSpPr txBox="1">
            <a:spLocks/>
          </p:cNvSpPr>
          <p:nvPr/>
        </p:nvSpPr>
        <p:spPr>
          <a:xfrm>
            <a:off x="1219200" y="3376757"/>
            <a:ext cx="6400800" cy="5536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highlight>
                  <a:srgbClr val="000000"/>
                </a:highlight>
              </a:rPr>
              <a:t>개정 </a:t>
            </a:r>
            <a:r>
              <a:rPr lang="en-US" altLang="ko-KR" dirty="0">
                <a:highlight>
                  <a:srgbClr val="000000"/>
                </a:highlight>
              </a:rPr>
              <a:t>4</a:t>
            </a:r>
            <a:r>
              <a:rPr lang="ko-KR" altLang="en-US" dirty="0">
                <a:highlight>
                  <a:srgbClr val="000000"/>
                </a:highlight>
              </a:rPr>
              <a:t>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E88874-7E6A-C1CC-20E8-941018B62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042018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1. </a:t>
            </a:r>
            <a:r>
              <a:rPr lang="ko-KR" altLang="en-US" b="1" dirty="0">
                <a:solidFill>
                  <a:schemeClr val="tx1"/>
                </a:solidFill>
              </a:rPr>
              <a:t>묵시적 커서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18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Cursor</a:t>
            </a:r>
            <a:r>
              <a:rPr lang="ko-KR" altLang="en-US" sz="2500" b="1" dirty="0">
                <a:solidFill>
                  <a:schemeClr val="tx1"/>
                </a:solidFill>
              </a:rPr>
              <a:t> 활용하기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2BEDA95-39C1-3AF7-18D8-C2B37D7AD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65" y="1857452"/>
            <a:ext cx="8260805" cy="329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76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042018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3. </a:t>
            </a:r>
            <a:r>
              <a:rPr lang="ko-KR" altLang="en-US" b="1" dirty="0">
                <a:solidFill>
                  <a:schemeClr val="tx1"/>
                </a:solidFill>
              </a:rPr>
              <a:t>명시적 커서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18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Cursor</a:t>
            </a:r>
            <a:r>
              <a:rPr lang="ko-KR" altLang="en-US" sz="2500" b="1" dirty="0">
                <a:solidFill>
                  <a:schemeClr val="tx1"/>
                </a:solidFill>
              </a:rPr>
              <a:t> 활용하기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75BBE32-832A-D989-7F46-C61F66E6D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607364"/>
            <a:ext cx="7248525" cy="11906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7F454A-E79A-0B4D-B3CA-0BC9EFA0F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59" y="2930078"/>
            <a:ext cx="72771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291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042018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3. </a:t>
            </a:r>
            <a:r>
              <a:rPr lang="ko-KR" altLang="en-US" b="1" dirty="0">
                <a:solidFill>
                  <a:schemeClr val="tx1"/>
                </a:solidFill>
              </a:rPr>
              <a:t>명시적 커서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18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Cursor</a:t>
            </a:r>
            <a:r>
              <a:rPr lang="ko-KR" altLang="en-US" sz="2500" b="1" dirty="0">
                <a:solidFill>
                  <a:schemeClr val="tx1"/>
                </a:solidFill>
              </a:rPr>
              <a:t> 활용하기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CA4A01E-9DA6-FF50-34EC-980317B59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51" y="1871118"/>
            <a:ext cx="72771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42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042018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4. </a:t>
            </a:r>
            <a:r>
              <a:rPr lang="ko-KR" altLang="en-US" b="1" dirty="0">
                <a:solidFill>
                  <a:schemeClr val="tx1"/>
                </a:solidFill>
              </a:rPr>
              <a:t>명시적 커서 처리 단계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18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Cursor</a:t>
            </a:r>
            <a:r>
              <a:rPr lang="ko-KR" altLang="en-US" sz="2500" b="1" dirty="0">
                <a:solidFill>
                  <a:schemeClr val="tx1"/>
                </a:solidFill>
              </a:rPr>
              <a:t> 활용하기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F27D9C5-E37B-2B79-1986-7F1BA8614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362" y="1797022"/>
            <a:ext cx="64484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38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042018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4.1  </a:t>
            </a:r>
            <a:r>
              <a:rPr lang="ko-KR" altLang="en-US" b="1" dirty="0">
                <a:solidFill>
                  <a:schemeClr val="tx1"/>
                </a:solidFill>
              </a:rPr>
              <a:t>명시적 커서 선언 단계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18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Cursor</a:t>
            </a:r>
            <a:r>
              <a:rPr lang="ko-KR" altLang="en-US" sz="2500" b="1" dirty="0">
                <a:solidFill>
                  <a:schemeClr val="tx1"/>
                </a:solidFill>
              </a:rPr>
              <a:t> 활용하기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5D1A0CE-1AF1-D14A-2447-D5BFC9880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760843"/>
            <a:ext cx="8152772" cy="275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3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70390" y="1254740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4.2  </a:t>
            </a:r>
            <a:r>
              <a:rPr lang="ko-KR" altLang="en-US" b="1" dirty="0">
                <a:solidFill>
                  <a:schemeClr val="tx1"/>
                </a:solidFill>
              </a:rPr>
              <a:t>명시적 커서 열기 단계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( </a:t>
            </a:r>
            <a:r>
              <a:rPr lang="ko-KR" altLang="en-US" b="1" dirty="0">
                <a:solidFill>
                  <a:schemeClr val="tx1"/>
                </a:solidFill>
              </a:rPr>
              <a:t>서브 쿼리를 실행하여 데이터를 가져오는 단계 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18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Cursor</a:t>
            </a:r>
            <a:r>
              <a:rPr lang="ko-KR" altLang="en-US" sz="2500" b="1" dirty="0">
                <a:solidFill>
                  <a:schemeClr val="tx1"/>
                </a:solidFill>
              </a:rPr>
              <a:t> 활용하기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B0AD662-6717-9196-9735-59C906099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90" y="2296666"/>
            <a:ext cx="70866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38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113322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4.3  </a:t>
            </a:r>
            <a:r>
              <a:rPr lang="ko-KR" altLang="en-US" b="1" dirty="0">
                <a:solidFill>
                  <a:schemeClr val="tx1"/>
                </a:solidFill>
              </a:rPr>
              <a:t>명시적 커서 추출</a:t>
            </a:r>
            <a:r>
              <a:rPr lang="en-US" altLang="ko-KR" b="1" dirty="0">
                <a:solidFill>
                  <a:schemeClr val="tx1"/>
                </a:solidFill>
              </a:rPr>
              <a:t>(FETCH)</a:t>
            </a:r>
            <a:r>
              <a:rPr lang="ko-KR" altLang="en-US" b="1" dirty="0">
                <a:solidFill>
                  <a:schemeClr val="tx1"/>
                </a:solidFill>
              </a:rPr>
              <a:t> 단계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18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Cursor</a:t>
            </a:r>
            <a:r>
              <a:rPr lang="ko-KR" altLang="en-US" sz="2500" b="1" dirty="0">
                <a:solidFill>
                  <a:schemeClr val="tx1"/>
                </a:solidFill>
              </a:rPr>
              <a:t> 활용하기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AD5D7E3-12C4-4E80-D007-AB1C238AB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02" y="1501899"/>
            <a:ext cx="7691498" cy="460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83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113322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4.4  </a:t>
            </a:r>
            <a:r>
              <a:rPr lang="ko-KR" altLang="en-US" b="1" dirty="0">
                <a:solidFill>
                  <a:schemeClr val="tx1"/>
                </a:solidFill>
              </a:rPr>
              <a:t>명시적 커서 종료</a:t>
            </a:r>
            <a:r>
              <a:rPr lang="en-US" altLang="ko-KR" b="1" dirty="0">
                <a:solidFill>
                  <a:schemeClr val="tx1"/>
                </a:solidFill>
              </a:rPr>
              <a:t>(CLOSE)</a:t>
            </a:r>
            <a:r>
              <a:rPr lang="ko-KR" altLang="en-US" b="1" dirty="0">
                <a:solidFill>
                  <a:schemeClr val="tx1"/>
                </a:solidFill>
              </a:rPr>
              <a:t> 단계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18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Cursor</a:t>
            </a:r>
            <a:r>
              <a:rPr lang="ko-KR" altLang="en-US" sz="2500" b="1" dirty="0">
                <a:solidFill>
                  <a:schemeClr val="tx1"/>
                </a:solidFill>
              </a:rPr>
              <a:t> 활용하기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D04B6A-DDA0-567D-7C9D-11D8344A3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26" y="1749972"/>
            <a:ext cx="8652347" cy="360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56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113322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4.4  </a:t>
            </a:r>
            <a:r>
              <a:rPr lang="ko-KR" altLang="en-US" b="1" dirty="0">
                <a:solidFill>
                  <a:schemeClr val="tx1"/>
                </a:solidFill>
              </a:rPr>
              <a:t>명시적 커서 사용 예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18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Cursor</a:t>
            </a:r>
            <a:r>
              <a:rPr lang="ko-KR" altLang="en-US" sz="2500" b="1" dirty="0">
                <a:solidFill>
                  <a:schemeClr val="tx1"/>
                </a:solidFill>
              </a:rPr>
              <a:t> 활용하기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33A0F04-61D2-0A13-0EF5-BBB13E7A4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353" y="1576370"/>
            <a:ext cx="5992713" cy="469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695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113322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5. </a:t>
            </a:r>
            <a:r>
              <a:rPr lang="ko-KR" altLang="en-US" b="1" dirty="0">
                <a:solidFill>
                  <a:schemeClr val="tx1"/>
                </a:solidFill>
              </a:rPr>
              <a:t>명시적 커서와 </a:t>
            </a:r>
            <a:r>
              <a:rPr lang="en-US" altLang="ko-KR" b="1" dirty="0">
                <a:solidFill>
                  <a:schemeClr val="tx1"/>
                </a:solidFill>
              </a:rPr>
              <a:t>Cursor For Loop </a:t>
            </a:r>
            <a:r>
              <a:rPr lang="ko-KR" altLang="en-US" b="1" dirty="0">
                <a:solidFill>
                  <a:schemeClr val="tx1"/>
                </a:solidFill>
              </a:rPr>
              <a:t>활용하기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18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Cursor</a:t>
            </a:r>
            <a:r>
              <a:rPr lang="ko-KR" altLang="en-US" sz="2500" b="1" dirty="0">
                <a:solidFill>
                  <a:schemeClr val="tx1"/>
                </a:solidFill>
              </a:rPr>
              <a:t> 활용하기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6088031-B181-C84A-8982-3FB18A1AC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72" y="1794749"/>
            <a:ext cx="8306613" cy="196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8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b="1" dirty="0"/>
              <a:t>18</a:t>
            </a:r>
            <a:r>
              <a:rPr lang="ko-KR" altLang="en-US" b="1" dirty="0"/>
              <a:t>장</a:t>
            </a:r>
            <a:r>
              <a:rPr lang="en-US" altLang="ko-KR" b="1" dirty="0"/>
              <a:t>. </a:t>
            </a:r>
            <a:br>
              <a:rPr lang="en-US" altLang="ko-KR" b="1" dirty="0"/>
            </a:br>
            <a:r>
              <a:rPr lang="en-US" altLang="ko-KR" b="1" dirty="0"/>
              <a:t>Oracle PL/SQL Cursor(</a:t>
            </a:r>
            <a:r>
              <a:rPr lang="ko-KR" altLang="en-US" b="1" dirty="0"/>
              <a:t>커서</a:t>
            </a:r>
            <a:r>
              <a:rPr lang="en-US" altLang="ko-KR" b="1" dirty="0"/>
              <a:t>)</a:t>
            </a:r>
            <a:endParaRPr lang="ko-KR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DA6EEE9-4D83-41AF-3D98-D198FF3F2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1681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113322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5. </a:t>
            </a:r>
            <a:r>
              <a:rPr lang="ko-KR" altLang="en-US" b="1" dirty="0">
                <a:solidFill>
                  <a:schemeClr val="tx1"/>
                </a:solidFill>
              </a:rPr>
              <a:t>명시적 커서와 </a:t>
            </a:r>
            <a:r>
              <a:rPr lang="en-US" altLang="ko-KR" b="1" dirty="0">
                <a:solidFill>
                  <a:schemeClr val="tx1"/>
                </a:solidFill>
              </a:rPr>
              <a:t>Cursor For Loop </a:t>
            </a:r>
            <a:r>
              <a:rPr lang="ko-KR" altLang="en-US" b="1" dirty="0">
                <a:solidFill>
                  <a:schemeClr val="tx1"/>
                </a:solidFill>
              </a:rPr>
              <a:t>활용하기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18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Cursor</a:t>
            </a:r>
            <a:r>
              <a:rPr lang="ko-KR" altLang="en-US" sz="2500" b="1" dirty="0">
                <a:solidFill>
                  <a:schemeClr val="tx1"/>
                </a:solidFill>
              </a:rPr>
              <a:t> 활용하기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8F4575-EBAC-0CE6-1C72-F428DA903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1592435"/>
            <a:ext cx="6423748" cy="470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78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113322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5. </a:t>
            </a:r>
            <a:r>
              <a:rPr lang="ko-KR" altLang="en-US" b="1" dirty="0">
                <a:solidFill>
                  <a:schemeClr val="tx1"/>
                </a:solidFill>
              </a:rPr>
              <a:t>명시적 커서와 </a:t>
            </a:r>
            <a:r>
              <a:rPr lang="en-US" altLang="ko-KR" b="1" dirty="0">
                <a:solidFill>
                  <a:schemeClr val="tx1"/>
                </a:solidFill>
              </a:rPr>
              <a:t>Cursor For Loop </a:t>
            </a:r>
            <a:r>
              <a:rPr lang="ko-KR" altLang="en-US" b="1" dirty="0">
                <a:solidFill>
                  <a:schemeClr val="tx1"/>
                </a:solidFill>
              </a:rPr>
              <a:t>활용하기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18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Cursor</a:t>
            </a:r>
            <a:r>
              <a:rPr lang="ko-KR" altLang="en-US" sz="2500" b="1" dirty="0">
                <a:solidFill>
                  <a:schemeClr val="tx1"/>
                </a:solidFill>
              </a:rPr>
              <a:t> 활용하기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E2190CB-468D-D2A4-90EC-6D7800D0A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617378"/>
            <a:ext cx="7632848" cy="457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45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113322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6. </a:t>
            </a:r>
            <a:r>
              <a:rPr lang="ko-KR" altLang="en-US" b="1" dirty="0">
                <a:solidFill>
                  <a:schemeClr val="tx1"/>
                </a:solidFill>
              </a:rPr>
              <a:t>파라미터 </a:t>
            </a:r>
            <a:r>
              <a:rPr lang="en-US" altLang="ko-KR" b="1" dirty="0">
                <a:solidFill>
                  <a:schemeClr val="tx1"/>
                </a:solidFill>
              </a:rPr>
              <a:t>Explicit Cursor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18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Cursor</a:t>
            </a:r>
            <a:r>
              <a:rPr lang="ko-KR" altLang="en-US" sz="2500" b="1" dirty="0">
                <a:solidFill>
                  <a:schemeClr val="tx1"/>
                </a:solidFill>
              </a:rPr>
              <a:t> 활용하기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A11E0FF-2B01-B6A6-F1F2-98F3006E7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31260"/>
            <a:ext cx="8036183" cy="12936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638835-9F92-D566-1D5B-62A3E9C3F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856" y="3073896"/>
            <a:ext cx="7895443" cy="280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49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113322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6. </a:t>
            </a:r>
            <a:r>
              <a:rPr lang="ko-KR" altLang="en-US" b="1" dirty="0">
                <a:solidFill>
                  <a:schemeClr val="tx1"/>
                </a:solidFill>
              </a:rPr>
              <a:t>파라미터 </a:t>
            </a:r>
            <a:r>
              <a:rPr lang="en-US" altLang="ko-KR" b="1" dirty="0">
                <a:solidFill>
                  <a:schemeClr val="tx1"/>
                </a:solidFill>
              </a:rPr>
              <a:t>Explicit Cursor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18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Cursor</a:t>
            </a:r>
            <a:r>
              <a:rPr lang="ko-KR" altLang="en-US" sz="2500" b="1" dirty="0">
                <a:solidFill>
                  <a:schemeClr val="tx1"/>
                </a:solidFill>
              </a:rPr>
              <a:t> 활용하기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256BD73-F1E8-61A9-FE15-327B05ABB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749972"/>
            <a:ext cx="68770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72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113322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6. </a:t>
            </a:r>
            <a:r>
              <a:rPr lang="ko-KR" altLang="en-US" b="1" dirty="0">
                <a:solidFill>
                  <a:schemeClr val="tx1"/>
                </a:solidFill>
              </a:rPr>
              <a:t>파라미터 </a:t>
            </a:r>
            <a:r>
              <a:rPr lang="en-US" altLang="ko-KR" b="1" dirty="0">
                <a:solidFill>
                  <a:schemeClr val="tx1"/>
                </a:solidFill>
              </a:rPr>
              <a:t>Explicit Cursor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18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Cursor</a:t>
            </a:r>
            <a:r>
              <a:rPr lang="ko-KR" altLang="en-US" sz="2500" b="1" dirty="0">
                <a:solidFill>
                  <a:schemeClr val="tx1"/>
                </a:solidFill>
              </a:rPr>
              <a:t> 활용하기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E4E0250-DF6C-ED2B-2021-E2D86FEF8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99" y="1761872"/>
            <a:ext cx="8437202" cy="379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49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113322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7.Cursor</a:t>
            </a:r>
            <a:r>
              <a:rPr lang="ko-KR" altLang="en-US" b="1" dirty="0">
                <a:solidFill>
                  <a:schemeClr val="tx1"/>
                </a:solidFill>
              </a:rPr>
              <a:t>와 </a:t>
            </a:r>
            <a:r>
              <a:rPr lang="en-US" altLang="ko-KR" b="1" dirty="0">
                <a:solidFill>
                  <a:schemeClr val="tx1"/>
                </a:solidFill>
              </a:rPr>
              <a:t>SELECT…..FOR UPDATE </a:t>
            </a:r>
            <a:r>
              <a:rPr lang="ko-KR" altLang="en-US" b="1" dirty="0">
                <a:solidFill>
                  <a:schemeClr val="tx1"/>
                </a:solidFill>
              </a:rPr>
              <a:t>문장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18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Cursor</a:t>
            </a:r>
            <a:r>
              <a:rPr lang="ko-KR" altLang="en-US" sz="2500" b="1" dirty="0">
                <a:solidFill>
                  <a:schemeClr val="tx1"/>
                </a:solidFill>
              </a:rPr>
              <a:t> 활용하기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3C3DD7D-C8C4-BE45-27CF-BA033F506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956979"/>
            <a:ext cx="8041341" cy="288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34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113322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7.Cursor</a:t>
            </a:r>
            <a:r>
              <a:rPr lang="ko-KR" altLang="en-US" b="1" dirty="0">
                <a:solidFill>
                  <a:schemeClr val="tx1"/>
                </a:solidFill>
              </a:rPr>
              <a:t>와 </a:t>
            </a:r>
            <a:r>
              <a:rPr lang="en-US" altLang="ko-KR" b="1" dirty="0">
                <a:solidFill>
                  <a:schemeClr val="tx1"/>
                </a:solidFill>
              </a:rPr>
              <a:t>SELECT…..FOR UPDATE </a:t>
            </a:r>
            <a:r>
              <a:rPr lang="ko-KR" altLang="en-US" b="1" dirty="0">
                <a:solidFill>
                  <a:schemeClr val="tx1"/>
                </a:solidFill>
              </a:rPr>
              <a:t>문장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18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Cursor</a:t>
            </a:r>
            <a:r>
              <a:rPr lang="ko-KR" altLang="en-US" sz="2500" b="1" dirty="0">
                <a:solidFill>
                  <a:schemeClr val="tx1"/>
                </a:solidFill>
              </a:rPr>
              <a:t> 활용하기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1484410-B71B-5DDE-23AE-C7CD1E292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90" y="1817440"/>
            <a:ext cx="8407819" cy="29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77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113322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7.Cursor</a:t>
            </a:r>
            <a:r>
              <a:rPr lang="ko-KR" altLang="en-US" b="1" dirty="0">
                <a:solidFill>
                  <a:schemeClr val="tx1"/>
                </a:solidFill>
              </a:rPr>
              <a:t>와 </a:t>
            </a:r>
            <a:r>
              <a:rPr lang="en-US" altLang="ko-KR" b="1" dirty="0">
                <a:solidFill>
                  <a:schemeClr val="tx1"/>
                </a:solidFill>
              </a:rPr>
              <a:t>SELECT…..FOR UPDATE </a:t>
            </a:r>
            <a:r>
              <a:rPr lang="ko-KR" altLang="en-US" b="1" dirty="0">
                <a:solidFill>
                  <a:schemeClr val="tx1"/>
                </a:solidFill>
              </a:rPr>
              <a:t>문장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18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Cursor</a:t>
            </a:r>
            <a:r>
              <a:rPr lang="ko-KR" altLang="en-US" sz="2500" b="1" dirty="0">
                <a:solidFill>
                  <a:schemeClr val="tx1"/>
                </a:solidFill>
              </a:rPr>
              <a:t> 활용하기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76050AD-8217-45CA-625C-03F50A6EF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834493"/>
            <a:ext cx="70199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90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113322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7.Cursor</a:t>
            </a:r>
            <a:r>
              <a:rPr lang="ko-KR" altLang="en-US" b="1" dirty="0">
                <a:solidFill>
                  <a:schemeClr val="tx1"/>
                </a:solidFill>
              </a:rPr>
              <a:t>와 </a:t>
            </a:r>
            <a:r>
              <a:rPr lang="en-US" altLang="ko-KR" b="1" dirty="0">
                <a:solidFill>
                  <a:schemeClr val="tx1"/>
                </a:solidFill>
              </a:rPr>
              <a:t>SELECT…..FOR UPDATE </a:t>
            </a:r>
            <a:r>
              <a:rPr lang="ko-KR" altLang="en-US" b="1" dirty="0">
                <a:solidFill>
                  <a:schemeClr val="tx1"/>
                </a:solidFill>
              </a:rPr>
              <a:t>문장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18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Cursor</a:t>
            </a:r>
            <a:r>
              <a:rPr lang="ko-KR" altLang="en-US" sz="2500" b="1" dirty="0">
                <a:solidFill>
                  <a:schemeClr val="tx1"/>
                </a:solidFill>
              </a:rPr>
              <a:t> 활용하기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7908DFD-3E21-435D-3349-F4111CF06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1749972"/>
            <a:ext cx="69532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1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113322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7.Cursor</a:t>
            </a:r>
            <a:r>
              <a:rPr lang="ko-KR" altLang="en-US" b="1" dirty="0">
                <a:solidFill>
                  <a:schemeClr val="tx1"/>
                </a:solidFill>
              </a:rPr>
              <a:t>와 </a:t>
            </a:r>
            <a:r>
              <a:rPr lang="en-US" altLang="ko-KR" b="1" dirty="0">
                <a:solidFill>
                  <a:schemeClr val="tx1"/>
                </a:solidFill>
              </a:rPr>
              <a:t>SELECT…..FOR UPDATE </a:t>
            </a:r>
            <a:r>
              <a:rPr lang="ko-KR" altLang="en-US" b="1" dirty="0">
                <a:solidFill>
                  <a:schemeClr val="tx1"/>
                </a:solidFill>
              </a:rPr>
              <a:t>문장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18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Cursor</a:t>
            </a:r>
            <a:r>
              <a:rPr lang="ko-KR" altLang="en-US" sz="2500" b="1" dirty="0">
                <a:solidFill>
                  <a:schemeClr val="tx1"/>
                </a:solidFill>
              </a:rPr>
              <a:t> 활용하기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8CFF265-F7E3-D499-2052-3BA4FC069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48" y="1869267"/>
            <a:ext cx="8056703" cy="237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0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042018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1. PL/SQL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</a:rPr>
              <a:t>커서란</a:t>
            </a:r>
            <a:r>
              <a:rPr lang="en-US" altLang="ko-KR" b="1" dirty="0">
                <a:solidFill>
                  <a:schemeClr val="tx1"/>
                </a:solidFill>
              </a:rPr>
              <a:t>?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18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Cursor</a:t>
            </a:r>
            <a:r>
              <a:rPr lang="ko-KR" altLang="en-US" sz="2500" b="1" dirty="0">
                <a:solidFill>
                  <a:schemeClr val="tx1"/>
                </a:solidFill>
              </a:rPr>
              <a:t> 활용하기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10EAF7B-04E3-B2E2-BB25-7C028EA73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37" y="2001118"/>
            <a:ext cx="7686725" cy="365090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113322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7.Cursor</a:t>
            </a:r>
            <a:r>
              <a:rPr lang="ko-KR" altLang="en-US" b="1" dirty="0">
                <a:solidFill>
                  <a:schemeClr val="tx1"/>
                </a:solidFill>
              </a:rPr>
              <a:t>와 </a:t>
            </a:r>
            <a:r>
              <a:rPr lang="en-US" altLang="ko-KR" b="1" dirty="0">
                <a:solidFill>
                  <a:schemeClr val="tx1"/>
                </a:solidFill>
              </a:rPr>
              <a:t>SELECT…..FOR UPDATE </a:t>
            </a:r>
            <a:r>
              <a:rPr lang="ko-KR" altLang="en-US" b="1" dirty="0">
                <a:solidFill>
                  <a:schemeClr val="tx1"/>
                </a:solidFill>
              </a:rPr>
              <a:t>문장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18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Cursor</a:t>
            </a:r>
            <a:r>
              <a:rPr lang="ko-KR" altLang="en-US" sz="2500" b="1" dirty="0">
                <a:solidFill>
                  <a:schemeClr val="tx1"/>
                </a:solidFill>
              </a:rPr>
              <a:t> 활용하기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063A878-C36F-F9FB-2A65-2EFE91E50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49972"/>
            <a:ext cx="68580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5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042018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1. PL/SQL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</a:rPr>
              <a:t>커서란</a:t>
            </a:r>
            <a:r>
              <a:rPr lang="en-US" altLang="ko-KR" b="1" dirty="0">
                <a:solidFill>
                  <a:schemeClr val="tx1"/>
                </a:solidFill>
              </a:rPr>
              <a:t>?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18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Cursor</a:t>
            </a:r>
            <a:r>
              <a:rPr lang="ko-KR" altLang="en-US" sz="2500" b="1" dirty="0">
                <a:solidFill>
                  <a:schemeClr val="tx1"/>
                </a:solidFill>
              </a:rPr>
              <a:t> 활용하기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557C819-BD9A-3916-62BE-E89F09F2D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853" y="1526685"/>
            <a:ext cx="64103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5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042018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1. </a:t>
            </a:r>
            <a:r>
              <a:rPr lang="ko-KR" altLang="en-US" b="1" dirty="0">
                <a:solidFill>
                  <a:schemeClr val="tx1"/>
                </a:solidFill>
              </a:rPr>
              <a:t>묵시적 커서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18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Cursor</a:t>
            </a:r>
            <a:r>
              <a:rPr lang="ko-KR" altLang="en-US" sz="2500" b="1" dirty="0">
                <a:solidFill>
                  <a:schemeClr val="tx1"/>
                </a:solidFill>
              </a:rPr>
              <a:t> 활용하기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6CFB7F1-1CC8-66D2-963D-89B67CFD4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7" y="1767419"/>
            <a:ext cx="7837459" cy="281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0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042018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1. </a:t>
            </a:r>
            <a:r>
              <a:rPr lang="ko-KR" altLang="en-US" b="1" dirty="0">
                <a:solidFill>
                  <a:schemeClr val="tx1"/>
                </a:solidFill>
              </a:rPr>
              <a:t>묵시적 커서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18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Cursor</a:t>
            </a:r>
            <a:r>
              <a:rPr lang="ko-KR" altLang="en-US" sz="2500" b="1" dirty="0">
                <a:solidFill>
                  <a:schemeClr val="tx1"/>
                </a:solidFill>
              </a:rPr>
              <a:t> 활용하기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42F96CA-B6C0-8C62-4D58-1BEFE53E5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804570"/>
            <a:ext cx="7864285" cy="303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785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042018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1. </a:t>
            </a:r>
            <a:r>
              <a:rPr lang="ko-KR" altLang="en-US" b="1" dirty="0">
                <a:solidFill>
                  <a:schemeClr val="tx1"/>
                </a:solidFill>
              </a:rPr>
              <a:t>묵시적 커서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18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Cursor</a:t>
            </a:r>
            <a:r>
              <a:rPr lang="ko-KR" altLang="en-US" sz="2500" b="1" dirty="0">
                <a:solidFill>
                  <a:schemeClr val="tx1"/>
                </a:solidFill>
              </a:rPr>
              <a:t> 활용하기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C428376-1871-08A7-C5CC-04B97A077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712589"/>
            <a:ext cx="68484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9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042018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1. </a:t>
            </a:r>
            <a:r>
              <a:rPr lang="ko-KR" altLang="en-US" b="1" dirty="0">
                <a:solidFill>
                  <a:schemeClr val="tx1"/>
                </a:solidFill>
              </a:rPr>
              <a:t>묵시적 커서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18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Cursor</a:t>
            </a:r>
            <a:r>
              <a:rPr lang="ko-KR" altLang="en-US" sz="2500" b="1" dirty="0">
                <a:solidFill>
                  <a:schemeClr val="tx1"/>
                </a:solidFill>
              </a:rPr>
              <a:t> 활용하기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4EBC922-92E0-1BEA-A7BC-71F43310F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591" y="1596884"/>
            <a:ext cx="6450335" cy="461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042018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 </a:t>
            </a:r>
            <a:r>
              <a:rPr lang="ko-KR" altLang="en-US" b="1" dirty="0">
                <a:solidFill>
                  <a:schemeClr val="tx1"/>
                </a:solidFill>
              </a:rPr>
              <a:t>묵시적 커서와 </a:t>
            </a:r>
            <a:r>
              <a:rPr lang="en-US" altLang="ko-KR" b="1" dirty="0">
                <a:solidFill>
                  <a:schemeClr val="tx1"/>
                </a:solidFill>
              </a:rPr>
              <a:t>FOR LOOP</a:t>
            </a:r>
            <a:r>
              <a:rPr lang="ko-KR" altLang="en-US" b="1" dirty="0">
                <a:solidFill>
                  <a:schemeClr val="tx1"/>
                </a:solidFill>
              </a:rPr>
              <a:t> 문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18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Cursor</a:t>
            </a:r>
            <a:r>
              <a:rPr lang="ko-KR" altLang="en-US" sz="2500" b="1" dirty="0">
                <a:solidFill>
                  <a:schemeClr val="tx1"/>
                </a:solidFill>
              </a:rPr>
              <a:t> 활용하기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A6BF1C1-801E-0720-73A1-3919BF3C2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06" y="1773912"/>
            <a:ext cx="8120788" cy="354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41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3912</TotalTime>
  <Words>467</Words>
  <Application>Microsoft Office PowerPoint</Application>
  <PresentationFormat>화면 슬라이드 쇼(4:3)</PresentationFormat>
  <Paragraphs>62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Arial</vt:lpstr>
      <vt:lpstr>맑은 고딕</vt:lpstr>
      <vt:lpstr>Office 테마</vt:lpstr>
      <vt:lpstr>다양한 예제로 쉽게 배우는 오라클 SQL 과 PL/SQL</vt:lpstr>
      <vt:lpstr>18장.  Oracle PL/SQL Cursor(커서)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다양한 예제로 쉽게 배우는 오라클 SQL 과 PL/SQL</dc:title>
  <dc:creator>jinsu</dc:creator>
  <cp:lastModifiedBy>서 진수</cp:lastModifiedBy>
  <cp:revision>272</cp:revision>
  <dcterms:created xsi:type="dcterms:W3CDTF">2012-11-06T06:53:25Z</dcterms:created>
  <dcterms:modified xsi:type="dcterms:W3CDTF">2023-07-04T09:03:09Z</dcterms:modified>
</cp:coreProperties>
</file>