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13" r:id="rId24"/>
    <p:sldId id="301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85" d="100"/>
          <a:sy n="85" d="100"/>
        </p:scale>
        <p:origin x="9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" name="그림 9" descr="4장_p9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515509" cy="2343928"/>
          </a:xfrm>
          <a:prstGeom prst="rect">
            <a:avLst/>
          </a:prstGeom>
        </p:spPr>
      </p:pic>
      <p:pic>
        <p:nvPicPr>
          <p:cNvPr id="12" name="그림 11" descr="7번.png"/>
          <p:cNvPicPr/>
          <p:nvPr/>
        </p:nvPicPr>
        <p:blipFill>
          <a:blip r:embed="rId3" cstate="print"/>
          <a:srcRect b="15527"/>
          <a:stretch>
            <a:fillRect/>
          </a:stretch>
        </p:blipFill>
        <p:spPr>
          <a:xfrm>
            <a:off x="5724128" y="2132856"/>
            <a:ext cx="955115" cy="13681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741682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양쪽 모두 존재하는 </a:t>
            </a:r>
            <a:r>
              <a:rPr lang="ko-KR" altLang="en-US" b="1" dirty="0" err="1">
                <a:solidFill>
                  <a:schemeClr val="tx1"/>
                </a:solidFill>
              </a:rPr>
              <a:t>컬럼일</a:t>
            </a:r>
            <a:r>
              <a:rPr lang="ko-KR" altLang="en-US" b="1" dirty="0">
                <a:solidFill>
                  <a:schemeClr val="tx1"/>
                </a:solidFill>
              </a:rPr>
              <a:t> 경우 반드시 테이블 이름을 함께 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JOIN </a:t>
            </a:r>
            <a:r>
              <a:rPr lang="ko-KR" altLang="en-US" b="1" dirty="0">
                <a:solidFill>
                  <a:schemeClr val="tx1"/>
                </a:solidFill>
              </a:rPr>
              <a:t>문장을 작성할 때는 </a:t>
            </a:r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테이블이름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b="1" dirty="0" err="1">
                <a:solidFill>
                  <a:srgbClr val="FF0000"/>
                </a:solidFill>
              </a:rPr>
              <a:t>컬럼이름</a:t>
            </a:r>
            <a:r>
              <a:rPr lang="en-US" altLang="ko-KR" b="1" dirty="0">
                <a:solidFill>
                  <a:schemeClr val="tx1"/>
                </a:solidFill>
              </a:rPr>
              <a:t>” 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5D350F-3972-3C3E-8789-94FA8340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2)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 (student) </a:t>
            </a:r>
            <a:r>
              <a:rPr lang="ko-KR" altLang="ko-KR" b="1" dirty="0">
                <a:solidFill>
                  <a:schemeClr val="tx1"/>
                </a:solidFill>
              </a:rPr>
              <a:t>과 교수 테이블</a:t>
            </a:r>
            <a:r>
              <a:rPr lang="en-US" altLang="ko-KR" b="1" dirty="0">
                <a:solidFill>
                  <a:schemeClr val="tx1"/>
                </a:solidFill>
              </a:rPr>
              <a:t> (professor) </a:t>
            </a:r>
            <a:r>
              <a:rPr lang="ko-KR" altLang="ko-KR" b="1" dirty="0">
                <a:solidFill>
                  <a:schemeClr val="tx1"/>
                </a:solidFill>
              </a:rPr>
              <a:t>을</a:t>
            </a:r>
            <a:r>
              <a:rPr lang="en-US" altLang="ko-KR" b="1" dirty="0">
                <a:solidFill>
                  <a:schemeClr val="tx1"/>
                </a:solidFill>
              </a:rPr>
              <a:t> join </a:t>
            </a:r>
            <a:r>
              <a:rPr lang="ko-KR" altLang="ko-KR" b="1" dirty="0">
                <a:solidFill>
                  <a:schemeClr val="tx1"/>
                </a:solidFill>
              </a:rPr>
              <a:t>하여 학생의 이름과 지도교수번호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0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464496" cy="3600400"/>
          </a:xfrm>
          <a:prstGeom prst="rect">
            <a:avLst/>
          </a:prstGeom>
        </p:spPr>
      </p:pic>
      <p:pic>
        <p:nvPicPr>
          <p:cNvPr id="13" name="그림 12" descr="4장_p10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2636912"/>
            <a:ext cx="3864896" cy="986691"/>
          </a:xfrm>
          <a:prstGeom prst="rect">
            <a:avLst/>
          </a:prstGeom>
        </p:spPr>
      </p:pic>
      <p:pic>
        <p:nvPicPr>
          <p:cNvPr id="14" name="그림 13" descr="4장_p10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4221088"/>
            <a:ext cx="3933835" cy="98669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04048" y="2132856"/>
            <a:ext cx="32403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3861048"/>
            <a:ext cx="331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9752" y="5517232"/>
            <a:ext cx="4104456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그런데 학생이 </a:t>
            </a:r>
            <a:r>
              <a:rPr lang="en-US" altLang="ko-KR" b="1" dirty="0">
                <a:solidFill>
                  <a:schemeClr val="tx1"/>
                </a:solidFill>
              </a:rPr>
              <a:t>20 </a:t>
            </a:r>
            <a:r>
              <a:rPr lang="ko-KR" altLang="en-US" b="1" dirty="0">
                <a:solidFill>
                  <a:schemeClr val="tx1"/>
                </a:solidFill>
              </a:rPr>
              <a:t>명인데 결과는 </a:t>
            </a:r>
            <a:r>
              <a:rPr lang="en-US" altLang="ko-KR" b="1" dirty="0">
                <a:solidFill>
                  <a:schemeClr val="tx1"/>
                </a:solidFill>
              </a:rPr>
              <a:t>15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E2F5DC-D233-8826-0818-8682D996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3)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(student)</a:t>
            </a:r>
            <a:r>
              <a:rPr lang="ko-KR" altLang="ko-KR" b="1" dirty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>
                <a:solidFill>
                  <a:schemeClr val="tx1"/>
                </a:solidFill>
              </a:rPr>
              <a:t>(department) , </a:t>
            </a:r>
            <a:r>
              <a:rPr lang="ko-KR" altLang="ko-KR" b="1" dirty="0">
                <a:solidFill>
                  <a:schemeClr val="tx1"/>
                </a:solidFill>
              </a:rPr>
              <a:t>교수 테이블</a:t>
            </a:r>
            <a:r>
              <a:rPr lang="en-US" altLang="ko-KR" b="1" dirty="0">
                <a:solidFill>
                  <a:schemeClr val="tx1"/>
                </a:solidFill>
              </a:rPr>
              <a:t>(professor) </a:t>
            </a:r>
            <a:r>
              <a:rPr lang="ko-KR" altLang="ko-KR" b="1" dirty="0">
                <a:solidFill>
                  <a:schemeClr val="tx1"/>
                </a:solidFill>
              </a:rPr>
              <a:t>을 </a:t>
            </a: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ko-KR" altLang="ko-KR" b="1" dirty="0">
                <a:solidFill>
                  <a:schemeClr val="tx1"/>
                </a:solidFill>
              </a:rPr>
              <a:t>하여 학생의 이름과 학생의 학과이름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학생의 지도교수 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165" y="1988840"/>
            <a:ext cx="6988219" cy="38759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989AB0-EC1C-CF81-AB4B-9A81339D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" name="그림 9" descr="4장_p1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413" y="1700808"/>
            <a:ext cx="6487931" cy="1363941"/>
          </a:xfrm>
          <a:prstGeom prst="rect">
            <a:avLst/>
          </a:prstGeom>
        </p:spPr>
      </p:pic>
      <p:pic>
        <p:nvPicPr>
          <p:cNvPr id="12" name="그림 11" descr="4장_p11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413" y="3712541"/>
            <a:ext cx="6487931" cy="15166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5616" y="1196752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284984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659B09-429D-14A2-556D-C7C5D25B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4) student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ko-KR" b="1" dirty="0">
                <a:solidFill>
                  <a:schemeClr val="tx1"/>
                </a:solidFill>
              </a:rPr>
              <a:t>전공</a:t>
            </a:r>
            <a:r>
              <a:rPr lang="en-US" altLang="ko-KR" b="1" dirty="0">
                <a:solidFill>
                  <a:schemeClr val="tx1"/>
                </a:solidFill>
              </a:rPr>
              <a:t>(deptno1)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101</a:t>
            </a:r>
            <a:r>
              <a:rPr lang="ko-KR" altLang="ko-KR" b="1" dirty="0">
                <a:solidFill>
                  <a:schemeClr val="tx1"/>
                </a:solidFill>
              </a:rPr>
              <a:t>번인 학생들의 이름과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</a:t>
            </a:r>
            <a:r>
              <a:rPr lang="ko-KR" altLang="ko-KR" b="1" dirty="0">
                <a:solidFill>
                  <a:schemeClr val="tx1"/>
                </a:solidFill>
              </a:rPr>
              <a:t>각 학생들의 지도교수 번호와 지도교수 이름을 출력하세요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068960"/>
            <a:ext cx="4104456" cy="1582730"/>
          </a:xfrm>
          <a:prstGeom prst="rect">
            <a:avLst/>
          </a:prstGeom>
        </p:spPr>
      </p:pic>
      <p:pic>
        <p:nvPicPr>
          <p:cNvPr id="13" name="그림 12" descr="4장_p1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2348880"/>
            <a:ext cx="4464496" cy="1239946"/>
          </a:xfrm>
          <a:prstGeom prst="rect">
            <a:avLst/>
          </a:prstGeom>
        </p:spPr>
      </p:pic>
      <p:pic>
        <p:nvPicPr>
          <p:cNvPr id="14" name="그림 13" descr="4장_p12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9992" y="4277286"/>
            <a:ext cx="4524126" cy="123994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99992" y="1844824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992" y="3789040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204864"/>
            <a:ext cx="360040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조인 조건과 검색 조건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AD24E9-2E48-A2DA-6A23-CFFB44645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3529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Non-</a:t>
            </a:r>
            <a:r>
              <a:rPr lang="en-US" altLang="ko-KR" b="1" dirty="0" err="1">
                <a:solidFill>
                  <a:schemeClr val="tx1"/>
                </a:solidFill>
              </a:rPr>
              <a:t>Equi</a:t>
            </a:r>
            <a:r>
              <a:rPr lang="en-US" altLang="ko-KR" b="1" dirty="0">
                <a:solidFill>
                  <a:schemeClr val="tx1"/>
                </a:solidFill>
              </a:rPr>
              <a:t> Join (</a:t>
            </a:r>
            <a:r>
              <a:rPr lang="ko-KR" altLang="ko-KR" b="1" dirty="0" err="1">
                <a:solidFill>
                  <a:schemeClr val="tx1"/>
                </a:solidFill>
              </a:rPr>
              <a:t>비등가</a:t>
            </a:r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Join)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412776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1) </a:t>
            </a:r>
            <a:r>
              <a:rPr lang="en-US" altLang="ko-KR" b="1" dirty="0" err="1">
                <a:solidFill>
                  <a:schemeClr val="tx1"/>
                </a:solidFill>
              </a:rPr>
              <a:t>Custormer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gift </a:t>
            </a:r>
            <a:r>
              <a:rPr lang="ko-KR" altLang="ko-KR" b="1" dirty="0">
                <a:solidFill>
                  <a:schemeClr val="tx1"/>
                </a:solidFill>
              </a:rPr>
              <a:t>테이블을 </a:t>
            </a: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ko-KR" altLang="ko-KR" b="1" dirty="0">
                <a:solidFill>
                  <a:schemeClr val="tx1"/>
                </a:solidFill>
              </a:rPr>
              <a:t>하여 고객별로 </a:t>
            </a:r>
            <a:r>
              <a:rPr lang="ko-KR" altLang="ko-KR" b="1" dirty="0" err="1">
                <a:solidFill>
                  <a:schemeClr val="tx1"/>
                </a:solidFill>
              </a:rPr>
              <a:t>마일리지</a:t>
            </a:r>
            <a:r>
              <a:rPr lang="ko-KR" altLang="ko-KR" b="1" dirty="0">
                <a:solidFill>
                  <a:schemeClr val="tx1"/>
                </a:solidFill>
              </a:rPr>
              <a:t> 포인트를 조회한 후 해당 </a:t>
            </a:r>
            <a:r>
              <a:rPr lang="ko-KR" altLang="ko-KR" b="1" dirty="0" err="1">
                <a:solidFill>
                  <a:schemeClr val="tx1"/>
                </a:solidFill>
              </a:rPr>
              <a:t>마일리지</a:t>
            </a:r>
            <a:r>
              <a:rPr lang="ko-KR" altLang="ko-KR" b="1" dirty="0">
                <a:solidFill>
                  <a:schemeClr val="tx1"/>
                </a:solidFill>
              </a:rPr>
              <a:t> 점수로 받을 수 있는 상품을 조회하여 고객의 이름과 받을 수 있는 상품 명을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1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2492896"/>
            <a:ext cx="4416408" cy="3813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B72F5F-9246-4CF0-A178-F6693F97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" name="그림 9" descr="4장_p13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403672" cy="1205955"/>
          </a:xfrm>
          <a:prstGeom prst="rect">
            <a:avLst/>
          </a:prstGeom>
        </p:spPr>
      </p:pic>
      <p:pic>
        <p:nvPicPr>
          <p:cNvPr id="12" name="그림 11" descr="4장_p13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645024"/>
            <a:ext cx="6403672" cy="12059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5616" y="1268760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140968"/>
            <a:ext cx="30243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 </a:t>
            </a:r>
            <a:r>
              <a:rPr lang="en-US" altLang="ko-KR" b="1" dirty="0">
                <a:solidFill>
                  <a:schemeClr val="tx1"/>
                </a:solidFill>
              </a:rPr>
              <a:t>ANSI Join </a:t>
            </a:r>
            <a:r>
              <a:rPr lang="ko-KR" altLang="ko-KR" b="1" dirty="0">
                <a:solidFill>
                  <a:schemeClr val="tx1"/>
                </a:solidFill>
              </a:rPr>
              <a:t>구문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5157192"/>
            <a:ext cx="561662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Between </a:t>
            </a:r>
            <a:r>
              <a:rPr lang="ko-KR" altLang="en-US" b="1" dirty="0">
                <a:solidFill>
                  <a:schemeClr val="tx1"/>
                </a:solidFill>
              </a:rPr>
              <a:t>대신 다음 페이지 예제처럼 작성하세요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8C4DB-7228-87ED-296E-9A75E9D7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" name="그림 9" descr="4장_p13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1150074"/>
            <a:ext cx="5731510" cy="50152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4BDDCE-4C2E-C67C-4E27-B10AF69F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2) Student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score </a:t>
            </a:r>
            <a:r>
              <a:rPr lang="ko-KR" altLang="ko-KR" b="1" dirty="0">
                <a:solidFill>
                  <a:schemeClr val="tx1"/>
                </a:solidFill>
              </a:rPr>
              <a:t>테이블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hakjum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학생들의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</a:t>
            </a:r>
            <a:r>
              <a:rPr lang="ko-KR" altLang="ko-KR" b="1" dirty="0">
                <a:solidFill>
                  <a:schemeClr val="tx1"/>
                </a:solidFill>
              </a:rPr>
              <a:t>이름과 점수와 학점을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3" y="1988840"/>
            <a:ext cx="3384376" cy="4236880"/>
          </a:xfrm>
          <a:prstGeom prst="rect">
            <a:avLst/>
          </a:prstGeom>
        </p:spPr>
      </p:pic>
      <p:pic>
        <p:nvPicPr>
          <p:cNvPr id="13" name="그림 12" descr="4장_p15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12" y="2708920"/>
            <a:ext cx="5364088" cy="1239946"/>
          </a:xfrm>
          <a:prstGeom prst="rect">
            <a:avLst/>
          </a:prstGeom>
        </p:spPr>
      </p:pic>
      <p:pic>
        <p:nvPicPr>
          <p:cNvPr id="14" name="그림 13" descr="4장_p15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912" y="4498491"/>
            <a:ext cx="5364088" cy="1378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779912" y="2132856"/>
            <a:ext cx="25922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9912" y="4077072"/>
            <a:ext cx="28803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구문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6B9F10-D51A-BC94-D8C0-FCD65B91A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3448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OUTER Join (</a:t>
            </a:r>
            <a:r>
              <a:rPr lang="ko-KR" altLang="ko-KR" b="1" dirty="0" err="1">
                <a:solidFill>
                  <a:schemeClr val="tx1"/>
                </a:solidFill>
              </a:rPr>
              <a:t>아우터</a:t>
            </a:r>
            <a:r>
              <a:rPr lang="ko-KR" altLang="ko-KR" b="1" dirty="0">
                <a:solidFill>
                  <a:schemeClr val="tx1"/>
                </a:solidFill>
              </a:rPr>
              <a:t> 조인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en-US" altLang="ko-KR" b="1" dirty="0" err="1">
                <a:solidFill>
                  <a:schemeClr val="tx1"/>
                </a:solidFill>
              </a:rPr>
              <a:t>vs</a:t>
            </a:r>
            <a:r>
              <a:rPr lang="en-US" altLang="ko-KR" b="1" dirty="0">
                <a:solidFill>
                  <a:schemeClr val="tx1"/>
                </a:solidFill>
              </a:rPr>
              <a:t> INNER Join ( </a:t>
            </a:r>
            <a:r>
              <a:rPr lang="ko-KR" altLang="en-US" b="1" dirty="0" err="1">
                <a:solidFill>
                  <a:schemeClr val="tx1"/>
                </a:solidFill>
              </a:rPr>
              <a:t>이너</a:t>
            </a:r>
            <a:r>
              <a:rPr lang="ko-KR" altLang="en-US" b="1" dirty="0">
                <a:solidFill>
                  <a:schemeClr val="tx1"/>
                </a:solidFill>
              </a:rPr>
              <a:t> 조인 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556792"/>
            <a:ext cx="871296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>
                <a:solidFill>
                  <a:schemeClr val="tx1"/>
                </a:solidFill>
              </a:rPr>
              <a:t>예</a:t>
            </a:r>
            <a:r>
              <a:rPr lang="en-US" altLang="ko-KR" sz="1500" b="1" dirty="0">
                <a:solidFill>
                  <a:schemeClr val="tx1"/>
                </a:solidFill>
              </a:rPr>
              <a:t> 1 ) </a:t>
            </a:r>
            <a:r>
              <a:rPr lang="en-US" altLang="ko-KR" sz="1500" dirty="0">
                <a:solidFill>
                  <a:schemeClr val="tx1"/>
                </a:solidFill>
              </a:rPr>
              <a:t>Student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Professor </a:t>
            </a:r>
            <a:r>
              <a:rPr lang="ko-KR" altLang="ko-KR" sz="1500" dirty="0">
                <a:solidFill>
                  <a:schemeClr val="tx1"/>
                </a:solidFill>
              </a:rPr>
              <a:t>테이블을 </a:t>
            </a:r>
            <a:r>
              <a:rPr lang="en-US" altLang="ko-KR" sz="1500" dirty="0">
                <a:solidFill>
                  <a:schemeClr val="tx1"/>
                </a:solidFill>
              </a:rPr>
              <a:t>Join</a:t>
            </a:r>
            <a:r>
              <a:rPr lang="ko-KR" altLang="ko-KR" sz="1500" dirty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 </a:t>
            </a:r>
            <a:r>
              <a:rPr lang="ko-KR" altLang="ko-KR" sz="1500" b="1" dirty="0">
                <a:solidFill>
                  <a:schemeClr val="tx1"/>
                </a:solidFill>
              </a:rPr>
              <a:t>지도교수가 결정되지 않은 학생</a:t>
            </a:r>
            <a:r>
              <a:rPr lang="ko-KR" altLang="ko-KR" sz="1500" dirty="0">
                <a:solidFill>
                  <a:schemeClr val="tx1"/>
                </a:solidFill>
              </a:rPr>
              <a:t>의 명단도 함께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16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2348880"/>
            <a:ext cx="3916121" cy="42368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7504" y="5229200"/>
            <a:ext cx="41044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 descr="4장_p16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3212976"/>
            <a:ext cx="4524126" cy="952699"/>
          </a:xfrm>
          <a:prstGeom prst="rect">
            <a:avLst/>
          </a:prstGeom>
        </p:spPr>
      </p:pic>
      <p:pic>
        <p:nvPicPr>
          <p:cNvPr id="16" name="그림 15" descr="4장_p18_그림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2127" y="4797152"/>
            <a:ext cx="4294329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55976" y="2636912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293096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</a:t>
            </a:r>
            <a:r>
              <a:rPr lang="ko-KR" altLang="en-US" sz="3600" b="1" dirty="0"/>
              <a:t>장</a:t>
            </a:r>
            <a:r>
              <a:rPr lang="en-US" altLang="ko-KR" sz="3600" b="1" dirty="0"/>
              <a:t>.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JOIN </a:t>
            </a:r>
            <a:r>
              <a:rPr lang="ko-KR" altLang="en-US" sz="3600" b="1" dirty="0"/>
              <a:t>을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2348880"/>
            <a:ext cx="734481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Join </a:t>
            </a:r>
            <a:r>
              <a:rPr lang="ko-KR" altLang="ko-KR" sz="1600" dirty="0">
                <a:solidFill>
                  <a:schemeClr val="tx1"/>
                </a:solidFill>
              </a:rPr>
              <a:t>의 개념을 배웁니다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>
                <a:solidFill>
                  <a:schemeClr val="tx1"/>
                </a:solidFill>
              </a:rPr>
              <a:t>다양한</a:t>
            </a:r>
            <a:r>
              <a:rPr lang="en-US" altLang="ko-KR" sz="1600" dirty="0">
                <a:solidFill>
                  <a:schemeClr val="tx1"/>
                </a:solidFill>
              </a:rPr>
              <a:t> join </a:t>
            </a:r>
            <a:r>
              <a:rPr lang="ko-KR" altLang="ko-KR" sz="1600" dirty="0">
                <a:solidFill>
                  <a:schemeClr val="tx1"/>
                </a:solidFill>
              </a:rPr>
              <a:t>의 기법들을</a:t>
            </a:r>
            <a:r>
              <a:rPr lang="en-US" altLang="ko-KR" sz="1600" dirty="0">
                <a:solidFill>
                  <a:schemeClr val="tx1"/>
                </a:solidFill>
              </a:rPr>
              <a:t> Oracle join </a:t>
            </a:r>
            <a:r>
              <a:rPr lang="ko-KR" altLang="ko-KR" sz="1600" dirty="0">
                <a:solidFill>
                  <a:schemeClr val="tx1"/>
                </a:solidFill>
              </a:rPr>
              <a:t>과</a:t>
            </a:r>
            <a:r>
              <a:rPr lang="en-US" altLang="ko-KR" sz="1600" dirty="0">
                <a:solidFill>
                  <a:schemeClr val="tx1"/>
                </a:solidFill>
              </a:rPr>
              <a:t> ANSI join </a:t>
            </a:r>
            <a:r>
              <a:rPr lang="ko-KR" altLang="ko-KR" sz="1600" dirty="0">
                <a:solidFill>
                  <a:schemeClr val="tx1"/>
                </a:solidFill>
              </a:rPr>
              <a:t>문법으로 배웁니다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4E347-0A9C-27B0-284C-285FEB94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4016" y="1124744"/>
            <a:ext cx="89644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>
                <a:solidFill>
                  <a:schemeClr val="tx1"/>
                </a:solidFill>
              </a:rPr>
              <a:t>예 </a:t>
            </a:r>
            <a:r>
              <a:rPr lang="en-US" altLang="ko-KR" sz="1500" b="1" dirty="0">
                <a:solidFill>
                  <a:schemeClr val="tx1"/>
                </a:solidFill>
              </a:rPr>
              <a:t>2 )</a:t>
            </a:r>
            <a:r>
              <a:rPr lang="en-US" altLang="ko-KR" sz="1500" dirty="0">
                <a:solidFill>
                  <a:schemeClr val="tx1"/>
                </a:solidFill>
              </a:rPr>
              <a:t> Student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Professor </a:t>
            </a:r>
            <a:r>
              <a:rPr lang="ko-KR" altLang="ko-KR" sz="1500" dirty="0">
                <a:solidFill>
                  <a:schemeClr val="tx1"/>
                </a:solidFill>
              </a:rPr>
              <a:t>테이블을 </a:t>
            </a:r>
            <a:r>
              <a:rPr lang="en-US" altLang="ko-KR" sz="1500" dirty="0">
                <a:solidFill>
                  <a:schemeClr val="tx1"/>
                </a:solidFill>
              </a:rPr>
              <a:t>Join</a:t>
            </a:r>
            <a:r>
              <a:rPr lang="ko-KR" altLang="ko-KR" sz="1500" dirty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 </a:t>
            </a:r>
            <a:r>
              <a:rPr lang="ko-KR" altLang="ko-KR" sz="1500" b="1" dirty="0">
                <a:solidFill>
                  <a:schemeClr val="tx1"/>
                </a:solidFill>
              </a:rPr>
              <a:t>지도학생이 결정되지 않은 교수</a:t>
            </a:r>
            <a:r>
              <a:rPr lang="ko-KR" altLang="ko-KR" sz="1500" dirty="0">
                <a:solidFill>
                  <a:schemeClr val="tx1"/>
                </a:solidFill>
              </a:rPr>
              <a:t>의 명단도 함께 출력하세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3455571" cy="3942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4581128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4장_p18_그림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2564904"/>
            <a:ext cx="4524126" cy="952699"/>
          </a:xfrm>
          <a:prstGeom prst="rect">
            <a:avLst/>
          </a:prstGeom>
        </p:spPr>
      </p:pic>
      <p:pic>
        <p:nvPicPr>
          <p:cNvPr id="15" name="그림 14" descr="4장_p19_그림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1960" y="4221088"/>
            <a:ext cx="4524126" cy="1096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11960" y="1988840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 </a:t>
            </a:r>
            <a:r>
              <a:rPr lang="en-US" altLang="ko-KR" b="1" dirty="0">
                <a:solidFill>
                  <a:schemeClr val="tx1"/>
                </a:solidFill>
              </a:rPr>
              <a:t>Oracle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3717032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Outer Join </a:t>
            </a:r>
            <a:r>
              <a:rPr lang="ko-KR" altLang="ko-KR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1F4AC0-4D2E-3876-8FBE-15011D55B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8569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예</a:t>
            </a:r>
            <a:r>
              <a:rPr lang="en-US" altLang="ko-KR" sz="1500" dirty="0">
                <a:solidFill>
                  <a:schemeClr val="tx1"/>
                </a:solidFill>
              </a:rPr>
              <a:t> 3 ) Student </a:t>
            </a:r>
            <a:r>
              <a:rPr lang="ko-KR" altLang="ko-KR" sz="1500" dirty="0">
                <a:solidFill>
                  <a:schemeClr val="tx1"/>
                </a:solidFill>
              </a:rPr>
              <a:t>테이블과</a:t>
            </a:r>
            <a:r>
              <a:rPr lang="en-US" altLang="ko-KR" sz="1500" dirty="0">
                <a:solidFill>
                  <a:schemeClr val="tx1"/>
                </a:solidFill>
              </a:rPr>
              <a:t> Professor </a:t>
            </a:r>
            <a:r>
              <a:rPr lang="ko-KR" altLang="ko-KR" sz="1500" dirty="0">
                <a:solidFill>
                  <a:schemeClr val="tx1"/>
                </a:solidFill>
              </a:rPr>
              <a:t>테이블을 </a:t>
            </a:r>
            <a:r>
              <a:rPr lang="en-US" altLang="ko-KR" sz="1500" dirty="0">
                <a:solidFill>
                  <a:schemeClr val="tx1"/>
                </a:solidFill>
              </a:rPr>
              <a:t>Join</a:t>
            </a:r>
            <a:r>
              <a:rPr lang="ko-KR" altLang="ko-KR" sz="1500" dirty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 </a:t>
            </a:r>
            <a:r>
              <a:rPr lang="ko-KR" altLang="ko-KR" sz="1500" b="1" dirty="0">
                <a:solidFill>
                  <a:schemeClr val="tx1"/>
                </a:solidFill>
              </a:rPr>
              <a:t>지도학생이 결정 안 된 교수 명단과 지도 교수가 결정 안된 학생 명단을 한꺼번에</a:t>
            </a:r>
            <a:r>
              <a:rPr lang="ko-KR" altLang="ko-KR" sz="1500" dirty="0">
                <a:solidFill>
                  <a:schemeClr val="tx1"/>
                </a:solidFill>
              </a:rPr>
              <a:t> 출력하세요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1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410652"/>
            <a:ext cx="4447527" cy="15224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16016" y="2924944"/>
            <a:ext cx="39604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Oracle Outer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4장_p20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4365104"/>
            <a:ext cx="4447527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16016" y="4653136"/>
            <a:ext cx="388843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ANSI Full Outer Join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9D39F6-F852-EE7A-BF18-60501B5D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B170E3-FB79-F69A-2590-14C981F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BC36B3-333F-F45B-63B2-0480727E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08" y="1062158"/>
            <a:ext cx="6285783" cy="515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PL/SQL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5596" y="2420888"/>
            <a:ext cx="7272808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P.246 – P.250  </a:t>
            </a:r>
            <a:r>
              <a:rPr lang="ko-KR" altLang="en-US" b="1" dirty="0"/>
              <a:t>에 있는 </a:t>
            </a:r>
            <a:r>
              <a:rPr lang="en-US" altLang="ko-KR" b="1" dirty="0"/>
              <a:t>OUTER JOIN </a:t>
            </a:r>
            <a:r>
              <a:rPr lang="ko-KR" altLang="en-US" b="1" dirty="0"/>
              <a:t>의 주의 사항은 </a:t>
            </a:r>
            <a:endParaRPr lang="en-US" altLang="ko-KR" b="1" dirty="0"/>
          </a:p>
          <a:p>
            <a:pPr algn="ctr"/>
            <a:r>
              <a:rPr lang="ko-KR" altLang="en-US" b="1" dirty="0"/>
              <a:t>책을 참고하세요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7DCE7-1E73-E42A-7CE0-2237C05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23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SELF Join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1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844824"/>
            <a:ext cx="3686325" cy="3667175"/>
          </a:xfrm>
          <a:prstGeom prst="rect">
            <a:avLst/>
          </a:prstGeom>
        </p:spPr>
      </p:pic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4283968" y="2852936"/>
            <a:ext cx="2952328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화면에서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Tiger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2000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데이터는 저자가 그룹함수 장에서 연습문제를 위해 임의로 삽입한 데이터로 원본에는 없는 데이터 입니다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9DF72-9919-9374-10D4-1F268E8B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8092" y="1161604"/>
            <a:ext cx="17650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5.SELF Join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65302E-82E4-FEC5-E21A-5D94934B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25295-14EC-B4E2-9C2D-825812B0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39" y="1761758"/>
            <a:ext cx="7956541" cy="447555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" name="그림 9" descr="4장_p2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4524126" cy="3523552"/>
          </a:xfrm>
          <a:prstGeom prst="rect">
            <a:avLst/>
          </a:prstGeom>
        </p:spPr>
      </p:pic>
      <p:pic>
        <p:nvPicPr>
          <p:cNvPr id="12" name="그림 11" descr="4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874" y="2548701"/>
            <a:ext cx="4524126" cy="1096323"/>
          </a:xfrm>
          <a:prstGeom prst="rect">
            <a:avLst/>
          </a:prstGeom>
        </p:spPr>
      </p:pic>
      <p:pic>
        <p:nvPicPr>
          <p:cNvPr id="13" name="그림 12" descr="4장_p22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874" y="4149080"/>
            <a:ext cx="4524126" cy="10963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08104" y="2132856"/>
            <a:ext cx="280831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Oracle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6096" y="3861048"/>
            <a:ext cx="288032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ANSI Join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B326E0-A6D8-17FE-C3C4-47A7CFF02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연습 문제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052736"/>
            <a:ext cx="87129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 (student) </a:t>
            </a:r>
            <a:r>
              <a:rPr lang="ko-KR" altLang="ko-KR" b="1" dirty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>
                <a:solidFill>
                  <a:schemeClr val="tx1"/>
                </a:solidFill>
              </a:rPr>
              <a:t> (department)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학생이름</a:t>
            </a:r>
            <a:r>
              <a:rPr lang="en-US" altLang="ko-KR" b="1" dirty="0">
                <a:solidFill>
                  <a:schemeClr val="tx1"/>
                </a:solidFill>
              </a:rPr>
              <a:t>, 1 </a:t>
            </a:r>
            <a:r>
              <a:rPr lang="ko-KR" altLang="ko-KR" b="1" dirty="0">
                <a:solidFill>
                  <a:schemeClr val="tx1"/>
                </a:solidFill>
              </a:rPr>
              <a:t>전공학과번호</a:t>
            </a:r>
            <a:r>
              <a:rPr lang="en-US" altLang="ko-KR" b="1" dirty="0">
                <a:solidFill>
                  <a:schemeClr val="tx1"/>
                </a:solidFill>
              </a:rPr>
              <a:t>(deptno1) , 1</a:t>
            </a:r>
            <a:r>
              <a:rPr lang="ko-KR" altLang="ko-KR" b="1" dirty="0">
                <a:solidFill>
                  <a:schemeClr val="tx1"/>
                </a:solidFill>
              </a:rPr>
              <a:t>전공 학과 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 ANSI Join </a:t>
            </a:r>
            <a:r>
              <a:rPr lang="ko-KR" altLang="ko-KR" dirty="0">
                <a:solidFill>
                  <a:schemeClr val="tx1"/>
                </a:solidFill>
              </a:rPr>
              <a:t>문법과</a:t>
            </a:r>
            <a:r>
              <a:rPr lang="en-US" altLang="ko-KR" dirty="0">
                <a:solidFill>
                  <a:schemeClr val="tx1"/>
                </a:solidFill>
              </a:rPr>
              <a:t> Oracle Join </a:t>
            </a:r>
            <a:r>
              <a:rPr lang="ko-KR" altLang="ko-KR" dirty="0">
                <a:solidFill>
                  <a:schemeClr val="tx1"/>
                </a:solidFill>
              </a:rPr>
              <a:t>문법으로 각각</a:t>
            </a:r>
            <a:r>
              <a:rPr lang="en-US" altLang="ko-KR" dirty="0">
                <a:solidFill>
                  <a:schemeClr val="tx1"/>
                </a:solidFill>
              </a:rPr>
              <a:t> SQL </a:t>
            </a:r>
            <a:r>
              <a:rPr lang="ko-KR" altLang="ko-KR" dirty="0">
                <a:solidFill>
                  <a:schemeClr val="tx1"/>
                </a:solidFill>
              </a:rPr>
              <a:t>을 작성하세요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2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132856"/>
            <a:ext cx="5472608" cy="40324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9F0C8D-05D8-C870-2714-3245F254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124744"/>
            <a:ext cx="89644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p_grade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현재 직급이 있는 사원의 이름과 직급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현재 연봉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해당 직급의 연봉의 하한금액과 상한 금액을 아래 결과 화면과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_new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348880"/>
            <a:ext cx="6408712" cy="28083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4BC7A2-0E74-0ABB-4F17-78A5F930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p_grade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사원들의 이름과 나이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현재 직급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예상 직급 을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예상 직급은 나이로 계산하며 해당 나이가 받아야 하는 직급을 의미합니다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나이는 오늘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sysdate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을 기준으로 하되 </a:t>
            </a:r>
            <a:r>
              <a:rPr lang="en-US" altLang="ko-KR" b="1" dirty="0" err="1">
                <a:solidFill>
                  <a:schemeClr val="tx1"/>
                </a:solidFill>
              </a:rPr>
              <a:t>trunc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로 소수점 이하는 절삭해서 계산하세요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276872"/>
            <a:ext cx="5731510" cy="39166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BEC83F-8984-7DB5-BEB4-F1CE4E42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A3369-1786-B8C7-29C1-51316B5F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ACF17A0-D102-2A69-2734-76BDFFBEAABC}"/>
              </a:ext>
            </a:extLst>
          </p:cNvPr>
          <p:cNvGrpSpPr/>
          <p:nvPr/>
        </p:nvGrpSpPr>
        <p:grpSpPr>
          <a:xfrm>
            <a:off x="352276" y="1628800"/>
            <a:ext cx="8415912" cy="4320480"/>
            <a:chOff x="352276" y="1628800"/>
            <a:chExt cx="8415912" cy="43204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FDCD7A-C927-A996-0E89-1CC06276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82" y="1700808"/>
              <a:ext cx="8318206" cy="424847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7B5FF0-FFFE-1B9B-B550-684F39E3C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76" y="1628800"/>
              <a:ext cx="2390775" cy="485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 . customer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gift </a:t>
            </a:r>
            <a:r>
              <a:rPr lang="ko-KR" altLang="ko-KR" b="1" dirty="0">
                <a:solidFill>
                  <a:schemeClr val="tx1"/>
                </a:solidFill>
              </a:rPr>
              <a:t>테이블을</a:t>
            </a:r>
            <a:r>
              <a:rPr lang="en-US" altLang="ko-KR" b="1" dirty="0">
                <a:solidFill>
                  <a:schemeClr val="tx1"/>
                </a:solidFill>
              </a:rPr>
              <a:t> Join</a:t>
            </a:r>
            <a:r>
              <a:rPr lang="ko-KR" altLang="ko-KR" b="1" dirty="0">
                <a:solidFill>
                  <a:schemeClr val="tx1"/>
                </a:solidFill>
              </a:rPr>
              <a:t>하여 고객이 자기 포인트보다 낮은 포인트의 상품 중 한가지를 선택할 수 있다고 할 때 </a:t>
            </a:r>
            <a:r>
              <a:rPr lang="en-US" altLang="ko-KR" b="1" dirty="0">
                <a:solidFill>
                  <a:schemeClr val="tx1"/>
                </a:solidFill>
              </a:rPr>
              <a:t>Notebook </a:t>
            </a:r>
            <a:r>
              <a:rPr lang="ko-KR" altLang="ko-KR" b="1" dirty="0">
                <a:solidFill>
                  <a:schemeClr val="tx1"/>
                </a:solidFill>
              </a:rPr>
              <a:t>을 선택할 수 있는 고객명과 포인트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상품명을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2564904"/>
            <a:ext cx="6912768" cy="24482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AE4ACFF-11E5-8575-5613-A389485D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교수의 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교수이름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자신보다 입사일 빠른 사람 인원수를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>  (Oracle Join </a:t>
            </a:r>
            <a:r>
              <a:rPr lang="ko-KR" altLang="ko-KR" dirty="0">
                <a:solidFill>
                  <a:schemeClr val="tx1"/>
                </a:solidFill>
              </a:rPr>
              <a:t>구문과</a:t>
            </a:r>
            <a:r>
              <a:rPr lang="en-US" altLang="ko-KR" dirty="0">
                <a:solidFill>
                  <a:schemeClr val="tx1"/>
                </a:solidFill>
              </a:rPr>
              <a:t> ANSI Join </a:t>
            </a:r>
            <a:r>
              <a:rPr lang="ko-KR" altLang="ko-KR" dirty="0">
                <a:solidFill>
                  <a:schemeClr val="tx1"/>
                </a:solidFill>
              </a:rPr>
              <a:t>구문으로 각각</a:t>
            </a:r>
            <a:r>
              <a:rPr lang="en-US" altLang="ko-KR" dirty="0">
                <a:solidFill>
                  <a:schemeClr val="tx1"/>
                </a:solidFill>
              </a:rPr>
              <a:t> SQL</a:t>
            </a:r>
            <a:r>
              <a:rPr lang="ko-KR" altLang="ko-KR" dirty="0">
                <a:solidFill>
                  <a:schemeClr val="tx1"/>
                </a:solidFill>
              </a:rPr>
              <a:t>을 작성하세요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204864"/>
            <a:ext cx="5328592" cy="39604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D756A77-0FD0-406A-9BF8-87297385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 사원번호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사원이름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입사일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자신보다  먼저 입사한 사람 인원수를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(Oracle Join </a:t>
            </a:r>
            <a:r>
              <a:rPr lang="ko-KR" altLang="ko-KR" dirty="0">
                <a:solidFill>
                  <a:schemeClr val="tx1"/>
                </a:solidFill>
              </a:rPr>
              <a:t>구문과</a:t>
            </a:r>
            <a:r>
              <a:rPr lang="en-US" altLang="ko-KR" dirty="0">
                <a:solidFill>
                  <a:schemeClr val="tx1"/>
                </a:solidFill>
              </a:rPr>
              <a:t> ANSI Join </a:t>
            </a:r>
            <a:r>
              <a:rPr lang="ko-KR" altLang="ko-KR" dirty="0">
                <a:solidFill>
                  <a:schemeClr val="tx1"/>
                </a:solidFill>
              </a:rPr>
              <a:t>구문으로 각각</a:t>
            </a:r>
            <a:r>
              <a:rPr lang="en-US" altLang="ko-KR" dirty="0">
                <a:solidFill>
                  <a:schemeClr val="tx1"/>
                </a:solidFill>
              </a:rPr>
              <a:t> SQL</a:t>
            </a:r>
            <a:r>
              <a:rPr lang="ko-KR" altLang="ko-KR" dirty="0">
                <a:solidFill>
                  <a:schemeClr val="tx1"/>
                </a:solidFill>
              </a:rPr>
              <a:t>을 작성하세요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4680520" cy="37444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B8BB28-54EF-0B5B-085C-308B91FB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980728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412776"/>
            <a:ext cx="8352928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Join </a:t>
            </a:r>
            <a:r>
              <a:rPr lang="ko-KR" altLang="ko-KR" sz="1500" dirty="0">
                <a:solidFill>
                  <a:schemeClr val="tx1"/>
                </a:solidFill>
              </a:rPr>
              <a:t>의 원리를 정확하게 이해하고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Oracle Join </a:t>
            </a:r>
            <a:r>
              <a:rPr lang="ko-KR" altLang="ko-KR" sz="1500" dirty="0">
                <a:solidFill>
                  <a:schemeClr val="tx1"/>
                </a:solidFill>
              </a:rPr>
              <a:t>문법과</a:t>
            </a:r>
            <a:r>
              <a:rPr lang="en-US" altLang="ko-KR" sz="1500" dirty="0">
                <a:solidFill>
                  <a:schemeClr val="tx1"/>
                </a:solidFill>
              </a:rPr>
              <a:t> ANSI Join </a:t>
            </a:r>
            <a:r>
              <a:rPr lang="ko-KR" altLang="ko-KR" sz="1500" dirty="0">
                <a:solidFill>
                  <a:schemeClr val="tx1"/>
                </a:solidFill>
              </a:rPr>
              <a:t>문법을 잘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ko-KR" altLang="ko-KR" sz="1500" dirty="0" err="1">
                <a:solidFill>
                  <a:schemeClr val="tx1"/>
                </a:solidFill>
              </a:rPr>
              <a:t>카티션</a:t>
            </a:r>
            <a:r>
              <a:rPr lang="ko-KR" altLang="ko-KR" sz="1500" dirty="0">
                <a:solidFill>
                  <a:schemeClr val="tx1"/>
                </a:solidFill>
              </a:rPr>
              <a:t> 곱을 정확히 이해하고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Equi</a:t>
            </a:r>
            <a:r>
              <a:rPr lang="en-US" altLang="ko-KR" sz="1500" dirty="0">
                <a:solidFill>
                  <a:schemeClr val="tx1"/>
                </a:solidFill>
              </a:rPr>
              <a:t>-Join </a:t>
            </a:r>
            <a:r>
              <a:rPr lang="ko-KR" altLang="ko-KR" sz="1500" dirty="0">
                <a:solidFill>
                  <a:schemeClr val="tx1"/>
                </a:solidFill>
              </a:rPr>
              <a:t>을 잘 활용할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Non -</a:t>
            </a:r>
            <a:r>
              <a:rPr lang="en-US" altLang="ko-KR" sz="1500" dirty="0" err="1">
                <a:solidFill>
                  <a:schemeClr val="tx1"/>
                </a:solidFill>
              </a:rPr>
              <a:t>Equi</a:t>
            </a:r>
            <a:r>
              <a:rPr lang="en-US" altLang="ko-KR" sz="1500" dirty="0">
                <a:solidFill>
                  <a:schemeClr val="tx1"/>
                </a:solidFill>
              </a:rPr>
              <a:t> Join </a:t>
            </a:r>
            <a:r>
              <a:rPr lang="ko-KR" altLang="ko-KR" sz="1500" dirty="0">
                <a:solidFill>
                  <a:schemeClr val="tx1"/>
                </a:solidFill>
              </a:rPr>
              <a:t>을 잘 활용할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6.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Inner Join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Outer Join </a:t>
            </a:r>
            <a:r>
              <a:rPr lang="ko-KR" altLang="ko-KR" sz="1500" dirty="0">
                <a:solidFill>
                  <a:schemeClr val="tx1"/>
                </a:solidFill>
              </a:rPr>
              <a:t>의 차이점을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7.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OUTER Join </a:t>
            </a:r>
            <a:r>
              <a:rPr lang="ko-KR" altLang="ko-KR" sz="1500" dirty="0">
                <a:solidFill>
                  <a:schemeClr val="tx1"/>
                </a:solidFill>
              </a:rPr>
              <a:t>의 문제점을 정확히 알고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8. </a:t>
            </a:r>
            <a:r>
              <a:rPr lang="ko-KR" altLang="ko-KR" sz="1500" dirty="0">
                <a:solidFill>
                  <a:schemeClr val="tx1"/>
                </a:solidFill>
              </a:rPr>
              <a:t>나는</a:t>
            </a:r>
            <a:r>
              <a:rPr lang="en-US" altLang="ko-KR" sz="1500" dirty="0">
                <a:solidFill>
                  <a:schemeClr val="tx1"/>
                </a:solidFill>
              </a:rPr>
              <a:t> Self Join </a:t>
            </a:r>
            <a:r>
              <a:rPr lang="ko-KR" altLang="ko-KR" sz="1500" dirty="0">
                <a:solidFill>
                  <a:schemeClr val="tx1"/>
                </a:solidFill>
              </a:rPr>
              <a:t>에 대해서 정확히 이해하고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43DCFA-BBA7-277D-B9CD-3373507D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1100"/>
            <a:ext cx="7172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7335AE5-5276-6E5C-DBC4-E0AC55BE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935038" y="1695649"/>
            <a:ext cx="29892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FROM  table1 a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table2 b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a.col2 = b.col2 ; 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4325614" y="1695649"/>
            <a:ext cx="36307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table1.col1 , table2.col2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alias1 , table2 alias2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WHERE table1.col2 = table2.col2 ;</a:t>
            </a: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052736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en-US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935038" y="4084836"/>
            <a:ext cx="4501058" cy="78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[INNER] JOIN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table2 b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a.col2 = b.col2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429000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en-US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2366B-21C6-F5B6-93A9-C48DEA5B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784976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**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Join</a:t>
            </a:r>
            <a:r>
              <a:rPr lang="ko-KR" altLang="ko-KR" dirty="0">
                <a:solidFill>
                  <a:schemeClr val="tx1"/>
                </a:solidFill>
              </a:rPr>
              <a:t>에서 사용되는 용어 중 </a:t>
            </a:r>
            <a:r>
              <a:rPr lang="ko-KR" altLang="ko-KR" b="1" dirty="0">
                <a:solidFill>
                  <a:schemeClr val="tx1"/>
                </a:solidFill>
              </a:rPr>
              <a:t>선행 테이블</a:t>
            </a:r>
            <a:r>
              <a:rPr lang="en-US" altLang="ko-KR" b="1" dirty="0">
                <a:solidFill>
                  <a:schemeClr val="tx1"/>
                </a:solidFill>
              </a:rPr>
              <a:t> (driving table , inner table)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과 </a:t>
            </a:r>
            <a:r>
              <a:rPr lang="ko-KR" altLang="ko-KR" b="1" dirty="0">
                <a:solidFill>
                  <a:schemeClr val="tx1"/>
                </a:solidFill>
              </a:rPr>
              <a:t>후행 테이블</a:t>
            </a:r>
            <a:r>
              <a:rPr lang="en-US" altLang="ko-KR" b="1" dirty="0">
                <a:solidFill>
                  <a:schemeClr val="tx1"/>
                </a:solidFill>
              </a:rPr>
              <a:t>(driven table , outer table)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이라는 용어가 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ko-KR" dirty="0">
                <a:solidFill>
                  <a:schemeClr val="tx1"/>
                </a:solidFill>
              </a:rPr>
              <a:t>조인이 수행될 때는 두 개 이상의 테이블이 사용되는데 이때 둘 중 하나의 테이블을 먼저 읽고 조인 조건 절을 확인하여 나머지 테이블에 가서 데이터를 가져 오게 됩니다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이 때 먼저 읽는 테이블을 선행 테이블</a:t>
            </a:r>
            <a:r>
              <a:rPr lang="en-US" altLang="ko-KR" dirty="0">
                <a:solidFill>
                  <a:schemeClr val="tx1"/>
                </a:solidFill>
              </a:rPr>
              <a:t> (driving table </a:t>
            </a:r>
            <a:r>
              <a:rPr lang="ko-KR" altLang="ko-KR" dirty="0">
                <a:solidFill>
                  <a:schemeClr val="tx1"/>
                </a:solidFill>
              </a:rPr>
              <a:t>또는</a:t>
            </a:r>
            <a:r>
              <a:rPr lang="en-US" altLang="ko-KR" dirty="0">
                <a:solidFill>
                  <a:schemeClr val="tx1"/>
                </a:solidFill>
              </a:rPr>
              <a:t> Inner table) </a:t>
            </a:r>
            <a:r>
              <a:rPr lang="ko-KR" altLang="ko-KR" dirty="0">
                <a:solidFill>
                  <a:schemeClr val="tx1"/>
                </a:solidFill>
              </a:rPr>
              <a:t>이라고 하고 뒤에 읽는 테이블을 후행 테이블</a:t>
            </a:r>
            <a:r>
              <a:rPr lang="en-US" altLang="ko-KR" dirty="0">
                <a:solidFill>
                  <a:schemeClr val="tx1"/>
                </a:solidFill>
              </a:rPr>
              <a:t> (driven table </a:t>
            </a:r>
            <a:r>
              <a:rPr lang="ko-KR" altLang="ko-KR" dirty="0">
                <a:solidFill>
                  <a:schemeClr val="tx1"/>
                </a:solidFill>
              </a:rPr>
              <a:t>또는</a:t>
            </a:r>
            <a:r>
              <a:rPr lang="en-US" altLang="ko-KR" dirty="0">
                <a:solidFill>
                  <a:schemeClr val="tx1"/>
                </a:solidFill>
              </a:rPr>
              <a:t> Outer table) </a:t>
            </a:r>
            <a:r>
              <a:rPr lang="ko-KR" altLang="ko-KR" dirty="0">
                <a:solidFill>
                  <a:schemeClr val="tx1"/>
                </a:solidFill>
              </a:rPr>
              <a:t>이라고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ko-KR" dirty="0">
                <a:solidFill>
                  <a:schemeClr val="tx1"/>
                </a:solidFill>
              </a:rPr>
              <a:t>그리고 선행 테이블은 조회할 데이터가 적은 테이블로 선택해야 속도 면에서 유리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C78CD-8FA0-B705-97A7-BA735678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64087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Cartesian Product (</a:t>
            </a:r>
            <a:r>
              <a:rPr lang="ko-KR" altLang="ko-KR" b="1" dirty="0" err="1">
                <a:solidFill>
                  <a:schemeClr val="tx1"/>
                </a:solidFill>
              </a:rPr>
              <a:t>카티션</a:t>
            </a:r>
            <a:r>
              <a:rPr lang="ko-KR" altLang="ko-KR" b="1" dirty="0">
                <a:solidFill>
                  <a:schemeClr val="tx1"/>
                </a:solidFill>
              </a:rPr>
              <a:t> 곱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132856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조인 대상 테이블들의 조건이 누락되었을 경우 발생하는 현상으로 해당 조인에 참여하는 모든 대상 행을 다 출력합니다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3140968"/>
            <a:ext cx="44644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 </a:t>
            </a:r>
            <a:r>
              <a:rPr lang="en-US" altLang="ko-KR" b="1" dirty="0">
                <a:solidFill>
                  <a:schemeClr val="tx1"/>
                </a:solidFill>
              </a:rPr>
              <a:t>P.224 </a:t>
            </a:r>
            <a:r>
              <a:rPr lang="ko-KR" altLang="en-US" b="1" dirty="0">
                <a:solidFill>
                  <a:schemeClr val="tx1"/>
                </a:solidFill>
              </a:rPr>
              <a:t>을 참고 하세요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2273" y="4005064"/>
            <a:ext cx="8420207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[ </a:t>
            </a:r>
            <a:r>
              <a:rPr lang="ko-KR" altLang="en-US" b="1" dirty="0">
                <a:solidFill>
                  <a:srgbClr val="FF0000"/>
                </a:solidFill>
              </a:rPr>
              <a:t>카티션 곱을 사용하는 이유 </a:t>
            </a:r>
            <a:r>
              <a:rPr lang="en-US" altLang="ko-KR" b="1" dirty="0">
                <a:solidFill>
                  <a:srgbClr val="FF0000"/>
                </a:solidFill>
              </a:rPr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교재의 카티션 곱</a:t>
            </a:r>
            <a:r>
              <a:rPr lang="en-US" altLang="ko-KR" b="1" dirty="0">
                <a:solidFill>
                  <a:srgbClr val="FF0000"/>
                </a:solidFill>
              </a:rPr>
              <a:t>[P.227]</a:t>
            </a:r>
            <a:r>
              <a:rPr lang="ko-KR" altLang="en-US" b="1" dirty="0">
                <a:solidFill>
                  <a:srgbClr val="FF0000"/>
                </a:solidFill>
              </a:rPr>
              <a:t> 부분 참고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첫째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데이터를 복제해서 원본 테이블을 반복해서 읽는 것을 피하기 위해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둘째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실수로 조인 조건 </a:t>
            </a:r>
            <a:r>
              <a:rPr lang="ko-KR" altLang="en-US" b="1" dirty="0" err="1">
                <a:solidFill>
                  <a:srgbClr val="FF0000"/>
                </a:solidFill>
              </a:rPr>
              <a:t>컬럼</a:t>
            </a:r>
            <a:r>
              <a:rPr lang="ko-KR" altLang="en-US" b="1" dirty="0">
                <a:solidFill>
                  <a:srgbClr val="FF0000"/>
                </a:solidFill>
              </a:rPr>
              <a:t> 중 일부를 빠뜨리는 경우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AECA0-B651-BCF7-64A3-517B66DB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36004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EQUI Join (</a:t>
            </a:r>
            <a:r>
              <a:rPr lang="ko-KR" altLang="ko-KR" b="1" dirty="0">
                <a:solidFill>
                  <a:schemeClr val="tx1"/>
                </a:solidFill>
              </a:rPr>
              <a:t>등가 </a:t>
            </a:r>
            <a:r>
              <a:rPr lang="en-US" altLang="ko-KR" b="1" dirty="0">
                <a:solidFill>
                  <a:schemeClr val="tx1"/>
                </a:solidFill>
              </a:rPr>
              <a:t>Join)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24" y="1556792"/>
            <a:ext cx="889248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dept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아래와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4장_p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32855"/>
            <a:ext cx="3872077" cy="4055915"/>
          </a:xfrm>
          <a:prstGeom prst="rect">
            <a:avLst/>
          </a:prstGeom>
        </p:spPr>
      </p:pic>
      <p:pic>
        <p:nvPicPr>
          <p:cNvPr id="14" name="그림 13" descr="4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706" y="2780928"/>
            <a:ext cx="3456528" cy="1096323"/>
          </a:xfrm>
          <a:prstGeom prst="rect">
            <a:avLst/>
          </a:prstGeom>
        </p:spPr>
      </p:pic>
      <p:pic>
        <p:nvPicPr>
          <p:cNvPr id="15" name="그림 14" descr="4장_p8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0706" y="4564925"/>
            <a:ext cx="3609726" cy="1096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78698" y="2276872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Oracle Join </a:t>
            </a:r>
            <a:r>
              <a:rPr lang="ko-KR" altLang="ko-KR" b="1" dirty="0">
                <a:solidFill>
                  <a:schemeClr val="tx1"/>
                </a:solidFill>
              </a:rPr>
              <a:t>문법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78698" y="41490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ANSI Join </a:t>
            </a:r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AD8D33-7E18-1088-E2D8-82D40A259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JOIN </a:t>
            </a:r>
            <a:r>
              <a:rPr lang="ko-KR" altLang="en-US" sz="2000" b="1" dirty="0">
                <a:solidFill>
                  <a:schemeClr val="tx1"/>
                </a:solidFill>
              </a:rPr>
              <a:t>을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" name="그림 9" descr="4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609726" cy="39544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76056" y="1844824"/>
            <a:ext cx="3528392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>
                <a:solidFill>
                  <a:schemeClr val="tx1"/>
                </a:solidFill>
              </a:rPr>
              <a:t>테이블이름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ko-KR" b="1" dirty="0" err="1">
                <a:solidFill>
                  <a:schemeClr val="tx1"/>
                </a:solidFill>
              </a:rPr>
              <a:t>컬럼이름</a:t>
            </a:r>
            <a:r>
              <a:rPr lang="en-US" altLang="ko-KR" b="1" dirty="0">
                <a:solidFill>
                  <a:schemeClr val="tx1"/>
                </a:solidFill>
              </a:rPr>
              <a:t>" </a:t>
            </a:r>
            <a:r>
              <a:rPr lang="ko-KR" altLang="ko-KR" dirty="0">
                <a:solidFill>
                  <a:schemeClr val="tx1"/>
                </a:solidFill>
              </a:rPr>
              <a:t>같은 형태로 적어주면 되는데 만약 </a:t>
            </a:r>
            <a:r>
              <a:rPr lang="ko-KR" altLang="ko-KR" dirty="0" err="1">
                <a:solidFill>
                  <a:schemeClr val="tx1"/>
                </a:solidFill>
              </a:rPr>
              <a:t>컬럼</a:t>
            </a:r>
            <a:r>
              <a:rPr lang="ko-KR" altLang="ko-KR" dirty="0">
                <a:solidFill>
                  <a:schemeClr val="tx1"/>
                </a:solidFill>
              </a:rPr>
              <a:t> 이름이 하나의 테이블에만 있을 경우에는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테이블 이름을 생략해도 자동으로 테이블 이름을 찾아서 실행 하기도 합니</a:t>
            </a:r>
            <a:r>
              <a:rPr lang="ko-KR" altLang="en-US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9E091D-CE94-9108-3F1A-AE12671B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</TotalTime>
  <Words>1378</Words>
  <Application>Microsoft Office PowerPoint</Application>
  <PresentationFormat>화면 슬라이드 쇼(4:3)</PresentationFormat>
  <Paragraphs>165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Arial</vt:lpstr>
      <vt:lpstr>Times New Roman</vt:lpstr>
      <vt:lpstr>맑은 고딕</vt:lpstr>
      <vt:lpstr>Office 테마</vt:lpstr>
      <vt:lpstr>다양한 예제로 쉽게 배우는 오라클 SQL 과 PL/SQL</vt:lpstr>
      <vt:lpstr>4장. JOIN 을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163</cp:revision>
  <dcterms:created xsi:type="dcterms:W3CDTF">2012-11-06T06:53:25Z</dcterms:created>
  <dcterms:modified xsi:type="dcterms:W3CDTF">2023-07-03T06:36:41Z</dcterms:modified>
</cp:coreProperties>
</file>