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256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8" r:id="rId25"/>
    <p:sldId id="302" r:id="rId26"/>
    <p:sldId id="303" r:id="rId27"/>
    <p:sldId id="304" r:id="rId28"/>
    <p:sldId id="305" r:id="rId29"/>
    <p:sldId id="30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1" autoAdjust="0"/>
    <p:restoredTop sz="94680" autoAdjust="0"/>
  </p:normalViewPr>
  <p:slideViewPr>
    <p:cSldViewPr>
      <p:cViewPr varScale="1">
        <p:scale>
          <a:sx n="77" d="100"/>
          <a:sy n="77" d="100"/>
        </p:scale>
        <p:origin x="108" y="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9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395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다양한 예제로 쉽게 배우는</a:t>
            </a:r>
            <a:br>
              <a:rPr lang="en-US" altLang="ko-KR" sz="5600" dirty="0"/>
            </a:br>
            <a:r>
              <a:rPr lang="ko-KR" altLang="en-US" sz="5600" dirty="0" err="1"/>
              <a:t>오라클</a:t>
            </a:r>
            <a:r>
              <a:rPr lang="ko-KR" altLang="en-US" sz="5600" dirty="0"/>
              <a:t> </a:t>
            </a:r>
            <a:r>
              <a:rPr lang="en-US" altLang="ko-KR" sz="5600" dirty="0"/>
              <a:t>SQL </a:t>
            </a:r>
            <a:r>
              <a:rPr lang="ko-KR" altLang="en-US" sz="5600" dirty="0"/>
              <a:t>과 </a:t>
            </a:r>
            <a:r>
              <a:rPr lang="en-US" altLang="ko-KR" sz="5600" dirty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427130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서진수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B6DDB-CA80-0E09-6361-4470816D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335177"/>
            <a:ext cx="1800200" cy="22423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640817B-58CD-9429-CBCA-D57E3BC90E32}"/>
              </a:ext>
            </a:extLst>
          </p:cNvPr>
          <p:cNvSpPr txBox="1">
            <a:spLocks/>
          </p:cNvSpPr>
          <p:nvPr/>
        </p:nvSpPr>
        <p:spPr>
          <a:xfrm>
            <a:off x="1219200" y="3376757"/>
            <a:ext cx="6400800" cy="553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ighlight>
                  <a:srgbClr val="000000"/>
                </a:highlight>
              </a:rPr>
              <a:t>개정 </a:t>
            </a:r>
            <a:r>
              <a:rPr lang="en-US" altLang="ko-KR" dirty="0">
                <a:highlight>
                  <a:srgbClr val="000000"/>
                </a:highlight>
              </a:rPr>
              <a:t>4</a:t>
            </a:r>
            <a:r>
              <a:rPr lang="ko-KR" altLang="en-US" dirty="0">
                <a:highlight>
                  <a:srgbClr val="000000"/>
                </a:highlight>
              </a:rPr>
              <a:t>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88874-7E6A-C1CC-20E8-941018B6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35292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INSERT</a:t>
            </a:r>
            <a:r>
              <a:rPr lang="ko-KR" altLang="ko-KR" b="1" dirty="0">
                <a:solidFill>
                  <a:schemeClr val="tx1"/>
                </a:solidFill>
              </a:rPr>
              <a:t>와 서브 쿼리를 사용하여 여러 행 입력하기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6장_p4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916832"/>
            <a:ext cx="3001721" cy="2240519"/>
          </a:xfrm>
          <a:prstGeom prst="rect">
            <a:avLst/>
          </a:prstGeom>
        </p:spPr>
      </p:pic>
      <p:pic>
        <p:nvPicPr>
          <p:cNvPr id="13" name="그림 12" descr="6장_p4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28" y="4365104"/>
            <a:ext cx="2695326" cy="137878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59832" y="2564904"/>
            <a:ext cx="5040560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테스트용 테이블을 생성하고 데이터 입력 안 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43808" y="4797152"/>
            <a:ext cx="4824536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서브쿼리를 사용하여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여러 데이터를 한꺼번에 입력함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EF9C98-7D84-D923-6E4D-6B274ECD7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" name="그림 9" descr="6장_p5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00" y="1556792"/>
            <a:ext cx="3379929" cy="281022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51920" y="2276872"/>
            <a:ext cx="4320480" cy="1440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professor </a:t>
            </a:r>
            <a:r>
              <a:rPr lang="ko-KR" altLang="ko-KR" dirty="0">
                <a:solidFill>
                  <a:schemeClr val="tx1"/>
                </a:solidFill>
              </a:rPr>
              <a:t>테이블에서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profno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 4000 </a:t>
            </a:r>
            <a:r>
              <a:rPr lang="ko-KR" altLang="ko-KR" dirty="0">
                <a:solidFill>
                  <a:schemeClr val="tx1"/>
                </a:solidFill>
              </a:rPr>
              <a:t>번 보다 큰 교수들의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profno</a:t>
            </a:r>
            <a:r>
              <a:rPr lang="en-US" altLang="ko-KR" dirty="0">
                <a:solidFill>
                  <a:schemeClr val="tx1"/>
                </a:solidFill>
              </a:rPr>
              <a:t> , name , pay </a:t>
            </a:r>
            <a:r>
              <a:rPr lang="ko-KR" altLang="ko-KR" dirty="0">
                <a:solidFill>
                  <a:schemeClr val="tx1"/>
                </a:solidFill>
              </a:rPr>
              <a:t>를 가져와서</a:t>
            </a:r>
            <a:r>
              <a:rPr lang="en-US" altLang="ko-KR" dirty="0">
                <a:solidFill>
                  <a:schemeClr val="tx1"/>
                </a:solidFill>
              </a:rPr>
              <a:t> professor4 </a:t>
            </a:r>
            <a:r>
              <a:rPr lang="ko-KR" altLang="ko-KR" dirty="0">
                <a:solidFill>
                  <a:schemeClr val="tx1"/>
                </a:solidFill>
              </a:rPr>
              <a:t>테이블에 한꺼번에 입력</a:t>
            </a:r>
            <a:r>
              <a:rPr lang="ko-KR" altLang="en-US" dirty="0">
                <a:solidFill>
                  <a:schemeClr val="tx1"/>
                </a:solidFill>
              </a:rPr>
              <a:t>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EA4C89-ED95-2A12-7E53-99B44338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56895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INSERT ALL </a:t>
            </a:r>
            <a:r>
              <a:rPr lang="ko-KR" altLang="ko-KR" b="1" dirty="0">
                <a:solidFill>
                  <a:schemeClr val="tx1"/>
                </a:solidFill>
              </a:rPr>
              <a:t>을 이용한 여러 테이블에 여러 행 입력하기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6장_p5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2708920"/>
            <a:ext cx="2701549" cy="201646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915816" y="3429000"/>
            <a:ext cx="3960440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테스트용 테이블 생성하기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0D03E1-F511-E56B-2B3D-CD1DF90F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8712968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1 : </a:t>
            </a:r>
            <a:r>
              <a:rPr lang="ko-KR" altLang="ko-KR" b="1" dirty="0">
                <a:solidFill>
                  <a:schemeClr val="tx1"/>
                </a:solidFill>
              </a:rPr>
              <a:t>다른 테이블의 데이터를 가져와서 입력하기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Professor </a:t>
            </a:r>
            <a:r>
              <a:rPr lang="ko-KR" altLang="ko-KR" b="1" dirty="0">
                <a:solidFill>
                  <a:schemeClr val="tx1"/>
                </a:solidFill>
              </a:rPr>
              <a:t>테이블에서 교수번호가</a:t>
            </a:r>
            <a:r>
              <a:rPr lang="en-US" altLang="ko-KR" b="1" dirty="0">
                <a:solidFill>
                  <a:schemeClr val="tx1"/>
                </a:solidFill>
              </a:rPr>
              <a:t> 1000 </a:t>
            </a:r>
            <a:r>
              <a:rPr lang="ko-KR" altLang="ko-KR" b="1" dirty="0">
                <a:solidFill>
                  <a:schemeClr val="tx1"/>
                </a:solidFill>
              </a:rPr>
              <a:t>번 에서</a:t>
            </a:r>
            <a:r>
              <a:rPr lang="en-US" altLang="ko-KR" b="1" dirty="0">
                <a:solidFill>
                  <a:schemeClr val="tx1"/>
                </a:solidFill>
              </a:rPr>
              <a:t> 1999</a:t>
            </a:r>
            <a:r>
              <a:rPr lang="ko-KR" altLang="ko-KR" b="1" dirty="0">
                <a:solidFill>
                  <a:schemeClr val="tx1"/>
                </a:solidFill>
              </a:rPr>
              <a:t>번까지 인 교수의 번호와 교수이름은</a:t>
            </a:r>
            <a:r>
              <a:rPr lang="en-US" altLang="ko-KR" b="1" dirty="0">
                <a:solidFill>
                  <a:schemeClr val="tx1"/>
                </a:solidFill>
              </a:rPr>
              <a:t> prof_3 </a:t>
            </a:r>
            <a:r>
              <a:rPr lang="ko-KR" altLang="ko-KR" b="1" dirty="0">
                <a:solidFill>
                  <a:schemeClr val="tx1"/>
                </a:solidFill>
              </a:rPr>
              <a:t>테이블에 입력하고 교수번호가</a:t>
            </a:r>
            <a:r>
              <a:rPr lang="en-US" altLang="ko-KR" b="1" dirty="0">
                <a:solidFill>
                  <a:schemeClr val="tx1"/>
                </a:solidFill>
              </a:rPr>
              <a:t> 2000 </a:t>
            </a:r>
            <a:r>
              <a:rPr lang="ko-KR" altLang="ko-KR" b="1" dirty="0">
                <a:solidFill>
                  <a:schemeClr val="tx1"/>
                </a:solidFill>
              </a:rPr>
              <a:t>번에서</a:t>
            </a:r>
            <a:r>
              <a:rPr lang="en-US" altLang="ko-KR" b="1" dirty="0">
                <a:solidFill>
                  <a:schemeClr val="tx1"/>
                </a:solidFill>
              </a:rPr>
              <a:t> 2999 </a:t>
            </a:r>
            <a:r>
              <a:rPr lang="ko-KR" altLang="ko-KR" b="1" dirty="0">
                <a:solidFill>
                  <a:schemeClr val="tx1"/>
                </a:solidFill>
              </a:rPr>
              <a:t>번까지 인 교수의 번호와 이름은</a:t>
            </a:r>
            <a:r>
              <a:rPr lang="en-US" altLang="ko-KR" b="1" dirty="0">
                <a:solidFill>
                  <a:schemeClr val="tx1"/>
                </a:solidFill>
              </a:rPr>
              <a:t> prof_4 </a:t>
            </a:r>
            <a:r>
              <a:rPr lang="ko-KR" altLang="ko-KR" b="1" dirty="0">
                <a:solidFill>
                  <a:schemeClr val="tx1"/>
                </a:solidFill>
              </a:rPr>
              <a:t>테이블에 입력하세요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6장_p5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4" y="3414002"/>
            <a:ext cx="3593448" cy="1887206"/>
          </a:xfrm>
          <a:prstGeom prst="rect">
            <a:avLst/>
          </a:prstGeom>
        </p:spPr>
      </p:pic>
      <p:pic>
        <p:nvPicPr>
          <p:cNvPr id="13" name="그림 12" descr="6장_p5_그림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5659" y="2924944"/>
            <a:ext cx="2494733" cy="1370164"/>
          </a:xfrm>
          <a:prstGeom prst="rect">
            <a:avLst/>
          </a:prstGeom>
        </p:spPr>
      </p:pic>
      <p:pic>
        <p:nvPicPr>
          <p:cNvPr id="14" name="그림 13" descr="6장_p5_그림4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5659" y="4509120"/>
            <a:ext cx="2287915" cy="1370164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4716016" y="4149080"/>
            <a:ext cx="576064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068E1B-513B-8A1F-3012-8F597F6CA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1052736"/>
            <a:ext cx="8964488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2 : </a:t>
            </a:r>
            <a:r>
              <a:rPr lang="ko-KR" altLang="ko-KR" b="1" dirty="0">
                <a:solidFill>
                  <a:schemeClr val="tx1"/>
                </a:solidFill>
              </a:rPr>
              <a:t>다른 테이블에 동시에 같은 데이터 입력하기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prof_3 </a:t>
            </a:r>
            <a:r>
              <a:rPr lang="ko-KR" altLang="ko-KR" b="1" dirty="0">
                <a:solidFill>
                  <a:schemeClr val="tx1"/>
                </a:solidFill>
              </a:rPr>
              <a:t>과</a:t>
            </a:r>
            <a:r>
              <a:rPr lang="en-US" altLang="ko-KR" b="1" dirty="0">
                <a:solidFill>
                  <a:schemeClr val="tx1"/>
                </a:solidFill>
              </a:rPr>
              <a:t> prof_4 </a:t>
            </a:r>
            <a:r>
              <a:rPr lang="ko-KR" altLang="ko-KR" b="1" dirty="0">
                <a:solidFill>
                  <a:schemeClr val="tx1"/>
                </a:solidFill>
              </a:rPr>
              <a:t>테이블의 데이터를</a:t>
            </a:r>
            <a:r>
              <a:rPr lang="en-US" altLang="ko-KR" b="1" dirty="0">
                <a:solidFill>
                  <a:schemeClr val="tx1"/>
                </a:solidFill>
              </a:rPr>
              <a:t> TRUNCATE </a:t>
            </a:r>
            <a:r>
              <a:rPr lang="ko-KR" altLang="ko-KR" b="1" dirty="0">
                <a:solidFill>
                  <a:schemeClr val="tx1"/>
                </a:solidFill>
              </a:rPr>
              <a:t>로 삭제한 후 </a:t>
            </a:r>
            <a:r>
              <a:rPr lang="en-US" altLang="ko-KR" b="1" dirty="0">
                <a:solidFill>
                  <a:schemeClr val="tx1"/>
                </a:solidFill>
              </a:rPr>
              <a:t>Professor </a:t>
            </a:r>
            <a:r>
              <a:rPr lang="ko-KR" altLang="ko-KR" b="1" dirty="0">
                <a:solidFill>
                  <a:schemeClr val="tx1"/>
                </a:solidFill>
              </a:rPr>
              <a:t>테이블에서 교수번호가</a:t>
            </a:r>
            <a:r>
              <a:rPr lang="en-US" altLang="ko-KR" b="1" dirty="0">
                <a:solidFill>
                  <a:schemeClr val="tx1"/>
                </a:solidFill>
              </a:rPr>
              <a:t> 3000</a:t>
            </a:r>
            <a:r>
              <a:rPr lang="ko-KR" altLang="ko-KR" b="1" dirty="0">
                <a:solidFill>
                  <a:schemeClr val="tx1"/>
                </a:solidFill>
              </a:rPr>
              <a:t>번 에서</a:t>
            </a:r>
            <a:r>
              <a:rPr lang="en-US" altLang="ko-KR" b="1" dirty="0">
                <a:solidFill>
                  <a:schemeClr val="tx1"/>
                </a:solidFill>
              </a:rPr>
              <a:t> 3999 </a:t>
            </a:r>
            <a:r>
              <a:rPr lang="ko-KR" altLang="ko-KR" b="1" dirty="0">
                <a:solidFill>
                  <a:schemeClr val="tx1"/>
                </a:solidFill>
              </a:rPr>
              <a:t>번인 교수들의 교수 번호와 이름을</a:t>
            </a:r>
            <a:r>
              <a:rPr lang="en-US" altLang="ko-KR" b="1" dirty="0">
                <a:solidFill>
                  <a:schemeClr val="tx1"/>
                </a:solidFill>
              </a:rPr>
              <a:t> prof_3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prof_4 </a:t>
            </a:r>
            <a:r>
              <a:rPr lang="ko-KR" altLang="ko-KR" b="1" dirty="0">
                <a:solidFill>
                  <a:schemeClr val="tx1"/>
                </a:solidFill>
              </a:rPr>
              <a:t>테이블에 동시에 입력하세요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6장_p6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80" y="2636912"/>
            <a:ext cx="5040560" cy="352839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DAC2B64-9D76-615A-ED9B-EBE3BA51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54006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UPDATE  ( </a:t>
            </a:r>
            <a:r>
              <a:rPr lang="ko-KR" altLang="ko-KR" b="1" dirty="0">
                <a:solidFill>
                  <a:schemeClr val="tx1"/>
                </a:solidFill>
              </a:rPr>
              <a:t>데이터 변경하기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323528" y="1844824"/>
            <a:ext cx="3779838" cy="9286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UPDATE  table</a:t>
            </a:r>
            <a:endParaRPr kumimoji="1" lang="en-US" altLang="ko-KR" sz="13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SET  column = value</a:t>
            </a:r>
            <a:endParaRPr kumimoji="1" lang="en-US" altLang="ko-KR" sz="13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sz="13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 </a:t>
            </a:r>
            <a:r>
              <a:rPr kumimoji="1" lang="en-US" altLang="ko-KR" sz="13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300" b="1" i="0" u="none" strike="noStrike" cap="none" normalizeH="0" baseline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3140968"/>
            <a:ext cx="3600400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 </a:t>
            </a:r>
            <a:r>
              <a:rPr lang="en-US" altLang="ko-KR" b="1" dirty="0">
                <a:solidFill>
                  <a:schemeClr val="tx1"/>
                </a:solidFill>
              </a:rPr>
              <a:t>1: 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Professor </a:t>
            </a:r>
            <a:r>
              <a:rPr lang="ko-KR" altLang="ko-KR" b="1" dirty="0">
                <a:solidFill>
                  <a:schemeClr val="tx1"/>
                </a:solidFill>
              </a:rPr>
              <a:t>테이블에서 직급이 조교수</a:t>
            </a:r>
            <a:r>
              <a:rPr lang="en-US" altLang="ko-KR" b="1" dirty="0">
                <a:solidFill>
                  <a:schemeClr val="tx1"/>
                </a:solidFill>
              </a:rPr>
              <a:t>(assistant professor) </a:t>
            </a:r>
            <a:r>
              <a:rPr lang="ko-KR" altLang="ko-KR" b="1" dirty="0">
                <a:solidFill>
                  <a:schemeClr val="tx1"/>
                </a:solidFill>
              </a:rPr>
              <a:t>인 교수들의</a:t>
            </a:r>
            <a:r>
              <a:rPr lang="en-US" altLang="ko-KR" b="1" dirty="0">
                <a:solidFill>
                  <a:schemeClr val="tx1"/>
                </a:solidFill>
              </a:rPr>
              <a:t> BONUS </a:t>
            </a:r>
            <a:r>
              <a:rPr lang="ko-KR" altLang="ko-KR" b="1" dirty="0">
                <a:solidFill>
                  <a:schemeClr val="tx1"/>
                </a:solidFill>
              </a:rPr>
              <a:t>를</a:t>
            </a:r>
            <a:r>
              <a:rPr lang="en-US" altLang="ko-KR" b="1" dirty="0">
                <a:solidFill>
                  <a:schemeClr val="tx1"/>
                </a:solidFill>
              </a:rPr>
              <a:t> 200 </a:t>
            </a:r>
            <a:r>
              <a:rPr lang="ko-KR" altLang="ko-KR" b="1" dirty="0">
                <a:solidFill>
                  <a:schemeClr val="tx1"/>
                </a:solidFill>
              </a:rPr>
              <a:t>만원으로 인상하세요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 descr="6장_p7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9952" y="3501008"/>
            <a:ext cx="4824536" cy="208823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6CFEE99-AC79-660A-1971-D85463AE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12968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2: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Professor </a:t>
            </a:r>
            <a:r>
              <a:rPr lang="ko-KR" altLang="ko-KR" b="1" dirty="0">
                <a:solidFill>
                  <a:schemeClr val="tx1"/>
                </a:solidFill>
              </a:rPr>
              <a:t>테이블에서 </a:t>
            </a:r>
            <a:r>
              <a:rPr lang="en-US" altLang="ko-KR" b="1" dirty="0">
                <a:solidFill>
                  <a:schemeClr val="tx1"/>
                </a:solidFill>
              </a:rPr>
              <a:t>'Sharon Stone' </a:t>
            </a:r>
            <a:r>
              <a:rPr lang="ko-KR" altLang="ko-KR" b="1" dirty="0">
                <a:solidFill>
                  <a:schemeClr val="tx1"/>
                </a:solidFill>
              </a:rPr>
              <a:t>교수의 직급과 동일한 직급을 가진 교수들 중 현재 급여가</a:t>
            </a:r>
            <a:r>
              <a:rPr lang="en-US" altLang="ko-KR" b="1" dirty="0">
                <a:solidFill>
                  <a:schemeClr val="tx1"/>
                </a:solidFill>
              </a:rPr>
              <a:t> 250 </a:t>
            </a:r>
            <a:r>
              <a:rPr lang="ko-KR" altLang="ko-KR" b="1" dirty="0">
                <a:solidFill>
                  <a:schemeClr val="tx1"/>
                </a:solidFill>
              </a:rPr>
              <a:t>만원이 안 되는 교수들의 급여를</a:t>
            </a:r>
            <a:r>
              <a:rPr lang="en-US" altLang="ko-KR" b="1" dirty="0">
                <a:solidFill>
                  <a:schemeClr val="tx1"/>
                </a:solidFill>
              </a:rPr>
              <a:t> 15% </a:t>
            </a:r>
            <a:r>
              <a:rPr lang="ko-KR" altLang="ko-KR" b="1" dirty="0">
                <a:solidFill>
                  <a:schemeClr val="tx1"/>
                </a:solidFill>
              </a:rPr>
              <a:t>인상하세요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6장_p7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2" y="2492896"/>
            <a:ext cx="6264696" cy="25202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F9E44F8-1335-F520-81A1-500366D97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12968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DELETE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DELETE </a:t>
            </a:r>
            <a:r>
              <a:rPr lang="ko-KR" altLang="ko-KR" dirty="0">
                <a:solidFill>
                  <a:schemeClr val="tx1"/>
                </a:solidFill>
              </a:rPr>
              <a:t>문장은 데이터를 삭제하는 구문입니다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395536" y="2420888"/>
            <a:ext cx="2906712" cy="6000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DELETE  FROM  table</a:t>
            </a:r>
            <a:endParaRPr kumimoji="1" lang="en-US" altLang="ko-KR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 </a:t>
            </a: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3429000"/>
            <a:ext cx="3096344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: 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Dept2 </a:t>
            </a:r>
            <a:r>
              <a:rPr lang="ko-KR" altLang="ko-KR" dirty="0">
                <a:solidFill>
                  <a:schemeClr val="tx1"/>
                </a:solidFill>
              </a:rPr>
              <a:t>테이블에서 부서번호</a:t>
            </a:r>
            <a:r>
              <a:rPr lang="en-US" altLang="ko-KR" dirty="0">
                <a:solidFill>
                  <a:schemeClr val="tx1"/>
                </a:solidFill>
              </a:rPr>
              <a:t>(DCODE)</a:t>
            </a:r>
            <a:r>
              <a:rPr lang="ko-KR" altLang="ko-KR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 9000 </a:t>
            </a:r>
            <a:r>
              <a:rPr lang="ko-KR" altLang="ko-KR" dirty="0">
                <a:solidFill>
                  <a:schemeClr val="tx1"/>
                </a:solidFill>
              </a:rPr>
              <a:t>번에서</a:t>
            </a:r>
            <a:r>
              <a:rPr lang="en-US" altLang="ko-KR" dirty="0">
                <a:solidFill>
                  <a:schemeClr val="tx1"/>
                </a:solidFill>
              </a:rPr>
              <a:t> 9999 </a:t>
            </a:r>
            <a:r>
              <a:rPr lang="ko-KR" altLang="ko-KR" dirty="0">
                <a:solidFill>
                  <a:schemeClr val="tx1"/>
                </a:solidFill>
              </a:rPr>
              <a:t>번 사이인 매장들을 삭제하세요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6장_p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1920" y="4077072"/>
            <a:ext cx="5004048" cy="18002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895F134-FBA8-7F92-1B91-F5E02BF00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052736"/>
            <a:ext cx="68407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MERGE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Merge </a:t>
            </a:r>
            <a:r>
              <a:rPr lang="ko-KR" altLang="ko-KR" dirty="0">
                <a:solidFill>
                  <a:schemeClr val="tx1"/>
                </a:solidFill>
              </a:rPr>
              <a:t>란 여러 테이블의 데이터를 합치는 병합을 의미합니다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39552" y="2276872"/>
            <a:ext cx="3816424" cy="31683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1  MERGE 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INTO  Table1  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USING 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Table2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ON  (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병합 </a:t>
            </a:r>
            <a:r>
              <a:rPr kumimoji="1" lang="ko-KR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조건절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WHEN  MATCHED  THEN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UPDATE  SET 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업데이트 내용</a:t>
            </a:r>
            <a:endParaRPr kumimoji="1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DELETE  WHERE 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</a:t>
            </a:r>
            <a:endParaRPr kumimoji="1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  WHEN  NOT  MATCHED  THEN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INSERT  VALUES(</a:t>
            </a:r>
            <a:r>
              <a:rPr kumimoji="1" lang="ko-KR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이름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208341-8296-B626-FC94-A144F1161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99" y="1163578"/>
            <a:ext cx="7394401" cy="493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1611792-DF33-0705-3C10-37ED928BD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134672" cy="147002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6</a:t>
            </a:r>
            <a:r>
              <a:rPr lang="ko-KR" altLang="ko-KR" sz="3600" b="1" dirty="0"/>
              <a:t>장</a:t>
            </a:r>
            <a:r>
              <a:rPr lang="en-US" altLang="ko-KR" sz="3600" b="1" dirty="0"/>
              <a:t>. DML</a:t>
            </a:r>
            <a:r>
              <a:rPr lang="ko-KR" altLang="ko-KR" sz="3600" b="1" dirty="0"/>
              <a:t>로 데이터를 관리하는 </a:t>
            </a:r>
            <a:br>
              <a:rPr lang="en-US" altLang="ko-KR" sz="3600" b="1" dirty="0"/>
            </a:br>
            <a:r>
              <a:rPr lang="ko-KR" altLang="ko-KR" sz="3600" b="1" dirty="0"/>
              <a:t>방법을 배웁니다</a:t>
            </a:r>
            <a:endParaRPr lang="ko-KR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 descr="3번.png"/>
          <p:cNvPicPr/>
          <p:nvPr/>
        </p:nvPicPr>
        <p:blipFill>
          <a:blip r:embed="rId2" cstate="print"/>
          <a:srcRect t="2727" b="15732"/>
          <a:stretch>
            <a:fillRect/>
          </a:stretch>
        </p:blipFill>
        <p:spPr>
          <a:xfrm>
            <a:off x="7524328" y="2852936"/>
            <a:ext cx="1127362" cy="12241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3568" y="2996952"/>
            <a:ext cx="7344816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ko-KR" altLang="ko-KR" sz="1600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>
                <a:solidFill>
                  <a:schemeClr val="tx1"/>
                </a:solidFill>
              </a:rPr>
              <a:t> ]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1. INSERT </a:t>
            </a:r>
            <a:r>
              <a:rPr lang="ko-KR" altLang="ko-KR" sz="1600" dirty="0">
                <a:solidFill>
                  <a:schemeClr val="tx1"/>
                </a:solidFill>
              </a:rPr>
              <a:t>명령을 사용하여 데이터를 입력하는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2. UPDATE </a:t>
            </a:r>
            <a:r>
              <a:rPr lang="ko-KR" altLang="ko-KR" sz="1600" dirty="0">
                <a:solidFill>
                  <a:schemeClr val="tx1"/>
                </a:solidFill>
              </a:rPr>
              <a:t>명령을 사용하여 데이터를 변경하는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3. DELETE </a:t>
            </a:r>
            <a:r>
              <a:rPr lang="ko-KR" altLang="ko-KR" sz="1600" dirty="0">
                <a:solidFill>
                  <a:schemeClr val="tx1"/>
                </a:solidFill>
              </a:rPr>
              <a:t>명령을 사용하여 데이터를 삭제하는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4. MERGE </a:t>
            </a:r>
            <a:r>
              <a:rPr lang="ko-KR" altLang="ko-KR" sz="1600" dirty="0">
                <a:solidFill>
                  <a:schemeClr val="tx1"/>
                </a:solidFill>
              </a:rPr>
              <a:t>명령을 사용하여 데이터를 병합하는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5. TRANSACTION </a:t>
            </a:r>
            <a:r>
              <a:rPr lang="ko-KR" altLang="ko-KR" sz="1600" dirty="0">
                <a:solidFill>
                  <a:schemeClr val="tx1"/>
                </a:solidFill>
              </a:rPr>
              <a:t>의미와 관리 명령을 배웁니다</a:t>
            </a:r>
            <a:r>
              <a:rPr lang="en-US" altLang="ko-KR" sz="1600" dirty="0">
                <a:solidFill>
                  <a:schemeClr val="tx1"/>
                </a:solidFill>
              </a:rPr>
              <a:t>.              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.                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462E06-7D41-96E7-82E5-B022E8325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0" name="그림 9" descr="6장_p12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1484784"/>
            <a:ext cx="3888432" cy="367240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20072" y="2060848"/>
            <a:ext cx="2664296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테스트용 테이블 생성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 descr="6장_p13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0032" y="3501008"/>
            <a:ext cx="3839523" cy="166602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32888FB-B9A5-BA2E-9708-8C053DD92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10" name="그림 9" descr="6장_p13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616" y="1196752"/>
            <a:ext cx="5132130" cy="466774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012160" y="2780928"/>
            <a:ext cx="2736304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테스트용 데이터 입력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8F330C-4CF5-0C4F-AA14-AA5D4D088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10" name="그림 9" descr="6장_p14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5731510" cy="1891665"/>
          </a:xfrm>
          <a:prstGeom prst="rect">
            <a:avLst/>
          </a:prstGeom>
        </p:spPr>
      </p:pic>
      <p:pic>
        <p:nvPicPr>
          <p:cNvPr id="12" name="그림 11" descr="6장_p14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3789040"/>
            <a:ext cx="5731510" cy="189166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940152" y="2132856"/>
            <a:ext cx="2808312" cy="9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MERGE </a:t>
            </a:r>
            <a:r>
              <a:rPr lang="ko-KR" altLang="ko-KR" b="1" dirty="0">
                <a:solidFill>
                  <a:schemeClr val="tx1"/>
                </a:solidFill>
              </a:rPr>
              <a:t>작업</a:t>
            </a:r>
            <a:r>
              <a:rPr lang="en-US" altLang="ko-KR" b="1" dirty="0">
                <a:solidFill>
                  <a:schemeClr val="tx1"/>
                </a:solidFill>
              </a:rPr>
              <a:t> QUERY 1 </a:t>
            </a:r>
            <a:r>
              <a:rPr lang="en-US" altLang="ko-KR" sz="1500" dirty="0">
                <a:solidFill>
                  <a:schemeClr val="tx1"/>
                </a:solidFill>
              </a:rPr>
              <a:t>( charge_01 </a:t>
            </a:r>
            <a:r>
              <a:rPr lang="ko-KR" altLang="ko-KR" sz="1500" dirty="0">
                <a:solidFill>
                  <a:schemeClr val="tx1"/>
                </a:solidFill>
              </a:rPr>
              <a:t>테이블과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</a:rPr>
              <a:t>ch_total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테이블 병합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68144" y="4293096"/>
            <a:ext cx="2880320" cy="864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MERGE </a:t>
            </a:r>
            <a:r>
              <a:rPr lang="ko-KR" altLang="ko-KR" b="1" dirty="0">
                <a:solidFill>
                  <a:schemeClr val="tx1"/>
                </a:solidFill>
              </a:rPr>
              <a:t>작업</a:t>
            </a:r>
            <a:r>
              <a:rPr lang="en-US" altLang="ko-KR" b="1" dirty="0">
                <a:solidFill>
                  <a:schemeClr val="tx1"/>
                </a:solidFill>
              </a:rPr>
              <a:t> QUERY 2 </a:t>
            </a:r>
            <a:r>
              <a:rPr lang="en-US" altLang="ko-KR" sz="1500" dirty="0">
                <a:solidFill>
                  <a:schemeClr val="tx1"/>
                </a:solidFill>
              </a:rPr>
              <a:t>(charge_02 </a:t>
            </a:r>
            <a:r>
              <a:rPr lang="ko-KR" altLang="ko-KR" sz="1500" dirty="0">
                <a:solidFill>
                  <a:schemeClr val="tx1"/>
                </a:solidFill>
              </a:rPr>
              <a:t>테이블과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ch_total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테이블 병합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227AB1-1F45-C738-14FD-EE61647FC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10" name="그림 9" descr="6장_p14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1196752"/>
            <a:ext cx="3179814" cy="227068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79912" y="1988840"/>
            <a:ext cx="2448272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결과 확인 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A575B4-B46C-0BA8-E95F-CE19A87A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57B3D1-6639-BC08-EBAB-F87E155CC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54" y="3645023"/>
            <a:ext cx="5788046" cy="254109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88024" y="3645024"/>
            <a:ext cx="4104456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Merge </a:t>
            </a:r>
            <a:r>
              <a:rPr lang="ko-KR" altLang="en-US" b="1" dirty="0">
                <a:solidFill>
                  <a:schemeClr val="tx1"/>
                </a:solidFill>
              </a:rPr>
              <a:t>조건절의 데이터가 중복됨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63688" y="2204864"/>
            <a:ext cx="5256584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P.306 – P.313 </a:t>
            </a:r>
            <a:r>
              <a:rPr lang="ko-KR" altLang="en-US" b="1" dirty="0">
                <a:solidFill>
                  <a:schemeClr val="tx1"/>
                </a:solidFill>
              </a:rPr>
              <a:t>에 있는</a:t>
            </a:r>
            <a:r>
              <a:rPr lang="en-US" altLang="ko-KR" b="1" dirty="0">
                <a:solidFill>
                  <a:schemeClr val="tx1"/>
                </a:solidFill>
              </a:rPr>
              <a:t> UPDATE JOIN </a:t>
            </a:r>
            <a:r>
              <a:rPr lang="ko-KR" altLang="en-US" b="1" dirty="0">
                <a:solidFill>
                  <a:schemeClr val="tx1"/>
                </a:solidFill>
              </a:rPr>
              <a:t>기법은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교재의 내용을 참고하세요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EB3766-55DC-A705-5E3B-8D983626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9322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6" y="908720"/>
            <a:ext cx="52565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6. TRANSACTION </a:t>
            </a:r>
            <a:r>
              <a:rPr lang="ko-KR" altLang="ko-KR" b="1" dirty="0">
                <a:solidFill>
                  <a:schemeClr val="tx1"/>
                </a:solidFill>
              </a:rPr>
              <a:t>관리하기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412776"/>
            <a:ext cx="874846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Transaction (</a:t>
            </a:r>
            <a:r>
              <a:rPr lang="ko-KR" altLang="ko-KR" dirty="0">
                <a:solidFill>
                  <a:schemeClr val="tx1"/>
                </a:solidFill>
              </a:rPr>
              <a:t>트랜잭션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ko-KR" dirty="0">
                <a:solidFill>
                  <a:schemeClr val="tx1"/>
                </a:solidFill>
              </a:rPr>
              <a:t>이란 논리적인 작업 단위를 의미합니다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쉽게 말하면 여러 가지</a:t>
            </a:r>
            <a:r>
              <a:rPr lang="en-US" altLang="ko-KR" dirty="0">
                <a:solidFill>
                  <a:schemeClr val="tx1"/>
                </a:solidFill>
              </a:rPr>
              <a:t> DML </a:t>
            </a:r>
            <a:r>
              <a:rPr lang="ko-KR" altLang="ko-KR" dirty="0">
                <a:solidFill>
                  <a:schemeClr val="tx1"/>
                </a:solidFill>
              </a:rPr>
              <a:t>작업들을 하나의 단위로 묶어 둔 것을 의미합니다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그래서 해당 트랜잭션 내에 있는 모든</a:t>
            </a:r>
            <a:r>
              <a:rPr lang="en-US" altLang="ko-KR" dirty="0">
                <a:solidFill>
                  <a:schemeClr val="tx1"/>
                </a:solidFill>
              </a:rPr>
              <a:t> DML </a:t>
            </a:r>
            <a:r>
              <a:rPr lang="ko-KR" altLang="ko-KR" dirty="0">
                <a:solidFill>
                  <a:schemeClr val="tx1"/>
                </a:solidFill>
              </a:rPr>
              <a:t>이 성공해야 해당 트랜잭션이 성공하는 것이고 만약</a:t>
            </a:r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ko-KR" dirty="0">
                <a:solidFill>
                  <a:schemeClr val="tx1"/>
                </a:solidFill>
              </a:rPr>
              <a:t>개의</a:t>
            </a:r>
            <a:r>
              <a:rPr lang="en-US" altLang="ko-KR" dirty="0">
                <a:solidFill>
                  <a:schemeClr val="tx1"/>
                </a:solidFill>
              </a:rPr>
              <a:t> DML </a:t>
            </a:r>
            <a:r>
              <a:rPr lang="ko-KR" altLang="ko-KR" dirty="0">
                <a:solidFill>
                  <a:schemeClr val="tx1"/>
                </a:solidFill>
              </a:rPr>
              <a:t>이라도 실패하면 전체가 실패하게 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9712" y="2996952"/>
            <a:ext cx="1584176" cy="1500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대학교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563888" y="2996952"/>
            <a:ext cx="1584176" cy="1320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고등학교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48064" y="2924944"/>
            <a:ext cx="1584176" cy="2100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초등학교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051720" y="2852936"/>
            <a:ext cx="4608512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5229200"/>
            <a:ext cx="864096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"DML </a:t>
            </a:r>
            <a:r>
              <a:rPr lang="ko-KR" altLang="ko-KR" b="1" dirty="0">
                <a:solidFill>
                  <a:schemeClr val="tx1"/>
                </a:solidFill>
              </a:rPr>
              <a:t>작업을 한 후에는 반드시</a:t>
            </a:r>
            <a:r>
              <a:rPr lang="en-US" altLang="ko-KR" b="1" dirty="0">
                <a:solidFill>
                  <a:schemeClr val="tx1"/>
                </a:solidFill>
              </a:rPr>
              <a:t> COMMIT(</a:t>
            </a:r>
            <a:r>
              <a:rPr lang="ko-KR" altLang="en-US" b="1" dirty="0">
                <a:solidFill>
                  <a:schemeClr val="tx1"/>
                </a:solidFill>
              </a:rPr>
              <a:t>확정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>
                <a:solidFill>
                  <a:schemeClr val="tx1"/>
                </a:solidFill>
              </a:rPr>
              <a:t>이나</a:t>
            </a:r>
            <a:r>
              <a:rPr lang="en-US" altLang="ko-KR" b="1" dirty="0">
                <a:solidFill>
                  <a:schemeClr val="tx1"/>
                </a:solidFill>
              </a:rPr>
              <a:t> ROLLBACK(</a:t>
            </a:r>
            <a:r>
              <a:rPr lang="ko-KR" altLang="en-US" b="1" dirty="0">
                <a:solidFill>
                  <a:schemeClr val="tx1"/>
                </a:solidFill>
              </a:rPr>
              <a:t>취소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>
                <a:solidFill>
                  <a:schemeClr val="tx1"/>
                </a:solidFill>
              </a:rPr>
              <a:t>명령을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ko-KR" b="1" dirty="0">
                <a:solidFill>
                  <a:schemeClr val="tx1"/>
                </a:solidFill>
              </a:rPr>
              <a:t>수행해야 작업이 마무리가 </a:t>
            </a:r>
            <a:r>
              <a:rPr lang="ko-KR" altLang="en-US" b="1" dirty="0">
                <a:solidFill>
                  <a:schemeClr val="tx1"/>
                </a:solidFill>
              </a:rPr>
              <a:t>됩니</a:t>
            </a:r>
            <a:r>
              <a:rPr lang="ko-KR" altLang="ko-KR" b="1" dirty="0">
                <a:solidFill>
                  <a:schemeClr val="tx1"/>
                </a:solidFill>
              </a:rPr>
              <a:t>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38A400-3036-CF5F-9C48-1739E680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35696" y="2276872"/>
            <a:ext cx="525658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[STEP-UP 1 : 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DELETE </a:t>
            </a:r>
            <a:r>
              <a:rPr lang="ko-KR" altLang="ko-KR" b="1" dirty="0">
                <a:solidFill>
                  <a:schemeClr val="tx1"/>
                </a:solidFill>
              </a:rPr>
              <a:t>로 삭제 후 테이블 용량 확인하기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교재 </a:t>
            </a:r>
            <a:r>
              <a:rPr lang="en-US" altLang="ko-KR" b="1" dirty="0">
                <a:solidFill>
                  <a:schemeClr val="tx1"/>
                </a:solidFill>
              </a:rPr>
              <a:t>P.315 </a:t>
            </a:r>
            <a:r>
              <a:rPr lang="ko-KR" altLang="en-US" b="1" dirty="0">
                <a:solidFill>
                  <a:schemeClr val="tx1"/>
                </a:solidFill>
              </a:rPr>
              <a:t>실습 참고하세요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B0AFAD-F8F7-1421-1431-AFE5DCBA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3648" y="2348880"/>
            <a:ext cx="612068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 STEP-UP 2: DELETE </a:t>
            </a:r>
            <a:r>
              <a:rPr lang="ko-KR" altLang="ko-KR" b="1" dirty="0">
                <a:solidFill>
                  <a:schemeClr val="tx1"/>
                </a:solidFill>
              </a:rPr>
              <a:t>후</a:t>
            </a:r>
            <a:r>
              <a:rPr lang="en-US" altLang="ko-KR" b="1" dirty="0">
                <a:solidFill>
                  <a:schemeClr val="tx1"/>
                </a:solidFill>
              </a:rPr>
              <a:t> Table REORG (</a:t>
            </a:r>
            <a:r>
              <a:rPr lang="ko-KR" altLang="ko-KR" b="1" dirty="0">
                <a:solidFill>
                  <a:schemeClr val="tx1"/>
                </a:solidFill>
              </a:rPr>
              <a:t>재구성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>
                <a:solidFill>
                  <a:schemeClr val="tx1"/>
                </a:solidFill>
              </a:rPr>
              <a:t>하기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교재 실습 </a:t>
            </a:r>
            <a:r>
              <a:rPr lang="en-US" altLang="ko-KR" b="1" dirty="0">
                <a:solidFill>
                  <a:schemeClr val="tx1"/>
                </a:solidFill>
              </a:rPr>
              <a:t>P.317</a:t>
            </a:r>
            <a:r>
              <a:rPr lang="ko-KR" altLang="en-US" b="1" dirty="0">
                <a:solidFill>
                  <a:schemeClr val="tx1"/>
                </a:solidFill>
              </a:rPr>
              <a:t> 참고하세요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01D997-1DD6-8616-88D5-9A901A866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12968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[ </a:t>
            </a:r>
            <a:r>
              <a:rPr lang="ko-KR" altLang="ko-KR" sz="1500" b="1" dirty="0">
                <a:solidFill>
                  <a:schemeClr val="tx1"/>
                </a:solidFill>
              </a:rPr>
              <a:t>연습 문제</a:t>
            </a:r>
            <a:r>
              <a:rPr lang="en-US" altLang="ko-KR" sz="1500" b="1" dirty="0">
                <a:solidFill>
                  <a:schemeClr val="tx1"/>
                </a:solidFill>
              </a:rPr>
              <a:t> ]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1.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</a:rPr>
              <a:t>Dept2 </a:t>
            </a:r>
            <a:r>
              <a:rPr lang="ko-KR" altLang="ko-KR" sz="1500" b="1" dirty="0">
                <a:solidFill>
                  <a:schemeClr val="tx1"/>
                </a:solidFill>
              </a:rPr>
              <a:t>테이블에 아래와 같은 내용으로 새로운 부서 정보를 입력하세요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부서번호</a:t>
            </a:r>
            <a:r>
              <a:rPr lang="en-US" altLang="ko-KR" sz="1500" dirty="0">
                <a:solidFill>
                  <a:schemeClr val="tx1"/>
                </a:solidFill>
              </a:rPr>
              <a:t> : 9010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부서명</a:t>
            </a:r>
            <a:r>
              <a:rPr lang="en-US" altLang="ko-KR" sz="1500" dirty="0">
                <a:solidFill>
                  <a:schemeClr val="tx1"/>
                </a:solidFill>
              </a:rPr>
              <a:t> : temp_10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상위부서</a:t>
            </a:r>
            <a:r>
              <a:rPr lang="en-US" altLang="ko-KR" sz="1500" dirty="0">
                <a:solidFill>
                  <a:schemeClr val="tx1"/>
                </a:solidFill>
              </a:rPr>
              <a:t> : 1006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지역</a:t>
            </a:r>
            <a:r>
              <a:rPr lang="en-US" altLang="ko-KR" sz="1500" dirty="0">
                <a:solidFill>
                  <a:schemeClr val="tx1"/>
                </a:solidFill>
              </a:rPr>
              <a:t> : temp area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2. Dept2 </a:t>
            </a:r>
            <a:r>
              <a:rPr lang="ko-KR" altLang="ko-KR" sz="1500" b="1" dirty="0">
                <a:solidFill>
                  <a:schemeClr val="tx1"/>
                </a:solidFill>
              </a:rPr>
              <a:t>테이블에 아래와 같은 내용으로 특정 </a:t>
            </a:r>
            <a:r>
              <a:rPr lang="ko-KR" altLang="ko-KR" sz="1500" b="1" dirty="0" err="1">
                <a:solidFill>
                  <a:schemeClr val="tx1"/>
                </a:solidFill>
              </a:rPr>
              <a:t>컬럼에만</a:t>
            </a:r>
            <a:r>
              <a:rPr lang="ko-KR" altLang="ko-KR" sz="1500" b="1" dirty="0">
                <a:solidFill>
                  <a:schemeClr val="tx1"/>
                </a:solidFill>
              </a:rPr>
              <a:t> 정보를 입력하세요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부서번호</a:t>
            </a:r>
            <a:r>
              <a:rPr lang="en-US" altLang="ko-KR" sz="1500" dirty="0">
                <a:solidFill>
                  <a:schemeClr val="tx1"/>
                </a:solidFill>
              </a:rPr>
              <a:t> : 9020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부서명</a:t>
            </a:r>
            <a:r>
              <a:rPr lang="en-US" altLang="ko-KR" sz="1500" dirty="0">
                <a:solidFill>
                  <a:schemeClr val="tx1"/>
                </a:solidFill>
              </a:rPr>
              <a:t> : temp_20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상위부서</a:t>
            </a:r>
            <a:r>
              <a:rPr lang="en-US" altLang="ko-KR" sz="1500" dirty="0">
                <a:solidFill>
                  <a:schemeClr val="tx1"/>
                </a:solidFill>
              </a:rPr>
              <a:t> : Business Department ( 1006 </a:t>
            </a:r>
            <a:r>
              <a:rPr lang="ko-KR" altLang="ko-KR" sz="1500" dirty="0">
                <a:solidFill>
                  <a:schemeClr val="tx1"/>
                </a:solidFill>
              </a:rPr>
              <a:t>번 부서</a:t>
            </a:r>
            <a:r>
              <a:rPr lang="en-US" altLang="ko-KR" sz="1500" dirty="0">
                <a:solidFill>
                  <a:schemeClr val="tx1"/>
                </a:solidFill>
              </a:rPr>
              <a:t> 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3. professor </a:t>
            </a:r>
            <a:r>
              <a:rPr lang="ko-KR" altLang="ko-KR" sz="1500" b="1" dirty="0">
                <a:solidFill>
                  <a:schemeClr val="tx1"/>
                </a:solidFill>
              </a:rPr>
              <a:t>테이블에서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en-US" altLang="ko-KR" sz="1500" b="1" dirty="0" err="1">
                <a:solidFill>
                  <a:schemeClr val="tx1"/>
                </a:solidFill>
              </a:rPr>
              <a:t>profno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ko-KR" sz="1500" b="1" dirty="0">
                <a:solidFill>
                  <a:schemeClr val="tx1"/>
                </a:solidFill>
              </a:rPr>
              <a:t>가</a:t>
            </a:r>
            <a:r>
              <a:rPr lang="en-US" altLang="ko-KR" sz="1500" b="1" dirty="0">
                <a:solidFill>
                  <a:schemeClr val="tx1"/>
                </a:solidFill>
              </a:rPr>
              <a:t> 3000 </a:t>
            </a:r>
            <a:r>
              <a:rPr lang="ko-KR" altLang="ko-KR" sz="1500" b="1" dirty="0">
                <a:solidFill>
                  <a:schemeClr val="tx1"/>
                </a:solidFill>
              </a:rPr>
              <a:t>번 이하의 교수들의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en-US" altLang="ko-KR" sz="1500" b="1" dirty="0" err="1">
                <a:solidFill>
                  <a:schemeClr val="tx1"/>
                </a:solidFill>
              </a:rPr>
              <a:t>profno</a:t>
            </a:r>
            <a:r>
              <a:rPr lang="en-US" altLang="ko-KR" sz="1500" b="1" dirty="0">
                <a:solidFill>
                  <a:schemeClr val="tx1"/>
                </a:solidFill>
              </a:rPr>
              <a:t> , name , pay </a:t>
            </a:r>
            <a:r>
              <a:rPr lang="ko-KR" altLang="ko-KR" sz="1500" b="1" dirty="0">
                <a:solidFill>
                  <a:schemeClr val="tx1"/>
                </a:solidFill>
              </a:rPr>
              <a:t>를 가져와서</a:t>
            </a:r>
            <a:r>
              <a:rPr lang="en-US" altLang="ko-KR" sz="1500" b="1" dirty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500" b="1" dirty="0">
                <a:solidFill>
                  <a:schemeClr val="tx1"/>
                </a:solidFill>
              </a:rPr>
              <a:t>   professor4 </a:t>
            </a:r>
            <a:r>
              <a:rPr lang="ko-KR" altLang="ko-KR" sz="1500" b="1" dirty="0">
                <a:solidFill>
                  <a:schemeClr val="tx1"/>
                </a:solidFill>
              </a:rPr>
              <a:t>테이블에 한꺼번에 입력하는 쿼리를 쓰세요</a:t>
            </a:r>
            <a:r>
              <a:rPr lang="en-US" altLang="ko-KR" sz="1500" b="1" dirty="0">
                <a:solidFill>
                  <a:schemeClr val="tx1"/>
                </a:solidFill>
              </a:rPr>
              <a:t>. ( ITAS </a:t>
            </a:r>
            <a:r>
              <a:rPr lang="ko-KR" altLang="ko-KR" sz="1500" b="1" dirty="0">
                <a:solidFill>
                  <a:schemeClr val="tx1"/>
                </a:solidFill>
              </a:rPr>
              <a:t>방법을 사용하세요</a:t>
            </a:r>
            <a:r>
              <a:rPr lang="en-US" altLang="ko-KR" sz="1500" b="1" dirty="0">
                <a:solidFill>
                  <a:schemeClr val="tx1"/>
                </a:solidFill>
              </a:rPr>
              <a:t> 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4. </a:t>
            </a:r>
            <a:r>
              <a:rPr lang="en-US" altLang="ko-KR" sz="1500" b="1" dirty="0">
                <a:solidFill>
                  <a:schemeClr val="tx1"/>
                </a:solidFill>
              </a:rPr>
              <a:t>Professor </a:t>
            </a:r>
            <a:r>
              <a:rPr lang="ko-KR" altLang="ko-KR" sz="1500" b="1" dirty="0">
                <a:solidFill>
                  <a:schemeClr val="tx1"/>
                </a:solidFill>
              </a:rPr>
              <a:t>테이블에서 </a:t>
            </a:r>
            <a:r>
              <a:rPr lang="en-US" altLang="ko-KR" sz="1500" b="1" dirty="0">
                <a:solidFill>
                  <a:schemeClr val="tx1"/>
                </a:solidFill>
              </a:rPr>
              <a:t>'Sharon Stone' </a:t>
            </a:r>
            <a:r>
              <a:rPr lang="ko-KR" altLang="ko-KR" sz="1500" b="1" dirty="0">
                <a:solidFill>
                  <a:schemeClr val="tx1"/>
                </a:solidFill>
              </a:rPr>
              <a:t>교수의</a:t>
            </a:r>
            <a:r>
              <a:rPr lang="en-US" altLang="ko-KR" sz="1500" b="1" dirty="0">
                <a:solidFill>
                  <a:schemeClr val="tx1"/>
                </a:solidFill>
              </a:rPr>
              <a:t> BONUS </a:t>
            </a:r>
            <a:r>
              <a:rPr lang="ko-KR" altLang="ko-KR" sz="1500" b="1" dirty="0">
                <a:solidFill>
                  <a:schemeClr val="tx1"/>
                </a:solidFill>
              </a:rPr>
              <a:t>를</a:t>
            </a:r>
            <a:r>
              <a:rPr lang="en-US" altLang="ko-KR" sz="1500" b="1" dirty="0">
                <a:solidFill>
                  <a:schemeClr val="tx1"/>
                </a:solidFill>
              </a:rPr>
              <a:t> 100 </a:t>
            </a:r>
            <a:r>
              <a:rPr lang="ko-KR" altLang="ko-KR" sz="1500" b="1" dirty="0">
                <a:solidFill>
                  <a:schemeClr val="tx1"/>
                </a:solidFill>
              </a:rPr>
              <a:t>만원으로 인상하세요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65EB7D-844D-25E1-69FC-5F6A7DE16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8640960" cy="424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Check Your Self !! ]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스스로 아래 질문들을 천천히 생각해보고</a:t>
            </a:r>
            <a:r>
              <a:rPr lang="en-US" altLang="ko-KR" sz="1500" dirty="0">
                <a:solidFill>
                  <a:schemeClr val="tx1"/>
                </a:solidFill>
              </a:rPr>
              <a:t> YES / NO </a:t>
            </a:r>
            <a:r>
              <a:rPr lang="ko-KR" altLang="ko-KR" sz="1500" dirty="0">
                <a:solidFill>
                  <a:schemeClr val="tx1"/>
                </a:solidFill>
              </a:rPr>
              <a:t>를 체크해 보세요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아래 질문들에 모두</a:t>
            </a:r>
            <a:r>
              <a:rPr lang="en-US" altLang="ko-KR" sz="1500" dirty="0">
                <a:solidFill>
                  <a:schemeClr val="tx1"/>
                </a:solidFill>
              </a:rPr>
              <a:t> YES </a:t>
            </a:r>
            <a:r>
              <a:rPr lang="ko-KR" altLang="ko-KR" sz="1500" dirty="0">
                <a:solidFill>
                  <a:schemeClr val="tx1"/>
                </a:solidFill>
              </a:rPr>
              <a:t>를 선택하실 수 있으시다면 이번 장을 완전히 마스터 하셨다는 의미이고</a:t>
            </a:r>
          </a:p>
          <a:p>
            <a:r>
              <a:rPr lang="ko-KR" altLang="ko-KR" sz="1500" dirty="0">
                <a:solidFill>
                  <a:schemeClr val="tx1"/>
                </a:solidFill>
              </a:rPr>
              <a:t>부족한 부분이 있으시다면 다시 한번 더 공부를 해서 완전히 배우시길 권해 드립니다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1.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INSERT </a:t>
            </a:r>
            <a:r>
              <a:rPr lang="ko-KR" altLang="ko-KR" sz="1500" dirty="0">
                <a:solidFill>
                  <a:schemeClr val="tx1"/>
                </a:solidFill>
              </a:rPr>
              <a:t>문장을 사용해서 데이터를 입력 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2.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UPDATE </a:t>
            </a:r>
            <a:r>
              <a:rPr lang="ko-KR" altLang="ko-KR" sz="1500" dirty="0">
                <a:solidFill>
                  <a:schemeClr val="tx1"/>
                </a:solidFill>
              </a:rPr>
              <a:t>문장을 사용해서 데이터를 변경할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3.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DELETE </a:t>
            </a:r>
            <a:r>
              <a:rPr lang="ko-KR" altLang="ko-KR" sz="1500" dirty="0">
                <a:solidFill>
                  <a:schemeClr val="tx1"/>
                </a:solidFill>
              </a:rPr>
              <a:t>문장을 사용하여 데이터를 삭제할 수 있는가</a:t>
            </a:r>
            <a:r>
              <a:rPr lang="en-US" altLang="ko-KR" sz="1500" dirty="0">
                <a:solidFill>
                  <a:schemeClr val="tx1"/>
                </a:solidFill>
              </a:rPr>
              <a:t>?---------------------------(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4.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MERGE </a:t>
            </a:r>
            <a:r>
              <a:rPr lang="ko-KR" altLang="ko-KR" sz="1500" dirty="0">
                <a:solidFill>
                  <a:schemeClr val="tx1"/>
                </a:solidFill>
              </a:rPr>
              <a:t>문장을 사용하여 데이터를 합칠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5. </a:t>
            </a:r>
            <a:r>
              <a:rPr lang="ko-KR" altLang="ko-KR" sz="1500" dirty="0">
                <a:solidFill>
                  <a:schemeClr val="tx1"/>
                </a:solidFill>
              </a:rPr>
              <a:t>나는 트랜잭션의 개념을 이해하고 설명할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952FB8-6AE3-02D8-33CE-2D53917F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1296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INSERT ( </a:t>
            </a:r>
            <a:r>
              <a:rPr lang="ko-KR" altLang="ko-KR" b="1" dirty="0">
                <a:solidFill>
                  <a:schemeClr val="tx1"/>
                </a:solidFill>
              </a:rPr>
              <a:t>새로운 데이터 입력 하기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772816"/>
            <a:ext cx="79208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INSERT </a:t>
            </a:r>
            <a:r>
              <a:rPr lang="ko-KR" altLang="ko-KR" b="1" dirty="0">
                <a:solidFill>
                  <a:schemeClr val="tx1"/>
                </a:solidFill>
              </a:rPr>
              <a:t>를 사용하여 </a:t>
            </a:r>
            <a:r>
              <a:rPr lang="en-US" altLang="ko-KR" b="1" dirty="0">
                <a:solidFill>
                  <a:schemeClr val="tx1"/>
                </a:solidFill>
              </a:rPr>
              <a:t>1 </a:t>
            </a:r>
            <a:r>
              <a:rPr lang="ko-KR" altLang="ko-KR" b="1" dirty="0">
                <a:solidFill>
                  <a:schemeClr val="tx1"/>
                </a:solidFill>
              </a:rPr>
              <a:t>행씩 입력하기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251520" y="2420888"/>
            <a:ext cx="5175250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 table [(column1, column2,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……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)]</a:t>
            </a:r>
            <a:endParaRPr kumimoji="1" lang="en-US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VALUES (value 1 , value 2,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…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.) 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512" y="3501008"/>
            <a:ext cx="8496944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1 : Dept2 </a:t>
            </a:r>
            <a:r>
              <a:rPr lang="ko-KR" altLang="ko-KR" b="1" dirty="0">
                <a:solidFill>
                  <a:schemeClr val="tx1"/>
                </a:solidFill>
              </a:rPr>
              <a:t>테이블에 아래와 같은 내용으로 새로운 부서 정보를 입력하세요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ko-KR" dirty="0">
                <a:solidFill>
                  <a:schemeClr val="tx1"/>
                </a:solidFill>
              </a:rPr>
              <a:t>부서번호</a:t>
            </a:r>
            <a:r>
              <a:rPr lang="en-US" altLang="ko-KR" dirty="0">
                <a:solidFill>
                  <a:schemeClr val="tx1"/>
                </a:solidFill>
              </a:rPr>
              <a:t> : 9000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ko-KR" dirty="0">
                <a:solidFill>
                  <a:schemeClr val="tx1"/>
                </a:solidFill>
              </a:rPr>
              <a:t>부서명</a:t>
            </a:r>
            <a:r>
              <a:rPr lang="en-US" altLang="ko-KR" dirty="0">
                <a:solidFill>
                  <a:schemeClr val="tx1"/>
                </a:solidFill>
              </a:rPr>
              <a:t> : temp_1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ko-KR" dirty="0">
                <a:solidFill>
                  <a:schemeClr val="tx1"/>
                </a:solidFill>
              </a:rPr>
              <a:t>상위부서</a:t>
            </a:r>
            <a:r>
              <a:rPr lang="en-US" altLang="ko-KR" dirty="0">
                <a:solidFill>
                  <a:schemeClr val="tx1"/>
                </a:solidFill>
              </a:rPr>
              <a:t> : 1006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ko-KR" dirty="0">
                <a:solidFill>
                  <a:schemeClr val="tx1"/>
                </a:solidFill>
              </a:rPr>
              <a:t>지역</a:t>
            </a:r>
            <a:r>
              <a:rPr lang="en-US" altLang="ko-KR" dirty="0">
                <a:solidFill>
                  <a:schemeClr val="tx1"/>
                </a:solidFill>
              </a:rPr>
              <a:t> : temp area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76E1CD-6250-5225-BE85-AEC0AC235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5" name="그림 14" descr="6장_p1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340768"/>
            <a:ext cx="5904656" cy="1656184"/>
          </a:xfrm>
          <a:prstGeom prst="rect">
            <a:avLst/>
          </a:prstGeom>
        </p:spPr>
      </p:pic>
      <p:pic>
        <p:nvPicPr>
          <p:cNvPr id="16" name="그림 15" descr="6장_p2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3429000"/>
            <a:ext cx="6408712" cy="172819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940152" y="1772816"/>
            <a:ext cx="2736304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</a:rPr>
              <a:t>컬럼</a:t>
            </a:r>
            <a:r>
              <a:rPr lang="ko-KR" altLang="en-US" b="1" dirty="0">
                <a:solidFill>
                  <a:schemeClr val="tx1"/>
                </a:solidFill>
              </a:rPr>
              <a:t> 이름 순서대로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80112" y="4149080"/>
            <a:ext cx="3168352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모든 </a:t>
            </a:r>
            <a:r>
              <a:rPr lang="ko-KR" altLang="en-US" b="1" dirty="0" err="1">
                <a:solidFill>
                  <a:schemeClr val="tx1"/>
                </a:solidFill>
              </a:rPr>
              <a:t>컬럼에</a:t>
            </a:r>
            <a:r>
              <a:rPr lang="ko-KR" altLang="en-US" b="1" dirty="0">
                <a:solidFill>
                  <a:schemeClr val="tx1"/>
                </a:solidFill>
              </a:rPr>
              <a:t> 입력 할 경우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컬럼</a:t>
            </a:r>
            <a:r>
              <a:rPr lang="ko-KR" altLang="en-US" b="1" dirty="0">
                <a:solidFill>
                  <a:schemeClr val="tx1"/>
                </a:solidFill>
              </a:rPr>
              <a:t> 이름 생략 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3F5A6F-0788-A8FC-37FB-69B0876B1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8856984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2: </a:t>
            </a:r>
            <a:r>
              <a:rPr lang="ko-KR" altLang="ko-KR" b="1" dirty="0">
                <a:solidFill>
                  <a:schemeClr val="tx1"/>
                </a:solidFill>
              </a:rPr>
              <a:t>특정 </a:t>
            </a:r>
            <a:r>
              <a:rPr lang="ko-KR" altLang="ko-KR" b="1" dirty="0" err="1">
                <a:solidFill>
                  <a:schemeClr val="tx1"/>
                </a:solidFill>
              </a:rPr>
              <a:t>컬럼에</a:t>
            </a:r>
            <a:r>
              <a:rPr lang="ko-KR" altLang="ko-KR" b="1" dirty="0">
                <a:solidFill>
                  <a:schemeClr val="tx1"/>
                </a:solidFill>
              </a:rPr>
              <a:t> 값을 입력하기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부서번호와 부서명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ko-KR" dirty="0">
                <a:solidFill>
                  <a:schemeClr val="tx1"/>
                </a:solidFill>
              </a:rPr>
              <a:t>상위부서 값만 아래의 값으로 입력하세요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ko-KR" dirty="0">
                <a:solidFill>
                  <a:schemeClr val="tx1"/>
                </a:solidFill>
              </a:rPr>
              <a:t>부서번호</a:t>
            </a:r>
            <a:r>
              <a:rPr lang="en-US" altLang="ko-KR" dirty="0">
                <a:solidFill>
                  <a:schemeClr val="tx1"/>
                </a:solidFill>
              </a:rPr>
              <a:t> : 9002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ko-KR" dirty="0">
                <a:solidFill>
                  <a:schemeClr val="tx1"/>
                </a:solidFill>
              </a:rPr>
              <a:t>부서명</a:t>
            </a:r>
            <a:r>
              <a:rPr lang="en-US" altLang="ko-KR" dirty="0">
                <a:solidFill>
                  <a:schemeClr val="tx1"/>
                </a:solidFill>
              </a:rPr>
              <a:t> : temp_3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ko-KR" dirty="0">
                <a:solidFill>
                  <a:schemeClr val="tx1"/>
                </a:solidFill>
              </a:rPr>
              <a:t>상위부서</a:t>
            </a:r>
            <a:r>
              <a:rPr lang="en-US" altLang="ko-KR" dirty="0">
                <a:solidFill>
                  <a:schemeClr val="tx1"/>
                </a:solidFill>
              </a:rPr>
              <a:t> : Business Department ( 1006 </a:t>
            </a:r>
            <a:r>
              <a:rPr lang="ko-KR" altLang="ko-KR" dirty="0">
                <a:solidFill>
                  <a:schemeClr val="tx1"/>
                </a:solidFill>
              </a:rPr>
              <a:t>번 부서</a:t>
            </a:r>
            <a:r>
              <a:rPr lang="en-US" altLang="ko-KR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6장_p2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3717032"/>
            <a:ext cx="7272808" cy="18722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0505A7A-1C80-0381-1D91-19A420319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712879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3: </a:t>
            </a:r>
            <a:r>
              <a:rPr lang="ko-KR" altLang="ko-KR" b="1" dirty="0">
                <a:solidFill>
                  <a:schemeClr val="tx1"/>
                </a:solidFill>
              </a:rPr>
              <a:t>날짜 데이터 입력하기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2060848"/>
            <a:ext cx="8568952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chemeClr val="tx1"/>
                </a:solidFill>
              </a:rPr>
              <a:t>아래 정보를</a:t>
            </a:r>
            <a:r>
              <a:rPr lang="en-US" altLang="ko-KR" dirty="0">
                <a:solidFill>
                  <a:schemeClr val="tx1"/>
                </a:solidFill>
              </a:rPr>
              <a:t> professor </a:t>
            </a:r>
            <a:r>
              <a:rPr lang="ko-KR" altLang="ko-KR" dirty="0">
                <a:solidFill>
                  <a:schemeClr val="tx1"/>
                </a:solidFill>
              </a:rPr>
              <a:t>테이블에 입력하세요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ko-KR" dirty="0">
                <a:solidFill>
                  <a:schemeClr val="tx1"/>
                </a:solidFill>
              </a:rPr>
              <a:t>교수번호</a:t>
            </a:r>
            <a:r>
              <a:rPr lang="en-US" altLang="ko-KR" dirty="0">
                <a:solidFill>
                  <a:schemeClr val="tx1"/>
                </a:solidFill>
              </a:rPr>
              <a:t> : 5001      /     * </a:t>
            </a:r>
            <a:r>
              <a:rPr lang="ko-KR" altLang="ko-KR" dirty="0">
                <a:solidFill>
                  <a:schemeClr val="tx1"/>
                </a:solidFill>
              </a:rPr>
              <a:t>교수이름</a:t>
            </a:r>
            <a:r>
              <a:rPr lang="en-US" altLang="ko-KR" dirty="0">
                <a:solidFill>
                  <a:schemeClr val="tx1"/>
                </a:solidFill>
              </a:rPr>
              <a:t> : James Bond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ID : </a:t>
            </a:r>
            <a:r>
              <a:rPr lang="en-US" altLang="ko-KR" dirty="0" err="1">
                <a:solidFill>
                  <a:schemeClr val="tx1"/>
                </a:solidFill>
              </a:rPr>
              <a:t>Love_me</a:t>
            </a:r>
            <a:r>
              <a:rPr lang="en-US" altLang="ko-KR" dirty="0">
                <a:solidFill>
                  <a:schemeClr val="tx1"/>
                </a:solidFill>
              </a:rPr>
              <a:t>         /     * POSITION : </a:t>
            </a:r>
            <a:r>
              <a:rPr lang="ko-KR" altLang="ko-KR" dirty="0">
                <a:solidFill>
                  <a:schemeClr val="tx1"/>
                </a:solidFill>
              </a:rPr>
              <a:t>정교수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* PAY : 510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ko-KR" b="1" dirty="0">
                <a:solidFill>
                  <a:schemeClr val="tx1"/>
                </a:solidFill>
              </a:rPr>
              <a:t>입사일</a:t>
            </a:r>
            <a:r>
              <a:rPr lang="en-US" altLang="ko-KR" b="1" dirty="0">
                <a:solidFill>
                  <a:schemeClr val="tx1"/>
                </a:solidFill>
              </a:rPr>
              <a:t> : 2014</a:t>
            </a:r>
            <a:r>
              <a:rPr lang="ko-KR" altLang="ko-KR" b="1" dirty="0">
                <a:solidFill>
                  <a:schemeClr val="tx1"/>
                </a:solidFill>
              </a:rPr>
              <a:t>년</a:t>
            </a:r>
            <a:r>
              <a:rPr lang="en-US" altLang="ko-KR" b="1" dirty="0">
                <a:solidFill>
                  <a:schemeClr val="tx1"/>
                </a:solidFill>
              </a:rPr>
              <a:t> 10</a:t>
            </a:r>
            <a:r>
              <a:rPr lang="ko-KR" altLang="ko-KR" b="1" dirty="0">
                <a:solidFill>
                  <a:schemeClr val="tx1"/>
                </a:solidFill>
              </a:rPr>
              <a:t>월</a:t>
            </a:r>
            <a:r>
              <a:rPr lang="en-US" altLang="ko-KR" b="1" dirty="0">
                <a:solidFill>
                  <a:schemeClr val="tx1"/>
                </a:solidFill>
              </a:rPr>
              <a:t> 23</a:t>
            </a:r>
            <a:r>
              <a:rPr lang="ko-KR" altLang="ko-KR" b="1" dirty="0">
                <a:solidFill>
                  <a:schemeClr val="tx1"/>
                </a:solidFill>
              </a:rPr>
              <a:t>일</a:t>
            </a:r>
            <a:r>
              <a:rPr lang="en-US" altLang="ko-KR" b="1" dirty="0">
                <a:solidFill>
                  <a:schemeClr val="tx1"/>
                </a:solidFill>
              </a:rPr>
              <a:t> &lt;- </a:t>
            </a:r>
            <a:r>
              <a:rPr lang="ko-KR" altLang="ko-KR" b="1" dirty="0">
                <a:solidFill>
                  <a:schemeClr val="tx1"/>
                </a:solidFill>
              </a:rPr>
              <a:t>이 부분을 주의 깊게 보세요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 descr="6장_p3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3645024"/>
            <a:ext cx="7848872" cy="223224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076056" y="5301208"/>
            <a:ext cx="3600400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날짜 때문에 에러 발생 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F30500-5279-0BF4-E004-1EC09527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323528" y="1484784"/>
            <a:ext cx="8280920" cy="720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ALTER SESSION SET NLS_DATE_FORMAT=</a:t>
            </a:r>
            <a:r>
              <a:rPr kumimoji="1" lang="en-US" altLang="ko-KR" sz="1500" b="1" i="0" u="none" strike="noStrike" cap="none" normalizeH="0" baseline="0">
                <a:ln>
                  <a:noFill/>
                </a:ln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5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YYYY-MM-DD:HH24:MI:SS</a:t>
            </a:r>
            <a:r>
              <a:rPr kumimoji="1" lang="en-US" altLang="ko-KR" sz="1500" b="1" i="0" u="none" strike="noStrike" cap="none" normalizeH="0" baseline="0">
                <a:ln>
                  <a:noFill/>
                </a:ln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5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500" b="1" i="0" u="none" strike="noStrike" cap="none" normalizeH="0" baseline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" name="그림 9" descr="6장_p3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2420888"/>
            <a:ext cx="7344816" cy="201622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293E887-6226-E023-72B6-9FF565C0B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340768"/>
            <a:ext cx="8928992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4: Null </a:t>
            </a:r>
            <a:r>
              <a:rPr lang="ko-KR" altLang="ko-KR" b="1" dirty="0">
                <a:solidFill>
                  <a:schemeClr val="tx1"/>
                </a:solidFill>
              </a:rPr>
              <a:t>값 입력하기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ko-KR" altLang="ko-KR" dirty="0">
                <a:solidFill>
                  <a:schemeClr val="tx1"/>
                </a:solidFill>
              </a:rPr>
              <a:t>자동</a:t>
            </a:r>
            <a:r>
              <a:rPr lang="en-US" altLang="ko-KR" dirty="0">
                <a:solidFill>
                  <a:schemeClr val="tx1"/>
                </a:solidFill>
              </a:rPr>
              <a:t> NULL </a:t>
            </a:r>
            <a:r>
              <a:rPr lang="ko-KR" altLang="ko-KR" dirty="0">
                <a:solidFill>
                  <a:schemeClr val="tx1"/>
                </a:solidFill>
              </a:rPr>
              <a:t>값 입력하기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데이터를 입력할 때 </a:t>
            </a:r>
            <a:r>
              <a:rPr lang="ko-KR" altLang="ko-KR" dirty="0" err="1">
                <a:solidFill>
                  <a:schemeClr val="tx1"/>
                </a:solidFill>
              </a:rPr>
              <a:t>컬럼에</a:t>
            </a:r>
            <a:r>
              <a:rPr lang="ko-KR" altLang="ko-KR" dirty="0">
                <a:solidFill>
                  <a:schemeClr val="tx1"/>
                </a:solidFill>
              </a:rPr>
              <a:t> 값을 입력하지 않으면 자동으로</a:t>
            </a:r>
            <a:r>
              <a:rPr lang="en-US" altLang="ko-KR" dirty="0">
                <a:solidFill>
                  <a:schemeClr val="tx1"/>
                </a:solidFill>
              </a:rPr>
              <a:t> NULL </a:t>
            </a:r>
            <a:r>
              <a:rPr lang="ko-KR" altLang="ko-KR" dirty="0">
                <a:solidFill>
                  <a:schemeClr val="tx1"/>
                </a:solidFill>
              </a:rPr>
              <a:t>값이 들어 갑니다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ko-KR" altLang="ko-KR" dirty="0">
                <a:solidFill>
                  <a:schemeClr val="tx1"/>
                </a:solidFill>
              </a:rPr>
              <a:t>수동</a:t>
            </a:r>
            <a:r>
              <a:rPr lang="en-US" altLang="ko-KR" dirty="0">
                <a:solidFill>
                  <a:schemeClr val="tx1"/>
                </a:solidFill>
              </a:rPr>
              <a:t> NULL </a:t>
            </a:r>
            <a:r>
              <a:rPr lang="ko-KR" altLang="ko-KR" dirty="0">
                <a:solidFill>
                  <a:schemeClr val="tx1"/>
                </a:solidFill>
              </a:rPr>
              <a:t>값 입력하기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입력할 데이터를 적는 부분에</a:t>
            </a:r>
            <a:r>
              <a:rPr lang="en-US" altLang="ko-KR" dirty="0">
                <a:solidFill>
                  <a:schemeClr val="tx1"/>
                </a:solidFill>
              </a:rPr>
              <a:t> NULL </a:t>
            </a:r>
            <a:r>
              <a:rPr lang="ko-KR" altLang="ko-KR" dirty="0">
                <a:solidFill>
                  <a:schemeClr val="tx1"/>
                </a:solidFill>
              </a:rPr>
              <a:t>을 적어주면 입력됩니다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108B67-351F-E297-1474-7148EC3E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84969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5 : </a:t>
            </a:r>
            <a:r>
              <a:rPr lang="ko-KR" altLang="ko-KR" b="1" dirty="0">
                <a:solidFill>
                  <a:schemeClr val="tx1"/>
                </a:solidFill>
              </a:rPr>
              <a:t>음수 값 입력하기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6장_p4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3928" y="1556792"/>
            <a:ext cx="4677324" cy="452412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51520" y="1700808"/>
            <a:ext cx="3312368" cy="432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오른쪽 </a:t>
            </a:r>
            <a:r>
              <a:rPr lang="ko-KR" altLang="ko-KR" sz="1500" dirty="0">
                <a:solidFill>
                  <a:schemeClr val="tx1"/>
                </a:solidFill>
              </a:rPr>
              <a:t>그림에서 주의 깊게 볼 사항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테이블을 생성할 때 </a:t>
            </a:r>
            <a:r>
              <a:rPr lang="en-US" altLang="ko-KR" sz="1500" dirty="0">
                <a:solidFill>
                  <a:schemeClr val="tx1"/>
                </a:solidFill>
              </a:rPr>
              <a:t>no1 </a:t>
            </a:r>
            <a:r>
              <a:rPr lang="ko-KR" altLang="ko-KR" sz="1500" dirty="0">
                <a:solidFill>
                  <a:schemeClr val="tx1"/>
                </a:solidFill>
              </a:rPr>
              <a:t>은</a:t>
            </a:r>
            <a:r>
              <a:rPr lang="en-US" altLang="ko-KR" sz="1500" dirty="0">
                <a:solidFill>
                  <a:schemeClr val="tx1"/>
                </a:solidFill>
              </a:rPr>
              <a:t> NUMBER </a:t>
            </a:r>
            <a:r>
              <a:rPr lang="ko-KR" altLang="ko-KR" sz="1500" dirty="0">
                <a:solidFill>
                  <a:schemeClr val="tx1"/>
                </a:solidFill>
              </a:rPr>
              <a:t>형을 사용할 때 자리 수를 지정하지 않았고</a:t>
            </a:r>
            <a:r>
              <a:rPr lang="en-US" altLang="ko-KR" sz="1500" dirty="0">
                <a:solidFill>
                  <a:schemeClr val="tx1"/>
                </a:solidFill>
              </a:rPr>
              <a:t> no2 </a:t>
            </a:r>
            <a:r>
              <a:rPr lang="ko-KR" altLang="ko-KR" sz="1500" dirty="0">
                <a:solidFill>
                  <a:schemeClr val="tx1"/>
                </a:solidFill>
              </a:rPr>
              <a:t>는 정수부 자리수로</a:t>
            </a:r>
            <a:r>
              <a:rPr lang="en-US" altLang="ko-KR" sz="1500" dirty="0">
                <a:solidFill>
                  <a:schemeClr val="tx1"/>
                </a:solidFill>
              </a:rPr>
              <a:t> 3</a:t>
            </a:r>
            <a:r>
              <a:rPr lang="ko-KR" altLang="ko-KR" sz="1500" dirty="0">
                <a:solidFill>
                  <a:schemeClr val="tx1"/>
                </a:solidFill>
              </a:rPr>
              <a:t>자리를 지정했고</a:t>
            </a:r>
            <a:r>
              <a:rPr lang="en-US" altLang="ko-KR" sz="1500" dirty="0">
                <a:solidFill>
                  <a:schemeClr val="tx1"/>
                </a:solidFill>
              </a:rPr>
              <a:t> no3 </a:t>
            </a:r>
            <a:r>
              <a:rPr lang="ko-KR" altLang="ko-KR" sz="1500" dirty="0" err="1">
                <a:solidFill>
                  <a:schemeClr val="tx1"/>
                </a:solidFill>
              </a:rPr>
              <a:t>컬럼은</a:t>
            </a:r>
            <a:r>
              <a:rPr lang="ko-KR" altLang="ko-KR" sz="1500" dirty="0">
                <a:solidFill>
                  <a:schemeClr val="tx1"/>
                </a:solidFill>
              </a:rPr>
              <a:t> 소수점 이하 자리 수까지 지정했다는 것입니다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데이터를 입력해 보니</a:t>
            </a:r>
            <a:r>
              <a:rPr lang="en-US" altLang="ko-KR" sz="1500" dirty="0">
                <a:solidFill>
                  <a:schemeClr val="tx1"/>
                </a:solidFill>
              </a:rPr>
              <a:t> no1 </a:t>
            </a:r>
            <a:r>
              <a:rPr lang="ko-KR" altLang="ko-KR" sz="1500" dirty="0">
                <a:solidFill>
                  <a:schemeClr val="tx1"/>
                </a:solidFill>
              </a:rPr>
              <a:t>과</a:t>
            </a:r>
            <a:r>
              <a:rPr lang="en-US" altLang="ko-KR" sz="1500" dirty="0">
                <a:solidFill>
                  <a:schemeClr val="tx1"/>
                </a:solidFill>
              </a:rPr>
              <a:t> no3 </a:t>
            </a:r>
            <a:r>
              <a:rPr lang="ko-KR" altLang="ko-KR" sz="1500" dirty="0">
                <a:solidFill>
                  <a:schemeClr val="tx1"/>
                </a:solidFill>
              </a:rPr>
              <a:t>는 동일하게 정수와 소수와 음수까지 이상 없이 입력이 되었지만</a:t>
            </a:r>
            <a:r>
              <a:rPr lang="en-US" altLang="ko-KR" sz="1500" dirty="0">
                <a:solidFill>
                  <a:schemeClr val="tx1"/>
                </a:solidFill>
              </a:rPr>
              <a:t> no2 </a:t>
            </a:r>
            <a:r>
              <a:rPr lang="ko-KR" altLang="ko-KR" sz="1500" dirty="0">
                <a:solidFill>
                  <a:schemeClr val="tx1"/>
                </a:solidFill>
              </a:rPr>
              <a:t>의 경우는 소수점 이하가 표시되지 않는다는 것을 알 수 있습니다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그리고 음수를 입력하는 방법도 양수와 동일함을 알 수 있습니다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4442EE-8786-58D8-5C2B-0FF88AEA3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5933</TotalTime>
  <Words>1464</Words>
  <Application>Microsoft Office PowerPoint</Application>
  <PresentationFormat>화면 슬라이드 쇼(4:3)</PresentationFormat>
  <Paragraphs>229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굴림</vt:lpstr>
      <vt:lpstr>Arial</vt:lpstr>
      <vt:lpstr>Times New Roman</vt:lpstr>
      <vt:lpstr>맑은 고딕</vt:lpstr>
      <vt:lpstr>Office 테마</vt:lpstr>
      <vt:lpstr>다양한 예제로 쉽게 배우는 오라클 SQL 과 PL/SQL</vt:lpstr>
      <vt:lpstr>6장. DML로 데이터를 관리하는  방법을 배웁니다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서 진수</cp:lastModifiedBy>
  <cp:revision>191</cp:revision>
  <dcterms:created xsi:type="dcterms:W3CDTF">2012-11-06T06:53:25Z</dcterms:created>
  <dcterms:modified xsi:type="dcterms:W3CDTF">2023-07-03T09:02:47Z</dcterms:modified>
</cp:coreProperties>
</file>