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 autoAdjust="0"/>
    <p:restoredTop sz="94660"/>
  </p:normalViewPr>
  <p:slideViewPr>
    <p:cSldViewPr>
      <p:cViewPr>
        <p:scale>
          <a:sx n="100" d="100"/>
          <a:sy n="100" d="100"/>
        </p:scale>
        <p:origin x="164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5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843088"/>
            <a:ext cx="79914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0F85F81-19A4-9613-A5D0-3A632D29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46805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(2) NON-UNIQUE  INDEX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7" y="1731842"/>
            <a:ext cx="81438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112C056-1AD5-6275-E1FB-5C637F35E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052736"/>
            <a:ext cx="640871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(3) Function Based INDEX(FBI – </a:t>
            </a:r>
            <a:r>
              <a:rPr lang="ko-KR" altLang="ko-KR" b="1" dirty="0">
                <a:solidFill>
                  <a:schemeClr val="tx1"/>
                </a:solidFill>
              </a:rPr>
              <a:t>함수기반 인덱스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700808"/>
            <a:ext cx="756084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 INDEX Suppressing Error </a:t>
            </a:r>
            <a:r>
              <a:rPr lang="ko-KR" altLang="en-US" b="1" dirty="0">
                <a:solidFill>
                  <a:schemeClr val="tx1"/>
                </a:solidFill>
              </a:rPr>
              <a:t>란</a:t>
            </a:r>
            <a:r>
              <a:rPr lang="en-US" altLang="ko-KR" dirty="0">
                <a:solidFill>
                  <a:schemeClr val="tx1"/>
                </a:solidFill>
              </a:rPr>
              <a:t> 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55240"/>
            <a:ext cx="81248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9FBD0ED-986E-0FB5-5F05-EC200BCFE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55446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(4) DESCENDING  INDEX (</a:t>
            </a:r>
            <a:r>
              <a:rPr lang="ko-KR" altLang="ko-KR" b="1" dirty="0">
                <a:solidFill>
                  <a:schemeClr val="tx1"/>
                </a:solidFill>
              </a:rPr>
              <a:t>내림차순 인덱스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0676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505ED76-9C90-1261-F3D0-192500B44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69127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(5) </a:t>
            </a:r>
            <a:r>
              <a:rPr lang="ko-KR" altLang="ko-KR" b="1" dirty="0">
                <a:solidFill>
                  <a:schemeClr val="tx1"/>
                </a:solidFill>
              </a:rPr>
              <a:t>결합 인덱스</a:t>
            </a:r>
            <a:r>
              <a:rPr lang="en-US" altLang="ko-KR" b="1" dirty="0">
                <a:solidFill>
                  <a:schemeClr val="tx1"/>
                </a:solidFill>
              </a:rPr>
              <a:t> ( Composite INDEX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844824"/>
            <a:ext cx="80581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D02B92-6ED3-F1A1-24ED-44FBA6A4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34" y="1052736"/>
            <a:ext cx="6471262" cy="231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89" y="3633945"/>
            <a:ext cx="6453007" cy="231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4FEF2A6-9993-130A-2218-6D18B3F9F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196752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2)BITMAP  INDEX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467544" y="4653136"/>
            <a:ext cx="4968552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CREATE </a:t>
            </a:r>
            <a:r>
              <a:rPr kumimoji="1" lang="en-US" altLang="ko-KR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BITMAP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INDEX IDX_EMP_SEX_BIT</a:t>
            </a:r>
            <a:endParaRPr kumimoji="1" lang="en-US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 ON EMP(SEX)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9819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25A7688-BA63-55BB-06D3-88ED678D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0" name="그림 9" descr="8장_p16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1628800"/>
            <a:ext cx="2810024" cy="97527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75856" y="1844824"/>
            <a:ext cx="4032448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성별 </a:t>
            </a:r>
            <a:r>
              <a:rPr lang="ko-KR" altLang="en-US" b="1" dirty="0" err="1">
                <a:solidFill>
                  <a:schemeClr val="tx1"/>
                </a:solidFill>
              </a:rPr>
              <a:t>컬럼에</a:t>
            </a:r>
            <a:r>
              <a:rPr lang="ko-KR" altLang="en-US" b="1" dirty="0">
                <a:solidFill>
                  <a:schemeClr val="tx1"/>
                </a:solidFill>
              </a:rPr>
              <a:t> 만들어진 비트맵 인덱스</a:t>
            </a:r>
          </a:p>
        </p:txBody>
      </p:sp>
      <p:pic>
        <p:nvPicPr>
          <p:cNvPr id="13" name="그림 12" descr="8장_p17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2852936"/>
            <a:ext cx="3816424" cy="244827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95936" y="3789040"/>
            <a:ext cx="4392488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Empno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컬럼에</a:t>
            </a:r>
            <a:r>
              <a:rPr lang="ko-KR" altLang="en-US" b="1" dirty="0">
                <a:solidFill>
                  <a:schemeClr val="tx1"/>
                </a:solidFill>
              </a:rPr>
              <a:t> 만들어진 비트맵 인덱스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F8572E-B0EE-2EAB-3333-2D3633268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95537" y="1988840"/>
          <a:ext cx="4320481" cy="370840"/>
        </p:xfrm>
        <a:graphic>
          <a:graphicData uri="http://schemas.openxmlformats.org/drawingml/2006/table">
            <a:tbl>
              <a:tblPr/>
              <a:tblGrid>
                <a:gridCol w="67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1006 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FORD 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M 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6111 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6F 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43924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데이터가 추가될 경우에는 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8장_p1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2924944"/>
            <a:ext cx="4032448" cy="1008112"/>
          </a:xfrm>
          <a:prstGeom prst="rect">
            <a:avLst/>
          </a:prstGeom>
        </p:spPr>
      </p:pic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23529" y="1844824"/>
            <a:ext cx="3744416" cy="6480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3528" y="1916832"/>
            <a:ext cx="44644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A8FA5C-FCF0-2CA8-C7E3-35CF32DF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1124744"/>
            <a:ext cx="72008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ko-KR" b="1" dirty="0">
                <a:solidFill>
                  <a:schemeClr val="tx1"/>
                </a:solidFill>
              </a:rPr>
              <a:t>인덱스의 주의사</a:t>
            </a:r>
            <a:r>
              <a:rPr lang="ko-KR" altLang="en-US" b="1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536" y="1700808"/>
            <a:ext cx="37444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DML</a:t>
            </a:r>
            <a:r>
              <a:rPr lang="ko-KR" altLang="ko-KR" b="1" dirty="0">
                <a:solidFill>
                  <a:schemeClr val="tx1"/>
                </a:solidFill>
              </a:rPr>
              <a:t>에 취약하다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348880"/>
            <a:ext cx="65527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(1) INSERT </a:t>
            </a:r>
            <a:r>
              <a:rPr lang="ko-KR" altLang="ko-KR" b="1" dirty="0">
                <a:solidFill>
                  <a:schemeClr val="tx1"/>
                </a:solidFill>
              </a:rPr>
              <a:t>작업 시 인덱스에 발생하는 현상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3" y="2996952"/>
            <a:ext cx="79724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83E6D81-2E90-5FEC-7F3A-EB8BB249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134672" cy="1470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8</a:t>
            </a:r>
            <a:r>
              <a:rPr lang="ko-KR" altLang="ko-KR" sz="3600" b="1" dirty="0"/>
              <a:t>장</a:t>
            </a:r>
            <a:r>
              <a:rPr lang="en-US" altLang="ko-KR" sz="3600" b="1" dirty="0"/>
              <a:t>. INDEX (</a:t>
            </a:r>
            <a:r>
              <a:rPr lang="ko-KR" altLang="ko-KR" sz="3600" b="1" dirty="0"/>
              <a:t>인덱스</a:t>
            </a:r>
            <a:r>
              <a:rPr lang="en-US" altLang="ko-KR" sz="3600" b="1" dirty="0"/>
              <a:t>)</a:t>
            </a:r>
            <a:r>
              <a:rPr lang="ko-KR" altLang="ko-KR" sz="3600" b="1" dirty="0"/>
              <a:t>를 배웁니다</a:t>
            </a:r>
            <a:r>
              <a:rPr lang="en-US" altLang="ko-KR" sz="3600" b="1" dirty="0"/>
              <a:t>.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47664" y="2852936"/>
            <a:ext cx="554461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 index </a:t>
            </a:r>
            <a:r>
              <a:rPr lang="ko-KR" altLang="ko-KR" sz="1600" dirty="0">
                <a:solidFill>
                  <a:schemeClr val="tx1"/>
                </a:solidFill>
              </a:rPr>
              <a:t>의 의미를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index </a:t>
            </a:r>
            <a:r>
              <a:rPr lang="ko-KR" altLang="ko-KR" sz="1600" dirty="0">
                <a:solidFill>
                  <a:schemeClr val="tx1"/>
                </a:solidFill>
              </a:rPr>
              <a:t>의 생성원리와 동작 원리를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 index </a:t>
            </a:r>
            <a:r>
              <a:rPr lang="ko-KR" altLang="ko-KR" sz="1600" dirty="0">
                <a:solidFill>
                  <a:schemeClr val="tx1"/>
                </a:solidFill>
              </a:rPr>
              <a:t>의 단점들을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4. index </a:t>
            </a:r>
            <a:r>
              <a:rPr lang="ko-KR" altLang="ko-KR" sz="1600" dirty="0">
                <a:solidFill>
                  <a:schemeClr val="tx1"/>
                </a:solidFill>
              </a:rPr>
              <a:t>를 생성하고 관리하는 방법들을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5. index </a:t>
            </a:r>
            <a:r>
              <a:rPr lang="ko-KR" altLang="ko-KR" sz="1600" dirty="0">
                <a:solidFill>
                  <a:schemeClr val="tx1"/>
                </a:solidFill>
              </a:rPr>
              <a:t>를 활용하는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               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D32E8B-7F0D-02E3-5A0F-033A2EAE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7" name="그림 16" descr="8장_p20_그림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4941168"/>
            <a:ext cx="4463122" cy="45228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292080" y="4941168"/>
            <a:ext cx="30963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 행이 추가 입력되면 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600" y="5445224"/>
            <a:ext cx="61926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Index Split </a:t>
            </a:r>
            <a:r>
              <a:rPr lang="ko-KR" altLang="en-US" b="1" dirty="0">
                <a:solidFill>
                  <a:schemeClr val="tx1"/>
                </a:solidFill>
              </a:rPr>
              <a:t>현상이 발생한다 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908720"/>
            <a:ext cx="72008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ko-KR" b="1" dirty="0">
                <a:solidFill>
                  <a:schemeClr val="tx1"/>
                </a:solidFill>
              </a:rPr>
              <a:t>인덱스의 주의사</a:t>
            </a:r>
            <a:r>
              <a:rPr lang="ko-KR" altLang="en-US" b="1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95536" y="1196752"/>
            <a:ext cx="37444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DML</a:t>
            </a:r>
            <a:r>
              <a:rPr lang="ko-KR" altLang="ko-KR" b="1" dirty="0">
                <a:solidFill>
                  <a:schemeClr val="tx1"/>
                </a:solidFill>
              </a:rPr>
              <a:t>에 취약하다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4" y="1876425"/>
            <a:ext cx="76390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51274F1-959D-D42D-BB87-1F20DDEF5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204864"/>
            <a:ext cx="61926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(2) Delete – Index </a:t>
            </a:r>
            <a:r>
              <a:rPr lang="ko-KR" altLang="en-US" b="1" dirty="0">
                <a:solidFill>
                  <a:schemeClr val="tx1"/>
                </a:solidFill>
              </a:rPr>
              <a:t>데이터는 지워지지 않는다 </a:t>
            </a:r>
            <a:r>
              <a:rPr lang="en-US" altLang="ko-KR" b="1" dirty="0">
                <a:solidFill>
                  <a:schemeClr val="tx1"/>
                </a:solidFill>
              </a:rPr>
              <a:t>!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2852936"/>
            <a:ext cx="525658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(3) Update – Delete + Insert </a:t>
            </a:r>
            <a:r>
              <a:rPr lang="ko-KR" altLang="en-US" b="1" dirty="0">
                <a:solidFill>
                  <a:schemeClr val="tx1"/>
                </a:solidFill>
              </a:rPr>
              <a:t>현상이 발생한다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124744"/>
            <a:ext cx="72008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ko-KR" b="1" dirty="0">
                <a:solidFill>
                  <a:schemeClr val="tx1"/>
                </a:solidFill>
              </a:rPr>
              <a:t>인덱스의 주의사</a:t>
            </a:r>
            <a:r>
              <a:rPr lang="ko-KR" altLang="en-US" b="1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5536" y="1700808"/>
            <a:ext cx="37444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DML</a:t>
            </a:r>
            <a:r>
              <a:rPr lang="ko-KR" altLang="ko-KR" b="1" dirty="0">
                <a:solidFill>
                  <a:schemeClr val="tx1"/>
                </a:solidFill>
              </a:rPr>
              <a:t>에 취약하다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3501008"/>
            <a:ext cx="74888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타</a:t>
            </a:r>
            <a:r>
              <a:rPr lang="en-US" altLang="ko-KR" b="1" dirty="0">
                <a:solidFill>
                  <a:schemeClr val="tx1"/>
                </a:solidFill>
              </a:rPr>
              <a:t> SQL </a:t>
            </a:r>
            <a:r>
              <a:rPr lang="ko-KR" altLang="ko-KR" b="1" dirty="0">
                <a:solidFill>
                  <a:schemeClr val="tx1"/>
                </a:solidFill>
              </a:rPr>
              <a:t>실행에 악영향을 줄 수 있</a:t>
            </a:r>
            <a:r>
              <a:rPr lang="ko-KR" altLang="en-US" b="1" dirty="0">
                <a:solidFill>
                  <a:schemeClr val="tx1"/>
                </a:solidFill>
              </a:rPr>
              <a:t>다</a:t>
            </a:r>
            <a:r>
              <a:rPr lang="en-US" altLang="ko-KR" b="1" dirty="0">
                <a:solidFill>
                  <a:schemeClr val="tx1"/>
                </a:solidFill>
              </a:rPr>
              <a:t> !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18D343-A78D-F91F-E41D-5D4F55FD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352839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6. </a:t>
            </a:r>
            <a:r>
              <a:rPr lang="ko-KR" altLang="ko-KR" b="1" dirty="0">
                <a:solidFill>
                  <a:schemeClr val="tx1"/>
                </a:solidFill>
              </a:rPr>
              <a:t>인덱스 관리 방법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484784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ko-KR" altLang="ko-KR" b="1" dirty="0">
                <a:solidFill>
                  <a:schemeClr val="tx1"/>
                </a:solidFill>
              </a:rPr>
              <a:t>인덱스 조회하기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131840" y="1268760"/>
            <a:ext cx="5654675" cy="4608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SCOTT&gt;set line 200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for a10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column_name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for a10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for a20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table_name,column_name,index_name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user_ind_columns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='EMP2'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  COLUMN_NAM   INDEX_NAME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 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 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EMP2           EMPNO              SYS_C0011630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user_indexes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='DEPT2';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                     INDEX_NAME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------------------------------ ------------------------------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DEPT2                            IDX_DEPT2_DNAME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DEPT2                            SYS_C0014275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C5DB35-8C61-8D58-6350-ACED32A31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36004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사용 여부 모니터링 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01377" name="AutoShape 1"/>
          <p:cNvSpPr>
            <a:spLocks noChangeArrowheads="1"/>
          </p:cNvSpPr>
          <p:nvPr/>
        </p:nvSpPr>
        <p:spPr bwMode="auto">
          <a:xfrm>
            <a:off x="467544" y="1772816"/>
            <a:ext cx="5832648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INDEX   IDX_EMP_ENAME  </a:t>
            </a: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MONITORING  USAGE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1378" name="AutoShape 2"/>
          <p:cNvSpPr>
            <a:spLocks noChangeArrowheads="1"/>
          </p:cNvSpPr>
          <p:nvPr/>
        </p:nvSpPr>
        <p:spPr bwMode="auto">
          <a:xfrm>
            <a:off x="467543" y="2348880"/>
            <a:ext cx="5868975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INDEX  IDX_EMP_ENAME  </a:t>
            </a: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NOMONITORING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USAGE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68144" y="1844824"/>
            <a:ext cx="2952328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모니터링 시작하기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68144" y="2420888"/>
            <a:ext cx="2952328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모니터링 중단하기</a:t>
            </a:r>
          </a:p>
        </p:txBody>
      </p:sp>
      <p:sp>
        <p:nvSpPr>
          <p:cNvPr id="101379" name="AutoShape 3"/>
          <p:cNvSpPr>
            <a:spLocks noChangeArrowheads="1"/>
          </p:cNvSpPr>
          <p:nvPr/>
        </p:nvSpPr>
        <p:spPr bwMode="auto">
          <a:xfrm>
            <a:off x="395536" y="3068960"/>
            <a:ext cx="4394200" cy="18621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used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v$object_usage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='IDX_EMP_ENAME';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                    USED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------------------------------ 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IDX_EMP_ENAME</a:t>
            </a:r>
            <a:r>
              <a:rPr kumimoji="1" lang="en-US" altLang="ko-KR" sz="1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NO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3789040"/>
            <a:ext cx="2952328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 유무 확인 하기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75656" y="5085184"/>
            <a:ext cx="640871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 위 내용은 자신이 만든 인덱스만 확인 가능함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전체 인덱스를 확인하려면 교재 </a:t>
            </a:r>
            <a:r>
              <a:rPr lang="en-US" altLang="ko-KR" b="1" dirty="0">
                <a:solidFill>
                  <a:schemeClr val="tx1"/>
                </a:solidFill>
              </a:rPr>
              <a:t>P.393</a:t>
            </a:r>
            <a:r>
              <a:rPr lang="ko-KR" altLang="en-US" b="1" dirty="0">
                <a:solidFill>
                  <a:schemeClr val="tx1"/>
                </a:solidFill>
              </a:rPr>
              <a:t>의 방법을 참고하세요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2484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INDEX Rebuild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988840"/>
            <a:ext cx="820891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DML </a:t>
            </a:r>
            <a:r>
              <a:rPr lang="ko-KR" altLang="en-US" b="1" dirty="0">
                <a:solidFill>
                  <a:schemeClr val="tx1"/>
                </a:solidFill>
              </a:rPr>
              <a:t>작업은 인덱스의 </a:t>
            </a:r>
            <a:r>
              <a:rPr lang="ko-KR" altLang="en-US" b="1" dirty="0" err="1">
                <a:solidFill>
                  <a:schemeClr val="tx1"/>
                </a:solidFill>
              </a:rPr>
              <a:t>밸런싱</a:t>
            </a:r>
            <a:r>
              <a:rPr lang="ko-KR" altLang="en-US" b="1" dirty="0">
                <a:solidFill>
                  <a:schemeClr val="tx1"/>
                </a:solidFill>
              </a:rPr>
              <a:t> 상태를 흩트려서 성능에 나쁜 영향을 줌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주기적으로 점검해서 </a:t>
            </a:r>
            <a:r>
              <a:rPr lang="ko-KR" altLang="en-US" b="1" dirty="0" err="1">
                <a:solidFill>
                  <a:schemeClr val="tx1"/>
                </a:solidFill>
              </a:rPr>
              <a:t>밸런싱</a:t>
            </a:r>
            <a:r>
              <a:rPr lang="ko-KR" altLang="en-US" b="1" dirty="0">
                <a:solidFill>
                  <a:schemeClr val="tx1"/>
                </a:solidFill>
              </a:rPr>
              <a:t> 상태를 좋게 유지해야 함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Index Rebuild </a:t>
            </a:r>
            <a:r>
              <a:rPr lang="ko-KR" altLang="en-US" b="1" dirty="0">
                <a:solidFill>
                  <a:schemeClr val="tx1"/>
                </a:solidFill>
              </a:rPr>
              <a:t>관련 실습은 교재 </a:t>
            </a:r>
            <a:r>
              <a:rPr lang="en-US" altLang="ko-KR" b="1" dirty="0">
                <a:solidFill>
                  <a:schemeClr val="tx1"/>
                </a:solidFill>
              </a:rPr>
              <a:t>P.395</a:t>
            </a:r>
            <a:r>
              <a:rPr lang="ko-KR" altLang="en-US" b="1" dirty="0">
                <a:solidFill>
                  <a:schemeClr val="tx1"/>
                </a:solidFill>
              </a:rPr>
              <a:t>를 참고하세요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9E32A6-002E-14B4-9CB9-93BDAE52C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052736"/>
            <a:ext cx="252028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7. Invisible Index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(</a:t>
            </a:r>
            <a:r>
              <a:rPr lang="ko-KR" altLang="ko-KR" b="1" dirty="0" err="1">
                <a:solidFill>
                  <a:schemeClr val="tx1"/>
                </a:solidFill>
              </a:rPr>
              <a:t>인비저블</a:t>
            </a:r>
            <a:r>
              <a:rPr lang="ko-KR" altLang="ko-KR" b="1" dirty="0">
                <a:solidFill>
                  <a:schemeClr val="tx1"/>
                </a:solidFill>
              </a:rPr>
              <a:t> 인덱스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3244155" y="1052736"/>
            <a:ext cx="5648325" cy="51125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INDEX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idx_emp_sal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ON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table_name,index_name,visibility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user_indexes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 'EMP'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       INDEX_NAME          VISIBILIT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 ------------------------ -----------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    IDX_EMP_SAL           VISIBLE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    PK_EMP                    VISIBLE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INDEX 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idx_emp_sal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INVISIBLE ;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visibility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user_indexes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 'EMP'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            INDEX_NAME              VISIBILITY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 -------------------------  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         IDX_EMP_SAL             INVISIBLE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          PK_EMP                    </a:t>
            </a:r>
            <a:r>
              <a:rPr kumimoji="1" lang="en-US" altLang="ko-KR" sz="1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VISIBLE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E1EEFC-79E6-DCF7-3285-F68A056D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827584" y="1340768"/>
            <a:ext cx="7128792" cy="4543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다시 상태를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VISIBLE 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변경해서 자동으로 사용하게 만들기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INDEX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idx_emp_sal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VISIBLE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 altered.                                                 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index_name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visibility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user_indexes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 'EMP'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    INDEX_NAME             VISIBILIT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  ----------------------  ------------- 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  IDX_EMP_SAL           VISIBLE  &lt;- 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변경되었습니다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  PK_EMP                   VISIBLE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SQL 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힌트 구문에서 해당 인덱스를 수동으로 사용하게 지정하기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/*+ index (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idx_emp_sal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*/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&gt;'0';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08720"/>
            <a:ext cx="50405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STEP-UP 1 ] </a:t>
            </a:r>
            <a:r>
              <a:rPr lang="ko-KR" altLang="ko-KR" b="1" dirty="0">
                <a:solidFill>
                  <a:schemeClr val="tx1"/>
                </a:solidFill>
              </a:rPr>
              <a:t>다양한 인덱스 활용 방법들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484784"/>
            <a:ext cx="53285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1) </a:t>
            </a:r>
            <a:r>
              <a:rPr lang="ko-KR" altLang="ko-KR" b="1" dirty="0">
                <a:solidFill>
                  <a:schemeClr val="tx1"/>
                </a:solidFill>
              </a:rPr>
              <a:t>인덱스를 활용하여 정렬한 효과를 내는 방법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5229200"/>
            <a:ext cx="612068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실습은 교재를 참고하세요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6" y="2060848"/>
            <a:ext cx="83820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3614220-6209-AEB6-ED69-29D4568C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인덱스를 활용하여 최소값</a:t>
            </a:r>
            <a:r>
              <a:rPr lang="en-US" altLang="ko-KR" b="1" dirty="0">
                <a:solidFill>
                  <a:schemeClr val="tx1"/>
                </a:solidFill>
              </a:rPr>
              <a:t>(MIN) / </a:t>
            </a:r>
            <a:r>
              <a:rPr lang="ko-KR" altLang="ko-KR" b="1" dirty="0">
                <a:solidFill>
                  <a:schemeClr val="tx1"/>
                </a:solidFill>
              </a:rPr>
              <a:t>최대값</a:t>
            </a:r>
            <a:r>
              <a:rPr lang="en-US" altLang="ko-KR" b="1" dirty="0">
                <a:solidFill>
                  <a:schemeClr val="tx1"/>
                </a:solidFill>
              </a:rPr>
              <a:t>(MAX)</a:t>
            </a:r>
            <a:r>
              <a:rPr lang="ko-KR" altLang="ko-KR" b="1" dirty="0">
                <a:solidFill>
                  <a:schemeClr val="tx1"/>
                </a:solidFill>
              </a:rPr>
              <a:t>을 구하는 방법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4941168"/>
            <a:ext cx="612068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실습은 교재를 참고하세요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62125"/>
            <a:ext cx="81915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89CD6BA-24A6-9259-A599-7F1F205D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1600" y="1268760"/>
            <a:ext cx="352839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최대값 구하기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07704" y="5157192"/>
            <a:ext cx="547260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실습은 교재를 참고하세요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762125"/>
            <a:ext cx="82010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F0AE659-970F-1D07-A189-E220AE4D1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인덱스</a:t>
            </a:r>
            <a:r>
              <a:rPr lang="en-US" altLang="ko-KR" b="1" dirty="0">
                <a:solidFill>
                  <a:schemeClr val="tx1"/>
                </a:solidFill>
              </a:rPr>
              <a:t>(INDEX)</a:t>
            </a:r>
            <a:r>
              <a:rPr lang="ko-KR" altLang="ko-KR" b="1" dirty="0">
                <a:solidFill>
                  <a:schemeClr val="tx1"/>
                </a:solidFill>
              </a:rPr>
              <a:t>란 무엇일까요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1" y="1700808"/>
            <a:ext cx="66865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ACF06AF-9EA6-24CC-6EB1-E3BE7D718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1369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STEP-UP 2 ] ROWID </a:t>
            </a:r>
            <a:r>
              <a:rPr lang="ko-KR" altLang="ko-KR" b="1" dirty="0">
                <a:solidFill>
                  <a:schemeClr val="tx1"/>
                </a:solidFill>
              </a:rPr>
              <a:t>에 대해서 알아봅시다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452735" y="1700809"/>
            <a:ext cx="5559425" cy="17281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ROWID,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=7902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ROWID                             EMPNO   ENAME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 ---------- 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AAASHOAAEAAAACXAAM       7902    FORD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0" y="3573016"/>
            <a:ext cx="4526458" cy="247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7859671-5D3B-7400-853A-CB6029797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340768"/>
            <a:ext cx="70961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2BF88E9-BAEA-E3A3-6260-DE0F5D29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345638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ko-KR" b="1" dirty="0">
                <a:solidFill>
                  <a:schemeClr val="tx1"/>
                </a:solidFill>
              </a:rPr>
              <a:t>인덱스의 생성 원</a:t>
            </a:r>
            <a:r>
              <a:rPr lang="ko-KR" altLang="en-US" b="1" dirty="0">
                <a:solidFill>
                  <a:schemeClr val="tx1"/>
                </a:solidFill>
              </a:rPr>
              <a:t>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1469571"/>
            <a:ext cx="55181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4F4587F-358B-A9B6-51A6-F0D138BE8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65527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ko-KR" b="1" dirty="0">
                <a:solidFill>
                  <a:schemeClr val="tx1"/>
                </a:solidFill>
              </a:rPr>
              <a:t>인덱스 구조와 작동 원리</a:t>
            </a:r>
            <a:r>
              <a:rPr lang="en-US" altLang="ko-KR" b="1" dirty="0">
                <a:solidFill>
                  <a:schemeClr val="tx1"/>
                </a:solidFill>
              </a:rPr>
              <a:t> (B-TREE  </a:t>
            </a:r>
            <a:r>
              <a:rPr lang="ko-KR" altLang="ko-KR" b="1" dirty="0">
                <a:solidFill>
                  <a:schemeClr val="tx1"/>
                </a:solidFill>
              </a:rPr>
              <a:t>인덱스 기준입니다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0081F9-46F1-4207-BF73-AC20FAF3A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35"/>
          <a:stretch/>
        </p:blipFill>
        <p:spPr>
          <a:xfrm>
            <a:off x="735602" y="1603822"/>
            <a:ext cx="7613600" cy="2173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5B6C3D-E749-4555-AFD9-3A5456B9F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00"/>
          <a:stretch/>
        </p:blipFill>
        <p:spPr>
          <a:xfrm>
            <a:off x="899593" y="3813036"/>
            <a:ext cx="7272808" cy="19202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405C406-BF52-C46A-1872-0DD09C28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1" y="1700808"/>
            <a:ext cx="6320953" cy="4477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156176" y="1304764"/>
            <a:ext cx="2520280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구체적인 작동원리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A23581-F433-D6F0-B2C2-A2F36435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26642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ko-KR" b="1" dirty="0">
                <a:solidFill>
                  <a:schemeClr val="tx1"/>
                </a:solidFill>
              </a:rPr>
              <a:t>인덱스의 종류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556792"/>
            <a:ext cx="25202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1) B-TREE  </a:t>
            </a:r>
            <a:r>
              <a:rPr lang="ko-KR" altLang="ko-KR" b="1" dirty="0">
                <a:solidFill>
                  <a:schemeClr val="tx1"/>
                </a:solidFill>
              </a:rPr>
              <a:t>인덱스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index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20" y="2204864"/>
            <a:ext cx="4392488" cy="36724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80D4767-59D3-104A-974E-EE9BE470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8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INDEX (</a:t>
            </a:r>
            <a:r>
              <a:rPr lang="ko-KR" altLang="ko-KR" sz="2000" b="1" dirty="0">
                <a:solidFill>
                  <a:schemeClr val="tx1"/>
                </a:solidFill>
              </a:rPr>
              <a:t>인덱스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38164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(1) UNIQUE  INDEX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1628800"/>
            <a:ext cx="83343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21A28AC-7A57-75D3-7DC8-92BEA39B5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8146</TotalTime>
  <Words>1184</Words>
  <Application>Microsoft Office PowerPoint</Application>
  <PresentationFormat>화면 슬라이드 쇼(4:3)</PresentationFormat>
  <Paragraphs>214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굴림</vt:lpstr>
      <vt:lpstr>맑은 고딕</vt:lpstr>
      <vt:lpstr>Arial</vt:lpstr>
      <vt:lpstr>Times New Roman</vt:lpstr>
      <vt:lpstr>Office 테마</vt:lpstr>
      <vt:lpstr>다양한 예제로 쉽게 배우는 오라클 SQL 과 PL/SQL</vt:lpstr>
      <vt:lpstr>8장. INDEX (인덱스)를 배웁니다.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서 진수</cp:lastModifiedBy>
  <cp:revision>274</cp:revision>
  <dcterms:created xsi:type="dcterms:W3CDTF">2012-11-06T06:53:25Z</dcterms:created>
  <dcterms:modified xsi:type="dcterms:W3CDTF">2023-07-03T10:22:46Z</dcterms:modified>
</cp:coreProperties>
</file>