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281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4660"/>
  </p:normalViewPr>
  <p:slideViewPr>
    <p:cSldViewPr>
      <p:cViewPr varScale="1">
        <p:scale>
          <a:sx n="101" d="100"/>
          <a:sy n="101" d="100"/>
        </p:scale>
        <p:origin x="162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22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3956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다양한 예제로 쉽게 배우는</a:t>
            </a:r>
            <a:br>
              <a:rPr lang="en-US" altLang="ko-KR" sz="5600" dirty="0"/>
            </a:br>
            <a:r>
              <a:rPr lang="ko-KR" altLang="en-US" sz="5600" dirty="0" err="1"/>
              <a:t>오라클</a:t>
            </a:r>
            <a:r>
              <a:rPr lang="ko-KR" altLang="en-US" sz="5600" dirty="0"/>
              <a:t> </a:t>
            </a:r>
            <a:r>
              <a:rPr lang="en-US" altLang="ko-KR" sz="5600" dirty="0"/>
              <a:t>SQL </a:t>
            </a:r>
            <a:r>
              <a:rPr lang="ko-KR" altLang="en-US" sz="5600" dirty="0"/>
              <a:t>과 </a:t>
            </a:r>
            <a:r>
              <a:rPr lang="en-US" altLang="ko-KR" sz="5600" dirty="0"/>
              <a:t>PL/SQL</a:t>
            </a:r>
            <a:endParaRPr lang="ko-KR" altLang="en-US" sz="5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4271304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서진수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0B6DDB-CA80-0E09-6361-4470816D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335177"/>
            <a:ext cx="1800200" cy="224235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4640817B-58CD-9429-CBCA-D57E3BC90E32}"/>
              </a:ext>
            </a:extLst>
          </p:cNvPr>
          <p:cNvSpPr txBox="1">
            <a:spLocks/>
          </p:cNvSpPr>
          <p:nvPr/>
        </p:nvSpPr>
        <p:spPr>
          <a:xfrm>
            <a:off x="1219200" y="3376757"/>
            <a:ext cx="6400800" cy="553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highlight>
                  <a:srgbClr val="000000"/>
                </a:highlight>
              </a:rPr>
              <a:t>개정 </a:t>
            </a:r>
            <a:r>
              <a:rPr lang="en-US" altLang="ko-KR" dirty="0">
                <a:highlight>
                  <a:srgbClr val="000000"/>
                </a:highlight>
              </a:rPr>
              <a:t>4</a:t>
            </a:r>
            <a:r>
              <a:rPr lang="ko-KR" altLang="en-US" dirty="0">
                <a:highlight>
                  <a:srgbClr val="000000"/>
                </a:highlight>
              </a:rPr>
              <a:t>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88874-7E6A-C1CC-20E8-941018B62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23905" name="Rectangle 1"/>
          <p:cNvSpPr>
            <a:spLocks noChangeArrowheads="1"/>
          </p:cNvSpPr>
          <p:nvPr/>
        </p:nvSpPr>
        <p:spPr bwMode="auto">
          <a:xfrm>
            <a:off x="323528" y="1340768"/>
            <a:ext cx="7416824" cy="10080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COL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FOR a7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SELECT decode(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null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name 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   FROM (SELECT LAG(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OVER (order by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name 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                FROM professor);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" name="그림 9" descr="9장_p10_그림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492895"/>
            <a:ext cx="3112435" cy="29719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07904" y="2492896"/>
            <a:ext cx="5184576" cy="3024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300" dirty="0">
                <a:solidFill>
                  <a:schemeClr val="tx1"/>
                </a:solidFill>
              </a:rPr>
              <a:t>왼쪽과 같이 </a:t>
            </a:r>
            <a:r>
              <a:rPr lang="en-US" altLang="ko-KR" sz="1300" dirty="0">
                <a:solidFill>
                  <a:schemeClr val="tx1"/>
                </a:solidFill>
              </a:rPr>
              <a:t>Inline View</a:t>
            </a:r>
            <a:r>
              <a:rPr lang="ko-KR" altLang="ko-KR" sz="1300" dirty="0">
                <a:solidFill>
                  <a:schemeClr val="tx1"/>
                </a:solidFill>
              </a:rPr>
              <a:t>를 만들어 놓고 이 </a:t>
            </a:r>
            <a:r>
              <a:rPr lang="ko-KR" altLang="ko-KR" sz="1300" dirty="0" err="1">
                <a:solidFill>
                  <a:schemeClr val="tx1"/>
                </a:solidFill>
              </a:rPr>
              <a:t>뷰를</a:t>
            </a:r>
            <a:r>
              <a:rPr lang="ko-KR" altLang="ko-KR" sz="1300" dirty="0">
                <a:solidFill>
                  <a:schemeClr val="tx1"/>
                </a:solidFill>
              </a:rPr>
              <a:t> 대상으로 메인 쿼리를 수행합니다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ko-KR" altLang="ko-KR" sz="1300" dirty="0">
                <a:solidFill>
                  <a:schemeClr val="tx1"/>
                </a:solidFill>
              </a:rPr>
              <a:t>중요한 것은 첫 번째 줄입니다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ko-KR" altLang="ko-KR" sz="1300" dirty="0">
                <a:solidFill>
                  <a:schemeClr val="tx1"/>
                </a:solidFill>
              </a:rPr>
              <a:t>첫 번째 줄에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decode(</a:t>
            </a:r>
            <a:r>
              <a:rPr lang="en-US" altLang="ko-KR" sz="1300" dirty="0" err="1">
                <a:solidFill>
                  <a:schemeClr val="tx1"/>
                </a:solidFill>
              </a:rPr>
              <a:t>deptno</a:t>
            </a:r>
            <a:r>
              <a:rPr lang="en-US" altLang="ko-KR" sz="1300" dirty="0">
                <a:solidFill>
                  <a:schemeClr val="tx1"/>
                </a:solidFill>
              </a:rPr>
              <a:t> , </a:t>
            </a:r>
            <a:r>
              <a:rPr lang="en-US" altLang="ko-KR" sz="1300" dirty="0" err="1">
                <a:solidFill>
                  <a:schemeClr val="tx1"/>
                </a:solidFill>
              </a:rPr>
              <a:t>ndeptno</a:t>
            </a:r>
            <a:r>
              <a:rPr lang="en-US" altLang="ko-KR" sz="1300" dirty="0">
                <a:solidFill>
                  <a:schemeClr val="tx1"/>
                </a:solidFill>
              </a:rPr>
              <a:t> , null , </a:t>
            </a:r>
            <a:r>
              <a:rPr lang="en-US" altLang="ko-KR" sz="1300" dirty="0" err="1">
                <a:solidFill>
                  <a:schemeClr val="tx1"/>
                </a:solidFill>
              </a:rPr>
              <a:t>deptno</a:t>
            </a:r>
            <a:r>
              <a:rPr lang="en-US" altLang="ko-KR" sz="1300" dirty="0">
                <a:solidFill>
                  <a:schemeClr val="tx1"/>
                </a:solidFill>
              </a:rPr>
              <a:t>) "DEPTNO" </a:t>
            </a:r>
            <a:r>
              <a:rPr lang="ko-KR" altLang="ko-KR" sz="1300" dirty="0">
                <a:solidFill>
                  <a:schemeClr val="tx1"/>
                </a:solidFill>
              </a:rPr>
              <a:t>이 부분에서 만약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deptno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ko-KR" sz="1300" dirty="0">
                <a:solidFill>
                  <a:schemeClr val="tx1"/>
                </a:solidFill>
              </a:rPr>
              <a:t>가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ndeptno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ko-KR" sz="1300" dirty="0">
                <a:solidFill>
                  <a:schemeClr val="tx1"/>
                </a:solidFill>
              </a:rPr>
              <a:t>와 같으면</a:t>
            </a:r>
            <a:r>
              <a:rPr lang="en-US" altLang="ko-KR" sz="1300" dirty="0">
                <a:solidFill>
                  <a:schemeClr val="tx1"/>
                </a:solidFill>
              </a:rPr>
              <a:t> null </a:t>
            </a:r>
            <a:r>
              <a:rPr lang="ko-KR" altLang="ko-KR" sz="1300" dirty="0">
                <a:solidFill>
                  <a:schemeClr val="tx1"/>
                </a:solidFill>
              </a:rPr>
              <a:t>을 출력하고 다를 경우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deptno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ko-KR" sz="1300" dirty="0">
                <a:solidFill>
                  <a:schemeClr val="tx1"/>
                </a:solidFill>
              </a:rPr>
              <a:t>를 출력하라는 뜻입니다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</a:p>
          <a:p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ko-KR" altLang="ko-KR" sz="1300" dirty="0">
                <a:solidFill>
                  <a:schemeClr val="tx1"/>
                </a:solidFill>
              </a:rPr>
              <a:t>꼭 이해해야 하는 중요한 쿼리입니다</a:t>
            </a:r>
            <a:r>
              <a:rPr lang="en-US" altLang="ko-KR" sz="1300" dirty="0">
                <a:solidFill>
                  <a:schemeClr val="tx1"/>
                </a:solidFill>
              </a:rPr>
              <a:t> !!</a:t>
            </a:r>
            <a:endParaRPr lang="ko-KR" altLang="ko-KR" sz="13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BB0142-DF87-E009-1300-EF741549A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547260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 View </a:t>
            </a:r>
            <a:r>
              <a:rPr lang="ko-KR" altLang="ko-KR" b="1" dirty="0">
                <a:solidFill>
                  <a:schemeClr val="tx1"/>
                </a:solidFill>
              </a:rPr>
              <a:t>조회 및 삭제하기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772816"/>
            <a:ext cx="8640960" cy="352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SCOTT&gt;set line 200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SCOTT&gt;</a:t>
            </a:r>
            <a:r>
              <a:rPr lang="en-US" altLang="ko-KR" sz="1300" dirty="0" err="1">
                <a:solidFill>
                  <a:schemeClr val="tx1"/>
                </a:solidFill>
              </a:rPr>
              <a:t>col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view_name</a:t>
            </a:r>
            <a:r>
              <a:rPr lang="en-US" altLang="ko-KR" sz="1300" dirty="0">
                <a:solidFill>
                  <a:schemeClr val="tx1"/>
                </a:solidFill>
              </a:rPr>
              <a:t> for a15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SCOTT&gt;</a:t>
            </a:r>
            <a:r>
              <a:rPr lang="en-US" altLang="ko-KR" sz="1300" dirty="0" err="1">
                <a:solidFill>
                  <a:schemeClr val="tx1"/>
                </a:solidFill>
              </a:rPr>
              <a:t>col</a:t>
            </a:r>
            <a:r>
              <a:rPr lang="en-US" altLang="ko-KR" sz="1300" dirty="0">
                <a:solidFill>
                  <a:schemeClr val="tx1"/>
                </a:solidFill>
              </a:rPr>
              <a:t> text for a50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SCOTT&gt;</a:t>
            </a:r>
            <a:r>
              <a:rPr lang="en-US" altLang="ko-KR" sz="1300" dirty="0" err="1">
                <a:solidFill>
                  <a:schemeClr val="tx1"/>
                </a:solidFill>
              </a:rPr>
              <a:t>col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read_only</a:t>
            </a:r>
            <a:r>
              <a:rPr lang="en-US" altLang="ko-KR" sz="1300" dirty="0">
                <a:solidFill>
                  <a:schemeClr val="tx1"/>
                </a:solidFill>
              </a:rPr>
              <a:t> for a10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SCOTT&gt;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SCOTT&gt;SELECT </a:t>
            </a:r>
            <a:r>
              <a:rPr lang="en-US" altLang="ko-KR" sz="1300" dirty="0" err="1">
                <a:solidFill>
                  <a:schemeClr val="tx1"/>
                </a:solidFill>
              </a:rPr>
              <a:t>view_name,text,read_only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2      FROM </a:t>
            </a:r>
            <a:r>
              <a:rPr lang="en-US" altLang="ko-KR" sz="1300" dirty="0" err="1">
                <a:solidFill>
                  <a:schemeClr val="tx1"/>
                </a:solidFill>
              </a:rPr>
              <a:t>user_views</a:t>
            </a:r>
            <a:r>
              <a:rPr lang="en-US" altLang="ko-KR" sz="1300" dirty="0">
                <a:solidFill>
                  <a:schemeClr val="tx1"/>
                </a:solidFill>
              </a:rPr>
              <a:t>;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 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VIEW_NAME         TEXT                                     READ_ONLY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------------------- ------------------------------------  --------------------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V1_TABLE            SELECT </a:t>
            </a:r>
            <a:r>
              <a:rPr lang="en-US" altLang="ko-KR" sz="1300" dirty="0" err="1">
                <a:solidFill>
                  <a:schemeClr val="tx1"/>
                </a:solidFill>
              </a:rPr>
              <a:t>a,b</a:t>
            </a:r>
            <a:r>
              <a:rPr lang="en-US" altLang="ko-KR" sz="1300" dirty="0">
                <a:solidFill>
                  <a:schemeClr val="tx1"/>
                </a:solidFill>
              </a:rPr>
              <a:t>                                   N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         FROM </a:t>
            </a:r>
            <a:r>
              <a:rPr lang="en-US" altLang="ko-KR" sz="1300" dirty="0" err="1">
                <a:solidFill>
                  <a:schemeClr val="tx1"/>
                </a:solidFill>
              </a:rPr>
              <a:t>o_table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 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V2_TABLE           SELECT </a:t>
            </a:r>
            <a:r>
              <a:rPr lang="en-US" altLang="ko-KR" sz="1300" dirty="0" err="1">
                <a:solidFill>
                  <a:schemeClr val="tx1"/>
                </a:solidFill>
              </a:rPr>
              <a:t>a,b</a:t>
            </a:r>
            <a:r>
              <a:rPr lang="en-US" altLang="ko-KR" sz="1300" dirty="0">
                <a:solidFill>
                  <a:schemeClr val="tx1"/>
                </a:solidFill>
              </a:rPr>
              <a:t>                                    Y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        FROM </a:t>
            </a:r>
            <a:r>
              <a:rPr lang="en-US" altLang="ko-KR" sz="1300" dirty="0" err="1">
                <a:solidFill>
                  <a:schemeClr val="tx1"/>
                </a:solidFill>
              </a:rPr>
              <a:t>o_table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        with read only</a:t>
            </a:r>
            <a:endParaRPr lang="ko-KR" altLang="ko-KR" sz="13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71800" y="5085184"/>
            <a:ext cx="403244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지면 관계상 이하 내용은 생략합니다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CAF3F0-2F56-56F1-F658-B53F171A5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61926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5. Materialized View (MVIEW) - </a:t>
            </a:r>
            <a:r>
              <a:rPr lang="ko-KR" altLang="ko-KR" b="1" dirty="0">
                <a:solidFill>
                  <a:schemeClr val="tx1"/>
                </a:solidFill>
              </a:rPr>
              <a:t>구체화 된 </a:t>
            </a:r>
            <a:r>
              <a:rPr lang="ko-KR" altLang="ko-KR" b="1" dirty="0" err="1">
                <a:solidFill>
                  <a:schemeClr val="tx1"/>
                </a:solidFill>
              </a:rPr>
              <a:t>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9장_p12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772816"/>
            <a:ext cx="4730410" cy="1961226"/>
          </a:xfrm>
          <a:prstGeom prst="rect">
            <a:avLst/>
          </a:prstGeom>
        </p:spPr>
      </p:pic>
      <p:pic>
        <p:nvPicPr>
          <p:cNvPr id="13" name="그림 12" descr="9장_p12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3933056"/>
            <a:ext cx="4730410" cy="196122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148064" y="2420888"/>
            <a:ext cx="2520280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일반 </a:t>
            </a:r>
            <a:r>
              <a:rPr lang="ko-KR" altLang="en-US" b="1" dirty="0" err="1">
                <a:solidFill>
                  <a:schemeClr val="tx1"/>
                </a:solidFill>
              </a:rPr>
              <a:t>뷰의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경우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148064" y="4581128"/>
            <a:ext cx="2520280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Mview</a:t>
            </a:r>
            <a:r>
              <a:rPr lang="ko-KR" altLang="en-US" b="1" dirty="0">
                <a:solidFill>
                  <a:schemeClr val="tx1"/>
                </a:solidFill>
              </a:rPr>
              <a:t>의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경우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052736"/>
            <a:ext cx="410445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</a:t>
            </a:r>
            <a:r>
              <a:rPr lang="en-US" altLang="ko-KR" b="1" dirty="0" err="1">
                <a:solidFill>
                  <a:schemeClr val="tx1"/>
                </a:solidFill>
              </a:rPr>
              <a:t>Mview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생성하기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0833" name="Rectangle 1"/>
          <p:cNvSpPr>
            <a:spLocks noChangeArrowheads="1"/>
          </p:cNvSpPr>
          <p:nvPr/>
        </p:nvSpPr>
        <p:spPr bwMode="auto">
          <a:xfrm>
            <a:off x="179512" y="1700808"/>
            <a:ext cx="4680520" cy="38164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SCOTT&gt;CONN  /  AS  SYSDBA ;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SYS&gt;GRANT query rewrite TO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SYS&gt;GRANT create materialized view TO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SYS&gt;CONN 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/tiger ;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CREATE MATERIALIZED VIEW 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m_prof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BUILD IMMEDIATE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REFRESH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ON DEMAND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COMPLETE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ENABLE QUERY REWRITE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AS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SELECT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profno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name , pay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FROM  professor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" name="그림 11" descr="9장_p14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4048" y="1700808"/>
            <a:ext cx="3744416" cy="381642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39C57AE-7C5D-284A-C5AF-A75FE394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9809" name="Rectangle 1"/>
          <p:cNvSpPr>
            <a:spLocks noChangeArrowheads="1"/>
          </p:cNvSpPr>
          <p:nvPr/>
        </p:nvSpPr>
        <p:spPr bwMode="auto">
          <a:xfrm>
            <a:off x="179512" y="1340768"/>
            <a:ext cx="5397500" cy="7920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INDEX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idx_m_prof_pay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ON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m_prof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(pay);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9992" y="1484784"/>
            <a:ext cx="3168352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Index </a:t>
            </a:r>
            <a:r>
              <a:rPr lang="ko-KR" altLang="en-US" b="1" dirty="0">
                <a:solidFill>
                  <a:schemeClr val="tx1"/>
                </a:solidFill>
              </a:rPr>
              <a:t>생성 가능함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1520" y="2204864"/>
            <a:ext cx="302433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3) </a:t>
            </a:r>
            <a:r>
              <a:rPr lang="en-US" altLang="ko-KR" b="1" dirty="0" err="1">
                <a:solidFill>
                  <a:schemeClr val="tx1"/>
                </a:solidFill>
              </a:rPr>
              <a:t>MView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관리하기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83768" y="3547828"/>
            <a:ext cx="4320480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실습은 교재를 참고하세요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DC6C41-AC5E-A8E4-29B0-99D0CA74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288032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연습문제</a:t>
            </a:r>
            <a:r>
              <a:rPr lang="en-US" altLang="ko-KR" b="1" dirty="0">
                <a:solidFill>
                  <a:schemeClr val="tx1"/>
                </a:solidFill>
              </a:rPr>
              <a:t> ]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700808"/>
            <a:ext cx="856895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1. Professor </a:t>
            </a:r>
            <a:r>
              <a:rPr lang="ko-KR" altLang="ko-KR" sz="1300" dirty="0">
                <a:solidFill>
                  <a:schemeClr val="tx1"/>
                </a:solidFill>
              </a:rPr>
              <a:t>테이블과</a:t>
            </a:r>
            <a:r>
              <a:rPr lang="en-US" altLang="ko-KR" sz="1300" dirty="0">
                <a:solidFill>
                  <a:schemeClr val="tx1"/>
                </a:solidFill>
              </a:rPr>
              <a:t> department </a:t>
            </a:r>
            <a:r>
              <a:rPr lang="ko-KR" altLang="ko-KR" sz="1300" dirty="0">
                <a:solidFill>
                  <a:schemeClr val="tx1"/>
                </a:solidFill>
              </a:rPr>
              <a:t>테이블을 조인하여 교수번호와 교수이름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ko-KR" sz="1300" dirty="0">
                <a:solidFill>
                  <a:schemeClr val="tx1"/>
                </a:solidFill>
              </a:rPr>
              <a:t>소속 학과이름을 조회하는</a:t>
            </a:r>
            <a:r>
              <a:rPr lang="en-US" altLang="ko-KR" sz="1300" dirty="0">
                <a:solidFill>
                  <a:schemeClr val="tx1"/>
                </a:solidFill>
              </a:rPr>
              <a:t> view </a:t>
            </a:r>
            <a:r>
              <a:rPr lang="ko-KR" altLang="ko-KR" sz="1300" dirty="0">
                <a:solidFill>
                  <a:schemeClr val="tx1"/>
                </a:solidFill>
              </a:rPr>
              <a:t>를 생성하세요</a:t>
            </a:r>
            <a:r>
              <a:rPr lang="en-US" altLang="ko-KR" sz="1300" dirty="0">
                <a:solidFill>
                  <a:schemeClr val="tx1"/>
                </a:solidFill>
              </a:rPr>
              <a:t>. View </a:t>
            </a:r>
            <a:r>
              <a:rPr lang="ko-KR" altLang="ko-KR" sz="1300" dirty="0">
                <a:solidFill>
                  <a:schemeClr val="tx1"/>
                </a:solidFill>
              </a:rPr>
              <a:t>이름은</a:t>
            </a:r>
            <a:r>
              <a:rPr lang="en-US" altLang="ko-KR" sz="1300" dirty="0">
                <a:solidFill>
                  <a:schemeClr val="tx1"/>
                </a:solidFill>
              </a:rPr>
              <a:t> v_prof_dept2 </a:t>
            </a:r>
            <a:r>
              <a:rPr lang="ko-KR" altLang="ko-KR" sz="1300" dirty="0">
                <a:solidFill>
                  <a:schemeClr val="tx1"/>
                </a:solidFill>
              </a:rPr>
              <a:t>로 하세요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2420888"/>
            <a:ext cx="856895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2. Inline View </a:t>
            </a:r>
            <a:r>
              <a:rPr lang="ko-KR" altLang="ko-KR" sz="1300" dirty="0">
                <a:solidFill>
                  <a:schemeClr val="tx1"/>
                </a:solidFill>
              </a:rPr>
              <a:t>를 사용하여 아래 그림과 같이 </a:t>
            </a:r>
            <a:r>
              <a:rPr lang="en-US" altLang="ko-KR" sz="1300" dirty="0">
                <a:solidFill>
                  <a:schemeClr val="tx1"/>
                </a:solidFill>
              </a:rPr>
              <a:t>Student </a:t>
            </a:r>
            <a:r>
              <a:rPr lang="ko-KR" altLang="ko-KR" sz="1300" dirty="0">
                <a:solidFill>
                  <a:schemeClr val="tx1"/>
                </a:solidFill>
              </a:rPr>
              <a:t>테이블과</a:t>
            </a:r>
            <a:r>
              <a:rPr lang="en-US" altLang="ko-KR" sz="1300" dirty="0">
                <a:solidFill>
                  <a:schemeClr val="tx1"/>
                </a:solidFill>
              </a:rPr>
              <a:t> department </a:t>
            </a:r>
            <a:r>
              <a:rPr lang="ko-KR" altLang="ko-KR" sz="1300" dirty="0">
                <a:solidFill>
                  <a:schemeClr val="tx1"/>
                </a:solidFill>
              </a:rPr>
              <a:t>테이블을 사용하여 학과별로 학생들의 최대 키와 최대 몸무게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ko-KR" sz="1300" dirty="0">
                <a:solidFill>
                  <a:schemeClr val="tx1"/>
                </a:solidFill>
              </a:rPr>
              <a:t>학과이름을 출력하세요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</p:txBody>
      </p:sp>
      <p:pic>
        <p:nvPicPr>
          <p:cNvPr id="14" name="그림 13" descr="9장_p17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3284984"/>
            <a:ext cx="4347469" cy="201646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F8AB5AC-B826-FCA3-0DC7-FE4B26820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78497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chemeClr val="tx1"/>
                </a:solidFill>
              </a:rPr>
              <a:t>3. Student </a:t>
            </a:r>
            <a:r>
              <a:rPr lang="ko-KR" altLang="ko-KR" sz="1300" b="1" dirty="0">
                <a:solidFill>
                  <a:schemeClr val="tx1"/>
                </a:solidFill>
              </a:rPr>
              <a:t>테이블과 </a:t>
            </a:r>
            <a:r>
              <a:rPr lang="en-US" altLang="ko-KR" sz="1300" b="1" dirty="0">
                <a:solidFill>
                  <a:schemeClr val="tx1"/>
                </a:solidFill>
              </a:rPr>
              <a:t>department </a:t>
            </a:r>
            <a:r>
              <a:rPr lang="ko-KR" altLang="ko-KR" sz="1300" b="1" dirty="0">
                <a:solidFill>
                  <a:schemeClr val="tx1"/>
                </a:solidFill>
              </a:rPr>
              <a:t>테이블을 사용하여 학과이름</a:t>
            </a:r>
            <a:r>
              <a:rPr lang="en-US" altLang="ko-KR" sz="1300" b="1" dirty="0">
                <a:solidFill>
                  <a:schemeClr val="tx1"/>
                </a:solidFill>
              </a:rPr>
              <a:t> , </a:t>
            </a:r>
            <a:r>
              <a:rPr lang="ko-KR" altLang="ko-KR" sz="1300" b="1" dirty="0">
                <a:solidFill>
                  <a:schemeClr val="tx1"/>
                </a:solidFill>
              </a:rPr>
              <a:t>학과별 </a:t>
            </a:r>
            <a:r>
              <a:rPr lang="ko-KR" altLang="ko-KR" sz="1300" b="1" dirty="0" err="1">
                <a:solidFill>
                  <a:schemeClr val="tx1"/>
                </a:solidFill>
              </a:rPr>
              <a:t>최대키</a:t>
            </a:r>
            <a:r>
              <a:rPr lang="en-US" altLang="ko-KR" sz="1300" b="1" dirty="0">
                <a:solidFill>
                  <a:schemeClr val="tx1"/>
                </a:solidFill>
              </a:rPr>
              <a:t> , </a:t>
            </a:r>
            <a:r>
              <a:rPr lang="ko-KR" altLang="ko-KR" sz="1300" b="1" dirty="0">
                <a:solidFill>
                  <a:schemeClr val="tx1"/>
                </a:solidFill>
              </a:rPr>
              <a:t>학과별로 가장 키가 큰 학생들의 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   </a:t>
            </a:r>
            <a:r>
              <a:rPr lang="ko-KR" altLang="ko-KR" sz="1300" b="1" dirty="0">
                <a:solidFill>
                  <a:schemeClr val="tx1"/>
                </a:solidFill>
              </a:rPr>
              <a:t>이름과 키 </a:t>
            </a:r>
            <a:r>
              <a:rPr lang="ko-KR" altLang="ko-KR" sz="1300" b="1" dirty="0" err="1">
                <a:solidFill>
                  <a:schemeClr val="tx1"/>
                </a:solidFill>
              </a:rPr>
              <a:t>를</a:t>
            </a:r>
            <a:r>
              <a:rPr lang="ko-KR" altLang="ko-KR" sz="1300" b="1" dirty="0">
                <a:solidFill>
                  <a:schemeClr val="tx1"/>
                </a:solidFill>
              </a:rPr>
              <a:t> </a:t>
            </a:r>
            <a:r>
              <a:rPr lang="en-US" altLang="ko-KR" sz="1300" b="1" dirty="0">
                <a:solidFill>
                  <a:schemeClr val="tx1"/>
                </a:solidFill>
              </a:rPr>
              <a:t>Inline View </a:t>
            </a:r>
            <a:r>
              <a:rPr lang="ko-KR" altLang="ko-KR" sz="1300" b="1" dirty="0">
                <a:solidFill>
                  <a:schemeClr val="tx1"/>
                </a:solidFill>
              </a:rPr>
              <a:t>를 사용하여 아래와 같이 출력하세요</a:t>
            </a:r>
            <a:r>
              <a:rPr lang="en-US" altLang="ko-KR" sz="1300" b="1" dirty="0">
                <a:solidFill>
                  <a:schemeClr val="tx1"/>
                </a:solidFill>
              </a:rPr>
              <a:t>. </a:t>
            </a:r>
            <a:endParaRPr lang="ko-KR" altLang="ko-KR" sz="1300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9장_p17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2276872"/>
            <a:ext cx="6696744" cy="252028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763149A-5CFD-0459-6DF5-CB0E29F0E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496944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chemeClr val="tx1"/>
                </a:solidFill>
              </a:rPr>
              <a:t>4 . Student </a:t>
            </a:r>
            <a:r>
              <a:rPr lang="ko-KR" altLang="ko-KR" sz="1300" b="1" dirty="0">
                <a:solidFill>
                  <a:schemeClr val="tx1"/>
                </a:solidFill>
              </a:rPr>
              <a:t>테이블에서 학생의 키가 동일 학년의 평균 키 보다 큰 학생들의 학년과 이름과 키</a:t>
            </a:r>
            <a:r>
              <a:rPr lang="en-US" altLang="ko-KR" sz="1300" b="1" dirty="0">
                <a:solidFill>
                  <a:schemeClr val="tx1"/>
                </a:solidFill>
              </a:rPr>
              <a:t>,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ko-KR" altLang="ko-KR" sz="1300" b="1" dirty="0">
                <a:solidFill>
                  <a:schemeClr val="tx1"/>
                </a:solidFill>
              </a:rPr>
              <a:t>해당 학년의 평균 키를 출력하되</a:t>
            </a:r>
            <a:r>
              <a:rPr lang="en-US" altLang="ko-KR" sz="1300" b="1" dirty="0">
                <a:solidFill>
                  <a:schemeClr val="tx1"/>
                </a:solidFill>
              </a:rPr>
              <a:t> Inline View </a:t>
            </a:r>
            <a:r>
              <a:rPr lang="ko-KR" altLang="ko-KR" sz="1300" b="1" dirty="0">
                <a:solidFill>
                  <a:schemeClr val="tx1"/>
                </a:solidFill>
              </a:rPr>
              <a:t>를 사용해서 아래와 같이 출력 하세요</a:t>
            </a:r>
            <a:r>
              <a:rPr lang="en-US" altLang="ko-KR" sz="1300" b="1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(</a:t>
            </a:r>
            <a:r>
              <a:rPr lang="ko-KR" altLang="ko-KR" sz="1300" b="1" dirty="0">
                <a:solidFill>
                  <a:schemeClr val="tx1"/>
                </a:solidFill>
              </a:rPr>
              <a:t>학년 </a:t>
            </a:r>
            <a:r>
              <a:rPr lang="ko-KR" altLang="ko-KR" sz="1300" b="1" dirty="0" err="1">
                <a:solidFill>
                  <a:schemeClr val="tx1"/>
                </a:solidFill>
              </a:rPr>
              <a:t>컬럼으로</a:t>
            </a:r>
            <a:r>
              <a:rPr lang="ko-KR" altLang="ko-KR" sz="1300" b="1" dirty="0">
                <a:solidFill>
                  <a:schemeClr val="tx1"/>
                </a:solidFill>
              </a:rPr>
              <a:t> 오름차순 정렬해서 출력하세요</a:t>
            </a:r>
            <a:r>
              <a:rPr lang="en-US" altLang="ko-KR" sz="1300" b="1" dirty="0">
                <a:solidFill>
                  <a:schemeClr val="tx1"/>
                </a:solidFill>
              </a:rPr>
              <a:t>) </a:t>
            </a:r>
            <a:endParaRPr lang="ko-KR" altLang="ko-KR" sz="1300" dirty="0">
              <a:solidFill>
                <a:schemeClr val="tx1"/>
              </a:solidFill>
            </a:endParaRPr>
          </a:p>
        </p:txBody>
      </p:sp>
      <p:pic>
        <p:nvPicPr>
          <p:cNvPr id="12" name="그림 11" descr="9장_p18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2132856"/>
            <a:ext cx="5040560" cy="2952328"/>
          </a:xfrm>
          <a:prstGeom prst="rect">
            <a:avLst/>
          </a:prstGeom>
        </p:spPr>
      </p:pic>
      <p:pic>
        <p:nvPicPr>
          <p:cNvPr id="13" name="그림 12" descr="C:\책 출간 자료\7권 - 진수쌤이 알려주는 완전쉬운 SQL과 PLSQL\완전 새로 쓰는 원고용 그림 모음\최종\캐리커쳐모음\9번.png"/>
          <p:cNvPicPr/>
          <p:nvPr/>
        </p:nvPicPr>
        <p:blipFill>
          <a:blip r:embed="rId3" cstate="print"/>
          <a:srcRect b="15131"/>
          <a:stretch>
            <a:fillRect/>
          </a:stretch>
        </p:blipFill>
        <p:spPr bwMode="auto">
          <a:xfrm>
            <a:off x="6516216" y="3356992"/>
            <a:ext cx="78280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A449BAD-8446-9272-584F-0F49400A6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496944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5. professor </a:t>
            </a:r>
            <a:r>
              <a:rPr lang="ko-KR" altLang="ko-KR" sz="1400" b="1" dirty="0">
                <a:solidFill>
                  <a:schemeClr val="tx1"/>
                </a:solidFill>
              </a:rPr>
              <a:t>테이블을 조회하여 아래와 같이 교수들의 급여순위와 이름과 급여를 출력하시오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ko-KR" altLang="ko-KR" sz="1400" b="1" dirty="0">
                <a:solidFill>
                  <a:schemeClr val="tx1"/>
                </a:solidFill>
              </a:rPr>
              <a:t>단 급여순위는 급여가 많은 사람부터</a:t>
            </a:r>
            <a:r>
              <a:rPr lang="en-US" altLang="ko-KR" sz="1400" b="1" dirty="0">
                <a:solidFill>
                  <a:schemeClr val="tx1"/>
                </a:solidFill>
              </a:rPr>
              <a:t> 1</a:t>
            </a:r>
            <a:r>
              <a:rPr lang="ko-KR" altLang="ko-KR" sz="1400" b="1" dirty="0">
                <a:solidFill>
                  <a:schemeClr val="tx1"/>
                </a:solidFill>
              </a:rPr>
              <a:t>위</a:t>
            </a:r>
            <a:r>
              <a:rPr lang="en-US" altLang="ko-KR" sz="1400" b="1" dirty="0">
                <a:solidFill>
                  <a:schemeClr val="tx1"/>
                </a:solidFill>
              </a:rPr>
              <a:t>~5</a:t>
            </a:r>
            <a:r>
              <a:rPr lang="ko-KR" altLang="ko-KR" sz="1400" b="1" dirty="0">
                <a:solidFill>
                  <a:schemeClr val="tx1"/>
                </a:solidFill>
              </a:rPr>
              <a:t>위까지 출력하세요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endParaRPr lang="ko-KR" altLang="ko-KR" sz="1400" dirty="0">
              <a:solidFill>
                <a:schemeClr val="tx1"/>
              </a:solidFill>
            </a:endParaRPr>
          </a:p>
        </p:txBody>
      </p:sp>
      <p:pic>
        <p:nvPicPr>
          <p:cNvPr id="14" name="그림 13" descr="9장_p18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2348880"/>
            <a:ext cx="4464496" cy="2160240"/>
          </a:xfrm>
          <a:prstGeom prst="rect">
            <a:avLst/>
          </a:prstGeom>
        </p:spPr>
      </p:pic>
      <p:pic>
        <p:nvPicPr>
          <p:cNvPr id="15" name="그림 14" descr="C:\책 출간 자료\7권 - 진수쌤이 알려주는 완전쉬운 SQL과 PLSQL\완전 새로 쓰는 원고용 그림 모음\최종\캐리커쳐모음\10번.png"/>
          <p:cNvPicPr/>
          <p:nvPr/>
        </p:nvPicPr>
        <p:blipFill>
          <a:blip r:embed="rId3" cstate="print"/>
          <a:srcRect b="18850"/>
          <a:stretch>
            <a:fillRect/>
          </a:stretch>
        </p:blipFill>
        <p:spPr bwMode="auto">
          <a:xfrm>
            <a:off x="5580112" y="3140968"/>
            <a:ext cx="97081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DB7C4E0-EEF8-DE0A-C296-C3436037F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496944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6.</a:t>
            </a:r>
            <a:r>
              <a:rPr lang="ko-KR" altLang="ko-KR" sz="1400" b="1" dirty="0">
                <a:solidFill>
                  <a:schemeClr val="tx1"/>
                </a:solidFill>
              </a:rPr>
              <a:t>아래 화면과 같이 교수 테이블을 교수 번호로 정렬한 후 출력하되</a:t>
            </a:r>
            <a:r>
              <a:rPr lang="en-US" altLang="ko-KR" sz="1400" b="1" dirty="0">
                <a:solidFill>
                  <a:schemeClr val="tx1"/>
                </a:solidFill>
              </a:rPr>
              <a:t> 3 </a:t>
            </a:r>
            <a:r>
              <a:rPr lang="ko-KR" altLang="ko-KR" sz="1400" b="1" dirty="0">
                <a:solidFill>
                  <a:schemeClr val="tx1"/>
                </a:solidFill>
              </a:rPr>
              <a:t>건씩 분리해서 급여 합계와 급여 평균을 출력하세요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endParaRPr lang="ko-KR" altLang="ko-KR" sz="1400" dirty="0">
              <a:solidFill>
                <a:schemeClr val="tx1"/>
              </a:solidFill>
            </a:endParaRPr>
          </a:p>
        </p:txBody>
      </p:sp>
      <p:pic>
        <p:nvPicPr>
          <p:cNvPr id="12" name="그림 11" descr="9장_p19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624" y="1988840"/>
            <a:ext cx="6552728" cy="417646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CF724CB-E521-55D9-4978-D9313865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8134672" cy="1470025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9</a:t>
            </a:r>
            <a:r>
              <a:rPr lang="ko-KR" altLang="ko-KR" sz="3600" b="1" dirty="0"/>
              <a:t>장</a:t>
            </a:r>
            <a:r>
              <a:rPr lang="en-US" altLang="ko-KR" sz="3600" b="1" dirty="0"/>
              <a:t>. VIEW(</a:t>
            </a:r>
            <a:r>
              <a:rPr lang="ko-KR" altLang="ko-KR" sz="3600" b="1" dirty="0" err="1"/>
              <a:t>뷰</a:t>
            </a:r>
            <a:r>
              <a:rPr lang="en-US" altLang="ko-KR" sz="3600" b="1" dirty="0"/>
              <a:t>) </a:t>
            </a:r>
            <a:r>
              <a:rPr lang="ko-KR" altLang="ko-KR" sz="3600" b="1" dirty="0"/>
              <a:t>를 배웁니다</a:t>
            </a:r>
            <a:r>
              <a:rPr lang="en-US" altLang="ko-KR" sz="3600" b="1" dirty="0"/>
              <a:t>.</a:t>
            </a:r>
            <a:endParaRPr lang="ko-KR" altLang="ko-KR" sz="3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2564904"/>
            <a:ext cx="633670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0" name="그림 9" descr="3번.png"/>
          <p:cNvPicPr/>
          <p:nvPr/>
        </p:nvPicPr>
        <p:blipFill>
          <a:blip r:embed="rId2" cstate="print"/>
          <a:srcRect t="2727" b="15732"/>
          <a:stretch>
            <a:fillRect/>
          </a:stretch>
        </p:blipFill>
        <p:spPr>
          <a:xfrm>
            <a:off x="7524328" y="2852936"/>
            <a:ext cx="1127362" cy="122413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547664" y="2852936"/>
            <a:ext cx="5544616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[ </a:t>
            </a:r>
            <a:r>
              <a:rPr lang="ko-KR" altLang="ko-KR" sz="1600" b="1" dirty="0">
                <a:solidFill>
                  <a:schemeClr val="tx1"/>
                </a:solidFill>
              </a:rPr>
              <a:t>이번 장에서 배울 내용들</a:t>
            </a:r>
            <a:r>
              <a:rPr lang="en-US" altLang="ko-KR" sz="1600" b="1" dirty="0">
                <a:solidFill>
                  <a:schemeClr val="tx1"/>
                </a:solidFill>
              </a:rPr>
              <a:t> ]</a:t>
            </a:r>
          </a:p>
          <a:p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1. View </a:t>
            </a:r>
            <a:r>
              <a:rPr lang="ko-KR" altLang="ko-KR" sz="1600" dirty="0">
                <a:solidFill>
                  <a:schemeClr val="tx1"/>
                </a:solidFill>
              </a:rPr>
              <a:t>의 개념을 정확하게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2. Simple View </a:t>
            </a:r>
            <a:r>
              <a:rPr lang="ko-KR" altLang="ko-KR" sz="1600" dirty="0">
                <a:solidFill>
                  <a:schemeClr val="tx1"/>
                </a:solidFill>
              </a:rPr>
              <a:t>와</a:t>
            </a:r>
            <a:r>
              <a:rPr lang="en-US" altLang="ko-KR" sz="1600" dirty="0">
                <a:solidFill>
                  <a:schemeClr val="tx1"/>
                </a:solidFill>
              </a:rPr>
              <a:t> Complex View </a:t>
            </a:r>
            <a:r>
              <a:rPr lang="ko-KR" altLang="ko-KR" sz="1600" dirty="0">
                <a:solidFill>
                  <a:schemeClr val="tx1"/>
                </a:solidFill>
              </a:rPr>
              <a:t>를 만들 수 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3. Inline View </a:t>
            </a:r>
            <a:r>
              <a:rPr lang="ko-KR" altLang="ko-KR" sz="1600" dirty="0">
                <a:solidFill>
                  <a:schemeClr val="tx1"/>
                </a:solidFill>
              </a:rPr>
              <a:t>를 이해하고 활용하는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4. </a:t>
            </a:r>
            <a:r>
              <a:rPr lang="en-US" altLang="ko-KR" sz="1600" dirty="0" err="1">
                <a:solidFill>
                  <a:schemeClr val="tx1"/>
                </a:solidFill>
              </a:rPr>
              <a:t>Mview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ko-KR" sz="1600" dirty="0">
                <a:solidFill>
                  <a:schemeClr val="tx1"/>
                </a:solidFill>
              </a:rPr>
              <a:t>의 개념과 활용법을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                               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.                 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E034EC-D3D0-5A7B-35EA-7CA91379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7544" y="1124744"/>
            <a:ext cx="352839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View </a:t>
            </a:r>
            <a:r>
              <a:rPr lang="ko-KR" altLang="en-US" b="1" dirty="0">
                <a:solidFill>
                  <a:schemeClr val="tx1"/>
                </a:solidFill>
              </a:rPr>
              <a:t>란 무엇일까요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AD3AA7-2FB5-448D-9AF4-CB027AA08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84" y="1668055"/>
            <a:ext cx="7338607" cy="468589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391D96A-9160-2DDD-64ED-11572F2C6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46805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ko-KR" b="1" dirty="0">
                <a:solidFill>
                  <a:schemeClr val="tx1"/>
                </a:solidFill>
              </a:rPr>
              <a:t>단순 </a:t>
            </a:r>
            <a:r>
              <a:rPr lang="ko-KR" altLang="ko-KR" b="1" dirty="0" err="1">
                <a:solidFill>
                  <a:schemeClr val="tx1"/>
                </a:solidFill>
              </a:rPr>
              <a:t>뷰</a:t>
            </a:r>
            <a:r>
              <a:rPr lang="en-US" altLang="ko-KR" b="1" dirty="0">
                <a:solidFill>
                  <a:schemeClr val="tx1"/>
                </a:solidFill>
              </a:rPr>
              <a:t> (Simple View)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0050" name="AutoShape 2"/>
          <p:cNvSpPr>
            <a:spLocks noChangeArrowheads="1"/>
          </p:cNvSpPr>
          <p:nvPr/>
        </p:nvSpPr>
        <p:spPr bwMode="auto">
          <a:xfrm>
            <a:off x="395536" y="1772816"/>
            <a:ext cx="4000500" cy="6794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SCOTT&gt;CONN  /  AS  SYSDBA;</a:t>
            </a: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SYS&gt;GRANT  CREATE  VIEW  TO scott ;</a:t>
            </a:r>
            <a:endParaRPr kumimoji="1" lang="ko-KR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0051" name="AutoShape 3"/>
          <p:cNvSpPr>
            <a:spLocks noChangeArrowheads="1"/>
          </p:cNvSpPr>
          <p:nvPr/>
        </p:nvSpPr>
        <p:spPr bwMode="auto">
          <a:xfrm>
            <a:off x="395536" y="2636912"/>
            <a:ext cx="6912768" cy="12961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CREATE [OR REPLACE] [ FORCE | NOFORCE] VIEW view [ (alias, alias,</a:t>
            </a: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……</a:t>
            </a: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)]</a:t>
            </a: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AS sub</a:t>
            </a: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</a:t>
            </a: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query </a:t>
            </a: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[ WITH CHECK OPTION [CONSTRAINT </a:t>
            </a:r>
            <a:r>
              <a:rPr kumimoji="1" lang="ko-KR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제약조건</a:t>
            </a: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] ]</a:t>
            </a: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[ WITH READ ONLY ]</a:t>
            </a:r>
            <a:endParaRPr kumimoji="1" lang="ko-KR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3933056"/>
            <a:ext cx="8208912" cy="2088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* OR REPLACE : </a:t>
            </a:r>
            <a:r>
              <a:rPr lang="ko-KR" altLang="ko-KR" sz="1300" dirty="0">
                <a:solidFill>
                  <a:schemeClr val="tx1"/>
                </a:solidFill>
              </a:rPr>
              <a:t>같은 이름의 </a:t>
            </a:r>
            <a:r>
              <a:rPr lang="en-US" altLang="ko-KR" sz="1300" dirty="0">
                <a:solidFill>
                  <a:schemeClr val="tx1"/>
                </a:solidFill>
              </a:rPr>
              <a:t>View</a:t>
            </a:r>
            <a:r>
              <a:rPr lang="ko-KR" altLang="ko-KR" sz="1300" dirty="0">
                <a:solidFill>
                  <a:schemeClr val="tx1"/>
                </a:solidFill>
              </a:rPr>
              <a:t>가 있을 경우 삭제 후 다시 생성합니다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* FORCE : </a:t>
            </a:r>
            <a:r>
              <a:rPr lang="ko-KR" altLang="ko-KR" sz="1300" dirty="0">
                <a:solidFill>
                  <a:schemeClr val="tx1"/>
                </a:solidFill>
              </a:rPr>
              <a:t>기본 테이블의 존재 여부에 상관없이 </a:t>
            </a:r>
            <a:r>
              <a:rPr lang="en-US" altLang="ko-KR" sz="1300" dirty="0">
                <a:solidFill>
                  <a:schemeClr val="tx1"/>
                </a:solidFill>
              </a:rPr>
              <a:t>View </a:t>
            </a:r>
            <a:r>
              <a:rPr lang="ko-KR" altLang="ko-KR" sz="1300" dirty="0">
                <a:solidFill>
                  <a:schemeClr val="tx1"/>
                </a:solidFill>
              </a:rPr>
              <a:t>생성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* NOFORCE : </a:t>
            </a:r>
            <a:r>
              <a:rPr lang="ko-KR" altLang="ko-KR" sz="1300" dirty="0">
                <a:solidFill>
                  <a:schemeClr val="tx1"/>
                </a:solidFill>
              </a:rPr>
              <a:t>기본 테이블이 존재할 경우에만 </a:t>
            </a:r>
            <a:r>
              <a:rPr lang="en-US" altLang="ko-KR" sz="1300" dirty="0">
                <a:solidFill>
                  <a:schemeClr val="tx1"/>
                </a:solidFill>
              </a:rPr>
              <a:t>View </a:t>
            </a:r>
            <a:r>
              <a:rPr lang="ko-KR" altLang="ko-KR" sz="1300" dirty="0">
                <a:solidFill>
                  <a:schemeClr val="tx1"/>
                </a:solidFill>
              </a:rPr>
              <a:t>생성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ko-KR" sz="1300" dirty="0">
                <a:solidFill>
                  <a:schemeClr val="tx1"/>
                </a:solidFill>
              </a:rPr>
              <a:t>기본 값입니다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* ALIAS : </a:t>
            </a:r>
            <a:r>
              <a:rPr lang="ko-KR" altLang="ko-KR" sz="1300" dirty="0">
                <a:solidFill>
                  <a:schemeClr val="tx1"/>
                </a:solidFill>
              </a:rPr>
              <a:t>기본 테이블의 칼럼 이름과 다르게 지정한 </a:t>
            </a:r>
            <a:r>
              <a:rPr lang="en-US" altLang="ko-KR" sz="1300" dirty="0">
                <a:solidFill>
                  <a:schemeClr val="tx1"/>
                </a:solidFill>
              </a:rPr>
              <a:t>View</a:t>
            </a:r>
            <a:r>
              <a:rPr lang="ko-KR" altLang="ko-KR" sz="1300" dirty="0">
                <a:solidFill>
                  <a:schemeClr val="tx1"/>
                </a:solidFill>
              </a:rPr>
              <a:t>의 칼럼 이름을 지정합니다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* WITH CHECK OPTION : </a:t>
            </a:r>
            <a:r>
              <a:rPr lang="ko-KR" altLang="ko-KR" sz="1300" dirty="0">
                <a:solidFill>
                  <a:schemeClr val="tx1"/>
                </a:solidFill>
              </a:rPr>
              <a:t>주어진 제약조건에 맞는 데이터만 입력 및 수정을 허용합니다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* WITH READ ONLY : SELECT </a:t>
            </a:r>
            <a:r>
              <a:rPr lang="ko-KR" altLang="ko-KR" sz="1300" dirty="0">
                <a:solidFill>
                  <a:schemeClr val="tx1"/>
                </a:solidFill>
              </a:rPr>
              <a:t>만 가능한 읽기 전용 뷰를 생성합니다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F7DDFD-0C65-A4A6-9EF4-200A70CE8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48965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1) </a:t>
            </a:r>
            <a:r>
              <a:rPr lang="ko-KR" altLang="ko-KR" b="1" dirty="0">
                <a:solidFill>
                  <a:schemeClr val="tx1"/>
                </a:solidFill>
              </a:rPr>
              <a:t>일반 단순 </a:t>
            </a:r>
            <a:r>
              <a:rPr lang="ko-KR" altLang="ko-KR" b="1" dirty="0" err="1">
                <a:solidFill>
                  <a:schemeClr val="tx1"/>
                </a:solidFill>
              </a:rPr>
              <a:t>뷰</a:t>
            </a:r>
            <a:r>
              <a:rPr lang="ko-KR" altLang="ko-KR" b="1" dirty="0">
                <a:solidFill>
                  <a:schemeClr val="tx1"/>
                </a:solidFill>
              </a:rPr>
              <a:t> 생성하기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9025" name="Rectangle 1"/>
          <p:cNvSpPr>
            <a:spLocks noChangeArrowheads="1"/>
          </p:cNvSpPr>
          <p:nvPr/>
        </p:nvSpPr>
        <p:spPr bwMode="auto">
          <a:xfrm>
            <a:off x="395536" y="1772816"/>
            <a:ext cx="4895850" cy="16561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OR REPLACE VIEW  v_emp1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AS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   SELECT 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hiredate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FROM 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v_emp1 ;                     </a:t>
            </a:r>
            <a:endParaRPr kumimoji="1" lang="ko-KR" altLang="ko-KR" sz="13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83968" y="2204864"/>
            <a:ext cx="2952328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단순 </a:t>
            </a:r>
            <a:r>
              <a:rPr lang="ko-KR" altLang="en-US" b="1" dirty="0" err="1">
                <a:solidFill>
                  <a:schemeClr val="tx1"/>
                </a:solidFill>
              </a:rPr>
              <a:t>뷰</a:t>
            </a:r>
            <a:r>
              <a:rPr lang="ko-KR" altLang="en-US" b="1" dirty="0">
                <a:solidFill>
                  <a:schemeClr val="tx1"/>
                </a:solidFill>
              </a:rPr>
              <a:t> 생성하기</a:t>
            </a:r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395536" y="3573016"/>
            <a:ext cx="4896544" cy="157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 INDEX idx_v_emp_ename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ON v_emp1(ename);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 v_emp1(ename)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2: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ORA-01702: a view is not appropriate here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83968" y="4005064"/>
            <a:ext cx="2952328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인덱스 생성 안됨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5C47F2-F189-8B50-D953-9EBE15281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55446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View </a:t>
            </a:r>
            <a:r>
              <a:rPr lang="ko-KR" altLang="ko-KR" b="1" dirty="0">
                <a:solidFill>
                  <a:schemeClr val="tx1"/>
                </a:solidFill>
              </a:rPr>
              <a:t>를 통한 데이터 변경하기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1772816"/>
            <a:ext cx="8064896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Case 1 : View </a:t>
            </a:r>
            <a:r>
              <a:rPr lang="ko-KR" altLang="ko-KR" b="1" dirty="0">
                <a:solidFill>
                  <a:schemeClr val="tx1"/>
                </a:solidFill>
              </a:rPr>
              <a:t>를 통하여</a:t>
            </a:r>
            <a:r>
              <a:rPr lang="en-US" altLang="ko-KR" b="1" dirty="0">
                <a:solidFill>
                  <a:schemeClr val="tx1"/>
                </a:solidFill>
              </a:rPr>
              <a:t> DML </a:t>
            </a:r>
            <a:r>
              <a:rPr lang="ko-KR" altLang="ko-KR" b="1" dirty="0">
                <a:solidFill>
                  <a:schemeClr val="tx1"/>
                </a:solidFill>
              </a:rPr>
              <a:t>작업 수행하기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Case 2 : With Read Only </a:t>
            </a:r>
            <a:r>
              <a:rPr lang="ko-KR" altLang="ko-KR" b="1" dirty="0">
                <a:solidFill>
                  <a:schemeClr val="tx1"/>
                </a:solidFill>
              </a:rPr>
              <a:t>테스트하기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ko-KR" b="1" dirty="0">
                <a:solidFill>
                  <a:schemeClr val="tx1"/>
                </a:solidFill>
              </a:rPr>
              <a:t>읽기 전용 </a:t>
            </a:r>
            <a:r>
              <a:rPr lang="ko-KR" altLang="ko-KR" b="1" dirty="0" err="1">
                <a:solidFill>
                  <a:schemeClr val="tx1"/>
                </a:solidFill>
              </a:rPr>
              <a:t>뷰를</a:t>
            </a:r>
            <a:r>
              <a:rPr lang="ko-KR" altLang="ko-KR" b="1" dirty="0">
                <a:solidFill>
                  <a:schemeClr val="tx1"/>
                </a:solidFill>
              </a:rPr>
              <a:t> 생성하는 옵션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Case 3 :  With Check Option </a:t>
            </a:r>
            <a:r>
              <a:rPr lang="ko-KR" altLang="ko-KR" b="1" dirty="0">
                <a:solidFill>
                  <a:schemeClr val="tx1"/>
                </a:solidFill>
              </a:rPr>
              <a:t>테스트 하기</a:t>
            </a:r>
            <a:endParaRPr lang="ko-KR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87624" y="3356992"/>
            <a:ext cx="6048672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실습은 교재를 참고하세요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72756A-EA92-1D41-9EFC-09E2546E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46805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ko-KR" b="1" dirty="0">
                <a:solidFill>
                  <a:schemeClr val="tx1"/>
                </a:solidFill>
              </a:rPr>
              <a:t>복합 </a:t>
            </a:r>
            <a:r>
              <a:rPr lang="ko-KR" altLang="ko-KR" b="1" dirty="0" err="1">
                <a:solidFill>
                  <a:schemeClr val="tx1"/>
                </a:solidFill>
              </a:rPr>
              <a:t>뷰</a:t>
            </a:r>
            <a:r>
              <a:rPr lang="en-US" altLang="ko-KR" b="1" dirty="0">
                <a:solidFill>
                  <a:schemeClr val="tx1"/>
                </a:solidFill>
              </a:rPr>
              <a:t> (Complex View)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6977" name="Rectangle 1"/>
          <p:cNvSpPr>
            <a:spLocks noChangeArrowheads="1"/>
          </p:cNvSpPr>
          <p:nvPr/>
        </p:nvSpPr>
        <p:spPr bwMode="auto">
          <a:xfrm>
            <a:off x="899592" y="1772816"/>
            <a:ext cx="4560887" cy="136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OR REPLACE VIEW v_emp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SELECT e.ename , d.dname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FROM emp e , dept 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WHERE e.deptno = d.deptno ;</a:t>
            </a:r>
            <a:endParaRPr kumimoji="1" lang="ko-KR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53" y="3356992"/>
            <a:ext cx="4890691" cy="2859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A79A8CF-113B-2934-209C-D92253032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633670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Inline View (</a:t>
            </a:r>
            <a:r>
              <a:rPr lang="ko-KR" altLang="ko-KR" b="1" dirty="0" err="1">
                <a:solidFill>
                  <a:schemeClr val="tx1"/>
                </a:solidFill>
              </a:rPr>
              <a:t>인라인</a:t>
            </a:r>
            <a:r>
              <a:rPr lang="ko-KR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 err="1">
                <a:solidFill>
                  <a:schemeClr val="tx1"/>
                </a:solidFill>
              </a:rPr>
              <a:t>뷰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5953" name="Rectangle 1"/>
          <p:cNvSpPr>
            <a:spLocks noChangeArrowheads="1"/>
          </p:cNvSpPr>
          <p:nvPr/>
        </p:nvSpPr>
        <p:spPr bwMode="auto">
          <a:xfrm>
            <a:off x="395536" y="1700808"/>
            <a:ext cx="4859337" cy="2647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e.deptno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d.dname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e.sal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 SELECT 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MAX(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sal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sal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       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  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GROUP BY 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) 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dept 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WHERE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e.deptno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d.deptno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DEPTNO  DNAME              SAL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 ----------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 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10     ACCOUNTING       5000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20     RESEARCH           3000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30     SALES                 2850        </a:t>
            </a: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851920" y="3068961"/>
            <a:ext cx="4859337" cy="2160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MAX(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sal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GROUP BY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DEPTNO   MAX(SAL)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 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30       2850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20       3000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10       5000</a:t>
            </a: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" name="그림 11" descr="C:\책 출간 자료\7권 - 진수쌤이 알려주는 완전쉬운 SQL과 PLSQL\완전 새로 쓰는 원고용 그림 모음\최종\캐리커쳐모음\7번.png"/>
          <p:cNvPicPr/>
          <p:nvPr/>
        </p:nvPicPr>
        <p:blipFill>
          <a:blip r:embed="rId2" cstate="print"/>
          <a:srcRect b="11747"/>
          <a:stretch>
            <a:fillRect/>
          </a:stretch>
        </p:blipFill>
        <p:spPr bwMode="auto">
          <a:xfrm>
            <a:off x="7452320" y="3573016"/>
            <a:ext cx="72336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>
          <a:xfrm>
            <a:off x="4283968" y="1340768"/>
            <a:ext cx="4680520" cy="11521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테이블과 </a:t>
            </a:r>
            <a:r>
              <a:rPr lang="en-US" altLang="ko-KR" dirty="0" err="1">
                <a:solidFill>
                  <a:schemeClr val="tx1"/>
                </a:solidFill>
              </a:rPr>
              <a:t>dept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테이블을 조회하여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부서 번호와 부서별 최대 급여 및 부서명을 출력하세요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984F6D-4ECE-46CD-5F1E-723BA03A0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741" y="1124744"/>
            <a:ext cx="6866533" cy="496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20FD2BD-0E04-5C9A-AF97-748A82E6E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8075</TotalTime>
  <Words>1222</Words>
  <Application>Microsoft Office PowerPoint</Application>
  <PresentationFormat>화면 슬라이드 쇼(4:3)</PresentationFormat>
  <Paragraphs>175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굴림</vt:lpstr>
      <vt:lpstr>맑은 고딕</vt:lpstr>
      <vt:lpstr>Arial</vt:lpstr>
      <vt:lpstr>Times New Roman</vt:lpstr>
      <vt:lpstr>Office 테마</vt:lpstr>
      <vt:lpstr>다양한 예제로 쉽게 배우는 오라클 SQL 과 PL/SQL</vt:lpstr>
      <vt:lpstr>9장. VIEW(뷰) 를 배웁니다.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진수쌤이 전해주는 실전 SQL 과 PL/SQL</dc:title>
  <dc:creator>jinsu</dc:creator>
  <cp:lastModifiedBy>서 진수</cp:lastModifiedBy>
  <cp:revision>279</cp:revision>
  <dcterms:created xsi:type="dcterms:W3CDTF">2012-11-06T06:53:25Z</dcterms:created>
  <dcterms:modified xsi:type="dcterms:W3CDTF">2023-07-03T10:39:41Z</dcterms:modified>
</cp:coreProperties>
</file>