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706100" cy="15132050"/>
  <p:notesSz cx="10706100" cy="151320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548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957" y="4690935"/>
            <a:ext cx="9100185" cy="3177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Symbola"/>
                <a:cs typeface="Symb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5915" y="8473948"/>
            <a:ext cx="7494270" cy="37830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BM HANNA Air"/>
                <a:cs typeface="BM HANNA Ai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950"/>
              </a:lnSpc>
            </a:pPr>
            <a:r>
              <a:rPr dirty="0"/>
              <a:t>[AI</a:t>
            </a:r>
            <a:r>
              <a:rPr sz="850" dirty="0">
                <a:latin typeface="BM HANNA Air"/>
                <a:cs typeface="BM HANNA Air"/>
              </a:rPr>
              <a:t>초급</a:t>
            </a:r>
            <a:r>
              <a:rPr dirty="0"/>
              <a:t>]</a:t>
            </a:r>
            <a:r>
              <a:rPr spc="-10" dirty="0"/>
              <a:t> </a:t>
            </a:r>
            <a:r>
              <a:rPr dirty="0"/>
              <a:t>SQLD </a:t>
            </a:r>
            <a:r>
              <a:rPr sz="850" spc="-25" dirty="0">
                <a:latin typeface="BM HANNA Air"/>
                <a:cs typeface="BM HANNA Air"/>
              </a:rPr>
              <a:t>자격증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sz="850" spc="-20" dirty="0">
                <a:latin typeface="BM HANNA Air"/>
                <a:cs typeface="BM HANNA Air"/>
              </a:rPr>
              <a:t>코스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z="850" spc="-20" dirty="0">
                <a:latin typeface="BM HANNA Air"/>
                <a:cs typeface="BM HANNA Air"/>
              </a:rPr>
              <a:t>챕터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spc="-50" dirty="0"/>
              <a:t>4</a:t>
            </a:r>
            <a:endParaRPr sz="850">
              <a:latin typeface="BM HANNA Air"/>
              <a:cs typeface="BM HANNA Air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00" y="2381250"/>
            <a:ext cx="8877300" cy="571500"/>
          </a:xfrm>
          <a:custGeom>
            <a:avLst/>
            <a:gdLst/>
            <a:ahLst/>
            <a:cxnLst/>
            <a:rect l="l" t="t" r="r" b="b"/>
            <a:pathLst>
              <a:path w="8877300" h="571500">
                <a:moveTo>
                  <a:pt x="8852515" y="571500"/>
                </a:moveTo>
                <a:lnTo>
                  <a:pt x="24785" y="571500"/>
                </a:lnTo>
                <a:lnTo>
                  <a:pt x="21140" y="570776"/>
                </a:lnTo>
                <a:lnTo>
                  <a:pt x="0" y="546715"/>
                </a:lnTo>
                <a:lnTo>
                  <a:pt x="0" y="542925"/>
                </a:lnTo>
                <a:lnTo>
                  <a:pt x="0" y="24784"/>
                </a:lnTo>
                <a:lnTo>
                  <a:pt x="24785" y="0"/>
                </a:lnTo>
                <a:lnTo>
                  <a:pt x="8852515" y="0"/>
                </a:lnTo>
                <a:lnTo>
                  <a:pt x="8877300" y="24784"/>
                </a:lnTo>
                <a:lnTo>
                  <a:pt x="8877300" y="546715"/>
                </a:lnTo>
                <a:lnTo>
                  <a:pt x="8856154" y="570776"/>
                </a:lnTo>
                <a:lnTo>
                  <a:pt x="8852515" y="571500"/>
                </a:lnTo>
                <a:close/>
              </a:path>
            </a:pathLst>
          </a:custGeom>
          <a:solidFill>
            <a:srgbClr val="F1F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2533650"/>
            <a:ext cx="276224" cy="2666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4400" y="6153150"/>
            <a:ext cx="8877300" cy="990600"/>
          </a:xfrm>
          <a:custGeom>
            <a:avLst/>
            <a:gdLst/>
            <a:ahLst/>
            <a:cxnLst/>
            <a:rect l="l" t="t" r="r" b="b"/>
            <a:pathLst>
              <a:path w="8877300" h="990600">
                <a:moveTo>
                  <a:pt x="8852515" y="990600"/>
                </a:moveTo>
                <a:lnTo>
                  <a:pt x="24785" y="990600"/>
                </a:lnTo>
                <a:lnTo>
                  <a:pt x="21140" y="989876"/>
                </a:lnTo>
                <a:lnTo>
                  <a:pt x="0" y="965815"/>
                </a:lnTo>
                <a:lnTo>
                  <a:pt x="0" y="962025"/>
                </a:lnTo>
                <a:lnTo>
                  <a:pt x="0" y="24784"/>
                </a:lnTo>
                <a:lnTo>
                  <a:pt x="24785" y="0"/>
                </a:lnTo>
                <a:lnTo>
                  <a:pt x="8852515" y="0"/>
                </a:lnTo>
                <a:lnTo>
                  <a:pt x="8877300" y="24784"/>
                </a:lnTo>
                <a:lnTo>
                  <a:pt x="8877300" y="965815"/>
                </a:lnTo>
                <a:lnTo>
                  <a:pt x="8856154" y="989876"/>
                </a:lnTo>
                <a:lnTo>
                  <a:pt x="8852515" y="990600"/>
                </a:lnTo>
                <a:close/>
              </a:path>
            </a:pathLst>
          </a:custGeom>
          <a:solidFill>
            <a:srgbClr val="F1F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4400" y="7639050"/>
            <a:ext cx="8877300" cy="9525"/>
          </a:xfrm>
          <a:custGeom>
            <a:avLst/>
            <a:gdLst/>
            <a:ahLst/>
            <a:cxnLst/>
            <a:rect l="l" t="t" r="r" b="b"/>
            <a:pathLst>
              <a:path w="8877300" h="9525">
                <a:moveTo>
                  <a:pt x="8877300" y="9525"/>
                </a:moveTo>
                <a:lnTo>
                  <a:pt x="0" y="9525"/>
                </a:lnTo>
                <a:lnTo>
                  <a:pt x="0" y="0"/>
                </a:lnTo>
                <a:lnTo>
                  <a:pt x="8877300" y="0"/>
                </a:lnTo>
                <a:lnTo>
                  <a:pt x="8877300" y="9525"/>
                </a:lnTo>
                <a:close/>
              </a:path>
            </a:pathLst>
          </a:custGeom>
          <a:solidFill>
            <a:srgbClr val="37342E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4400" y="8343900"/>
            <a:ext cx="8877300" cy="571500"/>
          </a:xfrm>
          <a:custGeom>
            <a:avLst/>
            <a:gdLst/>
            <a:ahLst/>
            <a:cxnLst/>
            <a:rect l="l" t="t" r="r" b="b"/>
            <a:pathLst>
              <a:path w="8877300" h="571500">
                <a:moveTo>
                  <a:pt x="8852515" y="571500"/>
                </a:moveTo>
                <a:lnTo>
                  <a:pt x="24785" y="571500"/>
                </a:lnTo>
                <a:lnTo>
                  <a:pt x="21140" y="570776"/>
                </a:lnTo>
                <a:lnTo>
                  <a:pt x="0" y="546715"/>
                </a:lnTo>
                <a:lnTo>
                  <a:pt x="0" y="542925"/>
                </a:lnTo>
                <a:lnTo>
                  <a:pt x="0" y="24784"/>
                </a:lnTo>
                <a:lnTo>
                  <a:pt x="24785" y="0"/>
                </a:lnTo>
                <a:lnTo>
                  <a:pt x="8852515" y="0"/>
                </a:lnTo>
                <a:lnTo>
                  <a:pt x="8877300" y="24784"/>
                </a:lnTo>
                <a:lnTo>
                  <a:pt x="8877300" y="546715"/>
                </a:lnTo>
                <a:lnTo>
                  <a:pt x="8856154" y="570776"/>
                </a:lnTo>
                <a:lnTo>
                  <a:pt x="8852515" y="571500"/>
                </a:lnTo>
                <a:close/>
              </a:path>
            </a:pathLst>
          </a:custGeom>
          <a:solidFill>
            <a:srgbClr val="F1F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Symbola"/>
                <a:cs typeface="Symb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BM HANNA Air"/>
                <a:cs typeface="BM HANNA Ai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950"/>
              </a:lnSpc>
            </a:pPr>
            <a:r>
              <a:rPr dirty="0"/>
              <a:t>[AI</a:t>
            </a:r>
            <a:r>
              <a:rPr sz="850" dirty="0">
                <a:latin typeface="BM HANNA Air"/>
                <a:cs typeface="BM HANNA Air"/>
              </a:rPr>
              <a:t>초급</a:t>
            </a:r>
            <a:r>
              <a:rPr dirty="0"/>
              <a:t>]</a:t>
            </a:r>
            <a:r>
              <a:rPr spc="-10" dirty="0"/>
              <a:t> </a:t>
            </a:r>
            <a:r>
              <a:rPr dirty="0"/>
              <a:t>SQLD </a:t>
            </a:r>
            <a:r>
              <a:rPr sz="850" spc="-25" dirty="0">
                <a:latin typeface="BM HANNA Air"/>
                <a:cs typeface="BM HANNA Air"/>
              </a:rPr>
              <a:t>자격증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sz="850" spc="-20" dirty="0">
                <a:latin typeface="BM HANNA Air"/>
                <a:cs typeface="BM HANNA Air"/>
              </a:rPr>
              <a:t>코스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z="850" spc="-20" dirty="0">
                <a:latin typeface="BM HANNA Air"/>
                <a:cs typeface="BM HANNA Air"/>
              </a:rPr>
              <a:t>챕터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spc="-50" dirty="0"/>
              <a:t>4</a:t>
            </a:r>
            <a:endParaRPr sz="850">
              <a:latin typeface="BM HANNA Air"/>
              <a:cs typeface="BM HANNA Air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Symbola"/>
                <a:cs typeface="Symb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305" y="3480371"/>
            <a:ext cx="4657153" cy="99871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3641" y="3480371"/>
            <a:ext cx="4657153" cy="99871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950"/>
              </a:lnSpc>
            </a:pPr>
            <a:r>
              <a:rPr dirty="0"/>
              <a:t>[AI</a:t>
            </a:r>
            <a:r>
              <a:rPr sz="850" dirty="0">
                <a:latin typeface="BM HANNA Air"/>
                <a:cs typeface="BM HANNA Air"/>
              </a:rPr>
              <a:t>초급</a:t>
            </a:r>
            <a:r>
              <a:rPr dirty="0"/>
              <a:t>]</a:t>
            </a:r>
            <a:r>
              <a:rPr spc="-10" dirty="0"/>
              <a:t> </a:t>
            </a:r>
            <a:r>
              <a:rPr dirty="0"/>
              <a:t>SQLD </a:t>
            </a:r>
            <a:r>
              <a:rPr sz="850" spc="-25" dirty="0">
                <a:latin typeface="BM HANNA Air"/>
                <a:cs typeface="BM HANNA Air"/>
              </a:rPr>
              <a:t>자격증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sz="850" spc="-20" dirty="0">
                <a:latin typeface="BM HANNA Air"/>
                <a:cs typeface="BM HANNA Air"/>
              </a:rPr>
              <a:t>코스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z="850" spc="-20" dirty="0">
                <a:latin typeface="BM HANNA Air"/>
                <a:cs typeface="BM HANNA Air"/>
              </a:rPr>
              <a:t>챕터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spc="-50" dirty="0"/>
              <a:t>4</a:t>
            </a:r>
            <a:endParaRPr sz="850">
              <a:latin typeface="BM HANNA Air"/>
              <a:cs typeface="BM HANNA Air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Symbola"/>
                <a:cs typeface="Symb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950"/>
              </a:lnSpc>
            </a:pPr>
            <a:r>
              <a:rPr dirty="0"/>
              <a:t>[AI</a:t>
            </a:r>
            <a:r>
              <a:rPr sz="850" dirty="0">
                <a:latin typeface="BM HANNA Air"/>
                <a:cs typeface="BM HANNA Air"/>
              </a:rPr>
              <a:t>초급</a:t>
            </a:r>
            <a:r>
              <a:rPr dirty="0"/>
              <a:t>]</a:t>
            </a:r>
            <a:r>
              <a:rPr spc="-10" dirty="0"/>
              <a:t> </a:t>
            </a:r>
            <a:r>
              <a:rPr dirty="0"/>
              <a:t>SQLD </a:t>
            </a:r>
            <a:r>
              <a:rPr sz="850" spc="-25" dirty="0">
                <a:latin typeface="BM HANNA Air"/>
                <a:cs typeface="BM HANNA Air"/>
              </a:rPr>
              <a:t>자격증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sz="850" spc="-20" dirty="0">
                <a:latin typeface="BM HANNA Air"/>
                <a:cs typeface="BM HANNA Air"/>
              </a:rPr>
              <a:t>코스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z="850" spc="-20" dirty="0">
                <a:latin typeface="BM HANNA Air"/>
                <a:cs typeface="BM HANNA Air"/>
              </a:rPr>
              <a:t>챕터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spc="-50" dirty="0"/>
              <a:t>4</a:t>
            </a:r>
            <a:endParaRPr sz="850">
              <a:latin typeface="BM HANNA Air"/>
              <a:cs typeface="BM HANNA Air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950"/>
              </a:lnSpc>
            </a:pPr>
            <a:r>
              <a:rPr dirty="0"/>
              <a:t>[AI</a:t>
            </a:r>
            <a:r>
              <a:rPr sz="850" dirty="0">
                <a:latin typeface="BM HANNA Air"/>
                <a:cs typeface="BM HANNA Air"/>
              </a:rPr>
              <a:t>초급</a:t>
            </a:r>
            <a:r>
              <a:rPr dirty="0"/>
              <a:t>]</a:t>
            </a:r>
            <a:r>
              <a:rPr spc="-10" dirty="0"/>
              <a:t> </a:t>
            </a:r>
            <a:r>
              <a:rPr dirty="0"/>
              <a:t>SQLD </a:t>
            </a:r>
            <a:r>
              <a:rPr sz="850" spc="-25" dirty="0">
                <a:latin typeface="BM HANNA Air"/>
                <a:cs typeface="BM HANNA Air"/>
              </a:rPr>
              <a:t>자격증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sz="850" spc="-20" dirty="0">
                <a:latin typeface="BM HANNA Air"/>
                <a:cs typeface="BM HANNA Air"/>
              </a:rPr>
              <a:t>코스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z="850" spc="-20" dirty="0">
                <a:latin typeface="BM HANNA Air"/>
                <a:cs typeface="BM HANNA Air"/>
              </a:rPr>
              <a:t>챕터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spc="-50" dirty="0"/>
              <a:t>4</a:t>
            </a:r>
            <a:endParaRPr sz="850">
              <a:latin typeface="BM HANNA Air"/>
              <a:cs typeface="BM HANNA Air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858986"/>
            <a:ext cx="596265" cy="671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Symbola"/>
                <a:cs typeface="Symbo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700" y="2510663"/>
            <a:ext cx="4704715" cy="3133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BM HANNA Air"/>
                <a:cs typeface="BM HANNA Ai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0200" y="14645772"/>
            <a:ext cx="1459864" cy="132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950"/>
              </a:lnSpc>
            </a:pPr>
            <a:r>
              <a:rPr dirty="0"/>
              <a:t>[AI</a:t>
            </a:r>
            <a:r>
              <a:rPr sz="850" dirty="0">
                <a:latin typeface="BM HANNA Air"/>
                <a:cs typeface="BM HANNA Air"/>
              </a:rPr>
              <a:t>초급</a:t>
            </a:r>
            <a:r>
              <a:rPr dirty="0"/>
              <a:t>]</a:t>
            </a:r>
            <a:r>
              <a:rPr spc="-10" dirty="0"/>
              <a:t> </a:t>
            </a:r>
            <a:r>
              <a:rPr dirty="0"/>
              <a:t>SQLD </a:t>
            </a:r>
            <a:r>
              <a:rPr sz="850" spc="-25" dirty="0">
                <a:latin typeface="BM HANNA Air"/>
                <a:cs typeface="BM HANNA Air"/>
              </a:rPr>
              <a:t>자격증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sz="850" spc="-20" dirty="0">
                <a:latin typeface="BM HANNA Air"/>
                <a:cs typeface="BM HANNA Air"/>
              </a:rPr>
              <a:t>코스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z="850" spc="-20" dirty="0">
                <a:latin typeface="BM HANNA Air"/>
                <a:cs typeface="BM HANNA Air"/>
              </a:rPr>
              <a:t>챕터</a:t>
            </a:r>
            <a:r>
              <a:rPr sz="850" spc="-60" dirty="0">
                <a:latin typeface="BM HANNA Air"/>
                <a:cs typeface="BM HANNA Air"/>
              </a:rPr>
              <a:t> </a:t>
            </a:r>
            <a:r>
              <a:rPr spc="-50" dirty="0"/>
              <a:t>4</a:t>
            </a:r>
            <a:endParaRPr sz="850">
              <a:latin typeface="BM HANNA Air"/>
              <a:cs typeface="BM HANNA Air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305" y="14072807"/>
            <a:ext cx="2462403" cy="7566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19181" y="14636247"/>
            <a:ext cx="194945" cy="132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ed@email.kr" TargetMode="External"/><Relationship Id="rId2" Type="http://schemas.openxmlformats.org/officeDocument/2006/relationships/hyperlink" Target="mailto:justin@email.kr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mailto:chelsea@email.k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20960" y="3211744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401"/>
                </a:moveTo>
                <a:lnTo>
                  <a:pt x="0" y="0"/>
                </a:lnTo>
                <a:lnTo>
                  <a:pt x="100459" y="0"/>
                </a:lnTo>
                <a:lnTo>
                  <a:pt x="50229" y="86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9175" y="41910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65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65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4100" y="6271493"/>
            <a:ext cx="31115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15" dirty="0">
                <a:latin typeface="Symbola"/>
                <a:cs typeface="Symbola"/>
              </a:rPr>
              <a:t>💡</a:t>
            </a:r>
            <a:endParaRPr sz="2100">
              <a:latin typeface="Symbola"/>
              <a:cs typeface="Symbol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700" y="7815706"/>
            <a:ext cx="666115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latin typeface="Liberation Sans"/>
                <a:cs typeface="Liberation Sans"/>
              </a:rPr>
              <a:t>01.</a:t>
            </a:r>
            <a:r>
              <a:rPr sz="1800" b="1" spc="-30" dirty="0">
                <a:latin typeface="Liberation Sans"/>
                <a:cs typeface="Liberation Sans"/>
              </a:rPr>
              <a:t> </a:t>
            </a:r>
            <a:r>
              <a:rPr sz="2000" spc="-25" dirty="0">
                <a:latin typeface="BM HANNA Air"/>
                <a:cs typeface="BM HANNA Air"/>
              </a:rPr>
              <a:t>성능</a:t>
            </a:r>
            <a:r>
              <a:rPr sz="2000" spc="-150" dirty="0">
                <a:latin typeface="BM HANNA Air"/>
                <a:cs typeface="BM HANNA Air"/>
              </a:rPr>
              <a:t> </a:t>
            </a:r>
            <a:r>
              <a:rPr sz="2000" dirty="0">
                <a:latin typeface="BM HANNA Air"/>
                <a:cs typeface="BM HANNA Air"/>
              </a:rPr>
              <a:t>데이터</a:t>
            </a:r>
            <a:r>
              <a:rPr sz="2000" spc="-145" dirty="0">
                <a:latin typeface="BM HANNA Air"/>
                <a:cs typeface="BM HANNA Air"/>
              </a:rPr>
              <a:t> </a:t>
            </a:r>
            <a:r>
              <a:rPr sz="2000" spc="-50" dirty="0">
                <a:latin typeface="BM HANNA Air"/>
                <a:cs typeface="BM HANNA Air"/>
              </a:rPr>
              <a:t>모델링과</a:t>
            </a:r>
            <a:r>
              <a:rPr sz="2000" spc="-150" dirty="0">
                <a:latin typeface="BM HANNA Air"/>
                <a:cs typeface="BM HANNA Air"/>
              </a:rPr>
              <a:t> </a:t>
            </a:r>
            <a:r>
              <a:rPr sz="2000" spc="-25" dirty="0">
                <a:latin typeface="BM HANNA Air"/>
                <a:cs typeface="BM HANNA Air"/>
              </a:rPr>
              <a:t>정규화</a:t>
            </a:r>
            <a:endParaRPr sz="2000" dirty="0">
              <a:latin typeface="BM HANNA Air"/>
              <a:cs typeface="BM HANNA Ai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4100" y="8462243"/>
            <a:ext cx="31115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350" dirty="0">
                <a:latin typeface="UKIJ Tughra"/>
                <a:cs typeface="UKIJ Tughra"/>
              </a:rPr>
              <a:t>✔</a:t>
            </a:r>
            <a:endParaRPr sz="2100">
              <a:latin typeface="UKIJ Tughra"/>
              <a:cs typeface="UKIJ Tughr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2690" y="8473313"/>
            <a:ext cx="612016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latin typeface="BM HANNA Air"/>
                <a:cs typeface="BM HANNA Air"/>
              </a:rPr>
              <a:t>데이터베이스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향상을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목적으로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하는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작업에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80" dirty="0" err="1">
                <a:latin typeface="BM HANNA Air"/>
                <a:cs typeface="BM HANNA Air"/>
              </a:rPr>
              <a:t>대해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 err="1" smtClean="0">
                <a:latin typeface="BM HANNA Air"/>
                <a:cs typeface="BM HANNA Air"/>
              </a:rPr>
              <a:t>학습</a:t>
            </a:r>
            <a:endParaRPr sz="1350" dirty="0">
              <a:latin typeface="BM HANNA Air"/>
              <a:cs typeface="BM HANNA Air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20960" y="9174394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401"/>
                </a:moveTo>
                <a:lnTo>
                  <a:pt x="0" y="0"/>
                </a:lnTo>
                <a:lnTo>
                  <a:pt x="100459" y="0"/>
                </a:lnTo>
                <a:lnTo>
                  <a:pt x="50229" y="86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10425" y="12230100"/>
            <a:ext cx="2447925" cy="9525"/>
          </a:xfrm>
          <a:custGeom>
            <a:avLst/>
            <a:gdLst/>
            <a:ahLst/>
            <a:cxnLst/>
            <a:rect l="l" t="t" r="r" b="b"/>
            <a:pathLst>
              <a:path w="2447925" h="9525">
                <a:moveTo>
                  <a:pt x="2447925" y="9525"/>
                </a:moveTo>
                <a:lnTo>
                  <a:pt x="0" y="9525"/>
                </a:lnTo>
                <a:lnTo>
                  <a:pt x="0" y="0"/>
                </a:lnTo>
                <a:lnTo>
                  <a:pt x="2447925" y="0"/>
                </a:lnTo>
                <a:lnTo>
                  <a:pt x="24479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69590" y="9082913"/>
            <a:ext cx="8619490" cy="4804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1)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모델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성능</a:t>
            </a:r>
            <a:endParaRPr sz="1350" dirty="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  <a:spcBef>
                <a:spcPts val="1430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35" dirty="0">
                <a:latin typeface="UKIJ Tughra"/>
                <a:cs typeface="UKIJ Tughra"/>
              </a:rPr>
              <a:t> </a:t>
            </a:r>
            <a:r>
              <a:rPr sz="1700" spc="-50" dirty="0">
                <a:latin typeface="BM HANNA Air"/>
                <a:cs typeface="BM HANNA Air"/>
              </a:rPr>
              <a:t>성능</a:t>
            </a:r>
            <a:r>
              <a:rPr sz="1700" spc="-125" dirty="0">
                <a:latin typeface="BM HANNA Air"/>
                <a:cs typeface="BM HANNA Air"/>
              </a:rPr>
              <a:t> </a:t>
            </a:r>
            <a:r>
              <a:rPr sz="1700" spc="-20" dirty="0">
                <a:latin typeface="BM HANNA Air"/>
                <a:cs typeface="BM HANNA Air"/>
              </a:rPr>
              <a:t>데이터</a:t>
            </a:r>
            <a:r>
              <a:rPr sz="1700" spc="-130" dirty="0">
                <a:latin typeface="BM HANNA Air"/>
                <a:cs typeface="BM HANNA Air"/>
              </a:rPr>
              <a:t> </a:t>
            </a:r>
            <a:r>
              <a:rPr sz="1700" spc="-35" dirty="0">
                <a:latin typeface="BM HANNA Air"/>
                <a:cs typeface="BM HANNA Air"/>
              </a:rPr>
              <a:t>모델링의</a:t>
            </a:r>
            <a:r>
              <a:rPr sz="1700" spc="-125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정의</a:t>
            </a:r>
            <a:endParaRPr sz="1700" dirty="0">
              <a:latin typeface="BM HANNA Air"/>
              <a:cs typeface="BM HANNA Air"/>
            </a:endParaRPr>
          </a:p>
          <a:p>
            <a:pPr marL="18415" marR="5080">
              <a:lnSpc>
                <a:spcPct val="111100"/>
              </a:lnSpc>
              <a:spcBef>
                <a:spcPts val="370"/>
              </a:spcBef>
            </a:pPr>
            <a:r>
              <a:rPr sz="1200" spc="-10" dirty="0">
                <a:latin typeface="Liberation Sans"/>
                <a:cs typeface="Liberation Sans"/>
              </a:rPr>
              <a:t>'</a:t>
            </a:r>
            <a:r>
              <a:rPr sz="1350" spc="-10" dirty="0">
                <a:latin typeface="BM HANNA Air"/>
                <a:cs typeface="BM HANNA Air"/>
              </a:rPr>
              <a:t>성능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모델링</a:t>
            </a:r>
            <a:r>
              <a:rPr sz="1200" dirty="0">
                <a:latin typeface="Liberation Sans"/>
                <a:cs typeface="Liberation Sans"/>
              </a:rPr>
              <a:t>'</a:t>
            </a:r>
            <a:r>
              <a:rPr sz="1350" dirty="0">
                <a:latin typeface="BM HANNA Air"/>
                <a:cs typeface="BM HANNA Air"/>
              </a:rPr>
              <a:t>이란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데이터베이스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향상을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목적으로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하는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작업을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의미합니다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학습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단계에서는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데이터베이스의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성능이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미치는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영 </a:t>
            </a:r>
            <a:r>
              <a:rPr sz="1350" spc="-55" dirty="0">
                <a:latin typeface="BM HANNA Air"/>
                <a:cs typeface="BM HANNA Air"/>
              </a:rPr>
              <a:t>향력에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80" dirty="0">
                <a:latin typeface="BM HANNA Air"/>
                <a:cs typeface="BM HANNA Air"/>
              </a:rPr>
              <a:t>대해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생각하기란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쉽지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않은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55" dirty="0">
                <a:latin typeface="BM HANNA Air"/>
                <a:cs typeface="BM HANNA Air"/>
              </a:rPr>
              <a:t>일입니다</a:t>
            </a:r>
            <a:r>
              <a:rPr sz="1200" spc="55" dirty="0">
                <a:latin typeface="Liberation Sans"/>
                <a:cs typeface="Liberation Sans"/>
              </a:rPr>
              <a:t>.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다루는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양도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많지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않고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65" dirty="0">
                <a:latin typeface="BM HANNA Air"/>
                <a:cs typeface="BM HANNA Air"/>
              </a:rPr>
              <a:t> 최적화에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대한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다양한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기법이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온전하게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이해되지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않은 </a:t>
            </a:r>
            <a:r>
              <a:rPr sz="1350" spc="-10" dirty="0">
                <a:latin typeface="BM HANNA Air"/>
                <a:cs typeface="BM HANNA Air"/>
              </a:rPr>
              <a:t>상태이기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때문에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오히려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이렇게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복잡한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작업을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5" dirty="0">
                <a:latin typeface="BM HANNA Air"/>
                <a:cs typeface="BM HANNA Air"/>
              </a:rPr>
              <a:t>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하는지에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대해서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의문을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품는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50" dirty="0">
                <a:latin typeface="BM HANNA Air"/>
                <a:cs typeface="BM HANNA Air"/>
              </a:rPr>
              <a:t>것이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당연할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있습니다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그렇다면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5" dirty="0">
                <a:latin typeface="BM HANNA Air"/>
                <a:cs typeface="BM HANNA Air"/>
              </a:rPr>
              <a:t>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우리는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데이터베이 </a:t>
            </a:r>
            <a:r>
              <a:rPr sz="1350" dirty="0">
                <a:latin typeface="BM HANNA Air"/>
                <a:cs typeface="BM HANNA Air"/>
              </a:rPr>
              <a:t>스를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다룰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14" dirty="0">
                <a:latin typeface="BM HANNA Air"/>
                <a:cs typeface="BM HANNA Air"/>
              </a:rPr>
              <a:t>때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60" dirty="0">
                <a:latin typeface="BM HANNA Air"/>
                <a:cs typeface="BM HANNA Air"/>
              </a:rPr>
              <a:t>성능에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50" dirty="0">
                <a:latin typeface="BM HANNA Air"/>
                <a:cs typeface="BM HANNA Air"/>
              </a:rPr>
              <a:t>신경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써야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하는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걸까요</a:t>
            </a:r>
            <a:r>
              <a:rPr sz="1200" spc="-20" dirty="0">
                <a:latin typeface="Liberation Sans"/>
                <a:cs typeface="Liberation Sans"/>
              </a:rPr>
              <a:t>?</a:t>
            </a:r>
            <a:endParaRPr sz="1200" dirty="0">
              <a:latin typeface="Liberation Sans"/>
              <a:cs typeface="Liberation Sans"/>
            </a:endParaRPr>
          </a:p>
          <a:p>
            <a:pPr marL="18415" marR="20320" algn="just">
              <a:lnSpc>
                <a:spcPct val="111100"/>
              </a:lnSpc>
              <a:spcBef>
                <a:spcPts val="600"/>
              </a:spcBef>
            </a:pPr>
            <a:r>
              <a:rPr sz="1350" dirty="0">
                <a:latin typeface="BM HANNA Air"/>
                <a:cs typeface="BM HANNA Air"/>
              </a:rPr>
              <a:t>사실</a:t>
            </a:r>
            <a:r>
              <a:rPr sz="1350" spc="-95" dirty="0"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448261"/>
                </a:solidFill>
                <a:latin typeface="BM HANNA Air"/>
                <a:cs typeface="BM HANNA Air"/>
              </a:rPr>
              <a:t>데이터베이스는</a:t>
            </a:r>
            <a:r>
              <a:rPr sz="1350" spc="-6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448261"/>
                </a:solidFill>
                <a:latin typeface="BM HANNA Air"/>
                <a:cs typeface="BM HANNA Air"/>
              </a:rPr>
              <a:t>우리가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35" dirty="0">
                <a:solidFill>
                  <a:srgbClr val="448261"/>
                </a:solidFill>
                <a:latin typeface="BM HANNA Air"/>
                <a:cs typeface="BM HANNA Air"/>
              </a:rPr>
              <a:t>생각하는</a:t>
            </a:r>
            <a:r>
              <a:rPr sz="1350" spc="-6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448261"/>
                </a:solidFill>
                <a:latin typeface="BM HANNA Air"/>
                <a:cs typeface="BM HANNA Air"/>
              </a:rPr>
              <a:t>것보다</a:t>
            </a:r>
            <a:r>
              <a:rPr sz="1350" spc="-6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448261"/>
                </a:solidFill>
                <a:latin typeface="BM HANNA Air"/>
                <a:cs typeface="BM HANNA Air"/>
              </a:rPr>
              <a:t>훨씬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448261"/>
                </a:solidFill>
                <a:latin typeface="BM HANNA Air"/>
                <a:cs typeface="BM HANNA Air"/>
              </a:rPr>
              <a:t>더</a:t>
            </a:r>
            <a:r>
              <a:rPr sz="1350" spc="-6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448261"/>
                </a:solidFill>
                <a:latin typeface="BM HANNA Air"/>
                <a:cs typeface="BM HANNA Air"/>
              </a:rPr>
              <a:t>많은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448261"/>
                </a:solidFill>
                <a:latin typeface="BM HANNA Air"/>
                <a:cs typeface="BM HANNA Air"/>
              </a:rPr>
              <a:t>요청을</a:t>
            </a:r>
            <a:r>
              <a:rPr sz="1350" spc="-6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448261"/>
                </a:solidFill>
                <a:latin typeface="BM HANNA Air"/>
                <a:cs typeface="BM HANNA Air"/>
              </a:rPr>
              <a:t>처리</a:t>
            </a:r>
            <a:r>
              <a:rPr sz="1350" dirty="0">
                <a:latin typeface="BM HANNA Air"/>
                <a:cs typeface="BM HANNA Air"/>
              </a:rPr>
              <a:t>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3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아무렇지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75" dirty="0">
                <a:latin typeface="BM HANNA Air"/>
                <a:cs typeface="BM HANNA Air"/>
              </a:rPr>
              <a:t>않게</a:t>
            </a:r>
            <a:r>
              <a:rPr sz="1350" spc="-3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날리는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쿼리문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하나가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내부적으로는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수많은 </a:t>
            </a:r>
            <a:r>
              <a:rPr sz="1350" spc="-60" dirty="0">
                <a:latin typeface="BM HANNA Air"/>
                <a:cs typeface="BM HANNA Air"/>
              </a:rPr>
              <a:t>과정을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거쳐야</a:t>
            </a:r>
            <a:r>
              <a:rPr sz="1350" spc="-105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하는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경우도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있습니다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4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어쩌다가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딱</a:t>
            </a:r>
            <a:r>
              <a:rPr sz="1350" spc="33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한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번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수행되는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구문이라면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그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순간에만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조금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비효율적인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결과에</a:t>
            </a:r>
            <a:r>
              <a:rPr sz="1350" spc="-25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대한</a:t>
            </a:r>
            <a:r>
              <a:rPr sz="1350" spc="-2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비용을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지불하면 </a:t>
            </a:r>
            <a:r>
              <a:rPr sz="1350" dirty="0">
                <a:latin typeface="BM HANNA Air"/>
                <a:cs typeface="BM HANNA Air"/>
              </a:rPr>
              <a:t>되지만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solidFill>
                  <a:srgbClr val="448261"/>
                </a:solidFill>
                <a:latin typeface="BM HANNA Air"/>
                <a:cs typeface="BM HANNA Air"/>
              </a:rPr>
              <a:t>매우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35" dirty="0">
                <a:solidFill>
                  <a:srgbClr val="448261"/>
                </a:solidFill>
                <a:latin typeface="BM HANNA Air"/>
                <a:cs typeface="BM HANNA Air"/>
              </a:rPr>
              <a:t>빠른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25" dirty="0">
                <a:solidFill>
                  <a:srgbClr val="448261"/>
                </a:solidFill>
                <a:latin typeface="BM HANNA Air"/>
                <a:cs typeface="BM HANNA Air"/>
              </a:rPr>
              <a:t>템포로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30" dirty="0">
                <a:solidFill>
                  <a:srgbClr val="448261"/>
                </a:solidFill>
                <a:latin typeface="BM HANNA Air"/>
                <a:cs typeface="BM HANNA Air"/>
              </a:rPr>
              <a:t>자주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40" dirty="0">
                <a:solidFill>
                  <a:srgbClr val="448261"/>
                </a:solidFill>
                <a:latin typeface="BM HANNA Air"/>
                <a:cs typeface="BM HANNA Air"/>
              </a:rPr>
              <a:t>발생하는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448261"/>
                </a:solidFill>
                <a:latin typeface="BM HANNA Air"/>
                <a:cs typeface="BM HANNA Air"/>
              </a:rPr>
              <a:t>쿼리문이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448261"/>
                </a:solidFill>
                <a:latin typeface="BM HANNA Air"/>
                <a:cs typeface="BM HANNA Air"/>
              </a:rPr>
              <a:t>비효율적이면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200" dirty="0">
                <a:solidFill>
                  <a:srgbClr val="448261"/>
                </a:solidFill>
                <a:latin typeface="Liberation Sans"/>
                <a:cs typeface="Liberation Sans"/>
              </a:rPr>
              <a:t>DB</a:t>
            </a:r>
            <a:r>
              <a:rPr sz="1200" spc="25" dirty="0">
                <a:solidFill>
                  <a:srgbClr val="448261"/>
                </a:solidFill>
                <a:latin typeface="Liberation Sans"/>
                <a:cs typeface="Liberation Sans"/>
              </a:rPr>
              <a:t> </a:t>
            </a:r>
            <a:r>
              <a:rPr sz="1350" spc="-30" dirty="0">
                <a:solidFill>
                  <a:srgbClr val="448261"/>
                </a:solidFill>
                <a:latin typeface="BM HANNA Air"/>
                <a:cs typeface="BM HANNA Air"/>
              </a:rPr>
              <a:t>전체의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60" dirty="0">
                <a:solidFill>
                  <a:srgbClr val="448261"/>
                </a:solidFill>
                <a:latin typeface="BM HANNA Air"/>
                <a:cs typeface="BM HANNA Air"/>
              </a:rPr>
              <a:t>성능에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448261"/>
                </a:solidFill>
                <a:latin typeface="BM HANNA Air"/>
                <a:cs typeface="BM HANNA Air"/>
              </a:rPr>
              <a:t>영향</a:t>
            </a:r>
            <a:r>
              <a:rPr sz="1350" spc="-10" dirty="0">
                <a:latin typeface="BM HANNA Air"/>
                <a:cs typeface="BM HANNA Air"/>
              </a:rPr>
              <a:t>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18415" marR="118745" algn="just">
              <a:lnSpc>
                <a:spcPct val="111100"/>
              </a:lnSpc>
              <a:spcBef>
                <a:spcPts val="600"/>
              </a:spcBef>
            </a:pPr>
            <a:r>
              <a:rPr sz="1350" spc="10" dirty="0">
                <a:latin typeface="BM HANNA Air"/>
                <a:cs typeface="BM HANNA Air"/>
              </a:rPr>
              <a:t>하지만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이것만으로는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15" dirty="0">
                <a:latin typeface="BM HANNA Air"/>
                <a:cs typeface="BM HANNA Air"/>
              </a:rPr>
              <a:t>해결되지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않는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문제들이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30" dirty="0">
                <a:latin typeface="BM HANNA Air"/>
                <a:cs typeface="BM HANNA Air"/>
              </a:rPr>
              <a:t>있습니다</a:t>
            </a:r>
            <a:r>
              <a:rPr sz="1200" spc="30" dirty="0">
                <a:latin typeface="Liberation Sans"/>
                <a:cs typeface="Liberation Sans"/>
              </a:rPr>
              <a:t>.</a:t>
            </a:r>
            <a:r>
              <a:rPr sz="1200" dirty="0">
                <a:latin typeface="Liberation Sans"/>
                <a:cs typeface="Liberation Sans"/>
              </a:rPr>
              <a:t> </a:t>
            </a:r>
            <a:r>
              <a:rPr sz="1350" spc="-5" dirty="0">
                <a:solidFill>
                  <a:srgbClr val="448261"/>
                </a:solidFill>
                <a:latin typeface="BM HANNA Air"/>
                <a:cs typeface="BM HANNA Air"/>
              </a:rPr>
              <a:t>테이블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50" dirty="0">
                <a:solidFill>
                  <a:srgbClr val="448261"/>
                </a:solidFill>
                <a:latin typeface="BM HANNA Air"/>
                <a:cs typeface="BM HANNA Air"/>
              </a:rPr>
              <a:t>설계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50" dirty="0">
                <a:solidFill>
                  <a:srgbClr val="448261"/>
                </a:solidFill>
                <a:latin typeface="BM HANNA Air"/>
                <a:cs typeface="BM HANNA Air"/>
              </a:rPr>
              <a:t>자체가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448261"/>
                </a:solidFill>
                <a:latin typeface="BM HANNA Air"/>
                <a:cs typeface="BM HANNA Air"/>
              </a:rPr>
              <a:t>잘못되어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5" dirty="0">
                <a:latin typeface="BM HANNA Air"/>
                <a:cs typeface="BM HANNA Air"/>
              </a:rPr>
              <a:t>쿼리문을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원하는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방식으로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10" dirty="0">
                <a:latin typeface="BM HANNA Air"/>
                <a:cs typeface="BM HANNA Air"/>
              </a:rPr>
              <a:t>날리지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못할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수도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15" dirty="0">
                <a:latin typeface="BM HANNA Air"/>
                <a:cs typeface="BM HANNA Air"/>
              </a:rPr>
              <a:t>있고</a:t>
            </a:r>
            <a:r>
              <a:rPr sz="1350" spc="-10" dirty="0">
                <a:latin typeface="BM HANNA Air"/>
                <a:cs typeface="BM HANNA Air"/>
              </a:rPr>
              <a:t> </a:t>
            </a:r>
            <a:r>
              <a:rPr sz="1350" spc="-5" dirty="0">
                <a:solidFill>
                  <a:srgbClr val="448261"/>
                </a:solidFill>
                <a:latin typeface="BM HANNA Air"/>
                <a:cs typeface="BM HANNA Air"/>
              </a:rPr>
              <a:t>테이블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내부에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30" dirty="0">
                <a:solidFill>
                  <a:srgbClr val="448261"/>
                </a:solidFill>
                <a:latin typeface="BM HANNA Air"/>
                <a:cs typeface="BM HANNA Air"/>
              </a:rPr>
              <a:t>원하는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448261"/>
                </a:solidFill>
                <a:latin typeface="BM HANNA Air"/>
                <a:cs typeface="BM HANNA Air"/>
              </a:rPr>
              <a:t>정보가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50" dirty="0">
                <a:solidFill>
                  <a:srgbClr val="448261"/>
                </a:solidFill>
                <a:latin typeface="BM HANNA Air"/>
                <a:cs typeface="BM HANNA Air"/>
              </a:rPr>
              <a:t>없어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15" dirty="0">
                <a:solidFill>
                  <a:srgbClr val="448261"/>
                </a:solidFill>
                <a:latin typeface="BM HANNA Air"/>
                <a:cs typeface="BM HANNA Air"/>
              </a:rPr>
              <a:t>불가피하게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448261"/>
                </a:solidFill>
                <a:latin typeface="BM HANNA Air"/>
                <a:cs typeface="BM HANNA Air"/>
              </a:rPr>
              <a:t>다른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25" dirty="0">
                <a:solidFill>
                  <a:srgbClr val="448261"/>
                </a:solidFill>
                <a:latin typeface="BM HANNA Air"/>
                <a:cs typeface="BM HANNA Air"/>
              </a:rPr>
              <a:t>테이블에서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5" dirty="0">
                <a:solidFill>
                  <a:srgbClr val="448261"/>
                </a:solidFill>
                <a:latin typeface="BM HANNA Air"/>
                <a:cs typeface="BM HANNA Air"/>
              </a:rPr>
              <a:t>정보를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25" dirty="0">
                <a:solidFill>
                  <a:srgbClr val="448261"/>
                </a:solidFill>
                <a:latin typeface="BM HANNA Air"/>
                <a:cs typeface="BM HANNA Air"/>
              </a:rPr>
              <a:t>가져와야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35" dirty="0">
                <a:solidFill>
                  <a:srgbClr val="448261"/>
                </a:solidFill>
                <a:latin typeface="BM HANNA Air"/>
                <a:cs typeface="BM HANNA Air"/>
              </a:rPr>
              <a:t>하는</a:t>
            </a:r>
            <a:r>
              <a:rPr sz="1350" spc="-9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5" dirty="0">
                <a:solidFill>
                  <a:srgbClr val="448261"/>
                </a:solidFill>
                <a:latin typeface="BM HANNA Air"/>
                <a:cs typeface="BM HANNA Air"/>
              </a:rPr>
              <a:t>경우</a:t>
            </a:r>
            <a:r>
              <a:rPr sz="1350" spc="5" dirty="0">
                <a:latin typeface="BM HANNA Air"/>
                <a:cs typeface="BM HANNA Air"/>
              </a:rPr>
              <a:t>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5" dirty="0">
                <a:latin typeface="BM HANNA Air"/>
                <a:cs typeface="BM HANNA Air"/>
              </a:rPr>
              <a:t>존재합니다</a:t>
            </a:r>
            <a:r>
              <a:rPr sz="1200" spc="-5" dirty="0">
                <a:latin typeface="Liberation Sans"/>
                <a:cs typeface="Liberation Sans"/>
              </a:rPr>
              <a:t>.</a:t>
            </a:r>
            <a:r>
              <a:rPr sz="1200" dirty="0">
                <a:latin typeface="Liberation Sans"/>
                <a:cs typeface="Liberation Sans"/>
              </a:rPr>
              <a:t> </a:t>
            </a:r>
            <a:r>
              <a:rPr sz="1350" spc="20" dirty="0">
                <a:latin typeface="BM HANNA Air"/>
                <a:cs typeface="BM HANNA Air"/>
              </a:rPr>
              <a:t>이처럼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향상을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저해하는</a:t>
            </a:r>
            <a:r>
              <a:rPr sz="1350" spc="-20" dirty="0">
                <a:latin typeface="BM HANNA Air"/>
                <a:cs typeface="BM HANNA Air"/>
              </a:rPr>
              <a:t> </a:t>
            </a:r>
            <a:r>
              <a:rPr sz="1350" spc="-15" dirty="0">
                <a:latin typeface="BM HANNA Air"/>
                <a:cs typeface="BM HANNA Air"/>
              </a:rPr>
              <a:t>요소는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매우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다양하며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처음부터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향상을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5" dirty="0">
                <a:latin typeface="BM HANNA Air"/>
                <a:cs typeface="BM HANNA Air"/>
              </a:rPr>
              <a:t>목적으로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진행하는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50" dirty="0">
                <a:latin typeface="BM HANNA Air"/>
                <a:cs typeface="BM HANNA Air"/>
              </a:rPr>
              <a:t>것이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25" dirty="0">
                <a:latin typeface="BM HANNA Air"/>
                <a:cs typeface="BM HANNA Air"/>
              </a:rPr>
              <a:t>모델링입니다</a:t>
            </a:r>
            <a:r>
              <a:rPr sz="1200" spc="25" dirty="0">
                <a:latin typeface="Liberation Sans"/>
                <a:cs typeface="Liberation Sans"/>
              </a:rPr>
              <a:t>.</a:t>
            </a:r>
            <a:r>
              <a:rPr sz="1200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향상이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20" dirty="0">
                <a:latin typeface="BM HANNA Air"/>
                <a:cs typeface="BM HANNA Air"/>
              </a:rPr>
              <a:t>목적이기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때문에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5" dirty="0">
                <a:latin typeface="BM HANNA Air"/>
                <a:cs typeface="BM HANNA Air"/>
              </a:rPr>
              <a:t>모</a:t>
            </a:r>
            <a:r>
              <a:rPr sz="1350" spc="-5" dirty="0">
                <a:latin typeface="BM HANNA Air"/>
                <a:cs typeface="BM HANNA Air"/>
              </a:rPr>
              <a:t> </a:t>
            </a:r>
            <a:r>
              <a:rPr sz="1350" u="sng" spc="-1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델링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-4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때부터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-2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정규화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,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350" u="sng" spc="-2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반정규화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,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350" u="sng" spc="-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테이블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-1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통합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,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데이터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분할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,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350" u="sng" spc="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조인구조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,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PK,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FK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350" u="sng" spc="-5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등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여러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3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가지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-4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성능과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-3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관련된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1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사항이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데이터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-4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모델링에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반영될</a:t>
            </a:r>
            <a:r>
              <a:rPr sz="1350" u="none" spc="-5" dirty="0"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수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있도록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-3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하는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것으로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-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정의할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수</a:t>
            </a:r>
            <a:r>
              <a:rPr sz="1350" u="sng" spc="-9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3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있습니다</a:t>
            </a:r>
            <a:r>
              <a:rPr sz="1200" u="none" spc="3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8415" algn="just">
              <a:lnSpc>
                <a:spcPct val="100000"/>
              </a:lnSpc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0" dirty="0">
                <a:latin typeface="UKIJ Tughra"/>
                <a:cs typeface="UKIJ Tughra"/>
              </a:rPr>
              <a:t> </a:t>
            </a:r>
            <a:r>
              <a:rPr sz="1700" spc="-50" dirty="0">
                <a:latin typeface="BM HANNA Air"/>
                <a:cs typeface="BM HANNA Air"/>
              </a:rPr>
              <a:t>성능</a:t>
            </a:r>
            <a:r>
              <a:rPr sz="1700" spc="-130" dirty="0">
                <a:latin typeface="BM HANNA Air"/>
                <a:cs typeface="BM HANNA Air"/>
              </a:rPr>
              <a:t> </a:t>
            </a:r>
            <a:r>
              <a:rPr sz="1700" spc="-20" dirty="0">
                <a:latin typeface="BM HANNA Air"/>
                <a:cs typeface="BM HANNA Air"/>
              </a:rPr>
              <a:t>데이터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700" spc="-35" dirty="0">
                <a:latin typeface="BM HANNA Air"/>
                <a:cs typeface="BM HANNA Air"/>
              </a:rPr>
              <a:t>모델링</a:t>
            </a:r>
            <a:r>
              <a:rPr sz="1700" spc="-130" dirty="0">
                <a:latin typeface="BM HANNA Air"/>
                <a:cs typeface="BM HANNA Air"/>
              </a:rPr>
              <a:t> </a:t>
            </a:r>
            <a:r>
              <a:rPr sz="1700" spc="-20" dirty="0">
                <a:latin typeface="BM HANNA Air"/>
                <a:cs typeface="BM HANNA Air"/>
              </a:rPr>
              <a:t>수행시점</a:t>
            </a:r>
            <a:endParaRPr sz="1700" dirty="0">
              <a:latin typeface="BM HANNA Air"/>
              <a:cs typeface="BM HANNA Air"/>
            </a:endParaRPr>
          </a:p>
          <a:p>
            <a:pPr marL="18415" marR="89535" algn="just">
              <a:lnSpc>
                <a:spcPct val="111100"/>
              </a:lnSpc>
              <a:spcBef>
                <a:spcPts val="370"/>
              </a:spcBef>
            </a:pP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향상을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위한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비용을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프로젝트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수행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중보단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60" dirty="0">
                <a:latin typeface="BM HANNA Air"/>
                <a:cs typeface="BM HANNA Air"/>
              </a:rPr>
              <a:t>사전에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철저하게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설계된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70" dirty="0">
                <a:latin typeface="BM HANNA Air"/>
                <a:cs typeface="BM HANNA Air"/>
              </a:rPr>
              <a:t>상태로</a:t>
            </a:r>
            <a:r>
              <a:rPr sz="1350" spc="-3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도입할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수록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비용이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60" dirty="0">
                <a:latin typeface="BM HANNA Air"/>
                <a:cs typeface="BM HANNA Air"/>
              </a:rPr>
              <a:t>적게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듭니다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3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특히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4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분석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및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설계</a:t>
            </a:r>
            <a:r>
              <a:rPr sz="1350" spc="-2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단계 </a:t>
            </a:r>
            <a:r>
              <a:rPr sz="1350" spc="-85" dirty="0">
                <a:latin typeface="BM HANNA Air"/>
                <a:cs typeface="BM HANNA Air"/>
              </a:rPr>
              <a:t>에서</a:t>
            </a:r>
            <a:r>
              <a:rPr sz="1350" spc="-2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105" dirty="0">
                <a:latin typeface="BM HANNA Air"/>
                <a:cs typeface="BM HANNA Air"/>
              </a:rPr>
              <a:t> </a:t>
            </a:r>
            <a:r>
              <a:rPr sz="1350" spc="-100" dirty="0">
                <a:latin typeface="BM HANNA Air"/>
                <a:cs typeface="BM HANNA Air"/>
              </a:rPr>
              <a:t>모델에</a:t>
            </a:r>
            <a:r>
              <a:rPr sz="1350" spc="-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성능을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고려한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10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모델링을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수행할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경우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저하로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인해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발생하는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재업무</a:t>
            </a:r>
            <a:r>
              <a:rPr sz="1200" spc="-10" dirty="0">
                <a:latin typeface="Liberation Sans"/>
                <a:cs typeface="Liberation Sans"/>
              </a:rPr>
              <a:t>(Rework)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비용을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최소화할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30" dirty="0">
                <a:latin typeface="BM HANNA Air"/>
                <a:cs typeface="BM HANNA Air"/>
              </a:rPr>
              <a:t>있습니 </a:t>
            </a:r>
            <a:r>
              <a:rPr sz="1350" spc="-25" dirty="0">
                <a:latin typeface="BM HANNA Air"/>
                <a:cs typeface="BM HANNA Air"/>
              </a:rPr>
              <a:t>다</a:t>
            </a:r>
            <a:r>
              <a:rPr sz="1200" spc="-25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3450" y="5200650"/>
            <a:ext cx="1809750" cy="9525"/>
          </a:xfrm>
          <a:custGeom>
            <a:avLst/>
            <a:gdLst/>
            <a:ahLst/>
            <a:cxnLst/>
            <a:rect l="l" t="t" r="r" b="b"/>
            <a:pathLst>
              <a:path w="1809750" h="9525">
                <a:moveTo>
                  <a:pt x="1809750" y="9525"/>
                </a:moveTo>
                <a:lnTo>
                  <a:pt x="0" y="9525"/>
                </a:lnTo>
                <a:lnTo>
                  <a:pt x="0" y="0"/>
                </a:lnTo>
                <a:lnTo>
                  <a:pt x="1809750" y="0"/>
                </a:lnTo>
                <a:lnTo>
                  <a:pt x="1809750" y="9525"/>
                </a:lnTo>
                <a:close/>
              </a:path>
            </a:pathLst>
          </a:custGeom>
          <a:solidFill>
            <a:srgbClr val="37342E">
              <a:alpha val="1262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3450" y="5410200"/>
            <a:ext cx="876300" cy="9525"/>
          </a:xfrm>
          <a:custGeom>
            <a:avLst/>
            <a:gdLst/>
            <a:ahLst/>
            <a:cxnLst/>
            <a:rect l="l" t="t" r="r" b="b"/>
            <a:pathLst>
              <a:path w="876300" h="9525">
                <a:moveTo>
                  <a:pt x="876300" y="9525"/>
                </a:moveTo>
                <a:lnTo>
                  <a:pt x="0" y="9525"/>
                </a:lnTo>
                <a:lnTo>
                  <a:pt x="0" y="0"/>
                </a:lnTo>
                <a:lnTo>
                  <a:pt x="876300" y="0"/>
                </a:lnTo>
                <a:lnTo>
                  <a:pt x="876300" y="9525"/>
                </a:lnTo>
                <a:close/>
              </a:path>
            </a:pathLst>
          </a:custGeom>
          <a:solidFill>
            <a:srgbClr val="37342E">
              <a:alpha val="1262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3450" y="5629275"/>
            <a:ext cx="1400175" cy="9525"/>
          </a:xfrm>
          <a:custGeom>
            <a:avLst/>
            <a:gdLst/>
            <a:ahLst/>
            <a:cxnLst/>
            <a:rect l="l" t="t" r="r" b="b"/>
            <a:pathLst>
              <a:path w="1400175" h="9525">
                <a:moveTo>
                  <a:pt x="1400175" y="9525"/>
                </a:moveTo>
                <a:lnTo>
                  <a:pt x="0" y="9525"/>
                </a:lnTo>
                <a:lnTo>
                  <a:pt x="0" y="0"/>
                </a:lnTo>
                <a:lnTo>
                  <a:pt x="1400175" y="0"/>
                </a:lnTo>
                <a:lnTo>
                  <a:pt x="1400175" y="9525"/>
                </a:lnTo>
                <a:close/>
              </a:path>
            </a:pathLst>
          </a:custGeom>
          <a:solidFill>
            <a:srgbClr val="37342E">
              <a:alpha val="1262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xfrm>
            <a:off x="933450" y="3086939"/>
            <a:ext cx="8342051" cy="26731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/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Liberation Sans"/>
                <a:cs typeface="Liberation Sans"/>
              </a:rPr>
              <a:t>[</a:t>
            </a:r>
            <a:r>
              <a:rPr dirty="0"/>
              <a:t>수업</a:t>
            </a:r>
            <a:r>
              <a:rPr spc="-65" dirty="0"/>
              <a:t> </a:t>
            </a:r>
            <a:r>
              <a:rPr spc="-25" dirty="0"/>
              <a:t>목표</a:t>
            </a:r>
            <a:r>
              <a:rPr sz="1200" b="1" spc="-25" dirty="0">
                <a:latin typeface="Liberation Sans"/>
                <a:cs typeface="Liberation Sans"/>
              </a:rPr>
              <a:t>]</a:t>
            </a:r>
            <a:endParaRPr sz="1200" dirty="0">
              <a:latin typeface="Liberation Sans"/>
              <a:cs typeface="Liberation Sans"/>
            </a:endParaRPr>
          </a:p>
          <a:p>
            <a:pPr marL="286385">
              <a:lnSpc>
                <a:spcPct val="100000"/>
              </a:lnSpc>
              <a:spcBef>
                <a:spcPts val="930"/>
              </a:spcBef>
            </a:pPr>
            <a:r>
              <a:rPr dirty="0"/>
              <a:t>데이터</a:t>
            </a:r>
            <a:r>
              <a:rPr spc="-75" dirty="0"/>
              <a:t> </a:t>
            </a:r>
            <a:r>
              <a:rPr spc="-55" dirty="0"/>
              <a:t>모델과</a:t>
            </a:r>
            <a:r>
              <a:rPr spc="-75" dirty="0"/>
              <a:t> </a:t>
            </a:r>
            <a:r>
              <a:rPr dirty="0"/>
              <a:t>성능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pc="-30" dirty="0"/>
              <a:t>데이터베이스에</a:t>
            </a:r>
            <a:r>
              <a:rPr spc="-75" dirty="0"/>
              <a:t> </a:t>
            </a:r>
            <a:r>
              <a:rPr spc="-55" dirty="0"/>
              <a:t>대한</a:t>
            </a:r>
            <a:r>
              <a:rPr spc="-75" dirty="0"/>
              <a:t> </a:t>
            </a:r>
            <a:r>
              <a:rPr dirty="0"/>
              <a:t>전반적인</a:t>
            </a:r>
            <a:r>
              <a:rPr spc="-70" dirty="0"/>
              <a:t> </a:t>
            </a:r>
            <a:r>
              <a:rPr spc="-35" dirty="0"/>
              <a:t>내용을</a:t>
            </a:r>
            <a:r>
              <a:rPr spc="-75" dirty="0"/>
              <a:t> </a:t>
            </a:r>
            <a:r>
              <a:rPr spc="-10" dirty="0"/>
              <a:t>학습합니다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/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1200" b="1" spc="-20" dirty="0">
                <a:latin typeface="Liberation Sans"/>
                <a:cs typeface="Liberation Sans"/>
              </a:rPr>
              <a:t>[</a:t>
            </a:r>
            <a:r>
              <a:rPr spc="-20" dirty="0"/>
              <a:t>목차</a:t>
            </a:r>
            <a:r>
              <a:rPr sz="1200" b="1" spc="-20" dirty="0">
                <a:latin typeface="Liberation Sans"/>
                <a:cs typeface="Liberation Sans"/>
              </a:rPr>
              <a:t>]</a:t>
            </a:r>
            <a:endParaRPr sz="1200" dirty="0">
              <a:latin typeface="Liberation Sans"/>
              <a:cs typeface="Liberation Sans"/>
            </a:endParaRPr>
          </a:p>
          <a:p>
            <a:pPr marL="253365" indent="-221615">
              <a:lnSpc>
                <a:spcPct val="100000"/>
              </a:lnSpc>
              <a:spcBef>
                <a:spcPts val="905"/>
              </a:spcBef>
              <a:buSzPct val="91304"/>
              <a:buFont typeface="Liberation Sans"/>
              <a:buAutoNum type="arabicPeriod"/>
              <a:tabLst>
                <a:tab pos="253365" algn="l"/>
              </a:tabLst>
            </a:pPr>
            <a:r>
              <a:rPr sz="1150" dirty="0">
                <a:solidFill>
                  <a:srgbClr val="787773"/>
                </a:solidFill>
              </a:rPr>
              <a:t>성능</a:t>
            </a:r>
            <a:r>
              <a:rPr sz="1150" spc="-35" dirty="0">
                <a:solidFill>
                  <a:srgbClr val="787773"/>
                </a:solidFill>
              </a:rPr>
              <a:t> </a:t>
            </a:r>
            <a:r>
              <a:rPr sz="1150" dirty="0">
                <a:solidFill>
                  <a:srgbClr val="787773"/>
                </a:solidFill>
              </a:rPr>
              <a:t>데이터</a:t>
            </a:r>
            <a:r>
              <a:rPr sz="1150" spc="-30" dirty="0">
                <a:solidFill>
                  <a:srgbClr val="787773"/>
                </a:solidFill>
              </a:rPr>
              <a:t> </a:t>
            </a:r>
            <a:r>
              <a:rPr sz="1150" dirty="0">
                <a:solidFill>
                  <a:srgbClr val="787773"/>
                </a:solidFill>
              </a:rPr>
              <a:t>모델링과</a:t>
            </a:r>
            <a:r>
              <a:rPr sz="1150" spc="-30" dirty="0">
                <a:solidFill>
                  <a:srgbClr val="787773"/>
                </a:solidFill>
              </a:rPr>
              <a:t> </a:t>
            </a:r>
            <a:r>
              <a:rPr sz="1150" spc="-25" dirty="0">
                <a:solidFill>
                  <a:srgbClr val="787773"/>
                </a:solidFill>
              </a:rPr>
              <a:t>정규화</a:t>
            </a:r>
            <a:endParaRPr sz="1150" dirty="0"/>
          </a:p>
          <a:p>
            <a:pPr marL="253365" indent="-221615">
              <a:lnSpc>
                <a:spcPct val="100000"/>
              </a:lnSpc>
              <a:spcBef>
                <a:spcPts val="270"/>
              </a:spcBef>
              <a:buSzPct val="91304"/>
              <a:buFont typeface="Liberation Sans"/>
              <a:buAutoNum type="arabicPeriod"/>
              <a:tabLst>
                <a:tab pos="253365" algn="l"/>
              </a:tabLst>
            </a:pPr>
            <a:r>
              <a:rPr sz="1150" dirty="0">
                <a:solidFill>
                  <a:srgbClr val="787773"/>
                </a:solidFill>
              </a:rPr>
              <a:t>정규화</a:t>
            </a:r>
            <a:r>
              <a:rPr sz="1150" spc="-65" dirty="0">
                <a:solidFill>
                  <a:srgbClr val="787773"/>
                </a:solidFill>
              </a:rPr>
              <a:t> </a:t>
            </a:r>
            <a:r>
              <a:rPr sz="1150" spc="-25" dirty="0">
                <a:solidFill>
                  <a:srgbClr val="787773"/>
                </a:solidFill>
              </a:rPr>
              <a:t>이론</a:t>
            </a:r>
            <a:endParaRPr sz="1150" dirty="0"/>
          </a:p>
          <a:p>
            <a:pPr marL="253365" indent="-221615">
              <a:lnSpc>
                <a:spcPct val="100000"/>
              </a:lnSpc>
              <a:spcBef>
                <a:spcPts val="345"/>
              </a:spcBef>
              <a:buSzPct val="91304"/>
              <a:buFont typeface="Liberation Sans"/>
              <a:buAutoNum type="arabicPeriod"/>
              <a:tabLst>
                <a:tab pos="253365" algn="l"/>
              </a:tabLst>
            </a:pPr>
            <a:r>
              <a:rPr sz="1150" dirty="0">
                <a:solidFill>
                  <a:srgbClr val="787773"/>
                </a:solidFill>
              </a:rPr>
              <a:t>반정규화</a:t>
            </a:r>
            <a:r>
              <a:rPr sz="1150" spc="-45" dirty="0">
                <a:solidFill>
                  <a:srgbClr val="787773"/>
                </a:solidFill>
              </a:rPr>
              <a:t> </a:t>
            </a:r>
            <a:r>
              <a:rPr sz="1150" spc="-20" dirty="0">
                <a:solidFill>
                  <a:srgbClr val="787773"/>
                </a:solidFill>
              </a:rPr>
              <a:t>개념과</a:t>
            </a:r>
            <a:r>
              <a:rPr sz="1150" spc="-45" dirty="0">
                <a:solidFill>
                  <a:srgbClr val="787773"/>
                </a:solidFill>
              </a:rPr>
              <a:t> </a:t>
            </a:r>
            <a:r>
              <a:rPr sz="1150" spc="-25" dirty="0">
                <a:solidFill>
                  <a:srgbClr val="787773"/>
                </a:solidFill>
              </a:rPr>
              <a:t>설명</a:t>
            </a:r>
            <a:endParaRPr sz="115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90625" y="3333750"/>
          <a:ext cx="5248275" cy="138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/>
                <a:gridCol w="1724025"/>
                <a:gridCol w="1619250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50" b="1" dirty="0">
                          <a:latin typeface="Liberation Sans"/>
                          <a:cs typeface="Liberation Sans"/>
                        </a:rPr>
                        <a:t>1.</a:t>
                      </a:r>
                      <a:r>
                        <a:rPr sz="1050" b="1" spc="1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대상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조사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50" b="1" dirty="0">
                          <a:latin typeface="Liberation Sans"/>
                          <a:cs typeface="Liberation Sans"/>
                        </a:rPr>
                        <a:t>2.</a:t>
                      </a:r>
                      <a:r>
                        <a:rPr sz="1050" b="1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다른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방법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유도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검토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50" b="1" dirty="0">
                          <a:latin typeface="Liberation Sans"/>
                          <a:cs typeface="Liberation Sans"/>
                        </a:rPr>
                        <a:t>3.</a:t>
                      </a:r>
                      <a:r>
                        <a:rPr sz="1050" b="1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적용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범위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처리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빈도수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조사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뷰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(View)</a:t>
                      </a:r>
                      <a:r>
                        <a:rPr sz="1050" spc="-2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테이블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테이블의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반정규화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대량의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범위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처리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조사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클러스터링</a:t>
                      </a:r>
                      <a:r>
                        <a:rPr sz="1150" spc="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적용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속성의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반정규화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통계성</a:t>
                      </a:r>
                      <a:r>
                        <a:rPr sz="1150" spc="-7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프로세스</a:t>
                      </a:r>
                      <a:r>
                        <a:rPr sz="1150" spc="-7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조사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인덱스의</a:t>
                      </a:r>
                      <a:r>
                        <a:rPr sz="1150" spc="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조정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관계의</a:t>
                      </a:r>
                      <a:r>
                        <a:rPr sz="1150" spc="-6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반정규화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조인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개수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응용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어플리케이션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6850" y="8839200"/>
          <a:ext cx="5819775" cy="2117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00"/>
                <a:gridCol w="4105275"/>
              </a:tblGrid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기법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설명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1:1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관계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병합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marR="121285">
                        <a:lnSpc>
                          <a:spcPct val="114100"/>
                        </a:lnSpc>
                        <a:spcBef>
                          <a:spcPts val="114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1:1</a:t>
                      </a:r>
                      <a:r>
                        <a:rPr sz="1050" spc="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관계를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통합하여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향상시키는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방법입니다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2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개의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테이블을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하나의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병합하여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0" dirty="0">
                          <a:latin typeface="BM HANNA Air"/>
                          <a:cs typeface="BM HANNA Air"/>
                        </a:rPr>
                        <a:t>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조인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연산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제거합니다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4604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1:M</a:t>
                      </a:r>
                      <a:r>
                        <a:rPr sz="1050" spc="2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관계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병합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marR="170180">
                        <a:lnSpc>
                          <a:spcPct val="114100"/>
                        </a:lnSpc>
                        <a:spcBef>
                          <a:spcPts val="114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1:M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관계를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통합하여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성능을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향상시키는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방법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60" dirty="0">
                          <a:latin typeface="BM HANNA Air"/>
                          <a:cs typeface="BM HANNA Air"/>
                        </a:rPr>
                        <a:t>입니다</a:t>
                      </a:r>
                      <a:r>
                        <a:rPr sz="1050" spc="6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2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개의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테이블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을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하나의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테이블로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병합하여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0" dirty="0">
                          <a:latin typeface="BM HANNA Air"/>
                          <a:cs typeface="BM HANNA Air"/>
                        </a:rPr>
                        <a:t>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조인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연산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제거합니다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4604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슈퍼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/</a:t>
                      </a:r>
                      <a:r>
                        <a:rPr sz="1050" spc="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서브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60" dirty="0">
                          <a:latin typeface="BM HANNA Air"/>
                          <a:cs typeface="BM HANNA Air"/>
                        </a:rPr>
                        <a:t>타입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병합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marR="98425">
                        <a:lnSpc>
                          <a:spcPct val="114100"/>
                        </a:lnSpc>
                        <a:spcBef>
                          <a:spcPts val="114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6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슈퍼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/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서브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관계를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통합하여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성능을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향상시키는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방법입니다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6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6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슈퍼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/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서브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관계를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하나의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테이블로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병합하여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0" dirty="0">
                          <a:latin typeface="BM HANNA Air"/>
                          <a:cs typeface="BM HANNA Air"/>
                        </a:rPr>
                        <a:t>간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조인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연산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제거합니다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4604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66850" y="11325225"/>
          <a:ext cx="6010275" cy="2028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4867275"/>
              </a:tblGrid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기법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설명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수직</a:t>
                      </a:r>
                      <a:r>
                        <a:rPr sz="1150" spc="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분할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69215">
                        <a:lnSpc>
                          <a:spcPct val="114100"/>
                        </a:lnSpc>
                        <a:spcBef>
                          <a:spcPts val="114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6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단위의 테이블을 디스크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입력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/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출력을 분산하여 처리하기 위해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테이블을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1:1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로 분 리하여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처리하는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방법입니다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6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5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예를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들어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,</a:t>
                      </a:r>
                      <a:r>
                        <a:rPr sz="1050" spc="6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게시글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테이블의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조회수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칼럼은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업데이트가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많이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5" dirty="0">
                          <a:latin typeface="BM HANNA Air"/>
                          <a:cs typeface="BM HANNA Air"/>
                        </a:rPr>
                        <a:t>일어나기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때문에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게시글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조회를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저장하기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위한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테이블을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따로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두고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처리하는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35" dirty="0">
                          <a:latin typeface="BM HANNA Air"/>
                          <a:cs typeface="BM HANNA Air"/>
                        </a:rPr>
                        <a:t>것이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6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향상에</a:t>
                      </a:r>
                      <a:r>
                        <a:rPr sz="1150" spc="-6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좋습니다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4604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수평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분할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94615">
                        <a:lnSpc>
                          <a:spcPct val="114100"/>
                        </a:lnSpc>
                        <a:spcBef>
                          <a:spcPts val="114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3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행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단위로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60" dirty="0">
                          <a:latin typeface="BM HANNA Air"/>
                          <a:cs typeface="BM HANNA Air"/>
                        </a:rPr>
                        <a:t>집중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발생하는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디스크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입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/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출력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및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접근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효율을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높여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성능을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향상시 </a:t>
                      </a:r>
                      <a:r>
                        <a:rPr sz="1150" spc="75" dirty="0">
                          <a:latin typeface="BM HANNA Air"/>
                          <a:cs typeface="BM HANNA Air"/>
                        </a:rPr>
                        <a:t>키기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위해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행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단위로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테이블을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분리하는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방법입니다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5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4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하나의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테이블에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있는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값을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0" dirty="0">
                          <a:latin typeface="BM HANNA Air"/>
                          <a:cs typeface="BM HANNA Air"/>
                        </a:rPr>
                        <a:t>기준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으로 테이블을 분할합니다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6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7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예를 들어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,</a:t>
                      </a:r>
                      <a:r>
                        <a:rPr sz="1050" spc="7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요금 납부 테이블을 년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/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월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/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일 테이블로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분할합 니다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4604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0" y="914399"/>
            <a:ext cx="4114800" cy="14097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75840" y="2915902"/>
            <a:ext cx="1405890" cy="294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0" dirty="0">
                <a:latin typeface="UKIJ Tughra"/>
                <a:cs typeface="UKIJ Tughra"/>
              </a:rPr>
              <a:t> </a:t>
            </a:r>
            <a:r>
              <a:rPr sz="1700" spc="-50" dirty="0">
                <a:latin typeface="BM HANNA Air"/>
                <a:cs typeface="BM HANNA Air"/>
              </a:rPr>
              <a:t>반정규화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절차</a:t>
            </a:r>
            <a:endParaRPr sz="1700">
              <a:latin typeface="BM HANNA Air"/>
              <a:cs typeface="BM HANNA Ai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0960" y="5716904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677"/>
                </a:moveTo>
                <a:lnTo>
                  <a:pt x="0" y="0"/>
                </a:lnTo>
                <a:lnTo>
                  <a:pt x="100459" y="0"/>
                </a:lnTo>
                <a:lnTo>
                  <a:pt x="50229" y="86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5400" y="79343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1782" y="44767"/>
                </a:lnTo>
                <a:lnTo>
                  <a:pt x="9207" y="42862"/>
                </a:lnTo>
                <a:lnTo>
                  <a:pt x="6974" y="40957"/>
                </a:lnTo>
                <a:lnTo>
                  <a:pt x="4741" y="38100"/>
                </a:lnTo>
                <a:lnTo>
                  <a:pt x="3021" y="36194"/>
                </a:lnTo>
                <a:lnTo>
                  <a:pt x="1812" y="33337"/>
                </a:lnTo>
                <a:lnTo>
                  <a:pt x="603" y="29527"/>
                </a:lnTo>
                <a:lnTo>
                  <a:pt x="0" y="26669"/>
                </a:lnTo>
                <a:lnTo>
                  <a:pt x="0" y="20955"/>
                </a:lnTo>
                <a:lnTo>
                  <a:pt x="603" y="17144"/>
                </a:lnTo>
                <a:lnTo>
                  <a:pt x="3021" y="11430"/>
                </a:lnTo>
                <a:lnTo>
                  <a:pt x="4741" y="9525"/>
                </a:lnTo>
                <a:lnTo>
                  <a:pt x="6974" y="6667"/>
                </a:lnTo>
                <a:lnTo>
                  <a:pt x="9207" y="4762"/>
                </a:lnTo>
                <a:lnTo>
                  <a:pt x="11782" y="2857"/>
                </a:lnTo>
                <a:lnTo>
                  <a:pt x="20654" y="0"/>
                </a:lnTo>
                <a:lnTo>
                  <a:pt x="26970" y="0"/>
                </a:lnTo>
                <a:lnTo>
                  <a:pt x="35842" y="2857"/>
                </a:lnTo>
                <a:lnTo>
                  <a:pt x="38417" y="4762"/>
                </a:lnTo>
                <a:lnTo>
                  <a:pt x="40650" y="6667"/>
                </a:lnTo>
                <a:lnTo>
                  <a:pt x="42883" y="9525"/>
                </a:lnTo>
                <a:lnTo>
                  <a:pt x="44603" y="11430"/>
                </a:lnTo>
                <a:lnTo>
                  <a:pt x="47021" y="17144"/>
                </a:lnTo>
                <a:lnTo>
                  <a:pt x="47625" y="20955"/>
                </a:lnTo>
                <a:lnTo>
                  <a:pt x="47625" y="23812"/>
                </a:lnTo>
                <a:lnTo>
                  <a:pt x="47625" y="26669"/>
                </a:lnTo>
                <a:lnTo>
                  <a:pt x="47021" y="29527"/>
                </a:lnTo>
                <a:lnTo>
                  <a:pt x="45812" y="33337"/>
                </a:lnTo>
                <a:lnTo>
                  <a:pt x="44603" y="36194"/>
                </a:lnTo>
                <a:lnTo>
                  <a:pt x="42883" y="38100"/>
                </a:lnTo>
                <a:lnTo>
                  <a:pt x="40650" y="40957"/>
                </a:lnTo>
                <a:lnTo>
                  <a:pt x="38417" y="42862"/>
                </a:lnTo>
                <a:lnTo>
                  <a:pt x="35842" y="44767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1625" y="82581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669"/>
                </a:lnTo>
                <a:lnTo>
                  <a:pt x="47021" y="29527"/>
                </a:lnTo>
                <a:lnTo>
                  <a:pt x="45812" y="33337"/>
                </a:lnTo>
                <a:lnTo>
                  <a:pt x="44603" y="36194"/>
                </a:lnTo>
                <a:lnTo>
                  <a:pt x="42883" y="38100"/>
                </a:lnTo>
                <a:lnTo>
                  <a:pt x="40650" y="40957"/>
                </a:lnTo>
                <a:lnTo>
                  <a:pt x="38417" y="42862"/>
                </a:lnTo>
                <a:lnTo>
                  <a:pt x="35842" y="44767"/>
                </a:lnTo>
                <a:lnTo>
                  <a:pt x="32925" y="45719"/>
                </a:lnTo>
                <a:lnTo>
                  <a:pt x="30007" y="46672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6672"/>
                </a:lnTo>
                <a:lnTo>
                  <a:pt x="14699" y="45719"/>
                </a:lnTo>
                <a:lnTo>
                  <a:pt x="11782" y="44767"/>
                </a:lnTo>
                <a:lnTo>
                  <a:pt x="9207" y="42862"/>
                </a:lnTo>
                <a:lnTo>
                  <a:pt x="6974" y="40957"/>
                </a:lnTo>
                <a:lnTo>
                  <a:pt x="4741" y="38100"/>
                </a:lnTo>
                <a:lnTo>
                  <a:pt x="3021" y="36194"/>
                </a:lnTo>
                <a:lnTo>
                  <a:pt x="1812" y="33337"/>
                </a:lnTo>
                <a:lnTo>
                  <a:pt x="603" y="29527"/>
                </a:lnTo>
                <a:lnTo>
                  <a:pt x="0" y="26669"/>
                </a:lnTo>
                <a:lnTo>
                  <a:pt x="0" y="23812"/>
                </a:lnTo>
                <a:lnTo>
                  <a:pt x="0" y="20955"/>
                </a:lnTo>
                <a:lnTo>
                  <a:pt x="603" y="17144"/>
                </a:lnTo>
                <a:lnTo>
                  <a:pt x="1812" y="14287"/>
                </a:lnTo>
                <a:lnTo>
                  <a:pt x="3021" y="11430"/>
                </a:lnTo>
                <a:lnTo>
                  <a:pt x="4741" y="9525"/>
                </a:lnTo>
                <a:lnTo>
                  <a:pt x="6974" y="6667"/>
                </a:lnTo>
                <a:lnTo>
                  <a:pt x="9207" y="4762"/>
                </a:lnTo>
                <a:lnTo>
                  <a:pt x="11782" y="2857"/>
                </a:lnTo>
                <a:lnTo>
                  <a:pt x="14699" y="1905"/>
                </a:lnTo>
                <a:lnTo>
                  <a:pt x="17617" y="952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952"/>
                </a:lnTo>
                <a:lnTo>
                  <a:pt x="32925" y="1905"/>
                </a:lnTo>
                <a:lnTo>
                  <a:pt x="35842" y="2857"/>
                </a:lnTo>
                <a:lnTo>
                  <a:pt x="38417" y="4762"/>
                </a:lnTo>
                <a:lnTo>
                  <a:pt x="40650" y="6667"/>
                </a:lnTo>
                <a:lnTo>
                  <a:pt x="42883" y="9525"/>
                </a:lnTo>
                <a:lnTo>
                  <a:pt x="44603" y="11430"/>
                </a:lnTo>
                <a:lnTo>
                  <a:pt x="45812" y="14287"/>
                </a:lnTo>
                <a:lnTo>
                  <a:pt x="47021" y="17144"/>
                </a:lnTo>
                <a:lnTo>
                  <a:pt x="47625" y="20955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1625" y="85725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669"/>
                </a:lnTo>
                <a:lnTo>
                  <a:pt x="47021" y="29527"/>
                </a:lnTo>
                <a:lnTo>
                  <a:pt x="45812" y="33337"/>
                </a:lnTo>
                <a:lnTo>
                  <a:pt x="44603" y="36194"/>
                </a:lnTo>
                <a:lnTo>
                  <a:pt x="42883" y="38100"/>
                </a:lnTo>
                <a:lnTo>
                  <a:pt x="40650" y="40957"/>
                </a:lnTo>
                <a:lnTo>
                  <a:pt x="38417" y="42862"/>
                </a:lnTo>
                <a:lnTo>
                  <a:pt x="35842" y="44767"/>
                </a:lnTo>
                <a:lnTo>
                  <a:pt x="32925" y="45719"/>
                </a:lnTo>
                <a:lnTo>
                  <a:pt x="30007" y="46672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6672"/>
                </a:lnTo>
                <a:lnTo>
                  <a:pt x="14699" y="45719"/>
                </a:lnTo>
                <a:lnTo>
                  <a:pt x="11782" y="44767"/>
                </a:lnTo>
                <a:lnTo>
                  <a:pt x="9207" y="42862"/>
                </a:lnTo>
                <a:lnTo>
                  <a:pt x="6974" y="40957"/>
                </a:lnTo>
                <a:lnTo>
                  <a:pt x="4741" y="38100"/>
                </a:lnTo>
                <a:lnTo>
                  <a:pt x="3021" y="36194"/>
                </a:lnTo>
                <a:lnTo>
                  <a:pt x="1812" y="33337"/>
                </a:lnTo>
                <a:lnTo>
                  <a:pt x="603" y="29527"/>
                </a:lnTo>
                <a:lnTo>
                  <a:pt x="0" y="26669"/>
                </a:lnTo>
                <a:lnTo>
                  <a:pt x="0" y="23812"/>
                </a:lnTo>
                <a:lnTo>
                  <a:pt x="0" y="20955"/>
                </a:lnTo>
                <a:lnTo>
                  <a:pt x="603" y="17144"/>
                </a:lnTo>
                <a:lnTo>
                  <a:pt x="1812" y="14287"/>
                </a:lnTo>
                <a:lnTo>
                  <a:pt x="3021" y="11430"/>
                </a:lnTo>
                <a:lnTo>
                  <a:pt x="4741" y="9525"/>
                </a:lnTo>
                <a:lnTo>
                  <a:pt x="6974" y="6667"/>
                </a:lnTo>
                <a:lnTo>
                  <a:pt x="9207" y="4762"/>
                </a:lnTo>
                <a:lnTo>
                  <a:pt x="11782" y="2857"/>
                </a:lnTo>
                <a:lnTo>
                  <a:pt x="14699" y="1905"/>
                </a:lnTo>
                <a:lnTo>
                  <a:pt x="17617" y="952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952"/>
                </a:lnTo>
                <a:lnTo>
                  <a:pt x="32925" y="1905"/>
                </a:lnTo>
                <a:lnTo>
                  <a:pt x="35842" y="2857"/>
                </a:lnTo>
                <a:lnTo>
                  <a:pt x="38417" y="4762"/>
                </a:lnTo>
                <a:lnTo>
                  <a:pt x="40650" y="6667"/>
                </a:lnTo>
                <a:lnTo>
                  <a:pt x="42883" y="9525"/>
                </a:lnTo>
                <a:lnTo>
                  <a:pt x="44603" y="11430"/>
                </a:lnTo>
                <a:lnTo>
                  <a:pt x="45812" y="14287"/>
                </a:lnTo>
                <a:lnTo>
                  <a:pt x="47021" y="17144"/>
                </a:lnTo>
                <a:lnTo>
                  <a:pt x="47625" y="20955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69590" y="4755667"/>
            <a:ext cx="8590280" cy="393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 marR="132080">
              <a:lnSpc>
                <a:spcPct val="111100"/>
              </a:lnSpc>
              <a:spcBef>
                <a:spcPts val="95"/>
              </a:spcBef>
            </a:pPr>
            <a:r>
              <a:rPr sz="1350" dirty="0">
                <a:latin typeface="BM HANNA Air"/>
                <a:cs typeface="BM HANNA Air"/>
              </a:rPr>
              <a:t>여기서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핵심은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반정규화를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반드시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적용해야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하는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요소가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아니라는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점입니다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40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반정규화를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수행할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때는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중복이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많이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발생하기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때문에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이에 </a:t>
            </a:r>
            <a:r>
              <a:rPr sz="1350" spc="-10" dirty="0">
                <a:latin typeface="BM HANNA Air"/>
                <a:cs typeface="BM HANNA Air"/>
              </a:rPr>
              <a:t>영향을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받는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요소들이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많습니다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따라서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반정규화의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대상을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먼저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조사하고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다른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방법이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있는지를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먼저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찾아보고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적용해야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합니다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Liberation Sans"/>
                <a:cs typeface="Liberation Sans"/>
              </a:rPr>
              <a:t>2)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반정규화의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기법</a:t>
            </a:r>
            <a:endParaRPr sz="1350">
              <a:latin typeface="BM HANNA Air"/>
              <a:cs typeface="BM HANNA Air"/>
            </a:endParaRPr>
          </a:p>
          <a:p>
            <a:pPr marL="18415" marR="5080">
              <a:lnSpc>
                <a:spcPct val="111100"/>
              </a:lnSpc>
              <a:spcBef>
                <a:spcPts val="600"/>
              </a:spcBef>
            </a:pPr>
            <a:r>
              <a:rPr sz="1350" spc="-20" dirty="0">
                <a:latin typeface="BM HANNA Air"/>
                <a:cs typeface="BM HANNA Air"/>
              </a:rPr>
              <a:t>반정규화를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수행하는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방법은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반정규화</a:t>
            </a:r>
            <a:r>
              <a:rPr sz="1200" spc="-10" dirty="0">
                <a:latin typeface="Liberation Sans"/>
                <a:cs typeface="Liberation Sans"/>
              </a:rPr>
              <a:t>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반정규화</a:t>
            </a:r>
            <a:r>
              <a:rPr sz="1200" spc="-10" dirty="0">
                <a:latin typeface="Liberation Sans"/>
                <a:cs typeface="Liberation Sans"/>
              </a:rPr>
              <a:t>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그리고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관계에서의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반정규화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이렇게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3</a:t>
            </a:r>
            <a:r>
              <a:rPr sz="1350" dirty="0">
                <a:latin typeface="BM HANNA Air"/>
                <a:cs typeface="BM HANNA Air"/>
              </a:rPr>
              <a:t>가지가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존재합니다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이에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80" dirty="0">
                <a:latin typeface="BM HANNA Air"/>
                <a:cs typeface="BM HANNA Air"/>
              </a:rPr>
              <a:t>대해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하 </a:t>
            </a:r>
            <a:r>
              <a:rPr sz="1350" dirty="0">
                <a:latin typeface="BM HANNA Air"/>
                <a:cs typeface="BM HANNA Air"/>
              </a:rPr>
              <a:t>나씩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알아보도록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하겠습니다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200">
              <a:latin typeface="Liberation Sans"/>
              <a:cs typeface="Liberation Sans"/>
            </a:endParaRPr>
          </a:p>
          <a:p>
            <a:pPr marL="18415">
              <a:lnSpc>
                <a:spcPct val="100000"/>
              </a:lnSpc>
              <a:spcBef>
                <a:spcPts val="5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0" dirty="0">
                <a:latin typeface="UKIJ Tughra"/>
                <a:cs typeface="UKIJ Tughra"/>
              </a:rPr>
              <a:t> </a:t>
            </a:r>
            <a:r>
              <a:rPr sz="1700" spc="-30" dirty="0">
                <a:latin typeface="BM HANNA Air"/>
                <a:cs typeface="BM HANNA Air"/>
              </a:rPr>
              <a:t>테이블</a:t>
            </a:r>
            <a:r>
              <a:rPr sz="1700" spc="-130" dirty="0">
                <a:latin typeface="BM HANNA Air"/>
                <a:cs typeface="BM HANNA Air"/>
              </a:rPr>
              <a:t> </a:t>
            </a:r>
            <a:r>
              <a:rPr sz="1700" spc="-20" dirty="0">
                <a:latin typeface="BM HANNA Air"/>
                <a:cs typeface="BM HANNA Air"/>
              </a:rPr>
              <a:t>반정규화</a:t>
            </a:r>
            <a:endParaRPr sz="170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  <a:spcBef>
                <a:spcPts val="550"/>
              </a:spcBef>
            </a:pP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반정규화는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병합</a:t>
            </a:r>
            <a:r>
              <a:rPr sz="1200" spc="-10" dirty="0">
                <a:latin typeface="Liberation Sans"/>
                <a:cs typeface="Liberation Sans"/>
              </a:rPr>
              <a:t>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분할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추가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이렇게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3</a:t>
            </a:r>
            <a:r>
              <a:rPr sz="1350" dirty="0">
                <a:latin typeface="BM HANNA Air"/>
                <a:cs typeface="BM HANNA Air"/>
              </a:rPr>
              <a:t>가지로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나눠집니다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200">
              <a:latin typeface="Liberation Sans"/>
              <a:cs typeface="Liberation Sans"/>
            </a:endParaRPr>
          </a:p>
          <a:p>
            <a:pPr marL="292735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350" spc="-10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병합</a:t>
            </a:r>
            <a:endParaRPr sz="1350">
              <a:latin typeface="BM HANNA Air"/>
              <a:cs typeface="BM HANNA Air"/>
            </a:endParaRPr>
          </a:p>
          <a:p>
            <a:pPr marL="567055">
              <a:lnSpc>
                <a:spcPct val="100000"/>
              </a:lnSpc>
              <a:spcBef>
                <a:spcPts val="930"/>
              </a:spcBef>
            </a:pPr>
            <a:r>
              <a:rPr sz="1350" spc="-65" dirty="0">
                <a:latin typeface="BM HANNA Air"/>
                <a:cs typeface="BM HANNA Air"/>
              </a:rPr>
              <a:t>여러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개의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테이블을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하나로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합치는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과정입니다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 marL="567055">
              <a:lnSpc>
                <a:spcPct val="100000"/>
              </a:lnSpc>
              <a:spcBef>
                <a:spcPts val="855"/>
              </a:spcBef>
            </a:pPr>
            <a:r>
              <a:rPr sz="1350" spc="-10" dirty="0">
                <a:latin typeface="BM HANNA Air"/>
                <a:cs typeface="BM HANNA Air"/>
              </a:rPr>
              <a:t>테이블을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병합하면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중복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저장하게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되지만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조회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과정의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향상을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위해서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수행합니다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95400" y="107442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1782" y="44767"/>
                </a:lnTo>
                <a:lnTo>
                  <a:pt x="9207" y="42862"/>
                </a:lnTo>
                <a:lnTo>
                  <a:pt x="6974" y="40957"/>
                </a:lnTo>
                <a:lnTo>
                  <a:pt x="4741" y="38100"/>
                </a:lnTo>
                <a:lnTo>
                  <a:pt x="3021" y="36194"/>
                </a:lnTo>
                <a:lnTo>
                  <a:pt x="1812" y="33337"/>
                </a:lnTo>
                <a:lnTo>
                  <a:pt x="603" y="29527"/>
                </a:lnTo>
                <a:lnTo>
                  <a:pt x="0" y="26669"/>
                </a:lnTo>
                <a:lnTo>
                  <a:pt x="0" y="20955"/>
                </a:lnTo>
                <a:lnTo>
                  <a:pt x="603" y="17144"/>
                </a:lnTo>
                <a:lnTo>
                  <a:pt x="3021" y="11430"/>
                </a:lnTo>
                <a:lnTo>
                  <a:pt x="4741" y="9525"/>
                </a:lnTo>
                <a:lnTo>
                  <a:pt x="6974" y="6667"/>
                </a:lnTo>
                <a:lnTo>
                  <a:pt x="9207" y="4762"/>
                </a:lnTo>
                <a:lnTo>
                  <a:pt x="11782" y="2857"/>
                </a:lnTo>
                <a:lnTo>
                  <a:pt x="20654" y="0"/>
                </a:lnTo>
                <a:lnTo>
                  <a:pt x="26970" y="0"/>
                </a:lnTo>
                <a:lnTo>
                  <a:pt x="35842" y="2857"/>
                </a:lnTo>
                <a:lnTo>
                  <a:pt x="38417" y="4762"/>
                </a:lnTo>
                <a:lnTo>
                  <a:pt x="40650" y="6667"/>
                </a:lnTo>
                <a:lnTo>
                  <a:pt x="42883" y="9525"/>
                </a:lnTo>
                <a:lnTo>
                  <a:pt x="44603" y="11430"/>
                </a:lnTo>
                <a:lnTo>
                  <a:pt x="47021" y="17144"/>
                </a:lnTo>
                <a:lnTo>
                  <a:pt x="47625" y="20955"/>
                </a:lnTo>
                <a:lnTo>
                  <a:pt x="47625" y="23812"/>
                </a:lnTo>
                <a:lnTo>
                  <a:pt x="47625" y="26669"/>
                </a:lnTo>
                <a:lnTo>
                  <a:pt x="47021" y="29527"/>
                </a:lnTo>
                <a:lnTo>
                  <a:pt x="45812" y="33337"/>
                </a:lnTo>
                <a:lnTo>
                  <a:pt x="44603" y="36194"/>
                </a:lnTo>
                <a:lnTo>
                  <a:pt x="42883" y="38100"/>
                </a:lnTo>
                <a:lnTo>
                  <a:pt x="40650" y="40957"/>
                </a:lnTo>
                <a:lnTo>
                  <a:pt x="38417" y="42862"/>
                </a:lnTo>
                <a:lnTo>
                  <a:pt x="35842" y="44767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71625" y="110585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669"/>
                </a:lnTo>
                <a:lnTo>
                  <a:pt x="47021" y="29527"/>
                </a:lnTo>
                <a:lnTo>
                  <a:pt x="45812" y="33337"/>
                </a:lnTo>
                <a:lnTo>
                  <a:pt x="44603" y="36194"/>
                </a:lnTo>
                <a:lnTo>
                  <a:pt x="42883" y="38100"/>
                </a:lnTo>
                <a:lnTo>
                  <a:pt x="40650" y="40957"/>
                </a:lnTo>
                <a:lnTo>
                  <a:pt x="38417" y="42862"/>
                </a:lnTo>
                <a:lnTo>
                  <a:pt x="35842" y="44767"/>
                </a:lnTo>
                <a:lnTo>
                  <a:pt x="32925" y="45719"/>
                </a:lnTo>
                <a:lnTo>
                  <a:pt x="30007" y="46672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6672"/>
                </a:lnTo>
                <a:lnTo>
                  <a:pt x="14699" y="45719"/>
                </a:lnTo>
                <a:lnTo>
                  <a:pt x="11782" y="44767"/>
                </a:lnTo>
                <a:lnTo>
                  <a:pt x="9207" y="42862"/>
                </a:lnTo>
                <a:lnTo>
                  <a:pt x="6974" y="40957"/>
                </a:lnTo>
                <a:lnTo>
                  <a:pt x="4741" y="38100"/>
                </a:lnTo>
                <a:lnTo>
                  <a:pt x="3021" y="36194"/>
                </a:lnTo>
                <a:lnTo>
                  <a:pt x="1812" y="33337"/>
                </a:lnTo>
                <a:lnTo>
                  <a:pt x="603" y="29527"/>
                </a:lnTo>
                <a:lnTo>
                  <a:pt x="0" y="26669"/>
                </a:lnTo>
                <a:lnTo>
                  <a:pt x="0" y="23812"/>
                </a:lnTo>
                <a:lnTo>
                  <a:pt x="0" y="20955"/>
                </a:lnTo>
                <a:lnTo>
                  <a:pt x="603" y="17144"/>
                </a:lnTo>
                <a:lnTo>
                  <a:pt x="1812" y="14287"/>
                </a:lnTo>
                <a:lnTo>
                  <a:pt x="3021" y="11430"/>
                </a:lnTo>
                <a:lnTo>
                  <a:pt x="4741" y="9525"/>
                </a:lnTo>
                <a:lnTo>
                  <a:pt x="6974" y="6667"/>
                </a:lnTo>
                <a:lnTo>
                  <a:pt x="9207" y="4762"/>
                </a:lnTo>
                <a:lnTo>
                  <a:pt x="11782" y="2857"/>
                </a:lnTo>
                <a:lnTo>
                  <a:pt x="14699" y="1905"/>
                </a:lnTo>
                <a:lnTo>
                  <a:pt x="17617" y="952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952"/>
                </a:lnTo>
                <a:lnTo>
                  <a:pt x="32925" y="1905"/>
                </a:lnTo>
                <a:lnTo>
                  <a:pt x="35842" y="2857"/>
                </a:lnTo>
                <a:lnTo>
                  <a:pt x="38417" y="4762"/>
                </a:lnTo>
                <a:lnTo>
                  <a:pt x="40650" y="6667"/>
                </a:lnTo>
                <a:lnTo>
                  <a:pt x="42883" y="9525"/>
                </a:lnTo>
                <a:lnTo>
                  <a:pt x="44603" y="11430"/>
                </a:lnTo>
                <a:lnTo>
                  <a:pt x="45812" y="14287"/>
                </a:lnTo>
                <a:lnTo>
                  <a:pt x="47021" y="17144"/>
                </a:lnTo>
                <a:lnTo>
                  <a:pt x="47625" y="20955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49982" y="10518292"/>
            <a:ext cx="4003675" cy="65405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350" spc="-10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분할</a:t>
            </a:r>
            <a:endParaRPr sz="1350">
              <a:latin typeface="BM HANNA Air"/>
              <a:cs typeface="BM HANNA Air"/>
            </a:endParaRPr>
          </a:p>
          <a:p>
            <a:pPr marL="286385">
              <a:lnSpc>
                <a:spcPct val="100000"/>
              </a:lnSpc>
              <a:spcBef>
                <a:spcPts val="855"/>
              </a:spcBef>
            </a:pPr>
            <a:r>
              <a:rPr sz="1350" spc="-10" dirty="0">
                <a:latin typeface="BM HANNA Air"/>
                <a:cs typeface="BM HANNA Air"/>
              </a:rPr>
              <a:t>특정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테이블을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65" dirty="0">
                <a:latin typeface="BM HANNA Air"/>
                <a:cs typeface="BM HANNA Air"/>
              </a:rPr>
              <a:t>여러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개의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나누는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것을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의미합니다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95400" y="135540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1782" y="44767"/>
                </a:lnTo>
                <a:lnTo>
                  <a:pt x="9207" y="42862"/>
                </a:lnTo>
                <a:lnTo>
                  <a:pt x="6974" y="40957"/>
                </a:lnTo>
                <a:lnTo>
                  <a:pt x="4741" y="38100"/>
                </a:lnTo>
                <a:lnTo>
                  <a:pt x="3021" y="36194"/>
                </a:lnTo>
                <a:lnTo>
                  <a:pt x="1812" y="33337"/>
                </a:lnTo>
                <a:lnTo>
                  <a:pt x="603" y="29527"/>
                </a:lnTo>
                <a:lnTo>
                  <a:pt x="0" y="26669"/>
                </a:lnTo>
                <a:lnTo>
                  <a:pt x="0" y="20955"/>
                </a:lnTo>
                <a:lnTo>
                  <a:pt x="603" y="17144"/>
                </a:lnTo>
                <a:lnTo>
                  <a:pt x="3021" y="11430"/>
                </a:lnTo>
                <a:lnTo>
                  <a:pt x="4741" y="9525"/>
                </a:lnTo>
                <a:lnTo>
                  <a:pt x="6974" y="6667"/>
                </a:lnTo>
                <a:lnTo>
                  <a:pt x="9207" y="4762"/>
                </a:lnTo>
                <a:lnTo>
                  <a:pt x="11782" y="2857"/>
                </a:lnTo>
                <a:lnTo>
                  <a:pt x="20654" y="0"/>
                </a:lnTo>
                <a:lnTo>
                  <a:pt x="26970" y="0"/>
                </a:lnTo>
                <a:lnTo>
                  <a:pt x="35842" y="2857"/>
                </a:lnTo>
                <a:lnTo>
                  <a:pt x="38417" y="4762"/>
                </a:lnTo>
                <a:lnTo>
                  <a:pt x="40650" y="6667"/>
                </a:lnTo>
                <a:lnTo>
                  <a:pt x="42883" y="9525"/>
                </a:lnTo>
                <a:lnTo>
                  <a:pt x="44603" y="11430"/>
                </a:lnTo>
                <a:lnTo>
                  <a:pt x="47021" y="17144"/>
                </a:lnTo>
                <a:lnTo>
                  <a:pt x="47625" y="20955"/>
                </a:lnTo>
                <a:lnTo>
                  <a:pt x="47625" y="23812"/>
                </a:lnTo>
                <a:lnTo>
                  <a:pt x="47625" y="26669"/>
                </a:lnTo>
                <a:lnTo>
                  <a:pt x="47021" y="29527"/>
                </a:lnTo>
                <a:lnTo>
                  <a:pt x="45812" y="33337"/>
                </a:lnTo>
                <a:lnTo>
                  <a:pt x="44603" y="36194"/>
                </a:lnTo>
                <a:lnTo>
                  <a:pt x="42883" y="38100"/>
                </a:lnTo>
                <a:lnTo>
                  <a:pt x="40650" y="40957"/>
                </a:lnTo>
                <a:lnTo>
                  <a:pt x="38417" y="42862"/>
                </a:lnTo>
                <a:lnTo>
                  <a:pt x="35842" y="44767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1625" y="138779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669"/>
                </a:lnTo>
                <a:lnTo>
                  <a:pt x="47021" y="29527"/>
                </a:lnTo>
                <a:lnTo>
                  <a:pt x="45812" y="33337"/>
                </a:lnTo>
                <a:lnTo>
                  <a:pt x="44603" y="36194"/>
                </a:lnTo>
                <a:lnTo>
                  <a:pt x="42883" y="38100"/>
                </a:lnTo>
                <a:lnTo>
                  <a:pt x="40650" y="40957"/>
                </a:lnTo>
                <a:lnTo>
                  <a:pt x="38417" y="42862"/>
                </a:lnTo>
                <a:lnTo>
                  <a:pt x="35842" y="44767"/>
                </a:lnTo>
                <a:lnTo>
                  <a:pt x="32925" y="45719"/>
                </a:lnTo>
                <a:lnTo>
                  <a:pt x="30007" y="46672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6672"/>
                </a:lnTo>
                <a:lnTo>
                  <a:pt x="14699" y="45719"/>
                </a:lnTo>
                <a:lnTo>
                  <a:pt x="11782" y="44767"/>
                </a:lnTo>
                <a:lnTo>
                  <a:pt x="9207" y="42862"/>
                </a:lnTo>
                <a:lnTo>
                  <a:pt x="6974" y="40957"/>
                </a:lnTo>
                <a:lnTo>
                  <a:pt x="4741" y="38100"/>
                </a:lnTo>
                <a:lnTo>
                  <a:pt x="3021" y="36194"/>
                </a:lnTo>
                <a:lnTo>
                  <a:pt x="1812" y="33337"/>
                </a:lnTo>
                <a:lnTo>
                  <a:pt x="603" y="29527"/>
                </a:lnTo>
                <a:lnTo>
                  <a:pt x="0" y="26669"/>
                </a:lnTo>
                <a:lnTo>
                  <a:pt x="0" y="23812"/>
                </a:lnTo>
                <a:lnTo>
                  <a:pt x="0" y="20955"/>
                </a:lnTo>
                <a:lnTo>
                  <a:pt x="603" y="17144"/>
                </a:lnTo>
                <a:lnTo>
                  <a:pt x="1812" y="14287"/>
                </a:lnTo>
                <a:lnTo>
                  <a:pt x="3021" y="11430"/>
                </a:lnTo>
                <a:lnTo>
                  <a:pt x="4741" y="9525"/>
                </a:lnTo>
                <a:lnTo>
                  <a:pt x="6974" y="6667"/>
                </a:lnTo>
                <a:lnTo>
                  <a:pt x="9207" y="4762"/>
                </a:lnTo>
                <a:lnTo>
                  <a:pt x="11782" y="2857"/>
                </a:lnTo>
                <a:lnTo>
                  <a:pt x="14699" y="1905"/>
                </a:lnTo>
                <a:lnTo>
                  <a:pt x="17617" y="952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952"/>
                </a:lnTo>
                <a:lnTo>
                  <a:pt x="32925" y="1905"/>
                </a:lnTo>
                <a:lnTo>
                  <a:pt x="35842" y="2857"/>
                </a:lnTo>
                <a:lnTo>
                  <a:pt x="38417" y="4762"/>
                </a:lnTo>
                <a:lnTo>
                  <a:pt x="40650" y="6667"/>
                </a:lnTo>
                <a:lnTo>
                  <a:pt x="42883" y="9525"/>
                </a:lnTo>
                <a:lnTo>
                  <a:pt x="44603" y="11430"/>
                </a:lnTo>
                <a:lnTo>
                  <a:pt x="45812" y="14287"/>
                </a:lnTo>
                <a:lnTo>
                  <a:pt x="47021" y="17144"/>
                </a:lnTo>
                <a:lnTo>
                  <a:pt x="47625" y="20955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49982" y="13318642"/>
            <a:ext cx="2894965" cy="67310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350" spc="-10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추가</a:t>
            </a:r>
            <a:endParaRPr sz="1350">
              <a:latin typeface="BM HANNA Air"/>
              <a:cs typeface="BM HANNA Air"/>
            </a:endParaRPr>
          </a:p>
          <a:p>
            <a:pPr marL="286385">
              <a:lnSpc>
                <a:spcPct val="100000"/>
              </a:lnSpc>
              <a:spcBef>
                <a:spcPts val="930"/>
              </a:spcBef>
            </a:pPr>
            <a:r>
              <a:rPr sz="1350" spc="-10" dirty="0">
                <a:latin typeface="BM HANNA Air"/>
                <a:cs typeface="BM HANNA Air"/>
              </a:rPr>
              <a:t>특정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테이블을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추가하는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것을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의미합니다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66850" y="1276349"/>
          <a:ext cx="5943600" cy="2121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4800600"/>
              </a:tblGrid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기법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설명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중복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187960">
                        <a:lnSpc>
                          <a:spcPct val="114100"/>
                        </a:lnSpc>
                        <a:spcBef>
                          <a:spcPts val="114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6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다른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업무이거나 서버가 다른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경우 동일한 테이블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구조를 중복하여 원격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조인을 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제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거하여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성능을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향상시킵니다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4604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통계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1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SUM,</a:t>
                      </a:r>
                      <a:r>
                        <a:rPr sz="1050" spc="-4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AVG,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COUNT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등을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미리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수행하고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계산하여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조회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70" dirty="0">
                          <a:latin typeface="BM HANNA Air"/>
                          <a:cs typeface="BM HANNA Air"/>
                        </a:rPr>
                        <a:t>시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성능이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향상됩니다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이력 테이블</a:t>
                      </a:r>
                      <a:r>
                        <a:rPr sz="1150" spc="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102235">
                        <a:lnSpc>
                          <a:spcPct val="114100"/>
                        </a:lnSpc>
                        <a:spcBef>
                          <a:spcPts val="114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3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이력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중에서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마스터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테이블에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존재하는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레코드를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중복하여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이력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테이블에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적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용합니다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4604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부분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187960">
                        <a:lnSpc>
                          <a:spcPct val="114100"/>
                        </a:lnSpc>
                        <a:spcBef>
                          <a:spcPts val="114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특정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테이블에서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자주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조회하는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칼럼을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파악하여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해당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칼럼을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모아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놓은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별도의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반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정규화된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생성합니다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4604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795459"/>
              </p:ext>
            </p:extLst>
          </p:nvPr>
        </p:nvGraphicFramePr>
        <p:xfrm>
          <a:off x="1190625" y="4143375"/>
          <a:ext cx="8576765" cy="465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6748"/>
                <a:gridCol w="6390017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기법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설명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중복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56210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5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조인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연산으로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인한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저하를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방지하지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위해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중복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칼럼을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추가하여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조인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연산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을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수행하지 않도록 합니다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7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6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인사 테이블과 부서 테이블을 조인하여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부서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테이블 </a:t>
                      </a:r>
                      <a:r>
                        <a:rPr sz="1150" spc="-100" dirty="0">
                          <a:latin typeface="BM HANNA Air"/>
                          <a:cs typeface="BM HANNA Air"/>
                        </a:rPr>
                        <a:t>에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있는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부서명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조회할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때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,</a:t>
                      </a:r>
                      <a:r>
                        <a:rPr sz="1050" spc="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부서명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칼럼을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인사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테이블에도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중복으로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25" dirty="0">
                          <a:latin typeface="BM HANNA Air"/>
                          <a:cs typeface="BM HANNA Air"/>
                        </a:rPr>
                        <a:t>넣어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부서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테이블에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조인하지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않고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조회합니다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파생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6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7683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 indent="-80645">
                        <a:lnSpc>
                          <a:spcPct val="100000"/>
                        </a:lnSpc>
                        <a:spcBef>
                          <a:spcPts val="235"/>
                        </a:spcBef>
                        <a:buSzPct val="91304"/>
                        <a:buFont typeface="Liberation Sans"/>
                        <a:buChar char="-"/>
                        <a:tabLst>
                          <a:tab pos="149860" algn="l"/>
                        </a:tabLst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트랜잭션이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처리되는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시점에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계산하는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값을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미리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계산한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칼럼을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따로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구성합니다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  <a:p>
                      <a:pPr marL="69215" marR="204470" indent="80645">
                        <a:lnSpc>
                          <a:spcPct val="114100"/>
                        </a:lnSpc>
                        <a:buSzPct val="91304"/>
                        <a:buFont typeface="Liberation Sans"/>
                        <a:buChar char="-"/>
                        <a:tabLst>
                          <a:tab pos="149860" algn="l"/>
                        </a:tabLst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예를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들어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,</a:t>
                      </a:r>
                      <a:r>
                        <a:rPr sz="1050" spc="3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매출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금액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칼럼이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있으면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총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매출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금액을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미리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계산한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추가해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놓습니다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이력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11760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3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많은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처리할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90" dirty="0">
                          <a:latin typeface="BM HANNA Air"/>
                          <a:cs typeface="BM HANNA Air"/>
                        </a:rPr>
                        <a:t>때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불특정한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60" dirty="0">
                          <a:latin typeface="BM HANNA Air"/>
                          <a:cs typeface="BM HANNA Air"/>
                        </a:rPr>
                        <a:t>날에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대한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조회나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최근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값을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조회할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90" dirty="0">
                          <a:latin typeface="BM HANNA Air"/>
                          <a:cs typeface="BM HANNA Air"/>
                        </a:rPr>
                        <a:t>때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나타날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있는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저하를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예방하기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위해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이력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테이블에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추가합니다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예를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들어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, 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최근에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조회한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5" dirty="0">
                          <a:latin typeface="BM HANNA Air"/>
                          <a:cs typeface="BM HANNA Air"/>
                        </a:rPr>
                        <a:t>값이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있는지를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확인하거나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시작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&amp;</a:t>
                      </a:r>
                      <a:r>
                        <a:rPr sz="1050" spc="4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종료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일자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60" dirty="0">
                          <a:latin typeface="BM HANNA Air"/>
                          <a:cs typeface="BM HANNA Air"/>
                        </a:rPr>
                        <a:t>등에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대한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칼럼을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따로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지정합니다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1276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050" spc="-40" dirty="0">
                          <a:latin typeface="Liberation Sans"/>
                          <a:cs typeface="Liberation Sans"/>
                        </a:rPr>
                        <a:t>PK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에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의한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79375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5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복합의미를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갖는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PK(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복합키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)</a:t>
                      </a:r>
                      <a:r>
                        <a:rPr sz="1050" spc="4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를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단일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속성으로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구성한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경우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단일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PK</a:t>
                      </a:r>
                      <a:r>
                        <a:rPr sz="1050" spc="5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안에서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특정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값을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별도로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조회하는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경우에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저하가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나타날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있습니다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3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3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이때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5" dirty="0">
                          <a:latin typeface="BM HANNA Air"/>
                          <a:cs typeface="BM HANNA Air"/>
                        </a:rPr>
                        <a:t>이미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PK</a:t>
                      </a:r>
                      <a:r>
                        <a:rPr sz="1050" spc="3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안 </a:t>
                      </a:r>
                      <a:r>
                        <a:rPr sz="1150" spc="-100" dirty="0">
                          <a:latin typeface="BM HANNA Air"/>
                          <a:cs typeface="BM HANNA Air"/>
                        </a:rPr>
                        <a:t>에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데이터가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존재하지만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향상을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위해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5" dirty="0">
                          <a:latin typeface="BM HANNA Air"/>
                          <a:cs typeface="BM HANNA Air"/>
                        </a:rPr>
                        <a:t>일반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속성으로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생성하는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방법이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PK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에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의한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추가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반정규화입니다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5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6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예를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들어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,</a:t>
                      </a:r>
                      <a:r>
                        <a:rPr sz="1050" spc="6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주문번호의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값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구성이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'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상품코드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+</a:t>
                      </a:r>
                      <a:r>
                        <a:rPr sz="1050" spc="5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주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문일자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'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로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구성된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경우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주문번호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안에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존재하는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주문일자를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5" dirty="0">
                          <a:latin typeface="BM HANNA Air"/>
                          <a:cs typeface="BM HANNA Air"/>
                        </a:rPr>
                        <a:t>일반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속성으로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빼내고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주문일자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칼럼을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인덱스로</a:t>
                      </a:r>
                      <a:r>
                        <a:rPr sz="1150" spc="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설정합니다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69215" marR="212725">
                        <a:lnSpc>
                          <a:spcPct val="114100"/>
                        </a:lnSpc>
                        <a:spcBef>
                          <a:spcPts val="86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응용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시스템의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오작동을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위한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44780" algn="just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050" spc="-5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35" dirty="0">
                          <a:latin typeface="BM HANNA Air"/>
                          <a:cs typeface="BM HANNA Air"/>
                        </a:rPr>
                        <a:t>비즈니스적으로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20" dirty="0">
                          <a:latin typeface="BM HANNA Air"/>
                          <a:cs typeface="BM HANNA Air"/>
                        </a:rPr>
                        <a:t>의미는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5" dirty="0">
                          <a:latin typeface="BM HANNA Air"/>
                          <a:cs typeface="BM HANNA Air"/>
                        </a:rPr>
                        <a:t>없지만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사용자의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30" dirty="0">
                          <a:latin typeface="BM HANNA Air"/>
                          <a:cs typeface="BM HANNA Air"/>
                        </a:rPr>
                        <a:t>데이터를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25" dirty="0">
                          <a:latin typeface="BM HANNA Air"/>
                          <a:cs typeface="BM HANNA Air"/>
                        </a:rPr>
                        <a:t>처리하다가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잘못된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경우에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원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래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20" dirty="0">
                          <a:latin typeface="BM HANNA Air"/>
                          <a:cs typeface="BM HANNA Air"/>
                        </a:rPr>
                        <a:t>값으로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복구를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원할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85" dirty="0">
                          <a:latin typeface="BM HANNA Air"/>
                          <a:cs typeface="BM HANNA Air"/>
                        </a:rPr>
                        <a:t>때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45" dirty="0">
                          <a:latin typeface="BM HANNA Air"/>
                          <a:cs typeface="BM HANNA Air"/>
                        </a:rPr>
                        <a:t>이전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30" dirty="0">
                          <a:latin typeface="BM HANNA Air"/>
                          <a:cs typeface="BM HANNA Air"/>
                        </a:rPr>
                        <a:t>데이터를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35" dirty="0">
                          <a:latin typeface="BM HANNA Air"/>
                          <a:cs typeface="BM HANNA Air"/>
                        </a:rPr>
                        <a:t>임시적으로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중복하여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보관하는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45" dirty="0">
                          <a:latin typeface="BM HANNA Air"/>
                          <a:cs typeface="BM HANNA Air"/>
                        </a:rPr>
                        <a:t>방법입니 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다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190625" y="9001125"/>
            <a:ext cx="8601075" cy="1447800"/>
          </a:xfrm>
          <a:custGeom>
            <a:avLst/>
            <a:gdLst/>
            <a:ahLst/>
            <a:cxnLst/>
            <a:rect l="l" t="t" r="r" b="b"/>
            <a:pathLst>
              <a:path w="8601075" h="1447800">
                <a:moveTo>
                  <a:pt x="8576290" y="1447800"/>
                </a:moveTo>
                <a:lnTo>
                  <a:pt x="24785" y="1447800"/>
                </a:lnTo>
                <a:lnTo>
                  <a:pt x="17639" y="1445894"/>
                </a:lnTo>
                <a:lnTo>
                  <a:pt x="2175" y="1429702"/>
                </a:lnTo>
                <a:lnTo>
                  <a:pt x="724" y="1426844"/>
                </a:lnTo>
                <a:lnTo>
                  <a:pt x="0" y="1423034"/>
                </a:lnTo>
                <a:lnTo>
                  <a:pt x="0" y="1419225"/>
                </a:lnTo>
                <a:lnTo>
                  <a:pt x="0" y="24765"/>
                </a:lnTo>
                <a:lnTo>
                  <a:pt x="24785" y="0"/>
                </a:lnTo>
                <a:lnTo>
                  <a:pt x="8576290" y="0"/>
                </a:lnTo>
                <a:lnTo>
                  <a:pt x="8601075" y="24765"/>
                </a:lnTo>
                <a:lnTo>
                  <a:pt x="8601075" y="1423034"/>
                </a:lnTo>
                <a:lnTo>
                  <a:pt x="8600351" y="1426844"/>
                </a:lnTo>
                <a:lnTo>
                  <a:pt x="8598893" y="1429702"/>
                </a:lnTo>
                <a:lnTo>
                  <a:pt x="8597445" y="1433512"/>
                </a:lnTo>
                <a:lnTo>
                  <a:pt x="8595379" y="1436369"/>
                </a:lnTo>
                <a:lnTo>
                  <a:pt x="8590026" y="1442084"/>
                </a:lnTo>
                <a:lnTo>
                  <a:pt x="8586930" y="1443990"/>
                </a:lnTo>
                <a:lnTo>
                  <a:pt x="8583434" y="1445894"/>
                </a:lnTo>
                <a:lnTo>
                  <a:pt x="8576290" y="1447800"/>
                </a:lnTo>
                <a:close/>
              </a:path>
            </a:pathLst>
          </a:custGeom>
          <a:solidFill>
            <a:srgbClr val="F1F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210753"/>
              </p:ext>
            </p:extLst>
          </p:nvPr>
        </p:nvGraphicFramePr>
        <p:xfrm>
          <a:off x="1492438" y="12972279"/>
          <a:ext cx="8274951" cy="75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1312"/>
                <a:gridCol w="6713639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기법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설명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중복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관계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81610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4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데이터를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처리하기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위한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여러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경로를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5" dirty="0">
                          <a:latin typeface="BM HANNA Air"/>
                          <a:cs typeface="BM HANNA Air"/>
                        </a:rPr>
                        <a:t>거쳐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0" dirty="0">
                          <a:latin typeface="BM HANNA Air"/>
                          <a:cs typeface="BM HANNA Air"/>
                        </a:rPr>
                        <a:t>조인이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가능합니다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5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5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이때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발생할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있는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저하를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예방하기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위해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추가적인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관계를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맺는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방법이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관계의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반정규화입니다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571625" y="10096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669"/>
                </a:lnTo>
                <a:lnTo>
                  <a:pt x="47021" y="29527"/>
                </a:lnTo>
                <a:lnTo>
                  <a:pt x="45812" y="33337"/>
                </a:lnTo>
                <a:lnTo>
                  <a:pt x="44603" y="36194"/>
                </a:lnTo>
                <a:lnTo>
                  <a:pt x="42883" y="38100"/>
                </a:lnTo>
                <a:lnTo>
                  <a:pt x="40650" y="40957"/>
                </a:lnTo>
                <a:lnTo>
                  <a:pt x="38417" y="42862"/>
                </a:lnTo>
                <a:lnTo>
                  <a:pt x="35842" y="44767"/>
                </a:lnTo>
                <a:lnTo>
                  <a:pt x="32925" y="45719"/>
                </a:lnTo>
                <a:lnTo>
                  <a:pt x="30007" y="46672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6672"/>
                </a:lnTo>
                <a:lnTo>
                  <a:pt x="14699" y="45719"/>
                </a:lnTo>
                <a:lnTo>
                  <a:pt x="11782" y="44767"/>
                </a:lnTo>
                <a:lnTo>
                  <a:pt x="9207" y="42862"/>
                </a:lnTo>
                <a:lnTo>
                  <a:pt x="6974" y="40957"/>
                </a:lnTo>
                <a:lnTo>
                  <a:pt x="4741" y="38100"/>
                </a:lnTo>
                <a:lnTo>
                  <a:pt x="3021" y="36194"/>
                </a:lnTo>
                <a:lnTo>
                  <a:pt x="1812" y="33337"/>
                </a:lnTo>
                <a:lnTo>
                  <a:pt x="603" y="29527"/>
                </a:lnTo>
                <a:lnTo>
                  <a:pt x="0" y="26669"/>
                </a:lnTo>
                <a:lnTo>
                  <a:pt x="0" y="23812"/>
                </a:lnTo>
                <a:lnTo>
                  <a:pt x="0" y="20955"/>
                </a:lnTo>
                <a:lnTo>
                  <a:pt x="603" y="17144"/>
                </a:lnTo>
                <a:lnTo>
                  <a:pt x="1812" y="14287"/>
                </a:lnTo>
                <a:lnTo>
                  <a:pt x="3021" y="11430"/>
                </a:lnTo>
                <a:lnTo>
                  <a:pt x="4741" y="9525"/>
                </a:lnTo>
                <a:lnTo>
                  <a:pt x="6974" y="6667"/>
                </a:lnTo>
                <a:lnTo>
                  <a:pt x="9207" y="4762"/>
                </a:lnTo>
                <a:lnTo>
                  <a:pt x="11782" y="2857"/>
                </a:lnTo>
                <a:lnTo>
                  <a:pt x="14699" y="1905"/>
                </a:lnTo>
                <a:lnTo>
                  <a:pt x="17617" y="952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952"/>
                </a:lnTo>
                <a:lnTo>
                  <a:pt x="32925" y="1905"/>
                </a:lnTo>
                <a:lnTo>
                  <a:pt x="35842" y="2857"/>
                </a:lnTo>
                <a:lnTo>
                  <a:pt x="38417" y="4762"/>
                </a:lnTo>
                <a:lnTo>
                  <a:pt x="40650" y="6667"/>
                </a:lnTo>
                <a:lnTo>
                  <a:pt x="42883" y="9525"/>
                </a:lnTo>
                <a:lnTo>
                  <a:pt x="44603" y="11430"/>
                </a:lnTo>
                <a:lnTo>
                  <a:pt x="45812" y="14287"/>
                </a:lnTo>
                <a:lnTo>
                  <a:pt x="47021" y="17144"/>
                </a:lnTo>
                <a:lnTo>
                  <a:pt x="47625" y="20955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24124" y="891413"/>
            <a:ext cx="53562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중복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저장의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비효율이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발생하더라도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조회의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성능을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높이기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위해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사용합니다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175840" y="3725527"/>
            <a:ext cx="3720010" cy="28405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35" dirty="0">
                <a:latin typeface="BM HANNA Air"/>
                <a:cs typeface="BM HANNA Air"/>
              </a:rPr>
              <a:t>칼럼</a:t>
            </a:r>
            <a:r>
              <a:rPr sz="1700" spc="-140" dirty="0">
                <a:latin typeface="BM HANNA Air"/>
                <a:cs typeface="BM HANNA Air"/>
              </a:rPr>
              <a:t> </a:t>
            </a:r>
            <a:r>
              <a:rPr sz="1700" spc="-20" dirty="0">
                <a:latin typeface="BM HANNA Air"/>
                <a:cs typeface="BM HANNA Air"/>
              </a:rPr>
              <a:t>반정규화</a:t>
            </a:r>
            <a:endParaRPr sz="1700" dirty="0">
              <a:latin typeface="BM HANNA Air"/>
              <a:cs typeface="BM HANNA Ai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8241" y="9119468"/>
            <a:ext cx="31115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15" dirty="0">
                <a:latin typeface="Symbola"/>
                <a:cs typeface="Symbola"/>
              </a:rPr>
              <a:t>💡</a:t>
            </a:r>
            <a:endParaRPr sz="2100">
              <a:latin typeface="Symbola"/>
              <a:cs typeface="Symbol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6831" y="9123412"/>
            <a:ext cx="2263775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90" dirty="0">
                <a:solidFill>
                  <a:srgbClr val="D44B46"/>
                </a:solidFill>
                <a:latin typeface="UKIJ Tughra"/>
                <a:cs typeface="UKIJ Tughra"/>
              </a:rPr>
              <a:t>❕</a:t>
            </a:r>
            <a:r>
              <a:rPr sz="1350" spc="290" dirty="0">
                <a:solidFill>
                  <a:srgbClr val="D44B46"/>
                </a:solidFill>
                <a:latin typeface="BM HANNA Air"/>
                <a:cs typeface="BM HANNA Air"/>
              </a:rPr>
              <a:t>참고</a:t>
            </a:r>
            <a:r>
              <a:rPr sz="1350" spc="-90" dirty="0">
                <a:solidFill>
                  <a:srgbClr val="D44B46"/>
                </a:solidFill>
                <a:latin typeface="BM HANNA Air"/>
                <a:cs typeface="BM HANNA Air"/>
              </a:rPr>
              <a:t> </a:t>
            </a:r>
            <a:r>
              <a:rPr sz="1200" b="1" dirty="0">
                <a:solidFill>
                  <a:srgbClr val="D44B46"/>
                </a:solidFill>
                <a:latin typeface="Liberation Sans"/>
                <a:cs typeface="Liberation Sans"/>
              </a:rPr>
              <a:t>- </a:t>
            </a:r>
            <a:r>
              <a:rPr sz="1350" dirty="0">
                <a:solidFill>
                  <a:srgbClr val="D44B46"/>
                </a:solidFill>
                <a:latin typeface="BM HANNA Air"/>
                <a:cs typeface="BM HANNA Air"/>
              </a:rPr>
              <a:t>복합키</a:t>
            </a:r>
            <a:r>
              <a:rPr sz="1200" b="1" dirty="0">
                <a:solidFill>
                  <a:srgbClr val="D44B46"/>
                </a:solidFill>
                <a:latin typeface="Liberation Sans"/>
                <a:cs typeface="Liberation Sans"/>
              </a:rPr>
              <a:t>(Composite </a:t>
            </a:r>
            <a:r>
              <a:rPr sz="1200" b="1" spc="-20" dirty="0">
                <a:solidFill>
                  <a:srgbClr val="D44B46"/>
                </a:solidFill>
                <a:latin typeface="Liberation Sans"/>
                <a:cs typeface="Liberation Sans"/>
              </a:rPr>
              <a:t>Key)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5840" y="9565792"/>
            <a:ext cx="8591550" cy="2798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3085" marR="123189" algn="just">
              <a:lnSpc>
                <a:spcPct val="111100"/>
              </a:lnSpc>
              <a:spcBef>
                <a:spcPts val="95"/>
              </a:spcBef>
            </a:pPr>
            <a:r>
              <a:rPr sz="1350" spc="20" dirty="0">
                <a:solidFill>
                  <a:srgbClr val="37342E"/>
                </a:solidFill>
                <a:latin typeface="BM HANNA Air"/>
                <a:cs typeface="BM HANNA Air"/>
              </a:rPr>
              <a:t>기본키로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20" dirty="0">
                <a:solidFill>
                  <a:srgbClr val="37342E"/>
                </a:solidFill>
                <a:latin typeface="BM HANNA Air"/>
                <a:cs typeface="BM HANNA Air"/>
              </a:rPr>
              <a:t>사용할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37342E"/>
                </a:solidFill>
                <a:latin typeface="BM HANNA Air"/>
                <a:cs typeface="BM HANNA Air"/>
              </a:rPr>
              <a:t>수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5" dirty="0">
                <a:solidFill>
                  <a:srgbClr val="37342E"/>
                </a:solidFill>
                <a:latin typeface="BM HANNA Air"/>
                <a:cs typeface="BM HANNA Air"/>
              </a:rPr>
              <a:t>있는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10" dirty="0">
                <a:solidFill>
                  <a:srgbClr val="37342E"/>
                </a:solidFill>
                <a:latin typeface="BM HANNA Air"/>
                <a:cs typeface="BM HANNA Air"/>
              </a:rPr>
              <a:t>칼럼이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25" dirty="0">
                <a:solidFill>
                  <a:srgbClr val="37342E"/>
                </a:solidFill>
                <a:latin typeface="BM HANNA Air"/>
                <a:cs typeface="BM HANNA Air"/>
              </a:rPr>
              <a:t>없을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110" dirty="0">
                <a:solidFill>
                  <a:srgbClr val="37342E"/>
                </a:solidFill>
                <a:latin typeface="BM HANNA Air"/>
                <a:cs typeface="BM HANNA Air"/>
              </a:rPr>
              <a:t>때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200" spc="-35" dirty="0">
                <a:solidFill>
                  <a:srgbClr val="37342E"/>
                </a:solidFill>
                <a:latin typeface="Liberation Sans"/>
                <a:cs typeface="Liberation Sans"/>
              </a:rPr>
              <a:t>2</a:t>
            </a:r>
            <a:r>
              <a:rPr sz="1350" spc="-35" dirty="0">
                <a:solidFill>
                  <a:srgbClr val="37342E"/>
                </a:solidFill>
                <a:latin typeface="BM HANNA Air"/>
                <a:cs typeface="BM HANNA Air"/>
              </a:rPr>
              <a:t>개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37342E"/>
                </a:solidFill>
                <a:latin typeface="BM HANNA Air"/>
                <a:cs typeface="BM HANNA Air"/>
              </a:rPr>
              <a:t>이상의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30" dirty="0">
                <a:solidFill>
                  <a:srgbClr val="37342E"/>
                </a:solidFill>
                <a:latin typeface="BM HANNA Air"/>
                <a:cs typeface="BM HANNA Air"/>
              </a:rPr>
              <a:t>키를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10" dirty="0">
                <a:solidFill>
                  <a:srgbClr val="37342E"/>
                </a:solidFill>
                <a:latin typeface="BM HANNA Air"/>
                <a:cs typeface="BM HANNA Air"/>
              </a:rPr>
              <a:t>합쳐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15" dirty="0">
                <a:solidFill>
                  <a:srgbClr val="37342E"/>
                </a:solidFill>
                <a:latin typeface="BM HANNA Air"/>
                <a:cs typeface="BM HANNA Air"/>
              </a:rPr>
              <a:t>하나의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20" dirty="0">
                <a:solidFill>
                  <a:srgbClr val="37342E"/>
                </a:solidFill>
                <a:latin typeface="BM HANNA Air"/>
                <a:cs typeface="BM HANNA Air"/>
              </a:rPr>
              <a:t>기본키로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35" dirty="0">
                <a:solidFill>
                  <a:srgbClr val="37342E"/>
                </a:solidFill>
                <a:latin typeface="BM HANNA Air"/>
                <a:cs typeface="BM HANNA Air"/>
              </a:rPr>
              <a:t>활용하는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15" dirty="0">
                <a:solidFill>
                  <a:srgbClr val="37342E"/>
                </a:solidFill>
                <a:latin typeface="BM HANNA Air"/>
                <a:cs typeface="BM HANNA Air"/>
              </a:rPr>
              <a:t>것을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20" dirty="0">
                <a:solidFill>
                  <a:srgbClr val="37342E"/>
                </a:solidFill>
                <a:latin typeface="BM HANNA Air"/>
                <a:cs typeface="BM HANNA Air"/>
              </a:rPr>
              <a:t>의미합니다</a:t>
            </a:r>
            <a:r>
              <a:rPr sz="1200" spc="20" dirty="0">
                <a:solidFill>
                  <a:srgbClr val="37342E"/>
                </a:solidFill>
                <a:latin typeface="Liberation Sans"/>
                <a:cs typeface="Liberation Sans"/>
              </a:rPr>
              <a:t>.</a:t>
            </a:r>
            <a:r>
              <a:rPr sz="1200" dirty="0">
                <a:solidFill>
                  <a:srgbClr val="37342E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342E"/>
                </a:solidFill>
                <a:latin typeface="BM HANNA Air"/>
                <a:cs typeface="BM HANNA Air"/>
              </a:rPr>
              <a:t>데이터를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45" dirty="0">
                <a:solidFill>
                  <a:srgbClr val="37342E"/>
                </a:solidFill>
                <a:latin typeface="BM HANNA Air"/>
                <a:cs typeface="BM HANNA Air"/>
              </a:rPr>
              <a:t>대표하는</a:t>
            </a:r>
            <a:r>
              <a:rPr sz="1350" spc="-2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25" dirty="0">
                <a:solidFill>
                  <a:srgbClr val="37342E"/>
                </a:solidFill>
                <a:latin typeface="BM HANNA Air"/>
                <a:cs typeface="BM HANNA Air"/>
              </a:rPr>
              <a:t>키가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60" dirty="0">
                <a:solidFill>
                  <a:srgbClr val="37342E"/>
                </a:solidFill>
                <a:latin typeface="BM HANNA Air"/>
                <a:cs typeface="BM HANNA Air"/>
              </a:rPr>
              <a:t>여러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30" dirty="0">
                <a:solidFill>
                  <a:srgbClr val="37342E"/>
                </a:solidFill>
                <a:latin typeface="BM HANNA Air"/>
                <a:cs typeface="BM HANNA Air"/>
              </a:rPr>
              <a:t>개의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15" dirty="0">
                <a:solidFill>
                  <a:srgbClr val="37342E"/>
                </a:solidFill>
                <a:latin typeface="BM HANNA Air"/>
                <a:cs typeface="BM HANNA Air"/>
              </a:rPr>
              <a:t>칼럼으로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5" dirty="0">
                <a:solidFill>
                  <a:srgbClr val="37342E"/>
                </a:solidFill>
                <a:latin typeface="BM HANNA Air"/>
                <a:cs typeface="BM HANNA Air"/>
              </a:rPr>
              <a:t>구성된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15" dirty="0">
                <a:solidFill>
                  <a:srgbClr val="37342E"/>
                </a:solidFill>
                <a:latin typeface="BM HANNA Air"/>
                <a:cs typeface="BM HANNA Air"/>
              </a:rPr>
              <a:t>것을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20" dirty="0">
                <a:solidFill>
                  <a:srgbClr val="37342E"/>
                </a:solidFill>
                <a:latin typeface="BM HANNA Air"/>
                <a:cs typeface="BM HANNA Air"/>
              </a:rPr>
              <a:t>의미합니다</a:t>
            </a:r>
            <a:r>
              <a:rPr sz="1200" spc="20" dirty="0">
                <a:solidFill>
                  <a:srgbClr val="37342E"/>
                </a:solidFill>
                <a:latin typeface="Liberation Sans"/>
                <a:cs typeface="Liberation Sans"/>
              </a:rPr>
              <a:t>.</a:t>
            </a:r>
            <a:r>
              <a:rPr sz="1200" dirty="0">
                <a:solidFill>
                  <a:srgbClr val="37342E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342E"/>
                </a:solidFill>
                <a:latin typeface="BM HANNA Air"/>
                <a:cs typeface="BM HANNA Air"/>
              </a:rPr>
              <a:t>복합키를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30" dirty="0">
                <a:solidFill>
                  <a:srgbClr val="37342E"/>
                </a:solidFill>
                <a:latin typeface="BM HANNA Air"/>
                <a:cs typeface="BM HANNA Air"/>
              </a:rPr>
              <a:t>사용하는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15" dirty="0">
                <a:solidFill>
                  <a:srgbClr val="37342E"/>
                </a:solidFill>
                <a:latin typeface="BM HANNA Air"/>
                <a:cs typeface="BM HANNA Air"/>
              </a:rPr>
              <a:t>경우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200" dirty="0">
                <a:solidFill>
                  <a:srgbClr val="37342E"/>
                </a:solidFill>
                <a:latin typeface="Liberation Sans"/>
                <a:cs typeface="Liberation Sans"/>
              </a:rPr>
              <a:t>SELECT</a:t>
            </a:r>
            <a:r>
              <a:rPr sz="1200" spc="-25" dirty="0">
                <a:solidFill>
                  <a:srgbClr val="37342E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37342E"/>
                </a:solidFill>
                <a:latin typeface="BM HANNA Air"/>
                <a:cs typeface="BM HANNA Air"/>
              </a:rPr>
              <a:t>문을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35" dirty="0">
                <a:solidFill>
                  <a:srgbClr val="37342E"/>
                </a:solidFill>
                <a:latin typeface="BM HANNA Air"/>
                <a:cs typeface="BM HANNA Air"/>
              </a:rPr>
              <a:t>사용하여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200" spc="-5" dirty="0">
                <a:solidFill>
                  <a:srgbClr val="37342E"/>
                </a:solidFill>
                <a:latin typeface="Liberation Sans"/>
                <a:cs typeface="Liberation Sans"/>
              </a:rPr>
              <a:t>WHERE</a:t>
            </a:r>
            <a:r>
              <a:rPr sz="1350" spc="-5" dirty="0">
                <a:solidFill>
                  <a:srgbClr val="37342E"/>
                </a:solidFill>
                <a:latin typeface="BM HANNA Air"/>
                <a:cs typeface="BM HANNA Air"/>
              </a:rPr>
              <a:t>을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40" dirty="0">
                <a:solidFill>
                  <a:srgbClr val="37342E"/>
                </a:solidFill>
                <a:latin typeface="BM HANNA Air"/>
                <a:cs typeface="BM HANNA Air"/>
              </a:rPr>
              <a:t>통해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15" dirty="0">
                <a:solidFill>
                  <a:srgbClr val="37342E"/>
                </a:solidFill>
                <a:latin typeface="BM HANNA Air"/>
                <a:cs typeface="BM HANNA Air"/>
              </a:rPr>
              <a:t>조건을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70" dirty="0">
                <a:solidFill>
                  <a:srgbClr val="37342E"/>
                </a:solidFill>
                <a:latin typeface="BM HANNA Air"/>
                <a:cs typeface="BM HANNA Air"/>
              </a:rPr>
              <a:t>건</a:t>
            </a:r>
            <a:r>
              <a:rPr sz="1350" spc="25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15" dirty="0">
                <a:solidFill>
                  <a:srgbClr val="37342E"/>
                </a:solidFill>
                <a:latin typeface="BM HANNA Air"/>
                <a:cs typeface="BM HANNA Air"/>
              </a:rPr>
              <a:t>조회를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37342E"/>
                </a:solidFill>
                <a:latin typeface="BM HANNA Air"/>
                <a:cs typeface="BM HANNA Air"/>
              </a:rPr>
              <a:t>할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110" dirty="0">
                <a:solidFill>
                  <a:srgbClr val="37342E"/>
                </a:solidFill>
                <a:latin typeface="BM HANNA Air"/>
                <a:cs typeface="BM HANNA Air"/>
              </a:rPr>
              <a:t>때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40" dirty="0">
                <a:solidFill>
                  <a:srgbClr val="37342E"/>
                </a:solidFill>
                <a:latin typeface="BM HANNA Air"/>
                <a:cs typeface="BM HANNA Air"/>
              </a:rPr>
              <a:t>어떻게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30" dirty="0">
                <a:solidFill>
                  <a:srgbClr val="37342E"/>
                </a:solidFill>
                <a:latin typeface="BM HANNA Air"/>
                <a:cs typeface="BM HANNA Air"/>
              </a:rPr>
              <a:t>조회하는지에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5" dirty="0">
                <a:solidFill>
                  <a:srgbClr val="37342E"/>
                </a:solidFill>
                <a:latin typeface="BM HANNA Air"/>
                <a:cs typeface="BM HANNA Air"/>
              </a:rPr>
              <a:t>따라서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5" dirty="0">
                <a:solidFill>
                  <a:srgbClr val="37342E"/>
                </a:solidFill>
                <a:latin typeface="BM HANNA Air"/>
                <a:cs typeface="BM HANNA Air"/>
              </a:rPr>
              <a:t>쿼리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5" dirty="0">
                <a:solidFill>
                  <a:srgbClr val="37342E"/>
                </a:solidFill>
                <a:latin typeface="BM HANNA Air"/>
                <a:cs typeface="BM HANNA Air"/>
              </a:rPr>
              <a:t>성능이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25" dirty="0">
                <a:solidFill>
                  <a:srgbClr val="37342E"/>
                </a:solidFill>
                <a:latin typeface="BM HANNA Air"/>
                <a:cs typeface="BM HANNA Air"/>
              </a:rPr>
              <a:t>많이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20" dirty="0">
                <a:solidFill>
                  <a:srgbClr val="37342E"/>
                </a:solidFill>
                <a:latin typeface="BM HANNA Air"/>
                <a:cs typeface="BM HANNA Air"/>
              </a:rPr>
              <a:t>달라집니다</a:t>
            </a:r>
            <a:r>
              <a:rPr sz="1200" spc="20" dirty="0">
                <a:solidFill>
                  <a:srgbClr val="37342E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spc="-10" dirty="0">
                <a:latin typeface="BM HANNA Air"/>
                <a:cs typeface="BM HANNA Air"/>
              </a:rPr>
              <a:t>칼럼의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반정규화는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특정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추가하여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모델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내에서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중복으로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저장됨에도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향상시킬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방법입니다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12700" marR="5080">
              <a:lnSpc>
                <a:spcPct val="111100"/>
              </a:lnSpc>
              <a:spcBef>
                <a:spcPts val="600"/>
              </a:spcBef>
            </a:pPr>
            <a:r>
              <a:rPr sz="1350" dirty="0">
                <a:latin typeface="BM HANNA Air"/>
                <a:cs typeface="BM HANNA Air"/>
              </a:rPr>
              <a:t>중복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추가하여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조인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연산을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제거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추가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만들어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계산된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값을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미리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만들어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놓고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보여주는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형태로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연산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감소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이력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테이블에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특 </a:t>
            </a:r>
            <a:r>
              <a:rPr sz="1350" dirty="0">
                <a:latin typeface="BM HANNA Air"/>
                <a:cs typeface="BM HANNA Air"/>
              </a:rPr>
              <a:t>정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추가해서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조회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향상</a:t>
            </a:r>
            <a:r>
              <a:rPr sz="1200" spc="-10" dirty="0">
                <a:latin typeface="Liberation Sans"/>
                <a:cs typeface="Liberation Sans"/>
              </a:rPr>
              <a:t>,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PK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0" dirty="0">
                <a:latin typeface="BM HANNA Air"/>
                <a:cs typeface="BM HANNA Air"/>
              </a:rPr>
              <a:t>내에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특정한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규칙에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의해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저장되어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있지만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일반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칼럼으로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만드는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방법</a:t>
            </a:r>
            <a:r>
              <a:rPr sz="1200" spc="-20" dirty="0">
                <a:latin typeface="Liberation Sans"/>
                <a:cs typeface="Liberation Sans"/>
              </a:rPr>
              <a:t>,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응용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시스템 </a:t>
            </a:r>
            <a:r>
              <a:rPr sz="1350" dirty="0">
                <a:latin typeface="BM HANNA Air"/>
                <a:cs typeface="BM HANNA Air"/>
              </a:rPr>
              <a:t>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오작동을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위해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추가시키는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방법이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120" dirty="0">
                <a:latin typeface="BM HANNA Air"/>
                <a:cs typeface="BM HANNA Air"/>
              </a:rPr>
              <a:t>관계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700" spc="-20" dirty="0">
                <a:latin typeface="BM HANNA Air"/>
                <a:cs typeface="BM HANNA Air"/>
              </a:rPr>
              <a:t>반정규화</a:t>
            </a:r>
            <a:endParaRPr sz="1700" dirty="0">
              <a:latin typeface="BM HANNA Air"/>
              <a:cs typeface="BM HANNA Ai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8241" y="14057127"/>
            <a:ext cx="8619490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95"/>
              </a:spcBef>
            </a:pPr>
            <a:r>
              <a:rPr sz="1350" spc="-100" dirty="0">
                <a:latin typeface="BM HANNA Air"/>
                <a:cs typeface="BM HANNA Air"/>
              </a:rPr>
              <a:t>여러</a:t>
            </a:r>
            <a:r>
              <a:rPr sz="1350" spc="-10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경로에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걸쳐</a:t>
            </a:r>
            <a:r>
              <a:rPr sz="1350" spc="-10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350" spc="-9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조인을</a:t>
            </a:r>
            <a:r>
              <a:rPr sz="1350" spc="-55" dirty="0">
                <a:latin typeface="BM HANNA Air"/>
                <a:cs typeface="BM HANNA Air"/>
              </a:rPr>
              <a:t> 하는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경우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조인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연산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65" dirty="0">
                <a:latin typeface="BM HANNA Air"/>
                <a:cs typeface="BM HANNA Air"/>
              </a:rPr>
              <a:t>자체를</a:t>
            </a:r>
            <a:r>
              <a:rPr sz="1350" spc="-4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줄여서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조회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성능을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향상시키는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방법입니다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3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만약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A</a:t>
            </a:r>
            <a:r>
              <a:rPr sz="1200" spc="-4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→</a:t>
            </a:r>
            <a:r>
              <a:rPr sz="1200" spc="3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B</a:t>
            </a:r>
            <a:r>
              <a:rPr sz="1200" spc="3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→</a:t>
            </a:r>
            <a:r>
              <a:rPr sz="1200" spc="3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C</a:t>
            </a:r>
            <a:r>
              <a:rPr sz="1200" spc="30" dirty="0">
                <a:latin typeface="Liberation Sans"/>
                <a:cs typeface="Liberation Sans"/>
              </a:rPr>
              <a:t> </a:t>
            </a:r>
            <a:r>
              <a:rPr sz="1350" spc="-60" dirty="0">
                <a:latin typeface="BM HANNA Air"/>
                <a:cs typeface="BM HANNA Air"/>
              </a:rPr>
              <a:t>형태로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테이블 </a:t>
            </a:r>
            <a:r>
              <a:rPr sz="1350" dirty="0">
                <a:latin typeface="BM HANNA Air"/>
                <a:cs typeface="BM HANNA Air"/>
              </a:rPr>
              <a:t>조인이</a:t>
            </a:r>
            <a:r>
              <a:rPr sz="1350" spc="-11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발생한다면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A</a:t>
            </a:r>
            <a:r>
              <a:rPr sz="1200" spc="-7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→</a:t>
            </a:r>
            <a:r>
              <a:rPr sz="1200" spc="4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C</a:t>
            </a:r>
            <a:r>
              <a:rPr sz="1350" dirty="0">
                <a:latin typeface="BM HANNA Air"/>
                <a:cs typeface="BM HANNA Air"/>
              </a:rPr>
              <a:t>로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줄이는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50" dirty="0">
                <a:latin typeface="BM HANNA Air"/>
                <a:cs typeface="BM HANNA Air"/>
              </a:rPr>
              <a:t>것이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125" dirty="0">
                <a:latin typeface="BM HANNA Air"/>
                <a:cs typeface="BM HANNA Air"/>
              </a:rPr>
              <a:t>관계</a:t>
            </a:r>
            <a:r>
              <a:rPr sz="1350" spc="2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반정규화의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목적입니다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40" dirty="0">
                <a:latin typeface="Liberation Sans"/>
                <a:cs typeface="Liberation Sans"/>
              </a:rPr>
              <a:t> </a:t>
            </a:r>
            <a:r>
              <a:rPr sz="1350" spc="-125" dirty="0">
                <a:latin typeface="BM HANNA Air"/>
                <a:cs typeface="BM HANNA Air"/>
              </a:rPr>
              <a:t>관계</a:t>
            </a:r>
            <a:r>
              <a:rPr sz="1350" spc="2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반정규화는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무결성을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위반하더라도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처리를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할 </a:t>
            </a:r>
            <a:r>
              <a:rPr sz="1350" spc="-114" dirty="0">
                <a:latin typeface="BM HANNA Air"/>
                <a:cs typeface="BM HANNA Air"/>
              </a:rPr>
              <a:t>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향상시키기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위해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사용하는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반정규화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기법입니다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90625" y="2019300"/>
          <a:ext cx="5000625" cy="138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3857625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Q.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문제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기법에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대한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것으로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옳지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않은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것은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?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(1)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중복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(2)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통계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(3)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이력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(4)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1:M</a:t>
                      </a:r>
                      <a:r>
                        <a:rPr sz="1050" spc="2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관계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병합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90625" y="4581525"/>
          <a:ext cx="5029200" cy="1835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3886200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Q.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문제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절차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순서가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옳은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것은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?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(1)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대상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조사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→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적용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→</a:t>
                      </a:r>
                      <a:r>
                        <a:rPr sz="1050" spc="2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다른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방법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유도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검토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(2)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적용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→</a:t>
                      </a:r>
                      <a:r>
                        <a:rPr sz="1050" spc="2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다른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방법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유도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검토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→</a:t>
                      </a:r>
                      <a:r>
                        <a:rPr sz="1050" spc="2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대상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조사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(3)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적용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→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대상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조사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→</a:t>
                      </a:r>
                      <a:r>
                        <a:rPr sz="1050" spc="2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다른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방법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유도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검토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(4)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대상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조사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→</a:t>
                      </a:r>
                      <a:r>
                        <a:rPr sz="1050" spc="2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다른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방법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유도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검토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→</a:t>
                      </a:r>
                      <a:r>
                        <a:rPr sz="1050" spc="2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적용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90625" y="7467600"/>
          <a:ext cx="5067300" cy="1479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3924300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Q.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문제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반정규화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기법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중에서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특정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값의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범위에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따라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분할하는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것은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?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(1)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수평분할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(2)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수직분할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(3)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중복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(4)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테이블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추가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14400" y="10191750"/>
            <a:ext cx="8877300" cy="9525"/>
          </a:xfrm>
          <a:custGeom>
            <a:avLst/>
            <a:gdLst/>
            <a:ahLst/>
            <a:cxnLst/>
            <a:rect l="l" t="t" r="r" b="b"/>
            <a:pathLst>
              <a:path w="8877300" h="9525">
                <a:moveTo>
                  <a:pt x="8877300" y="9525"/>
                </a:moveTo>
                <a:lnTo>
                  <a:pt x="0" y="9525"/>
                </a:lnTo>
                <a:lnTo>
                  <a:pt x="0" y="0"/>
                </a:lnTo>
                <a:lnTo>
                  <a:pt x="8877300" y="0"/>
                </a:lnTo>
                <a:lnTo>
                  <a:pt x="8877300" y="9525"/>
                </a:lnTo>
                <a:close/>
              </a:path>
            </a:pathLst>
          </a:custGeom>
          <a:solidFill>
            <a:srgbClr val="37342E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0960" y="1306829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4">
                <a:moveTo>
                  <a:pt x="50229" y="86677"/>
                </a:moveTo>
                <a:lnTo>
                  <a:pt x="0" y="0"/>
                </a:lnTo>
                <a:lnTo>
                  <a:pt x="100459" y="0"/>
                </a:lnTo>
                <a:lnTo>
                  <a:pt x="50229" y="86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9590" y="1215263"/>
            <a:ext cx="822960" cy="680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0" dirty="0">
                <a:latin typeface="BM HANNA Air"/>
                <a:cs typeface="BM HANNA Air"/>
              </a:rPr>
              <a:t>연습문제</a:t>
            </a:r>
            <a:endParaRPr sz="135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  <a:spcBef>
                <a:spcPts val="1430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100" dirty="0">
                <a:latin typeface="BM HANNA Air"/>
                <a:cs typeface="BM HANNA Air"/>
              </a:rPr>
              <a:t>문제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500" b="1" spc="-50" dirty="0">
                <a:latin typeface="Liberation Sans"/>
                <a:cs typeface="Liberation Sans"/>
              </a:rPr>
              <a:t>1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5102" y="3564254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677"/>
                </a:moveTo>
                <a:lnTo>
                  <a:pt x="0" y="0"/>
                </a:lnTo>
                <a:lnTo>
                  <a:pt x="100458" y="0"/>
                </a:lnTo>
                <a:lnTo>
                  <a:pt x="50229" y="86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75840" y="3374542"/>
            <a:ext cx="4091940" cy="108394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875"/>
              </a:spcBef>
            </a:pPr>
            <a:r>
              <a:rPr sz="1350" spc="-25" dirty="0">
                <a:latin typeface="BM HANNA Air"/>
                <a:cs typeface="BM HANNA Air"/>
              </a:rPr>
              <a:t>정답</a:t>
            </a:r>
            <a:endParaRPr sz="1350">
              <a:latin typeface="BM HANNA Air"/>
              <a:cs typeface="BM HANNA Air"/>
            </a:endParaRPr>
          </a:p>
          <a:p>
            <a:pPr marL="286385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latin typeface="Liberation Sans"/>
                <a:cs typeface="Liberation Sans"/>
              </a:rPr>
              <a:t>(3)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이력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추가는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반정규화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기법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중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하나이다</a:t>
            </a:r>
            <a:endParaRPr sz="1350">
              <a:latin typeface="BM HANNA Air"/>
              <a:cs typeface="BM HANNA Air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100" dirty="0">
                <a:latin typeface="BM HANNA Air"/>
                <a:cs typeface="BM HANNA Air"/>
              </a:rPr>
              <a:t>문제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500" b="1" spc="-50" dirty="0">
                <a:latin typeface="Liberation Sans"/>
                <a:cs typeface="Liberation Sans"/>
              </a:rPr>
              <a:t>2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5102" y="6136004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677"/>
                </a:moveTo>
                <a:lnTo>
                  <a:pt x="0" y="0"/>
                </a:lnTo>
                <a:lnTo>
                  <a:pt x="100458" y="0"/>
                </a:lnTo>
                <a:lnTo>
                  <a:pt x="50229" y="86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43731" y="6044438"/>
            <a:ext cx="306070" cy="533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5" dirty="0">
                <a:latin typeface="BM HANNA Air"/>
                <a:cs typeface="BM HANNA Air"/>
              </a:rPr>
              <a:t>정답</a:t>
            </a:r>
            <a:endParaRPr sz="135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  <a:spcBef>
                <a:spcPts val="930"/>
              </a:spcBef>
            </a:pPr>
            <a:r>
              <a:rPr sz="1200" spc="-25" dirty="0">
                <a:latin typeface="Liberation Sans"/>
                <a:cs typeface="Liberation Sans"/>
              </a:rPr>
              <a:t>(4)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5840" y="7049752"/>
            <a:ext cx="816610" cy="294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100" dirty="0">
                <a:latin typeface="BM HANNA Air"/>
                <a:cs typeface="BM HANNA Air"/>
              </a:rPr>
              <a:t>문제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500" b="1" spc="-50" dirty="0">
                <a:latin typeface="Liberation Sans"/>
                <a:cs typeface="Liberation Sans"/>
              </a:rPr>
              <a:t>3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95102" y="9022080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677"/>
                </a:moveTo>
                <a:lnTo>
                  <a:pt x="0" y="0"/>
                </a:lnTo>
                <a:lnTo>
                  <a:pt x="100458" y="0"/>
                </a:lnTo>
                <a:lnTo>
                  <a:pt x="50229" y="86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43731" y="8930513"/>
            <a:ext cx="306070" cy="533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5" dirty="0">
                <a:latin typeface="BM HANNA Air"/>
                <a:cs typeface="BM HANNA Air"/>
              </a:rPr>
              <a:t>정답</a:t>
            </a:r>
            <a:endParaRPr sz="135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  <a:spcBef>
                <a:spcPts val="930"/>
              </a:spcBef>
            </a:pPr>
            <a:r>
              <a:rPr sz="1200" spc="-25" dirty="0">
                <a:latin typeface="Liberation Sans"/>
                <a:cs typeface="Liberation Sans"/>
              </a:rPr>
              <a:t>(1)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5" name="object 15"/>
          <p:cNvSpPr txBox="1"/>
          <p:nvPr/>
        </p:nvSpPr>
        <p:spPr>
          <a:xfrm>
            <a:off x="901700" y="10254488"/>
            <a:ext cx="30295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787773"/>
                </a:solidFill>
                <a:latin typeface="Liberation Sans"/>
                <a:cs typeface="Liberation Sans"/>
              </a:rPr>
              <a:t>Copyright</a:t>
            </a:r>
            <a:r>
              <a:rPr sz="1200" spc="10" dirty="0">
                <a:solidFill>
                  <a:srgbClr val="787773"/>
                </a:solidFill>
                <a:latin typeface="Liberation Sans"/>
                <a:cs typeface="Liberation Sans"/>
              </a:rPr>
              <a:t> </a:t>
            </a:r>
            <a:r>
              <a:rPr sz="1350" spc="-170" dirty="0">
                <a:solidFill>
                  <a:srgbClr val="787773"/>
                </a:solidFill>
                <a:latin typeface="IPAPGothic"/>
                <a:cs typeface="IPAPGothic"/>
              </a:rPr>
              <a:t>ⓒ</a:t>
            </a:r>
            <a:r>
              <a:rPr sz="1350" spc="-40" dirty="0">
                <a:solidFill>
                  <a:srgbClr val="787773"/>
                </a:solidFill>
                <a:latin typeface="IPAPGothic"/>
                <a:cs typeface="IPAPGothic"/>
              </a:rPr>
              <a:t> </a:t>
            </a:r>
            <a:r>
              <a:rPr sz="1200" spc="-20" dirty="0">
                <a:solidFill>
                  <a:srgbClr val="787773"/>
                </a:solidFill>
                <a:latin typeface="Liberation Sans"/>
                <a:cs typeface="Liberation Sans"/>
              </a:rPr>
              <a:t>TeamSparta</a:t>
            </a:r>
            <a:r>
              <a:rPr sz="1200" spc="-60" dirty="0">
                <a:solidFill>
                  <a:srgbClr val="78777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787773"/>
                </a:solidFill>
                <a:latin typeface="Liberation Sans"/>
                <a:cs typeface="Liberation Sans"/>
              </a:rPr>
              <a:t>All</a:t>
            </a:r>
            <a:r>
              <a:rPr sz="1200" spc="15" dirty="0">
                <a:solidFill>
                  <a:srgbClr val="787773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787773"/>
                </a:solidFill>
                <a:latin typeface="Liberation Sans"/>
                <a:cs typeface="Liberation Sans"/>
              </a:rPr>
              <a:t>rights</a:t>
            </a:r>
            <a:r>
              <a:rPr sz="1200" spc="15" dirty="0">
                <a:solidFill>
                  <a:srgbClr val="787773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787773"/>
                </a:solidFill>
                <a:latin typeface="Liberation Sans"/>
                <a:cs typeface="Liberation Sans"/>
              </a:rPr>
              <a:t>reserved.</a:t>
            </a:r>
            <a:endParaRPr sz="1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5840" y="869467"/>
            <a:ext cx="8583930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20" dirty="0">
                <a:latin typeface="BM HANNA Air"/>
                <a:cs typeface="BM HANNA Air"/>
              </a:rPr>
              <a:t>분석</a:t>
            </a:r>
            <a:r>
              <a:rPr sz="1200" spc="-20" dirty="0">
                <a:latin typeface="Liberation Sans"/>
                <a:cs typeface="Liberation Sans"/>
              </a:rPr>
              <a:t>/</a:t>
            </a:r>
            <a:r>
              <a:rPr sz="1350" spc="-20" dirty="0">
                <a:latin typeface="BM HANNA Air"/>
                <a:cs typeface="BM HANNA Air"/>
              </a:rPr>
              <a:t>설계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단계에서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모델은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대충하고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성능이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저하되는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SQL</a:t>
            </a:r>
            <a:r>
              <a:rPr sz="1200" spc="-35" dirty="0">
                <a:latin typeface="Liberation Sans"/>
                <a:cs typeface="Liberation Sans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문장을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고치고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부족한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하드웨어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용량을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늘리는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등의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작업은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추가적인 </a:t>
            </a:r>
            <a:r>
              <a:rPr sz="1350" dirty="0">
                <a:latin typeface="BM HANNA Air"/>
                <a:cs typeface="BM HANNA Air"/>
              </a:rPr>
              <a:t>비용을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들여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개선을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위한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작업을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하는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50" dirty="0">
                <a:latin typeface="BM HANNA Air"/>
                <a:cs typeface="BM HANNA Air"/>
              </a:rPr>
              <a:t>것입니다</a:t>
            </a:r>
            <a:r>
              <a:rPr sz="1200" spc="50" dirty="0">
                <a:latin typeface="Liberation Sans"/>
                <a:cs typeface="Liberation Sans"/>
              </a:rPr>
              <a:t>.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이러한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땜질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식의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이슈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대응은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증가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속도가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빠를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수록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기하급수적으로 </a:t>
            </a:r>
            <a:r>
              <a:rPr sz="1350" dirty="0">
                <a:latin typeface="BM HANNA Air"/>
                <a:cs typeface="BM HANNA Air"/>
              </a:rPr>
              <a:t>비용이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증가하는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문제점이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있습니다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828800"/>
            <a:ext cx="5486400" cy="326705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95400" y="79438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5400" y="82677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93249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5400" y="96488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5400" y="107061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5400" y="110204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5400" y="120777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5400" y="131445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75840" y="5584342"/>
            <a:ext cx="8554720" cy="8435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95"/>
              </a:spcBef>
            </a:pPr>
            <a:r>
              <a:rPr sz="1350" dirty="0">
                <a:latin typeface="BM HANNA Air"/>
                <a:cs typeface="BM HANNA Air"/>
              </a:rPr>
              <a:t>따라서</a:t>
            </a:r>
            <a:r>
              <a:rPr sz="1350" spc="-9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데이터베이스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분석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및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설계</a:t>
            </a:r>
            <a:r>
              <a:rPr sz="1350" spc="-20" dirty="0">
                <a:latin typeface="BM HANNA Air"/>
                <a:cs typeface="BM HANNA Air"/>
              </a:rPr>
              <a:t> </a:t>
            </a:r>
            <a:r>
              <a:rPr sz="1350" spc="-60" dirty="0">
                <a:latin typeface="BM HANNA Air"/>
                <a:cs typeface="BM HANNA Air"/>
              </a:rPr>
              <a:t>단계에서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처리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성능을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65" dirty="0">
                <a:latin typeface="BM HANNA Air"/>
                <a:cs typeface="BM HANNA Air"/>
              </a:rPr>
              <a:t>향상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65" dirty="0">
                <a:latin typeface="BM HANNA Air"/>
                <a:cs typeface="BM HANNA Air"/>
              </a:rPr>
              <a:t>시키기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위한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준비를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많이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해야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4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어떠한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트랜잭션이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비즈니스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로직의 </a:t>
            </a:r>
            <a:r>
              <a:rPr sz="1350" dirty="0">
                <a:latin typeface="BM HANNA Air"/>
                <a:cs typeface="BM HANNA Air"/>
              </a:rPr>
              <a:t>핵심인지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파악하고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사용자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업무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처리에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중요성을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보이는지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37342E"/>
                </a:solidFill>
                <a:latin typeface="BM HANNA Air"/>
                <a:cs typeface="BM HANNA Air"/>
              </a:rPr>
              <a:t>분석</a:t>
            </a:r>
            <a:r>
              <a:rPr sz="1350" spc="-5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37342E"/>
                </a:solidFill>
                <a:latin typeface="BM HANNA Air"/>
                <a:cs typeface="BM HANNA Air"/>
              </a:rPr>
              <a:t>해야합니다</a:t>
            </a:r>
            <a:r>
              <a:rPr sz="1200" dirty="0">
                <a:solidFill>
                  <a:srgbClr val="37342E"/>
                </a:solidFill>
                <a:latin typeface="Liberation Sans"/>
                <a:cs typeface="Liberation Sans"/>
              </a:rPr>
              <a:t>.</a:t>
            </a:r>
            <a:r>
              <a:rPr sz="1200" spc="35" dirty="0">
                <a:solidFill>
                  <a:srgbClr val="37342E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취약점이라고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생각되는</a:t>
            </a:r>
            <a:r>
              <a:rPr sz="1350" spc="-50" dirty="0">
                <a:latin typeface="BM HANNA Air"/>
                <a:cs typeface="BM HANNA Air"/>
              </a:rPr>
              <a:t> 부분에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트랜잭션을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발생시켜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80" dirty="0">
                <a:latin typeface="BM HANNA Air"/>
                <a:cs typeface="BM HANNA Air"/>
              </a:rPr>
              <a:t>실제</a:t>
            </a:r>
            <a:r>
              <a:rPr sz="1350" spc="-3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성 </a:t>
            </a:r>
            <a:r>
              <a:rPr sz="1350" spc="-20" dirty="0">
                <a:latin typeface="BM HANNA Air"/>
                <a:cs typeface="BM HANNA Air"/>
              </a:rPr>
              <a:t>능을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테스트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해보는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것도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필요한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작업입니다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12700" algn="just">
              <a:lnSpc>
                <a:spcPct val="100000"/>
              </a:lnSpc>
              <a:spcBef>
                <a:spcPts val="730"/>
              </a:spcBef>
            </a:pPr>
            <a:r>
              <a:rPr sz="1200" i="1" dirty="0">
                <a:solidFill>
                  <a:srgbClr val="787773"/>
                </a:solidFill>
                <a:latin typeface="Liberation Sans"/>
                <a:cs typeface="Liberation Sans"/>
              </a:rPr>
              <a:t>*</a:t>
            </a:r>
            <a:r>
              <a:rPr sz="1200" i="1" spc="10" dirty="0">
                <a:solidFill>
                  <a:srgbClr val="787773"/>
                </a:solidFill>
                <a:latin typeface="Liberation Sans"/>
                <a:cs typeface="Liberation Sans"/>
              </a:rPr>
              <a:t> </a:t>
            </a:r>
            <a:r>
              <a:rPr sz="1400" spc="-35" dirty="0">
                <a:solidFill>
                  <a:srgbClr val="787773"/>
                </a:solidFill>
                <a:latin typeface="BM HANNA Air"/>
                <a:cs typeface="BM HANNA Air"/>
              </a:rPr>
              <a:t>트랜잭션이란</a:t>
            </a:r>
            <a:r>
              <a:rPr sz="1200" i="1" spc="-35" dirty="0">
                <a:solidFill>
                  <a:srgbClr val="787773"/>
                </a:solidFill>
                <a:latin typeface="Liberation Sans"/>
                <a:cs typeface="Liberation Sans"/>
              </a:rPr>
              <a:t>?</a:t>
            </a:r>
            <a:r>
              <a:rPr sz="1200" i="1" spc="10" dirty="0">
                <a:solidFill>
                  <a:srgbClr val="787773"/>
                </a:solidFill>
                <a:latin typeface="Liberation Sans"/>
                <a:cs typeface="Liberation Sans"/>
              </a:rPr>
              <a:t> </a:t>
            </a:r>
            <a:r>
              <a:rPr sz="1400" spc="-50" dirty="0">
                <a:solidFill>
                  <a:srgbClr val="787773"/>
                </a:solidFill>
                <a:latin typeface="BM HANNA Air"/>
                <a:cs typeface="BM HANNA Air"/>
              </a:rPr>
              <a:t>데이터베이스의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95" dirty="0">
                <a:solidFill>
                  <a:srgbClr val="787773"/>
                </a:solidFill>
                <a:latin typeface="BM HANNA Air"/>
                <a:cs typeface="BM HANNA Air"/>
              </a:rPr>
              <a:t>상태를 </a:t>
            </a:r>
            <a:r>
              <a:rPr sz="1400" spc="-35" dirty="0">
                <a:solidFill>
                  <a:srgbClr val="787773"/>
                </a:solidFill>
                <a:latin typeface="BM HANNA Air"/>
                <a:cs typeface="BM HANNA Air"/>
              </a:rPr>
              <a:t>변화시키기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80" dirty="0">
                <a:solidFill>
                  <a:srgbClr val="787773"/>
                </a:solidFill>
                <a:latin typeface="BM HANNA Air"/>
                <a:cs typeface="BM HANNA Air"/>
              </a:rPr>
              <a:t>위해</a:t>
            </a:r>
            <a:r>
              <a:rPr sz="1400" spc="-95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75" dirty="0">
                <a:solidFill>
                  <a:srgbClr val="787773"/>
                </a:solidFill>
                <a:latin typeface="BM HANNA Air"/>
                <a:cs typeface="BM HANNA Air"/>
              </a:rPr>
              <a:t>수행하는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40" dirty="0">
                <a:solidFill>
                  <a:srgbClr val="787773"/>
                </a:solidFill>
                <a:latin typeface="BM HANNA Air"/>
                <a:cs typeface="BM HANNA Air"/>
              </a:rPr>
              <a:t>작업</a:t>
            </a:r>
            <a:r>
              <a:rPr sz="1400" spc="-95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25" dirty="0">
                <a:solidFill>
                  <a:srgbClr val="787773"/>
                </a:solidFill>
                <a:latin typeface="BM HANNA Air"/>
                <a:cs typeface="BM HANNA Air"/>
              </a:rPr>
              <a:t>단위</a:t>
            </a:r>
            <a:endParaRPr sz="1400" dirty="0">
              <a:latin typeface="BM HANNA Air"/>
              <a:cs typeface="BM HANNA Air"/>
            </a:endParaRPr>
          </a:p>
          <a:p>
            <a:pPr>
              <a:lnSpc>
                <a:spcPct val="100000"/>
              </a:lnSpc>
            </a:pPr>
            <a:endParaRPr sz="1200" dirty="0">
              <a:latin typeface="BM HANNA Air"/>
              <a:cs typeface="BM HANNA Air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200" dirty="0">
              <a:latin typeface="BM HANNA Air"/>
              <a:cs typeface="BM HANNA Air"/>
            </a:endParaRPr>
          </a:p>
          <a:p>
            <a:pPr marL="12700" algn="just">
              <a:lnSpc>
                <a:spcPct val="100000"/>
              </a:lnSpc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35" dirty="0">
                <a:latin typeface="UKIJ Tughra"/>
                <a:cs typeface="UKIJ Tughra"/>
              </a:rPr>
              <a:t> </a:t>
            </a:r>
            <a:r>
              <a:rPr sz="1700" spc="-50" dirty="0">
                <a:latin typeface="BM HANNA Air"/>
                <a:cs typeface="BM HANNA Air"/>
              </a:rPr>
              <a:t>성능</a:t>
            </a:r>
            <a:r>
              <a:rPr sz="1700" spc="-125" dirty="0">
                <a:latin typeface="BM HANNA Air"/>
                <a:cs typeface="BM HANNA Air"/>
              </a:rPr>
              <a:t> </a:t>
            </a:r>
            <a:r>
              <a:rPr sz="1700" spc="-20" dirty="0">
                <a:latin typeface="BM HANNA Air"/>
                <a:cs typeface="BM HANNA Air"/>
              </a:rPr>
              <a:t>데이터</a:t>
            </a:r>
            <a:r>
              <a:rPr sz="1700" spc="-130" dirty="0">
                <a:latin typeface="BM HANNA Air"/>
                <a:cs typeface="BM HANNA Air"/>
              </a:rPr>
              <a:t> </a:t>
            </a:r>
            <a:r>
              <a:rPr sz="1700" spc="-35" dirty="0">
                <a:latin typeface="BM HANNA Air"/>
                <a:cs typeface="BM HANNA Air"/>
              </a:rPr>
              <a:t>모델링의</a:t>
            </a:r>
            <a:r>
              <a:rPr sz="1700" spc="-125" dirty="0">
                <a:latin typeface="BM HANNA Air"/>
                <a:cs typeface="BM HANNA Air"/>
              </a:rPr>
              <a:t> </a:t>
            </a:r>
            <a:r>
              <a:rPr sz="1700" spc="-20" dirty="0">
                <a:latin typeface="BM HANNA Air"/>
                <a:cs typeface="BM HANNA Air"/>
              </a:rPr>
              <a:t>고려사항</a:t>
            </a:r>
            <a:endParaRPr sz="1700" dirty="0">
              <a:latin typeface="BM HANNA Air"/>
              <a:cs typeface="BM HANNA Air"/>
            </a:endParaRPr>
          </a:p>
          <a:p>
            <a:pPr marL="290195" indent="-277495">
              <a:lnSpc>
                <a:spcPct val="100000"/>
              </a:lnSpc>
              <a:spcBef>
                <a:spcPts val="1250"/>
              </a:spcBef>
              <a:buSzPct val="88235"/>
              <a:buFont typeface="Liberation Sans"/>
              <a:buAutoNum type="arabicParenBoth"/>
              <a:tabLst>
                <a:tab pos="290195" algn="l"/>
              </a:tabLst>
            </a:pPr>
            <a:r>
              <a:rPr sz="1700" spc="-55" dirty="0">
                <a:latin typeface="BM HANNA Air"/>
                <a:cs typeface="BM HANNA Air"/>
              </a:rPr>
              <a:t>정규화를</a:t>
            </a:r>
            <a:r>
              <a:rPr sz="1700" spc="-114" dirty="0">
                <a:latin typeface="BM HANNA Air"/>
                <a:cs typeface="BM HANNA Air"/>
              </a:rPr>
              <a:t> </a:t>
            </a:r>
            <a:r>
              <a:rPr sz="1700" spc="-90" dirty="0">
                <a:latin typeface="BM HANNA Air"/>
                <a:cs typeface="BM HANNA Air"/>
              </a:rPr>
              <a:t>정확하게</a:t>
            </a:r>
            <a:r>
              <a:rPr sz="1700" spc="-110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수행</a:t>
            </a:r>
            <a:endParaRPr sz="1700" dirty="0">
              <a:latin typeface="BM HANNA Air"/>
              <a:cs typeface="BM HANNA Air"/>
            </a:endParaRPr>
          </a:p>
          <a:p>
            <a:pPr marL="286385">
              <a:lnSpc>
                <a:spcPct val="100000"/>
              </a:lnSpc>
              <a:spcBef>
                <a:spcPts val="635"/>
              </a:spcBef>
            </a:pP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주요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관심사별로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분산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시킬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65" dirty="0">
                <a:latin typeface="BM HANNA Air"/>
                <a:cs typeface="BM HANNA Air"/>
              </a:rPr>
              <a:t>있기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때문에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60" dirty="0">
                <a:latin typeface="BM HANNA Air"/>
                <a:cs typeface="BM HANNA Air"/>
              </a:rPr>
              <a:t>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자체로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향상의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효과가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286385">
              <a:lnSpc>
                <a:spcPct val="100000"/>
              </a:lnSpc>
              <a:spcBef>
                <a:spcPts val="930"/>
              </a:spcBef>
            </a:pPr>
            <a:r>
              <a:rPr sz="1350" spc="-25" dirty="0">
                <a:latin typeface="BM HANNA Air"/>
                <a:cs typeface="BM HANNA Air"/>
              </a:rPr>
              <a:t>정규화를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통해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중복된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데이터가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쌓이는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것을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막을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290195" indent="-277495">
              <a:lnSpc>
                <a:spcPct val="100000"/>
              </a:lnSpc>
              <a:spcBef>
                <a:spcPts val="5"/>
              </a:spcBef>
              <a:buSzPct val="88235"/>
              <a:buFont typeface="Liberation Sans"/>
              <a:buAutoNum type="arabicParenBoth" startAt="2"/>
              <a:tabLst>
                <a:tab pos="290195" algn="l"/>
              </a:tabLst>
            </a:pPr>
            <a:r>
              <a:rPr sz="1700" spc="-35" dirty="0">
                <a:latin typeface="BM HANNA Air"/>
                <a:cs typeface="BM HANNA Air"/>
              </a:rPr>
              <a:t>데이터베이스</a:t>
            </a:r>
            <a:r>
              <a:rPr sz="1700" spc="-114" dirty="0">
                <a:latin typeface="BM HANNA Air"/>
                <a:cs typeface="BM HANNA Air"/>
              </a:rPr>
              <a:t> </a:t>
            </a:r>
            <a:r>
              <a:rPr sz="1700" spc="-60" dirty="0">
                <a:latin typeface="BM HANNA Air"/>
                <a:cs typeface="BM HANNA Air"/>
              </a:rPr>
              <a:t>용량</a:t>
            </a:r>
            <a:r>
              <a:rPr sz="1700" spc="-114" dirty="0">
                <a:latin typeface="BM HANNA Air"/>
                <a:cs typeface="BM HANNA Air"/>
              </a:rPr>
              <a:t> </a:t>
            </a:r>
            <a:r>
              <a:rPr sz="1700" spc="-60" dirty="0">
                <a:latin typeface="BM HANNA Air"/>
                <a:cs typeface="BM HANNA Air"/>
              </a:rPr>
              <a:t>산정</a:t>
            </a:r>
            <a:r>
              <a:rPr sz="1700" spc="-110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수행</a:t>
            </a:r>
            <a:endParaRPr sz="1700" dirty="0">
              <a:latin typeface="BM HANNA Air"/>
              <a:cs typeface="BM HANNA Air"/>
            </a:endParaRPr>
          </a:p>
          <a:p>
            <a:pPr marL="286385" marR="4093210">
              <a:lnSpc>
                <a:spcPts val="2550"/>
              </a:lnSpc>
              <a:spcBef>
                <a:spcPts val="20"/>
              </a:spcBef>
            </a:pPr>
            <a:r>
              <a:rPr sz="1350" dirty="0">
                <a:latin typeface="BM HANNA Air"/>
                <a:cs typeface="BM HANNA Air"/>
              </a:rPr>
              <a:t>어떤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테이블</a:t>
            </a:r>
            <a:r>
              <a:rPr sz="1200" spc="-25" dirty="0">
                <a:latin typeface="Liberation Sans"/>
                <a:cs typeface="Liberation Sans"/>
              </a:rPr>
              <a:t>(</a:t>
            </a:r>
            <a:r>
              <a:rPr sz="1350" spc="-25" dirty="0">
                <a:latin typeface="BM HANNA Air"/>
                <a:cs typeface="BM HANNA Air"/>
              </a:rPr>
              <a:t>엔터티</a:t>
            </a:r>
            <a:r>
              <a:rPr sz="1200" spc="-25" dirty="0">
                <a:latin typeface="Liberation Sans"/>
                <a:cs typeface="Liberation Sans"/>
              </a:rPr>
              <a:t>)</a:t>
            </a:r>
            <a:r>
              <a:rPr sz="1350" spc="-25" dirty="0">
                <a:latin typeface="BM HANNA Air"/>
                <a:cs typeface="BM HANNA Air"/>
              </a:rPr>
              <a:t>에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데이터가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집중되는지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파악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가능합니다</a:t>
            </a:r>
            <a:r>
              <a:rPr sz="1200" spc="-10" dirty="0">
                <a:latin typeface="Liberation Sans"/>
                <a:cs typeface="Liberation Sans"/>
              </a:rPr>
              <a:t>. </a:t>
            </a:r>
            <a:r>
              <a:rPr sz="1350" dirty="0">
                <a:latin typeface="BM HANNA Air"/>
                <a:cs typeface="BM HANNA Air"/>
              </a:rPr>
              <a:t>필요한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경우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분리와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조인을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통한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수집이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필요합니다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290195" indent="-277495">
              <a:lnSpc>
                <a:spcPct val="100000"/>
              </a:lnSpc>
              <a:spcBef>
                <a:spcPts val="5"/>
              </a:spcBef>
              <a:buSzPct val="88235"/>
              <a:buFont typeface="Liberation Sans"/>
              <a:buAutoNum type="arabicParenBoth" startAt="3"/>
              <a:tabLst>
                <a:tab pos="290195" algn="l"/>
              </a:tabLst>
            </a:pPr>
            <a:r>
              <a:rPr sz="1700" spc="-45" dirty="0">
                <a:latin typeface="BM HANNA Air"/>
                <a:cs typeface="BM HANNA Air"/>
              </a:rPr>
              <a:t>데이터베이스에서</a:t>
            </a:r>
            <a:r>
              <a:rPr sz="1700" spc="-114" dirty="0">
                <a:latin typeface="BM HANNA Air"/>
                <a:cs typeface="BM HANNA Air"/>
              </a:rPr>
              <a:t> </a:t>
            </a:r>
            <a:r>
              <a:rPr sz="1700" spc="-65" dirty="0">
                <a:latin typeface="BM HANNA Air"/>
                <a:cs typeface="BM HANNA Air"/>
              </a:rPr>
              <a:t>발생되는</a:t>
            </a:r>
            <a:r>
              <a:rPr sz="1700" spc="-110" dirty="0">
                <a:latin typeface="BM HANNA Air"/>
                <a:cs typeface="BM HANNA Air"/>
              </a:rPr>
              <a:t> </a:t>
            </a:r>
            <a:r>
              <a:rPr sz="1700" spc="-55" dirty="0">
                <a:latin typeface="BM HANNA Air"/>
                <a:cs typeface="BM HANNA Air"/>
              </a:rPr>
              <a:t>트랜잭션의</a:t>
            </a:r>
            <a:r>
              <a:rPr sz="1700" spc="-110" dirty="0">
                <a:latin typeface="BM HANNA Air"/>
                <a:cs typeface="BM HANNA Air"/>
              </a:rPr>
              <a:t> </a:t>
            </a:r>
            <a:r>
              <a:rPr sz="1700" spc="-40" dirty="0">
                <a:latin typeface="BM HANNA Air"/>
                <a:cs typeface="BM HANNA Air"/>
              </a:rPr>
              <a:t>유형을</a:t>
            </a:r>
            <a:r>
              <a:rPr sz="1700" spc="-110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파악</a:t>
            </a:r>
            <a:endParaRPr sz="1700" dirty="0">
              <a:latin typeface="BM HANNA Air"/>
              <a:cs typeface="BM HANNA Air"/>
            </a:endParaRPr>
          </a:p>
          <a:p>
            <a:pPr marL="286385" marR="3695065">
              <a:lnSpc>
                <a:spcPts val="2480"/>
              </a:lnSpc>
              <a:spcBef>
                <a:spcPts val="75"/>
              </a:spcBef>
            </a:pPr>
            <a:r>
              <a:rPr sz="1200" dirty="0">
                <a:latin typeface="Liberation Sans"/>
                <a:cs typeface="Liberation Sans"/>
              </a:rPr>
              <a:t>CRUD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매트릭스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혹은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시퀀스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다이어그램을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보면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파악하기에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용이합니다</a:t>
            </a:r>
            <a:r>
              <a:rPr sz="1200" spc="-10" dirty="0">
                <a:latin typeface="Liberation Sans"/>
                <a:cs typeface="Liberation Sans"/>
              </a:rPr>
              <a:t>.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60" dirty="0">
                <a:latin typeface="BM HANNA Air"/>
                <a:cs typeface="BM HANNA Air"/>
              </a:rPr>
              <a:t>조회에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필요한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조인</a:t>
            </a:r>
            <a:r>
              <a:rPr sz="1350" spc="-80" dirty="0">
                <a:latin typeface="BM HANNA Air"/>
                <a:cs typeface="BM HANNA Air"/>
              </a:rPr>
              <a:t> 관계 </a:t>
            </a:r>
            <a:r>
              <a:rPr sz="1350" spc="-30" dirty="0">
                <a:latin typeface="BM HANNA Air"/>
                <a:cs typeface="BM HANNA Air"/>
              </a:rPr>
              <a:t>등을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파악할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있게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됩니다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290195" indent="-277495">
              <a:lnSpc>
                <a:spcPct val="100000"/>
              </a:lnSpc>
              <a:spcBef>
                <a:spcPts val="5"/>
              </a:spcBef>
              <a:buSzPct val="88235"/>
              <a:buFont typeface="Liberation Sans"/>
              <a:buAutoNum type="arabicParenBoth" startAt="4"/>
              <a:tabLst>
                <a:tab pos="290195" algn="l"/>
              </a:tabLst>
            </a:pPr>
            <a:r>
              <a:rPr sz="1700" spc="-30" dirty="0">
                <a:latin typeface="BM HANNA Air"/>
                <a:cs typeface="BM HANNA Air"/>
              </a:rPr>
              <a:t>데이터베이스의</a:t>
            </a:r>
            <a:r>
              <a:rPr sz="1700" spc="-120" dirty="0">
                <a:latin typeface="BM HANNA Air"/>
                <a:cs typeface="BM HANNA Air"/>
              </a:rPr>
              <a:t> </a:t>
            </a:r>
            <a:r>
              <a:rPr sz="1700" spc="-90" dirty="0">
                <a:latin typeface="BM HANNA Air"/>
                <a:cs typeface="BM HANNA Air"/>
              </a:rPr>
              <a:t>용량과</a:t>
            </a:r>
            <a:r>
              <a:rPr sz="1700" spc="-120" dirty="0">
                <a:latin typeface="BM HANNA Air"/>
                <a:cs typeface="BM HANNA Air"/>
              </a:rPr>
              <a:t> </a:t>
            </a:r>
            <a:r>
              <a:rPr sz="1700" spc="-60" dirty="0">
                <a:latin typeface="BM HANNA Air"/>
                <a:cs typeface="BM HANNA Air"/>
              </a:rPr>
              <a:t>트랜잭션</a:t>
            </a:r>
            <a:r>
              <a:rPr sz="1700" spc="-120" dirty="0">
                <a:latin typeface="BM HANNA Air"/>
                <a:cs typeface="BM HANNA Air"/>
              </a:rPr>
              <a:t> </a:t>
            </a:r>
            <a:r>
              <a:rPr sz="1700" spc="-100" dirty="0">
                <a:latin typeface="BM HANNA Air"/>
                <a:cs typeface="BM HANNA Air"/>
              </a:rPr>
              <a:t>유형에</a:t>
            </a:r>
            <a:r>
              <a:rPr sz="1700" spc="-120" dirty="0">
                <a:latin typeface="BM HANNA Air"/>
                <a:cs typeface="BM HANNA Air"/>
              </a:rPr>
              <a:t> </a:t>
            </a:r>
            <a:r>
              <a:rPr sz="1700" spc="-65" dirty="0">
                <a:latin typeface="BM HANNA Air"/>
                <a:cs typeface="BM HANNA Air"/>
              </a:rPr>
              <a:t>따라</a:t>
            </a:r>
            <a:r>
              <a:rPr sz="1700" spc="-120" dirty="0">
                <a:latin typeface="BM HANNA Air"/>
                <a:cs typeface="BM HANNA Air"/>
              </a:rPr>
              <a:t> </a:t>
            </a:r>
            <a:r>
              <a:rPr sz="1700" spc="-50" dirty="0">
                <a:latin typeface="BM HANNA Air"/>
                <a:cs typeface="BM HANNA Air"/>
              </a:rPr>
              <a:t>반정규화</a:t>
            </a:r>
            <a:r>
              <a:rPr sz="1700" spc="-120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수행</a:t>
            </a:r>
            <a:endParaRPr sz="1700" dirty="0">
              <a:latin typeface="BM HANNA Air"/>
              <a:cs typeface="BM HANNA Air"/>
            </a:endParaRPr>
          </a:p>
          <a:p>
            <a:pPr marL="286385">
              <a:lnSpc>
                <a:spcPct val="100000"/>
              </a:lnSpc>
              <a:spcBef>
                <a:spcPts val="635"/>
              </a:spcBef>
            </a:pP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속성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80" dirty="0">
                <a:latin typeface="BM HANNA Air"/>
                <a:cs typeface="BM HANNA Air"/>
              </a:rPr>
              <a:t>관계 </a:t>
            </a:r>
            <a:r>
              <a:rPr sz="1350" spc="-100" dirty="0">
                <a:latin typeface="BM HANNA Air"/>
                <a:cs typeface="BM HANNA Air"/>
              </a:rPr>
              <a:t>등에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대해서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포괄적인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반정규화를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통해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조정해야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합니다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290195" indent="-277495">
              <a:lnSpc>
                <a:spcPct val="100000"/>
              </a:lnSpc>
              <a:spcBef>
                <a:spcPts val="5"/>
              </a:spcBef>
              <a:buSzPct val="88235"/>
              <a:buFont typeface="Liberation Sans"/>
              <a:buAutoNum type="arabicParenBoth" startAt="5"/>
              <a:tabLst>
                <a:tab pos="290195" algn="l"/>
              </a:tabLst>
            </a:pPr>
            <a:r>
              <a:rPr sz="1700" dirty="0">
                <a:latin typeface="BM HANNA Air"/>
                <a:cs typeface="BM HANNA Air"/>
              </a:rPr>
              <a:t>이력</a:t>
            </a:r>
            <a:r>
              <a:rPr sz="1700" spc="-140" dirty="0">
                <a:latin typeface="BM HANNA Air"/>
                <a:cs typeface="BM HANNA Air"/>
              </a:rPr>
              <a:t> </a:t>
            </a:r>
            <a:r>
              <a:rPr sz="1700" spc="-20" dirty="0">
                <a:latin typeface="BM HANNA Air"/>
                <a:cs typeface="BM HANNA Air"/>
              </a:rPr>
              <a:t>모델</a:t>
            </a:r>
            <a:r>
              <a:rPr sz="1500" b="1" spc="-20" dirty="0">
                <a:latin typeface="Liberation Sans"/>
                <a:cs typeface="Liberation Sans"/>
              </a:rPr>
              <a:t>, </a:t>
            </a:r>
            <a:r>
              <a:rPr sz="1500" b="1" dirty="0">
                <a:latin typeface="Liberation Sans"/>
                <a:cs typeface="Liberation Sans"/>
              </a:rPr>
              <a:t>PK</a:t>
            </a:r>
            <a:r>
              <a:rPr sz="1500" b="1" spc="-25" dirty="0">
                <a:latin typeface="Liberation Sans"/>
                <a:cs typeface="Liberation Sans"/>
              </a:rPr>
              <a:t> </a:t>
            </a:r>
            <a:r>
              <a:rPr sz="1500" b="1" dirty="0">
                <a:latin typeface="Liberation Sans"/>
                <a:cs typeface="Liberation Sans"/>
              </a:rPr>
              <a:t>/</a:t>
            </a:r>
            <a:r>
              <a:rPr sz="1500" b="1" spc="-20" dirty="0">
                <a:latin typeface="Liberation Sans"/>
                <a:cs typeface="Liberation Sans"/>
              </a:rPr>
              <a:t> </a:t>
            </a:r>
            <a:r>
              <a:rPr sz="1500" b="1" dirty="0">
                <a:latin typeface="Liberation Sans"/>
                <a:cs typeface="Liberation Sans"/>
              </a:rPr>
              <a:t>FK,</a:t>
            </a:r>
            <a:r>
              <a:rPr sz="1500" b="1" spc="380" dirty="0">
                <a:latin typeface="Liberation Sans"/>
                <a:cs typeface="Liberation Sans"/>
              </a:rPr>
              <a:t> </a:t>
            </a:r>
            <a:r>
              <a:rPr sz="1700" spc="-45" dirty="0">
                <a:latin typeface="BM HANNA Air"/>
                <a:cs typeface="BM HANNA Air"/>
              </a:rPr>
              <a:t>슈퍼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700" dirty="0">
                <a:latin typeface="BM HANNA Air"/>
                <a:cs typeface="BM HANNA Air"/>
              </a:rPr>
              <a:t>타입</a:t>
            </a:r>
            <a:r>
              <a:rPr sz="1700" spc="-140" dirty="0">
                <a:latin typeface="BM HANNA Air"/>
                <a:cs typeface="BM HANNA Air"/>
              </a:rPr>
              <a:t> </a:t>
            </a:r>
            <a:r>
              <a:rPr sz="1500" b="1" dirty="0">
                <a:latin typeface="Liberation Sans"/>
                <a:cs typeface="Liberation Sans"/>
              </a:rPr>
              <a:t>/</a:t>
            </a:r>
            <a:r>
              <a:rPr sz="1500" b="1" spc="-20" dirty="0">
                <a:latin typeface="Liberation Sans"/>
                <a:cs typeface="Liberation Sans"/>
              </a:rPr>
              <a:t> </a:t>
            </a:r>
            <a:r>
              <a:rPr sz="1700" dirty="0">
                <a:latin typeface="BM HANNA Air"/>
                <a:cs typeface="BM HANNA Air"/>
              </a:rPr>
              <a:t>서브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700" dirty="0">
                <a:latin typeface="BM HANNA Air"/>
                <a:cs typeface="BM HANNA Air"/>
              </a:rPr>
              <a:t>타입의</a:t>
            </a:r>
            <a:r>
              <a:rPr sz="1700" spc="-140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조정</a:t>
            </a:r>
            <a:endParaRPr sz="1700" dirty="0">
              <a:latin typeface="BM HANNA Air"/>
              <a:cs typeface="BM HANNA Air"/>
            </a:endParaRPr>
          </a:p>
          <a:p>
            <a:pPr marL="286385">
              <a:lnSpc>
                <a:spcPct val="100000"/>
              </a:lnSpc>
              <a:spcBef>
                <a:spcPts val="710"/>
              </a:spcBef>
            </a:pPr>
            <a:r>
              <a:rPr sz="1350" dirty="0">
                <a:latin typeface="BM HANNA Air"/>
                <a:cs typeface="BM HANNA Air"/>
              </a:rPr>
              <a:t>성능이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우수한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순서대로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순서를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조정해야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합니다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290195" indent="-277495">
              <a:lnSpc>
                <a:spcPct val="100000"/>
              </a:lnSpc>
              <a:buSzPct val="88235"/>
              <a:buFont typeface="Liberation Sans"/>
              <a:buAutoNum type="arabicParenBoth" startAt="6"/>
              <a:tabLst>
                <a:tab pos="290195" algn="l"/>
              </a:tabLst>
            </a:pPr>
            <a:r>
              <a:rPr sz="1700" spc="-50" dirty="0">
                <a:latin typeface="BM HANNA Air"/>
                <a:cs typeface="BM HANNA Air"/>
              </a:rPr>
              <a:t>성능</a:t>
            </a:r>
            <a:r>
              <a:rPr sz="1700" spc="-125" dirty="0">
                <a:latin typeface="BM HANNA Air"/>
                <a:cs typeface="BM HANNA Air"/>
              </a:rPr>
              <a:t> </a:t>
            </a:r>
            <a:r>
              <a:rPr sz="1700" spc="-90" dirty="0">
                <a:latin typeface="BM HANNA Air"/>
                <a:cs typeface="BM HANNA Air"/>
              </a:rPr>
              <a:t>관점에서</a:t>
            </a:r>
            <a:r>
              <a:rPr sz="1700" spc="-125" dirty="0">
                <a:latin typeface="BM HANNA Air"/>
                <a:cs typeface="BM HANNA Air"/>
              </a:rPr>
              <a:t> </a:t>
            </a:r>
            <a:r>
              <a:rPr sz="1700" spc="-20" dirty="0">
                <a:latin typeface="BM HANNA Air"/>
                <a:cs typeface="BM HANNA Air"/>
              </a:rPr>
              <a:t>데이터</a:t>
            </a:r>
            <a:r>
              <a:rPr sz="1700" spc="-120" dirty="0">
                <a:latin typeface="BM HANNA Air"/>
                <a:cs typeface="BM HANNA Air"/>
              </a:rPr>
              <a:t> </a:t>
            </a:r>
            <a:r>
              <a:rPr sz="1700" spc="-60" dirty="0">
                <a:latin typeface="BM HANNA Air"/>
                <a:cs typeface="BM HANNA Air"/>
              </a:rPr>
              <a:t>모델</a:t>
            </a:r>
            <a:r>
              <a:rPr sz="1700" spc="-125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검증</a:t>
            </a:r>
            <a:endParaRPr sz="1700" dirty="0">
              <a:latin typeface="BM HANNA Air"/>
              <a:cs typeface="BM HANNA Air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90625" y="9591675"/>
          <a:ext cx="6915150" cy="3522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5575"/>
                <a:gridCol w="4219575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용어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설명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정규화</a:t>
                      </a:r>
                      <a:r>
                        <a:rPr sz="1150" spc="-6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(Normalization)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80645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DBMS</a:t>
                      </a:r>
                      <a:r>
                        <a:rPr sz="1050" spc="2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테이블의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삽입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,</a:t>
                      </a:r>
                      <a:r>
                        <a:rPr sz="1050" spc="2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삭제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,</a:t>
                      </a:r>
                      <a:r>
                        <a:rPr sz="1050" spc="3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수정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과정에서의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이상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(Anomaly)</a:t>
                      </a:r>
                      <a:r>
                        <a:rPr sz="1050" spc="3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현상의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발생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을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최소화하기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위해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작은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단위의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테이블로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나눠가는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과정입니다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정규형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(NF:</a:t>
                      </a:r>
                      <a:r>
                        <a:rPr sz="1050" spc="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Normal</a:t>
                      </a:r>
                      <a:r>
                        <a:rPr sz="1050" spc="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Form)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정규화된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결과물에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의해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도출된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모델이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갖춰야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할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특성을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만족하는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'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정규화된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결과물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'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을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의미합니다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함수적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종속성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(FD: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Functional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Dependency)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89535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테이블의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특정한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값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(A)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알고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있으면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다른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값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(B)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알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있다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고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가정할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때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,</a:t>
                      </a:r>
                      <a:r>
                        <a:rPr sz="1050" spc="3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B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는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spc="-55" dirty="0">
                          <a:latin typeface="Liberation Sans"/>
                          <a:cs typeface="Liberation Sans"/>
                        </a:rPr>
                        <a:t>A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에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함수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종속성을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갖는다고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표현합니다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3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3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예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를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들어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,</a:t>
                      </a:r>
                      <a:r>
                        <a:rPr sz="1050" spc="4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학번을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통해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학생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이름을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알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있다고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하면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'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학생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이름은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학번에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함수적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종속성을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갖는다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'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고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표현할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있습니다</a:t>
                      </a:r>
                      <a:r>
                        <a:rPr sz="1050" spc="-2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결정자</a:t>
                      </a:r>
                      <a:r>
                        <a:rPr sz="1150" spc="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(Determinant)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304800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3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함수적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종속성에서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학번은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학생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이름을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결정짓는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0" dirty="0">
                          <a:latin typeface="BM HANNA Air"/>
                          <a:cs typeface="BM HANNA Air"/>
                        </a:rPr>
                        <a:t>요소기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때문에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'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결정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자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'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라고</a:t>
                      </a:r>
                      <a:r>
                        <a:rPr sz="1150" spc="-6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표현합니다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spc="55" dirty="0">
                          <a:latin typeface="BM HANNA Air"/>
                          <a:cs typeface="BM HANNA Air"/>
                        </a:rPr>
                        <a:t>다치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종속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(MVD:</a:t>
                      </a:r>
                      <a:r>
                        <a:rPr sz="1050" spc="-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MultiValued Dependency)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2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결정자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spc="-55" dirty="0">
                          <a:latin typeface="Liberation Sans"/>
                          <a:cs typeface="Liberation Sans"/>
                        </a:rPr>
                        <a:t>A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에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의해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B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의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값을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다수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알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있을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때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,</a:t>
                      </a:r>
                      <a:r>
                        <a:rPr sz="1050" spc="3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칼럼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B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는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칼럼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50" spc="-55" dirty="0">
                          <a:latin typeface="Liberation Sans"/>
                          <a:cs typeface="Liberation Sans"/>
                        </a:rPr>
                        <a:t>A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에</a:t>
                      </a:r>
                      <a:r>
                        <a:rPr sz="1150" spc="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다치종속</a:t>
                      </a:r>
                      <a:r>
                        <a:rPr sz="1150" spc="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되었다고</a:t>
                      </a:r>
                      <a:r>
                        <a:rPr sz="1150" spc="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표현합니다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295400" y="10096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133349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0960" y="1944909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4">
                <a:moveTo>
                  <a:pt x="50229" y="86391"/>
                </a:moveTo>
                <a:lnTo>
                  <a:pt x="0" y="0"/>
                </a:lnTo>
                <a:lnTo>
                  <a:pt x="100459" y="0"/>
                </a:lnTo>
                <a:lnTo>
                  <a:pt x="50229" y="86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90625" y="2371725"/>
            <a:ext cx="6115050" cy="9525"/>
            <a:chOff x="1190625" y="2371725"/>
            <a:chExt cx="6115050" cy="9525"/>
          </a:xfrm>
        </p:grpSpPr>
        <p:sp>
          <p:nvSpPr>
            <p:cNvPr id="7" name="object 7"/>
            <p:cNvSpPr/>
            <p:nvPr/>
          </p:nvSpPr>
          <p:spPr>
            <a:xfrm>
              <a:off x="1190625" y="2371725"/>
              <a:ext cx="1666875" cy="9525"/>
            </a:xfrm>
            <a:custGeom>
              <a:avLst/>
              <a:gdLst/>
              <a:ahLst/>
              <a:cxnLst/>
              <a:rect l="l" t="t" r="r" b="b"/>
              <a:pathLst>
                <a:path w="1666875" h="9525">
                  <a:moveTo>
                    <a:pt x="166687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666875" y="0"/>
                  </a:lnTo>
                  <a:lnTo>
                    <a:pt x="1666875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57500" y="2371725"/>
              <a:ext cx="1809750" cy="9525"/>
            </a:xfrm>
            <a:custGeom>
              <a:avLst/>
              <a:gdLst/>
              <a:ahLst/>
              <a:cxnLst/>
              <a:rect l="l" t="t" r="r" b="b"/>
              <a:pathLst>
                <a:path w="1809750" h="9525">
                  <a:moveTo>
                    <a:pt x="180975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809750" y="0"/>
                  </a:lnTo>
                  <a:lnTo>
                    <a:pt x="1809750" y="9525"/>
                  </a:lnTo>
                  <a:close/>
                </a:path>
              </a:pathLst>
            </a:custGeom>
            <a:solidFill>
              <a:srgbClr val="448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7250" y="2371725"/>
              <a:ext cx="2638425" cy="9525"/>
            </a:xfrm>
            <a:custGeom>
              <a:avLst/>
              <a:gdLst/>
              <a:ahLst/>
              <a:cxnLst/>
              <a:rect l="l" t="t" r="r" b="b"/>
              <a:pathLst>
                <a:path w="2638425" h="9525">
                  <a:moveTo>
                    <a:pt x="26384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2638425" y="0"/>
                  </a:lnTo>
                  <a:lnTo>
                    <a:pt x="2638425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876425" y="4352925"/>
            <a:ext cx="7915275" cy="9525"/>
          </a:xfrm>
          <a:custGeom>
            <a:avLst/>
            <a:gdLst/>
            <a:ahLst/>
            <a:cxnLst/>
            <a:rect l="l" t="t" r="r" b="b"/>
            <a:pathLst>
              <a:path w="7915275" h="9525">
                <a:moveTo>
                  <a:pt x="7915275" y="9525"/>
                </a:moveTo>
                <a:lnTo>
                  <a:pt x="0" y="9525"/>
                </a:lnTo>
                <a:lnTo>
                  <a:pt x="0" y="0"/>
                </a:lnTo>
                <a:lnTo>
                  <a:pt x="7915275" y="0"/>
                </a:lnTo>
                <a:lnTo>
                  <a:pt x="791527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7250" y="359760"/>
            <a:ext cx="8632825" cy="382587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025"/>
              </a:spcBef>
            </a:pPr>
            <a:r>
              <a:rPr sz="1350" spc="-35" dirty="0">
                <a:latin typeface="BM HANNA Air"/>
                <a:cs typeface="BM HANNA Air"/>
              </a:rPr>
              <a:t>항상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최적화를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위해서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모델을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검증합니다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292735">
              <a:lnSpc>
                <a:spcPct val="100000"/>
              </a:lnSpc>
              <a:spcBef>
                <a:spcPts val="930"/>
              </a:spcBef>
            </a:pP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모델이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괜찮은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형태로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구조화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되어있다고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하더라도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최적화를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위한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선택을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위해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끊임없이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고민합니다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Liberation Sans"/>
                <a:cs typeface="Liberation Sans"/>
              </a:rPr>
              <a:t>2) </a:t>
            </a:r>
            <a:r>
              <a:rPr sz="1350" spc="-25" dirty="0">
                <a:latin typeface="BM HANNA Air"/>
                <a:cs typeface="BM HANNA Air"/>
              </a:rPr>
              <a:t>정규화를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통한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향상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전략</a:t>
            </a:r>
            <a:endParaRPr sz="1350" dirty="0">
              <a:latin typeface="BM HANNA Air"/>
              <a:cs typeface="BM HANNA Air"/>
            </a:endParaRPr>
          </a:p>
          <a:p>
            <a:pPr marL="18415" marR="33655" algn="just">
              <a:lnSpc>
                <a:spcPct val="111100"/>
              </a:lnSpc>
              <a:spcBef>
                <a:spcPts val="600"/>
              </a:spcBef>
            </a:pPr>
            <a:r>
              <a:rPr sz="1350" spc="-35" dirty="0">
                <a:latin typeface="BM HANNA Air"/>
                <a:cs typeface="BM HANNA Air"/>
              </a:rPr>
              <a:t>정규화를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수행한다는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것은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45" dirty="0">
                <a:solidFill>
                  <a:srgbClr val="448261"/>
                </a:solidFill>
                <a:latin typeface="BM HANNA Air"/>
                <a:cs typeface="BM HANNA Air"/>
              </a:rPr>
              <a:t>데이터에</a:t>
            </a:r>
            <a:r>
              <a:rPr sz="1350" spc="-5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85" dirty="0">
                <a:solidFill>
                  <a:srgbClr val="448261"/>
                </a:solidFill>
                <a:latin typeface="BM HANNA Air"/>
                <a:cs typeface="BM HANNA Air"/>
              </a:rPr>
              <a:t>대한</a:t>
            </a:r>
            <a:r>
              <a:rPr sz="1350" spc="-2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448261"/>
                </a:solidFill>
                <a:latin typeface="BM HANNA Air"/>
                <a:cs typeface="BM HANNA Air"/>
              </a:rPr>
              <a:t>중복성을</a:t>
            </a:r>
            <a:r>
              <a:rPr sz="1350" spc="-5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50" dirty="0">
                <a:solidFill>
                  <a:srgbClr val="448261"/>
                </a:solidFill>
                <a:latin typeface="BM HANNA Air"/>
                <a:cs typeface="BM HANNA Air"/>
              </a:rPr>
              <a:t>제거</a:t>
            </a:r>
            <a:r>
              <a:rPr sz="1350" spc="-50" dirty="0">
                <a:latin typeface="BM HANNA Air"/>
                <a:cs typeface="BM HANNA Air"/>
              </a:rPr>
              <a:t>하여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성능을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향상시키는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것을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의미합니다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3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이러한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작업을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65" dirty="0">
                <a:latin typeface="BM HANNA Air"/>
                <a:cs typeface="BM HANNA Air"/>
              </a:rPr>
              <a:t>통해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중복된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속 </a:t>
            </a:r>
            <a:r>
              <a:rPr sz="1350" spc="-10" dirty="0">
                <a:latin typeface="BM HANNA Air"/>
                <a:cs typeface="BM HANNA Air"/>
              </a:rPr>
              <a:t>성을</a:t>
            </a:r>
            <a:r>
              <a:rPr sz="1350" spc="-10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제거할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10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있으며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특정한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칼럼으로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분산되어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의미를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하나로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집약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시킬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65" dirty="0">
                <a:latin typeface="BM HANNA Air"/>
                <a:cs typeface="BM HANNA Air"/>
              </a:rPr>
              <a:t>있기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20" dirty="0">
                <a:latin typeface="BM HANNA Air"/>
                <a:cs typeface="BM HANNA Air"/>
              </a:rPr>
              <a:t>때문에</a:t>
            </a:r>
            <a:r>
              <a:rPr sz="1350" spc="1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줄어들어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데 </a:t>
            </a:r>
            <a:r>
              <a:rPr sz="1350" dirty="0">
                <a:latin typeface="BM HANNA Air"/>
                <a:cs typeface="BM HANNA Air"/>
              </a:rPr>
              <a:t>이터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용량을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50" dirty="0">
                <a:latin typeface="BM HANNA Air"/>
                <a:cs typeface="BM HANNA Air"/>
              </a:rPr>
              <a:t>줄일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있습니다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18415" marR="5080">
              <a:lnSpc>
                <a:spcPct val="111100"/>
              </a:lnSpc>
              <a:spcBef>
                <a:spcPts val="600"/>
              </a:spcBef>
            </a:pPr>
            <a:r>
              <a:rPr sz="1350" spc="-50" dirty="0">
                <a:latin typeface="BM HANNA Air"/>
                <a:cs typeface="BM HANNA Air"/>
              </a:rPr>
              <a:t>예를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들면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학생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테이블에서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학번이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'123456'</a:t>
            </a:r>
            <a:r>
              <a:rPr sz="1350" dirty="0">
                <a:latin typeface="BM HANNA Air"/>
                <a:cs typeface="BM HANNA Air"/>
              </a:rPr>
              <a:t>인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학생의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이름이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spc="-10" dirty="0">
                <a:latin typeface="Liberation Sans"/>
                <a:cs typeface="Liberation Sans"/>
              </a:rPr>
              <a:t>'</a:t>
            </a:r>
            <a:r>
              <a:rPr sz="1350" spc="-10" dirty="0">
                <a:latin typeface="BM HANNA Air"/>
                <a:cs typeface="BM HANNA Air"/>
              </a:rPr>
              <a:t>김민재</a:t>
            </a:r>
            <a:r>
              <a:rPr sz="1200" spc="-10" dirty="0">
                <a:latin typeface="Liberation Sans"/>
                <a:cs typeface="Liberation Sans"/>
              </a:rPr>
              <a:t>'</a:t>
            </a:r>
            <a:r>
              <a:rPr sz="1350" spc="-10" dirty="0">
                <a:latin typeface="BM HANNA Air"/>
                <a:cs typeface="BM HANNA Air"/>
              </a:rPr>
              <a:t>라는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사람을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조회한다고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가정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해봅시다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이때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학번을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통해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검색하거 </a:t>
            </a:r>
            <a:r>
              <a:rPr sz="1350" spc="-30" dirty="0">
                <a:latin typeface="BM HANNA Air"/>
                <a:cs typeface="BM HANNA Air"/>
              </a:rPr>
              <a:t>나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학생의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이름을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통해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검색을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할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텐데</a:t>
            </a:r>
            <a:r>
              <a:rPr sz="1200" spc="-25" dirty="0">
                <a:latin typeface="Liberation Sans"/>
                <a:cs typeface="Liberation Sans"/>
              </a:rPr>
              <a:t>,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해당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정보가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65" dirty="0">
                <a:latin typeface="BM HANNA Air"/>
                <a:cs typeface="BM HANNA Air"/>
              </a:rPr>
              <a:t>여러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테이블의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칼럼에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속해있다면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어떨까요</a:t>
            </a:r>
            <a:r>
              <a:rPr sz="1200" dirty="0">
                <a:latin typeface="Liberation Sans"/>
                <a:cs typeface="Liberation Sans"/>
              </a:rPr>
              <a:t>?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원하는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찾기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위해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불필요하게 </a:t>
            </a:r>
            <a:r>
              <a:rPr sz="1350" spc="-65" dirty="0">
                <a:latin typeface="BM HANNA Air"/>
                <a:cs typeface="BM HANNA Air"/>
              </a:rPr>
              <a:t>여러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번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조회해야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학생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및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학번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학생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테이블에만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존재할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14" dirty="0">
                <a:latin typeface="BM HANNA Air"/>
                <a:cs typeface="BM HANNA Air"/>
              </a:rPr>
              <a:t>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가장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효과적입니다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이처럼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조회하고자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하는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데이터가 </a:t>
            </a:r>
            <a:r>
              <a:rPr sz="1350" spc="-65" dirty="0">
                <a:latin typeface="BM HANNA Air"/>
                <a:cs typeface="BM HANNA Air"/>
              </a:rPr>
              <a:t>여러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테이블에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분산되어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65" dirty="0">
                <a:latin typeface="BM HANNA Air"/>
                <a:cs typeface="BM HANNA Air"/>
              </a:rPr>
              <a:t>있지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않으면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조회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과정에서의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불필요한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연산을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50" dirty="0">
                <a:latin typeface="BM HANNA Air"/>
                <a:cs typeface="BM HANNA Air"/>
              </a:rPr>
              <a:t>줄일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65" dirty="0">
                <a:latin typeface="BM HANNA Air"/>
                <a:cs typeface="BM HANNA Air"/>
              </a:rPr>
              <a:t>있기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때문에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75" dirty="0">
                <a:latin typeface="BM HANNA Air"/>
                <a:cs typeface="BM HANNA Air"/>
              </a:rPr>
              <a:t>향상에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기여할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18415" marR="5080">
              <a:lnSpc>
                <a:spcPct val="111100"/>
              </a:lnSpc>
              <a:spcBef>
                <a:spcPts val="600"/>
              </a:spcBef>
            </a:pPr>
            <a:r>
              <a:rPr sz="1350" spc="-25" dirty="0">
                <a:latin typeface="BM HANNA Air"/>
                <a:cs typeface="BM HANNA Air"/>
              </a:rPr>
              <a:t>정규화된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테이블에서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조회할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14" dirty="0">
                <a:latin typeface="BM HANNA Air"/>
                <a:cs typeface="BM HANNA Air"/>
              </a:rPr>
              <a:t>때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성능이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향상될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혹은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아닐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있습니다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어떤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방식으로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처리되냐에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따라서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성능이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달라지</a:t>
            </a:r>
            <a:r>
              <a:rPr sz="1350" spc="500" dirty="0">
                <a:latin typeface="BM HANNA Air"/>
                <a:cs typeface="BM HANNA Air"/>
              </a:rPr>
              <a:t> </a:t>
            </a:r>
            <a:r>
              <a:rPr sz="1350" spc="-90" dirty="0">
                <a:latin typeface="BM HANNA Air"/>
                <a:cs typeface="BM HANNA Air"/>
              </a:rPr>
              <a:t>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불필요한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조건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등이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많아지게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되어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조인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작업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등이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빈번하게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나타나는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경우는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정규화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이전의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구조에서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성능 </a:t>
            </a:r>
            <a:r>
              <a:rPr sz="1350" u="sng" spc="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이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좋아질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수도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있습니다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.</a:t>
            </a:r>
            <a:r>
              <a:rPr sz="1200" u="sng" spc="30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350" u="sng" spc="-4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반면에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데이터를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삽입하거나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수정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,</a:t>
            </a:r>
            <a:r>
              <a:rPr sz="1200" u="sng" spc="3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1350" u="sng" spc="-4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삭제할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-8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때는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중복된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요소를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줄였기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-8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때문에</a:t>
            </a:r>
            <a:r>
              <a:rPr sz="1350" u="sng" spc="-6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성능이</a:t>
            </a:r>
            <a:r>
              <a:rPr sz="1350" u="sng" spc="-55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 </a:t>
            </a:r>
            <a:r>
              <a:rPr sz="1350" u="sng" spc="-10" dirty="0">
                <a:uFill>
                  <a:solidFill>
                    <a:srgbClr val="000000"/>
                  </a:solidFill>
                </a:uFill>
                <a:latin typeface="BM HANNA Air"/>
                <a:cs typeface="BM HANNA Air"/>
              </a:rPr>
              <a:t>향상됩니다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625" y="4848225"/>
            <a:ext cx="8601074" cy="246697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295400" y="79629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69590" y="7746517"/>
            <a:ext cx="9244536" cy="17221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875"/>
              </a:spcBef>
            </a:pPr>
            <a:r>
              <a:rPr sz="1350" spc="-35" dirty="0">
                <a:latin typeface="BM HANNA Air"/>
                <a:cs typeface="BM HANNA Air"/>
              </a:rPr>
              <a:t>정규화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요약</a:t>
            </a:r>
            <a:endParaRPr sz="1350" dirty="0">
              <a:latin typeface="BM HANNA Air"/>
              <a:cs typeface="BM HANNA Air"/>
            </a:endParaRPr>
          </a:p>
          <a:p>
            <a:pPr marL="292735">
              <a:lnSpc>
                <a:spcPct val="100000"/>
              </a:lnSpc>
              <a:spcBef>
                <a:spcPts val="780"/>
              </a:spcBef>
            </a:pP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일관성을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유지하고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중복을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방지하며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유연성을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유지하기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위해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분해하는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과정</a:t>
            </a:r>
            <a:endParaRPr sz="1350" dirty="0">
              <a:latin typeface="BM HANNA Air"/>
              <a:cs typeface="BM HANNA Air"/>
            </a:endParaRPr>
          </a:p>
          <a:p>
            <a:pPr>
              <a:lnSpc>
                <a:spcPct val="100000"/>
              </a:lnSpc>
            </a:pPr>
            <a:endParaRPr sz="1200" dirty="0">
              <a:latin typeface="BM HANNA Air"/>
              <a:cs typeface="BM HANNA Air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200" dirty="0">
              <a:latin typeface="BM HANNA Air"/>
              <a:cs typeface="BM HANNA Air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Liberation Sans"/>
                <a:cs typeface="Liberation Sans"/>
              </a:rPr>
              <a:t>3) </a:t>
            </a:r>
            <a:r>
              <a:rPr sz="1350" spc="-35" dirty="0">
                <a:latin typeface="BM HANNA Air"/>
                <a:cs typeface="BM HANNA Air"/>
              </a:rPr>
              <a:t>정규화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용어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및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이점</a:t>
            </a:r>
            <a:endParaRPr sz="1350" dirty="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  <a:spcBef>
                <a:spcPts val="1430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60" dirty="0">
                <a:latin typeface="BM HANNA Air"/>
                <a:cs typeface="BM HANNA Air"/>
              </a:rPr>
              <a:t>정규화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용어</a:t>
            </a:r>
            <a:endParaRPr sz="1700" dirty="0">
              <a:latin typeface="BM HANNA Air"/>
              <a:cs typeface="BM HANNA Ai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20960" y="8879109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391"/>
                </a:moveTo>
                <a:lnTo>
                  <a:pt x="0" y="0"/>
                </a:lnTo>
                <a:lnTo>
                  <a:pt x="100459" y="0"/>
                </a:lnTo>
                <a:lnTo>
                  <a:pt x="50229" y="86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95400" y="132588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1625" y="135826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55"/>
                </a:lnTo>
                <a:lnTo>
                  <a:pt x="47021" y="30003"/>
                </a:lnTo>
                <a:lnTo>
                  <a:pt x="32925" y="45815"/>
                </a:lnTo>
                <a:lnTo>
                  <a:pt x="30007" y="47053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7053"/>
                </a:lnTo>
                <a:lnTo>
                  <a:pt x="14699" y="45815"/>
                </a:lnTo>
                <a:lnTo>
                  <a:pt x="11782" y="44577"/>
                </a:lnTo>
                <a:lnTo>
                  <a:pt x="0" y="26955"/>
                </a:lnTo>
                <a:lnTo>
                  <a:pt x="0" y="23812"/>
                </a:lnTo>
                <a:lnTo>
                  <a:pt x="0" y="20669"/>
                </a:lnTo>
                <a:lnTo>
                  <a:pt x="14699" y="1809"/>
                </a:lnTo>
                <a:lnTo>
                  <a:pt x="17617" y="571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571"/>
                </a:lnTo>
                <a:lnTo>
                  <a:pt x="32925" y="1809"/>
                </a:lnTo>
                <a:lnTo>
                  <a:pt x="35842" y="3047"/>
                </a:lnTo>
                <a:lnTo>
                  <a:pt x="47625" y="20669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00750" y="13677900"/>
            <a:ext cx="1666875" cy="9525"/>
          </a:xfrm>
          <a:custGeom>
            <a:avLst/>
            <a:gdLst/>
            <a:ahLst/>
            <a:cxnLst/>
            <a:rect l="l" t="t" r="r" b="b"/>
            <a:pathLst>
              <a:path w="1666875" h="9525">
                <a:moveTo>
                  <a:pt x="1666875" y="9525"/>
                </a:moveTo>
                <a:lnTo>
                  <a:pt x="0" y="9525"/>
                </a:lnTo>
                <a:lnTo>
                  <a:pt x="0" y="0"/>
                </a:lnTo>
                <a:lnTo>
                  <a:pt x="1666875" y="0"/>
                </a:lnTo>
                <a:lnTo>
                  <a:pt x="166687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14892" y="13237566"/>
            <a:ext cx="7896859" cy="131127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0" dirty="0">
                <a:latin typeface="UKIJ Tughra"/>
                <a:cs typeface="UKIJ Tughra"/>
              </a:rPr>
              <a:t> </a:t>
            </a:r>
            <a:r>
              <a:rPr sz="1700" spc="-50" dirty="0">
                <a:latin typeface="BM HANNA Air"/>
                <a:cs typeface="BM HANNA Air"/>
              </a:rPr>
              <a:t>정규화의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이점</a:t>
            </a:r>
            <a:endParaRPr sz="1700" dirty="0">
              <a:latin typeface="BM HANNA Air"/>
              <a:cs typeface="BM HANNA Air"/>
            </a:endParaRPr>
          </a:p>
          <a:p>
            <a:pPr marL="286385">
              <a:lnSpc>
                <a:spcPct val="100000"/>
              </a:lnSpc>
              <a:spcBef>
                <a:spcPts val="625"/>
              </a:spcBef>
            </a:pP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유연성</a:t>
            </a:r>
            <a:endParaRPr sz="1350" dirty="0">
              <a:latin typeface="BM HANNA Air"/>
              <a:cs typeface="BM HANNA Air"/>
            </a:endParaRPr>
          </a:p>
          <a:p>
            <a:pPr marL="560705">
              <a:lnSpc>
                <a:spcPct val="100000"/>
              </a:lnSpc>
              <a:spcBef>
                <a:spcPts val="930"/>
              </a:spcBef>
            </a:pPr>
            <a:r>
              <a:rPr sz="1350" dirty="0">
                <a:latin typeface="BM HANNA Air"/>
                <a:cs typeface="BM HANNA Air"/>
              </a:rPr>
              <a:t>종속성이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강한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분리하여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독립된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개념으로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정의하기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때문에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높은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응집도와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낮은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결합도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원칙에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충실해집니다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645160">
              <a:lnSpc>
                <a:spcPct val="100000"/>
              </a:lnSpc>
              <a:spcBef>
                <a:spcPts val="730"/>
              </a:spcBef>
            </a:pPr>
            <a:r>
              <a:rPr sz="1200" i="1" dirty="0">
                <a:solidFill>
                  <a:srgbClr val="787773"/>
                </a:solidFill>
                <a:latin typeface="Liberation Sans"/>
                <a:cs typeface="Liberation Sans"/>
              </a:rPr>
              <a:t>*</a:t>
            </a:r>
            <a:r>
              <a:rPr sz="1200" i="1" spc="10" dirty="0">
                <a:solidFill>
                  <a:srgbClr val="787773"/>
                </a:solidFill>
                <a:latin typeface="Liberation Sans"/>
                <a:cs typeface="Liberation Sans"/>
              </a:rPr>
              <a:t> </a:t>
            </a:r>
            <a:r>
              <a:rPr sz="1400" spc="-40" dirty="0">
                <a:solidFill>
                  <a:srgbClr val="787773"/>
                </a:solidFill>
                <a:latin typeface="BM HANNA Air"/>
                <a:cs typeface="BM HANNA Air"/>
              </a:rPr>
              <a:t>응집도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200" i="1" dirty="0">
                <a:solidFill>
                  <a:srgbClr val="787773"/>
                </a:solidFill>
                <a:latin typeface="Liberation Sans"/>
                <a:cs typeface="Liberation Sans"/>
              </a:rPr>
              <a:t>:</a:t>
            </a:r>
            <a:r>
              <a:rPr sz="1200" i="1" spc="10" dirty="0">
                <a:solidFill>
                  <a:srgbClr val="787773"/>
                </a:solidFill>
                <a:latin typeface="Liberation Sans"/>
                <a:cs typeface="Liberation Sans"/>
              </a:rPr>
              <a:t> </a:t>
            </a:r>
            <a:r>
              <a:rPr sz="1400" spc="-30" dirty="0">
                <a:solidFill>
                  <a:srgbClr val="787773"/>
                </a:solidFill>
                <a:latin typeface="BM HANNA Air"/>
                <a:cs typeface="BM HANNA Air"/>
              </a:rPr>
              <a:t>요소들이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20" dirty="0">
                <a:solidFill>
                  <a:srgbClr val="787773"/>
                </a:solidFill>
                <a:latin typeface="BM HANNA Air"/>
                <a:cs typeface="BM HANNA Air"/>
              </a:rPr>
              <a:t>서로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55" dirty="0">
                <a:solidFill>
                  <a:srgbClr val="787773"/>
                </a:solidFill>
                <a:latin typeface="BM HANNA Air"/>
                <a:cs typeface="BM HANNA Air"/>
              </a:rPr>
              <a:t>관련되어</a:t>
            </a:r>
            <a:r>
              <a:rPr sz="1400" spc="-95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35" dirty="0">
                <a:solidFill>
                  <a:srgbClr val="787773"/>
                </a:solidFill>
                <a:latin typeface="BM HANNA Air"/>
                <a:cs typeface="BM HANNA Air"/>
              </a:rPr>
              <a:t>있는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65" dirty="0">
                <a:solidFill>
                  <a:srgbClr val="787773"/>
                </a:solidFill>
                <a:latin typeface="BM HANNA Air"/>
                <a:cs typeface="BM HANNA Air"/>
              </a:rPr>
              <a:t>정도</a:t>
            </a:r>
            <a:r>
              <a:rPr sz="1400" spc="-95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200" i="1" spc="-55" dirty="0">
                <a:solidFill>
                  <a:srgbClr val="787773"/>
                </a:solidFill>
                <a:latin typeface="Liberation Sans"/>
                <a:cs typeface="Liberation Sans"/>
              </a:rPr>
              <a:t>(</a:t>
            </a:r>
            <a:r>
              <a:rPr sz="1400" spc="-55" dirty="0">
                <a:solidFill>
                  <a:srgbClr val="787773"/>
                </a:solidFill>
                <a:latin typeface="BM HANNA Air"/>
                <a:cs typeface="BM HANNA Air"/>
              </a:rPr>
              <a:t>높을수록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dirty="0">
                <a:solidFill>
                  <a:srgbClr val="787773"/>
                </a:solidFill>
                <a:latin typeface="BM HANNA Air"/>
                <a:cs typeface="BM HANNA Air"/>
              </a:rPr>
              <a:t>품질이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25" dirty="0">
                <a:solidFill>
                  <a:srgbClr val="787773"/>
                </a:solidFill>
                <a:latin typeface="BM HANNA Air"/>
                <a:cs typeface="BM HANNA Air"/>
              </a:rPr>
              <a:t>좋다</a:t>
            </a:r>
            <a:r>
              <a:rPr sz="1200" i="1" spc="-25" dirty="0">
                <a:solidFill>
                  <a:srgbClr val="787773"/>
                </a:solidFill>
                <a:latin typeface="Liberation Sans"/>
                <a:cs typeface="Liberation Sans"/>
              </a:rPr>
              <a:t>)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0029"/>
              </p:ext>
            </p:extLst>
          </p:nvPr>
        </p:nvGraphicFramePr>
        <p:xfrm>
          <a:off x="1253610" y="3256855"/>
          <a:ext cx="6276975" cy="1885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5133975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Q.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문제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모델링에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대한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설명으로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옳지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않은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것은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?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(1)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항상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최적화를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위해서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모델을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검증해야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한다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(2)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473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109855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향상을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저해하는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요소는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매우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다양하며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처음부터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향상을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목적으로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진행하는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35" dirty="0">
                          <a:latin typeface="BM HANNA Air"/>
                          <a:cs typeface="BM HANNA Air"/>
                        </a:rPr>
                        <a:t>것이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모델링이다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(3)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향상을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위한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비용을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프로젝트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수행에 </a:t>
                      </a:r>
                      <a:r>
                        <a:rPr sz="1150" spc="60" dirty="0">
                          <a:latin typeface="BM HANNA Air"/>
                          <a:cs typeface="BM HANNA Air"/>
                        </a:rPr>
                        <a:t>있어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사전에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도입할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수록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비용이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0" dirty="0">
                          <a:latin typeface="BM HANNA Air"/>
                          <a:cs typeface="BM HANNA Air"/>
                        </a:rPr>
                        <a:t>들지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않는다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(4)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473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73025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구현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/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테스트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단계에서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모델에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성능을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고려한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모델링을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수행할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경우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저하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로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인해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발생하는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재업무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(Rework)</a:t>
                      </a:r>
                      <a:r>
                        <a:rPr sz="1050" spc="3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비용을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최소화할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있다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90625" y="7134225"/>
          <a:ext cx="5029200" cy="138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3886200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Q.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문제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정규화를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통한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향상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전략으로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옳은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것은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?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(1)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정규화를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수행하면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조회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성능은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저하되지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않는다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(2)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정규화를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수행하면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65" dirty="0">
                          <a:latin typeface="BM HANNA Air"/>
                          <a:cs typeface="BM HANNA Air"/>
                        </a:rPr>
                        <a:t>입력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성능은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0" dirty="0">
                          <a:latin typeface="BM HANNA Air"/>
                          <a:cs typeface="BM HANNA Air"/>
                        </a:rPr>
                        <a:t>좋아지지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않는다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(3)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정규화를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수행하면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조회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성능은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향상될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수도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있다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(4)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정규화를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수행하면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삭제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성능은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저하될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있다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36352"/>
              </p:ext>
            </p:extLst>
          </p:nvPr>
        </p:nvGraphicFramePr>
        <p:xfrm>
          <a:off x="1128712" y="9766797"/>
          <a:ext cx="5095875" cy="1909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3952875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Q.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문제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정규화의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이점으로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옳지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않은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것은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?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(1)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1473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180975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종속성이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강한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데이터를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분리하여</a:t>
                      </a:r>
                      <a:r>
                        <a:rPr sz="1150" spc="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독립된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개념으로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정의하기</a:t>
                      </a:r>
                      <a:r>
                        <a:rPr sz="1150" spc="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때문에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높은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응집도와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낮은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결합도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원칙에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충실해진다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(2)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정규화를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통해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데이터의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개념이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조금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0" dirty="0">
                          <a:latin typeface="BM HANNA Air"/>
                          <a:cs typeface="BM HANNA Air"/>
                        </a:rPr>
                        <a:t>더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세분화될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수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있다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(3)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473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144145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정규화는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식별자가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60" dirty="0">
                          <a:latin typeface="BM HANNA Air"/>
                          <a:cs typeface="BM HANNA Air"/>
                        </a:rPr>
                        <a:t>아닌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속성이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다수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포함되기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때문에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데이터의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중복 </a:t>
                      </a:r>
                      <a:r>
                        <a:rPr sz="1150" spc="70" dirty="0">
                          <a:latin typeface="BM HANNA Air"/>
                          <a:cs typeface="BM HANNA Air"/>
                        </a:rPr>
                        <a:t>이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최소화된다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(4)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데이터의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재활용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가능성이</a:t>
                      </a:r>
                      <a:r>
                        <a:rPr sz="1150" spc="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증가한다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14400" y="13449300"/>
            <a:ext cx="8877300" cy="581025"/>
          </a:xfrm>
          <a:custGeom>
            <a:avLst/>
            <a:gdLst/>
            <a:ahLst/>
            <a:cxnLst/>
            <a:rect l="l" t="t" r="r" b="b"/>
            <a:pathLst>
              <a:path w="8877300" h="581025">
                <a:moveTo>
                  <a:pt x="8852515" y="581025"/>
                </a:moveTo>
                <a:lnTo>
                  <a:pt x="24785" y="581025"/>
                </a:lnTo>
                <a:lnTo>
                  <a:pt x="21140" y="580263"/>
                </a:lnTo>
                <a:lnTo>
                  <a:pt x="0" y="556259"/>
                </a:lnTo>
                <a:lnTo>
                  <a:pt x="0" y="552450"/>
                </a:lnTo>
                <a:lnTo>
                  <a:pt x="0" y="24765"/>
                </a:lnTo>
                <a:lnTo>
                  <a:pt x="24785" y="0"/>
                </a:lnTo>
                <a:lnTo>
                  <a:pt x="8852515" y="0"/>
                </a:lnTo>
                <a:lnTo>
                  <a:pt x="8877300" y="24765"/>
                </a:lnTo>
                <a:lnTo>
                  <a:pt x="8877300" y="556259"/>
                </a:lnTo>
                <a:lnTo>
                  <a:pt x="8856154" y="580263"/>
                </a:lnTo>
                <a:lnTo>
                  <a:pt x="8852515" y="581025"/>
                </a:lnTo>
                <a:close/>
              </a:path>
            </a:pathLst>
          </a:custGeom>
          <a:solidFill>
            <a:srgbClr val="F1F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133349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1625" y="16478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55"/>
                </a:lnTo>
                <a:lnTo>
                  <a:pt x="47021" y="30003"/>
                </a:lnTo>
                <a:lnTo>
                  <a:pt x="32925" y="45815"/>
                </a:lnTo>
                <a:lnTo>
                  <a:pt x="30007" y="47053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7053"/>
                </a:lnTo>
                <a:lnTo>
                  <a:pt x="14699" y="45815"/>
                </a:lnTo>
                <a:lnTo>
                  <a:pt x="11782" y="44577"/>
                </a:lnTo>
                <a:lnTo>
                  <a:pt x="0" y="26955"/>
                </a:lnTo>
                <a:lnTo>
                  <a:pt x="0" y="23812"/>
                </a:lnTo>
                <a:lnTo>
                  <a:pt x="0" y="20669"/>
                </a:lnTo>
                <a:lnTo>
                  <a:pt x="14699" y="1809"/>
                </a:lnTo>
                <a:lnTo>
                  <a:pt x="17617" y="571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571"/>
                </a:lnTo>
                <a:lnTo>
                  <a:pt x="32925" y="1809"/>
                </a:lnTo>
                <a:lnTo>
                  <a:pt x="35842" y="3047"/>
                </a:lnTo>
                <a:lnTo>
                  <a:pt x="47625" y="20669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95400" y="19716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1625" y="22860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55"/>
                </a:lnTo>
                <a:lnTo>
                  <a:pt x="47021" y="30003"/>
                </a:lnTo>
                <a:lnTo>
                  <a:pt x="32925" y="45815"/>
                </a:lnTo>
                <a:lnTo>
                  <a:pt x="30007" y="47053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7053"/>
                </a:lnTo>
                <a:lnTo>
                  <a:pt x="14699" y="45815"/>
                </a:lnTo>
                <a:lnTo>
                  <a:pt x="11782" y="44577"/>
                </a:lnTo>
                <a:lnTo>
                  <a:pt x="0" y="26955"/>
                </a:lnTo>
                <a:lnTo>
                  <a:pt x="0" y="23812"/>
                </a:lnTo>
                <a:lnTo>
                  <a:pt x="0" y="20669"/>
                </a:lnTo>
                <a:lnTo>
                  <a:pt x="14699" y="1809"/>
                </a:lnTo>
                <a:lnTo>
                  <a:pt x="17617" y="571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571"/>
                </a:lnTo>
                <a:lnTo>
                  <a:pt x="32925" y="1809"/>
                </a:lnTo>
                <a:lnTo>
                  <a:pt x="35842" y="3047"/>
                </a:lnTo>
                <a:lnTo>
                  <a:pt x="47625" y="20669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4125" y="125994"/>
            <a:ext cx="7426959" cy="272986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651510">
              <a:lnSpc>
                <a:spcPct val="100000"/>
              </a:lnSpc>
              <a:spcBef>
                <a:spcPts val="1040"/>
              </a:spcBef>
            </a:pPr>
            <a:r>
              <a:rPr sz="1200" i="1" dirty="0">
                <a:solidFill>
                  <a:srgbClr val="787773"/>
                </a:solidFill>
                <a:latin typeface="Liberation Sans"/>
                <a:cs typeface="Liberation Sans"/>
              </a:rPr>
              <a:t>*</a:t>
            </a:r>
            <a:r>
              <a:rPr sz="1200" i="1" spc="10" dirty="0">
                <a:solidFill>
                  <a:srgbClr val="787773"/>
                </a:solidFill>
                <a:latin typeface="Liberation Sans"/>
                <a:cs typeface="Liberation Sans"/>
              </a:rPr>
              <a:t> </a:t>
            </a:r>
            <a:r>
              <a:rPr sz="1400" spc="-35" dirty="0">
                <a:solidFill>
                  <a:srgbClr val="787773"/>
                </a:solidFill>
                <a:latin typeface="BM HANNA Air"/>
                <a:cs typeface="BM HANNA Air"/>
              </a:rPr>
              <a:t>결합도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200" i="1" dirty="0">
                <a:solidFill>
                  <a:srgbClr val="787773"/>
                </a:solidFill>
                <a:latin typeface="Liberation Sans"/>
                <a:cs typeface="Liberation Sans"/>
              </a:rPr>
              <a:t>:</a:t>
            </a:r>
            <a:r>
              <a:rPr sz="1200" i="1" spc="15" dirty="0">
                <a:solidFill>
                  <a:srgbClr val="787773"/>
                </a:solidFill>
                <a:latin typeface="Liberation Sans"/>
                <a:cs typeface="Liberation Sans"/>
              </a:rPr>
              <a:t> </a:t>
            </a:r>
            <a:r>
              <a:rPr sz="1400" spc="-45" dirty="0">
                <a:solidFill>
                  <a:srgbClr val="787773"/>
                </a:solidFill>
                <a:latin typeface="BM HANNA Air"/>
                <a:cs typeface="BM HANNA Air"/>
              </a:rPr>
              <a:t>요소들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30" dirty="0">
                <a:solidFill>
                  <a:srgbClr val="787773"/>
                </a:solidFill>
                <a:latin typeface="BM HANNA Air"/>
                <a:cs typeface="BM HANNA Air"/>
              </a:rPr>
              <a:t>간의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상호 </a:t>
            </a:r>
            <a:r>
              <a:rPr sz="1400" spc="-60" dirty="0">
                <a:solidFill>
                  <a:srgbClr val="787773"/>
                </a:solidFill>
                <a:latin typeface="BM HANNA Air"/>
                <a:cs typeface="BM HANNA Air"/>
              </a:rPr>
              <a:t>의존하는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65" dirty="0">
                <a:solidFill>
                  <a:srgbClr val="787773"/>
                </a:solidFill>
                <a:latin typeface="BM HANNA Air"/>
                <a:cs typeface="BM HANNA Air"/>
              </a:rPr>
              <a:t>정도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200" i="1" spc="-40" dirty="0">
                <a:solidFill>
                  <a:srgbClr val="787773"/>
                </a:solidFill>
                <a:latin typeface="Liberation Sans"/>
                <a:cs typeface="Liberation Sans"/>
              </a:rPr>
              <a:t>(</a:t>
            </a:r>
            <a:r>
              <a:rPr sz="1400" spc="-40" dirty="0">
                <a:solidFill>
                  <a:srgbClr val="787773"/>
                </a:solidFill>
                <a:latin typeface="BM HANNA Air"/>
                <a:cs typeface="BM HANNA Air"/>
              </a:rPr>
              <a:t>결합도가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65" dirty="0">
                <a:solidFill>
                  <a:srgbClr val="787773"/>
                </a:solidFill>
                <a:latin typeface="BM HANNA Air"/>
                <a:cs typeface="BM HANNA Air"/>
              </a:rPr>
              <a:t>높으면</a:t>
            </a:r>
            <a:r>
              <a:rPr sz="1400" spc="-95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50" dirty="0">
                <a:solidFill>
                  <a:srgbClr val="787773"/>
                </a:solidFill>
                <a:latin typeface="BM HANNA Air"/>
                <a:cs typeface="BM HANNA Air"/>
              </a:rPr>
              <a:t>시스템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55" dirty="0">
                <a:solidFill>
                  <a:srgbClr val="787773"/>
                </a:solidFill>
                <a:latin typeface="BM HANNA Air"/>
                <a:cs typeface="BM HANNA Air"/>
              </a:rPr>
              <a:t>구현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25" dirty="0">
                <a:solidFill>
                  <a:srgbClr val="787773"/>
                </a:solidFill>
                <a:latin typeface="BM HANNA Air"/>
                <a:cs typeface="BM HANNA Air"/>
              </a:rPr>
              <a:t>및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30" dirty="0">
                <a:solidFill>
                  <a:srgbClr val="787773"/>
                </a:solidFill>
                <a:latin typeface="BM HANNA Air"/>
                <a:cs typeface="BM HANNA Air"/>
              </a:rPr>
              <a:t>유지보수가</a:t>
            </a:r>
            <a:r>
              <a:rPr sz="1400" spc="-90" dirty="0">
                <a:solidFill>
                  <a:srgbClr val="787773"/>
                </a:solidFill>
                <a:latin typeface="BM HANNA Air"/>
                <a:cs typeface="BM HANNA Air"/>
              </a:rPr>
              <a:t> </a:t>
            </a:r>
            <a:r>
              <a:rPr sz="1400" spc="-20" dirty="0">
                <a:solidFill>
                  <a:srgbClr val="787773"/>
                </a:solidFill>
                <a:latin typeface="BM HANNA Air"/>
                <a:cs typeface="BM HANNA Air"/>
              </a:rPr>
              <a:t>어렵다</a:t>
            </a:r>
            <a:r>
              <a:rPr sz="1200" i="1" spc="-20" dirty="0">
                <a:solidFill>
                  <a:srgbClr val="787773"/>
                </a:solidFill>
                <a:latin typeface="Liberation Sans"/>
                <a:cs typeface="Liberation Sans"/>
              </a:rPr>
              <a:t>)</a:t>
            </a:r>
            <a:endParaRPr sz="1200" dirty="0">
              <a:latin typeface="Liberation Sans"/>
              <a:cs typeface="Liberation Sans"/>
            </a:endParaRPr>
          </a:p>
          <a:p>
            <a:pPr marL="292735">
              <a:lnSpc>
                <a:spcPct val="100000"/>
              </a:lnSpc>
              <a:spcBef>
                <a:spcPts val="919"/>
              </a:spcBef>
            </a:pP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재활용성</a:t>
            </a:r>
            <a:endParaRPr sz="1350" dirty="0">
              <a:latin typeface="BM HANNA Air"/>
              <a:cs typeface="BM HANNA Air"/>
            </a:endParaRPr>
          </a:p>
          <a:p>
            <a:pPr marL="292735" marR="5080" indent="273685">
              <a:lnSpc>
                <a:spcPts val="2550"/>
              </a:lnSpc>
              <a:spcBef>
                <a:spcPts val="165"/>
              </a:spcBef>
            </a:pPr>
            <a:r>
              <a:rPr sz="1350" spc="-25" dirty="0">
                <a:latin typeface="BM HANNA Air"/>
                <a:cs typeface="BM HANNA Air"/>
              </a:rPr>
              <a:t>정규화를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통해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개념이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조금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세분화될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있고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그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결과로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65" dirty="0">
                <a:latin typeface="BM HANNA Air"/>
                <a:cs typeface="BM HANNA Air"/>
              </a:rPr>
              <a:t>개념에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대한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65" dirty="0">
                <a:latin typeface="BM HANNA Air"/>
                <a:cs typeface="BM HANNA Air"/>
              </a:rPr>
              <a:t>재활용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가능성이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증가합니다</a:t>
            </a:r>
            <a:r>
              <a:rPr sz="1200" spc="-10" dirty="0">
                <a:latin typeface="Liberation Sans"/>
                <a:cs typeface="Liberation Sans"/>
              </a:rPr>
              <a:t>.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10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중복</a:t>
            </a:r>
            <a:r>
              <a:rPr sz="1350" spc="-9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최소화</a:t>
            </a:r>
            <a:endParaRPr sz="1350" dirty="0">
              <a:latin typeface="BM HANNA Air"/>
              <a:cs typeface="BM HANNA Air"/>
            </a:endParaRPr>
          </a:p>
          <a:p>
            <a:pPr marL="567055">
              <a:lnSpc>
                <a:spcPct val="100000"/>
              </a:lnSpc>
              <a:spcBef>
                <a:spcPts val="615"/>
              </a:spcBef>
            </a:pPr>
            <a:r>
              <a:rPr sz="1350" spc="-40" dirty="0">
                <a:latin typeface="BM HANNA Air"/>
                <a:cs typeface="BM HANNA Air"/>
              </a:rPr>
              <a:t>정규화는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식별자가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아닌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속성이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번만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포함되기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때문에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중복이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최소화됩니다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350" spc="-20" dirty="0">
                <a:latin typeface="BM HANNA Air"/>
                <a:cs typeface="BM HANNA Air"/>
              </a:rPr>
              <a:t>연습문제</a:t>
            </a:r>
            <a:endParaRPr sz="1350" dirty="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  <a:spcBef>
                <a:spcPts val="1430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100" dirty="0">
                <a:latin typeface="BM HANNA Air"/>
                <a:cs typeface="BM HANNA Air"/>
              </a:rPr>
              <a:t>문제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500" b="1" spc="-50" dirty="0">
                <a:latin typeface="Liberation Sans"/>
                <a:cs typeface="Liberation Sans"/>
              </a:rPr>
              <a:t>1</a:t>
            </a:r>
            <a:endParaRPr sz="1500" dirty="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0960" y="2906934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4">
                <a:moveTo>
                  <a:pt x="50229" y="86391"/>
                </a:moveTo>
                <a:lnTo>
                  <a:pt x="0" y="0"/>
                </a:lnTo>
                <a:lnTo>
                  <a:pt x="100459" y="0"/>
                </a:lnTo>
                <a:lnTo>
                  <a:pt x="50229" y="86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5102" y="5564409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391"/>
                </a:moveTo>
                <a:lnTo>
                  <a:pt x="0" y="0"/>
                </a:lnTo>
                <a:lnTo>
                  <a:pt x="100458" y="0"/>
                </a:lnTo>
                <a:lnTo>
                  <a:pt x="50229" y="86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75840" y="5374792"/>
            <a:ext cx="8554085" cy="163639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875"/>
              </a:spcBef>
            </a:pPr>
            <a:r>
              <a:rPr sz="1350" spc="-25" dirty="0">
                <a:latin typeface="BM HANNA Air"/>
                <a:cs typeface="BM HANNA Air"/>
              </a:rPr>
              <a:t>정답</a:t>
            </a:r>
            <a:endParaRPr sz="1350" dirty="0">
              <a:latin typeface="BM HANNA Air"/>
              <a:cs typeface="BM HANNA Air"/>
            </a:endParaRPr>
          </a:p>
          <a:p>
            <a:pPr marL="286385" marR="5080">
              <a:lnSpc>
                <a:spcPct val="111100"/>
              </a:lnSpc>
              <a:spcBef>
                <a:spcPts val="600"/>
              </a:spcBef>
            </a:pPr>
            <a:r>
              <a:rPr sz="1200" dirty="0">
                <a:latin typeface="Liberation Sans"/>
                <a:cs typeface="Liberation Sans"/>
              </a:rPr>
              <a:t>(4)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분석</a:t>
            </a:r>
            <a:r>
              <a:rPr sz="1200" spc="-20" dirty="0">
                <a:latin typeface="Liberation Sans"/>
                <a:cs typeface="Liberation Sans"/>
              </a:rPr>
              <a:t>/</a:t>
            </a:r>
            <a:r>
              <a:rPr sz="1350" spc="-20" dirty="0">
                <a:latin typeface="BM HANNA Air"/>
                <a:cs typeface="BM HANNA Air"/>
              </a:rPr>
              <a:t>설계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단계에서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70" dirty="0">
                <a:latin typeface="BM HANNA Air"/>
                <a:cs typeface="BM HANNA Air"/>
              </a:rPr>
              <a:t>모델에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고려한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모델링을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수행할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경우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저하로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인해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발생하는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재업무</a:t>
            </a:r>
            <a:r>
              <a:rPr sz="1200" spc="-10" dirty="0">
                <a:latin typeface="Liberation Sans"/>
                <a:cs typeface="Liberation Sans"/>
              </a:rPr>
              <a:t>(Rework)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비용 </a:t>
            </a:r>
            <a:r>
              <a:rPr sz="1350" dirty="0">
                <a:latin typeface="BM HANNA Air"/>
                <a:cs typeface="BM HANNA Air"/>
              </a:rPr>
              <a:t>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최소화할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있다</a:t>
            </a:r>
            <a:endParaRPr sz="1350" dirty="0">
              <a:latin typeface="BM HANNA Air"/>
              <a:cs typeface="BM HANNA Air"/>
            </a:endParaRPr>
          </a:p>
          <a:p>
            <a:pPr>
              <a:lnSpc>
                <a:spcPct val="100000"/>
              </a:lnSpc>
            </a:pPr>
            <a:endParaRPr sz="1200" dirty="0">
              <a:latin typeface="BM HANNA Air"/>
              <a:cs typeface="BM HANNA Air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200" dirty="0">
              <a:latin typeface="BM HANNA Air"/>
              <a:cs typeface="BM HANNA Air"/>
            </a:endParaRPr>
          </a:p>
          <a:p>
            <a:pPr marL="12700">
              <a:lnSpc>
                <a:spcPct val="100000"/>
              </a:lnSpc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100" dirty="0">
                <a:latin typeface="BM HANNA Air"/>
                <a:cs typeface="BM HANNA Air"/>
              </a:rPr>
              <a:t>문제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500" b="1" spc="-50" dirty="0">
                <a:latin typeface="Liberation Sans"/>
                <a:cs typeface="Liberation Sans"/>
              </a:rPr>
              <a:t>2</a:t>
            </a:r>
            <a:endParaRPr sz="1500" dirty="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95102" y="8679084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391"/>
                </a:moveTo>
                <a:lnTo>
                  <a:pt x="0" y="0"/>
                </a:lnTo>
                <a:lnTo>
                  <a:pt x="100458" y="0"/>
                </a:lnTo>
                <a:lnTo>
                  <a:pt x="50229" y="86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43730" y="8587613"/>
            <a:ext cx="1775719" cy="533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5" dirty="0">
                <a:latin typeface="BM HANNA Air"/>
                <a:cs typeface="BM HANNA Air"/>
              </a:rPr>
              <a:t>정답</a:t>
            </a:r>
            <a:endParaRPr sz="1350" dirty="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  <a:spcBef>
                <a:spcPts val="930"/>
              </a:spcBef>
            </a:pPr>
            <a:r>
              <a:rPr sz="1200" spc="-25" dirty="0">
                <a:latin typeface="Liberation Sans"/>
                <a:cs typeface="Liberation Sans"/>
              </a:rPr>
              <a:t>(3)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1925" y="9141149"/>
            <a:ext cx="816610" cy="294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100" dirty="0">
                <a:latin typeface="BM HANNA Air"/>
                <a:cs typeface="BM HANNA Air"/>
              </a:rPr>
              <a:t>문제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500" b="1" spc="-50" dirty="0">
                <a:latin typeface="Liberation Sans"/>
                <a:cs typeface="Liberation Sans"/>
              </a:rPr>
              <a:t>3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95102" y="11974734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391"/>
                </a:moveTo>
                <a:lnTo>
                  <a:pt x="0" y="0"/>
                </a:lnTo>
                <a:lnTo>
                  <a:pt x="100458" y="0"/>
                </a:lnTo>
                <a:lnTo>
                  <a:pt x="50229" y="86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43731" y="11785117"/>
            <a:ext cx="7947919" cy="6350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350" spc="-25" dirty="0">
                <a:latin typeface="BM HANNA Air"/>
                <a:cs typeface="BM HANNA Air"/>
              </a:rPr>
              <a:t>정답</a:t>
            </a:r>
            <a:endParaRPr sz="1350" dirty="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latin typeface="Liberation Sans"/>
                <a:cs typeface="Liberation Sans"/>
              </a:rPr>
              <a:t>(3)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정규화는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식별자가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아닌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속성이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번만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포함되기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때문에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중복이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최소화된다</a:t>
            </a:r>
            <a:endParaRPr sz="1350" dirty="0">
              <a:latin typeface="BM HANNA Air"/>
              <a:cs typeface="BM HANNA Air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901700" y="12906206"/>
            <a:ext cx="2774950" cy="3250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latin typeface="Liberation Sans"/>
                <a:cs typeface="Liberation Sans"/>
              </a:rPr>
              <a:t>02.</a:t>
            </a:r>
            <a:r>
              <a:rPr sz="1800" b="1" spc="-55" dirty="0">
                <a:latin typeface="Liberation Sans"/>
                <a:cs typeface="Liberation Sans"/>
              </a:rPr>
              <a:t> </a:t>
            </a:r>
            <a:r>
              <a:rPr sz="2000" spc="-40" dirty="0">
                <a:latin typeface="BM HANNA Air"/>
                <a:cs typeface="BM HANNA Air"/>
              </a:rPr>
              <a:t>정규화</a:t>
            </a:r>
            <a:r>
              <a:rPr sz="2000" spc="-160" dirty="0">
                <a:latin typeface="BM HANNA Air"/>
                <a:cs typeface="BM HANNA Air"/>
              </a:rPr>
              <a:t> </a:t>
            </a:r>
            <a:r>
              <a:rPr sz="2000" spc="-25" dirty="0">
                <a:latin typeface="BM HANNA Air"/>
                <a:cs typeface="BM HANNA Air"/>
              </a:rPr>
              <a:t>이론</a:t>
            </a:r>
            <a:endParaRPr sz="2000" dirty="0">
              <a:latin typeface="BM HANNA Air"/>
              <a:cs typeface="BM HANNA Ai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4100" y="13567643"/>
            <a:ext cx="31115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350" dirty="0">
                <a:latin typeface="UKIJ Tughra"/>
                <a:cs typeface="UKIJ Tughra"/>
              </a:rPr>
              <a:t>✔</a:t>
            </a:r>
            <a:endParaRPr sz="2100">
              <a:latin typeface="UKIJ Tughra"/>
              <a:cs typeface="UKIJ Tughr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42690" y="13578712"/>
            <a:ext cx="512956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35" dirty="0">
                <a:latin typeface="BM HANNA Air"/>
                <a:cs typeface="BM HANNA Air"/>
              </a:rPr>
              <a:t>정규화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유형과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함수적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종속성에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80" dirty="0" err="1">
                <a:latin typeface="BM HANNA Air"/>
                <a:cs typeface="BM HANNA Air"/>
              </a:rPr>
              <a:t>대해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 smtClean="0">
                <a:latin typeface="BM HANNA Air"/>
                <a:cs typeface="BM HANNA Air"/>
              </a:rPr>
              <a:t>학</a:t>
            </a:r>
            <a:r>
              <a:rPr lang="ko-KR" altLang="en-US" sz="1350" spc="-20" dirty="0" err="1" smtClean="0">
                <a:latin typeface="BM HANNA Air"/>
                <a:cs typeface="BM HANNA Air"/>
              </a:rPr>
              <a:t>습</a:t>
            </a:r>
            <a:endParaRPr sz="1350" dirty="0">
              <a:latin typeface="BM HANNA Air"/>
              <a:cs typeface="BM HANNA A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0625" y="1333499"/>
            <a:ext cx="8601075" cy="581025"/>
          </a:xfrm>
          <a:custGeom>
            <a:avLst/>
            <a:gdLst/>
            <a:ahLst/>
            <a:cxnLst/>
            <a:rect l="l" t="t" r="r" b="b"/>
            <a:pathLst>
              <a:path w="8601075" h="581025">
                <a:moveTo>
                  <a:pt x="8576290" y="581025"/>
                </a:moveTo>
                <a:lnTo>
                  <a:pt x="24785" y="581025"/>
                </a:lnTo>
                <a:lnTo>
                  <a:pt x="21140" y="580263"/>
                </a:lnTo>
                <a:lnTo>
                  <a:pt x="0" y="556259"/>
                </a:lnTo>
                <a:lnTo>
                  <a:pt x="0" y="552450"/>
                </a:lnTo>
                <a:lnTo>
                  <a:pt x="0" y="24765"/>
                </a:lnTo>
                <a:lnTo>
                  <a:pt x="24785" y="0"/>
                </a:lnTo>
                <a:lnTo>
                  <a:pt x="8576290" y="0"/>
                </a:lnTo>
                <a:lnTo>
                  <a:pt x="8601075" y="24765"/>
                </a:lnTo>
                <a:lnTo>
                  <a:pt x="8601075" y="556259"/>
                </a:lnTo>
                <a:lnTo>
                  <a:pt x="8579929" y="580263"/>
                </a:lnTo>
                <a:lnTo>
                  <a:pt x="8576290" y="581025"/>
                </a:lnTo>
                <a:close/>
              </a:path>
            </a:pathLst>
          </a:custGeom>
          <a:solidFill>
            <a:srgbClr val="F1F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6850" y="8067675"/>
          <a:ext cx="7343775" cy="110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  <a:gridCol w="1143000"/>
                <a:gridCol w="2771775"/>
              </a:tblGrid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아이디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나이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성별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회원구분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연락처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justin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33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50" dirty="0">
                          <a:latin typeface="BM HANNA Air"/>
                          <a:cs typeface="BM HANNA Air"/>
                        </a:rPr>
                        <a:t>남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30" dirty="0">
                          <a:latin typeface="BM HANNA Air"/>
                          <a:cs typeface="BM HANNA Air"/>
                        </a:rPr>
                        <a:t>일반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010-1234-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1234,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spc="-10" dirty="0">
                          <a:latin typeface="Liberation Sans"/>
                          <a:cs typeface="Liberation Sans"/>
                          <a:hlinkClick r:id="rId2"/>
                        </a:rPr>
                        <a:t>justin@email.kr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ed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45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50" dirty="0">
                          <a:latin typeface="BM HANNA Air"/>
                          <a:cs typeface="BM HANNA Air"/>
                        </a:rPr>
                        <a:t>남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30" dirty="0">
                          <a:latin typeface="BM HANNA Air"/>
                          <a:cs typeface="BM HANNA Air"/>
                        </a:rPr>
                        <a:t>일반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010-2456-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1234,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spc="-10" dirty="0">
                          <a:latin typeface="Liberation Sans"/>
                          <a:cs typeface="Liberation Sans"/>
                          <a:hlinkClick r:id="rId3"/>
                        </a:rPr>
                        <a:t>ed@email.kr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chelsea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27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50" dirty="0">
                          <a:latin typeface="BM HANNA Air"/>
                          <a:cs typeface="BM HANNA Air"/>
                        </a:rPr>
                        <a:t>여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프리미엄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010-1256-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7895,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spc="-10" dirty="0">
                          <a:latin typeface="Liberation Sans"/>
                          <a:cs typeface="Liberation Sans"/>
                          <a:hlinkClick r:id="rId4"/>
                        </a:rPr>
                        <a:t>chelsea@email.kr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66850" y="10267950"/>
          <a:ext cx="4572000" cy="110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아이디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나이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성별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회원구분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justin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33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50" dirty="0">
                          <a:latin typeface="BM HANNA Air"/>
                          <a:cs typeface="BM HANNA Air"/>
                        </a:rPr>
                        <a:t>남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30" dirty="0">
                          <a:latin typeface="BM HANNA Air"/>
                          <a:cs typeface="BM HANNA Air"/>
                        </a:rPr>
                        <a:t>일반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ed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45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50" dirty="0">
                          <a:latin typeface="BM HANNA Air"/>
                          <a:cs typeface="BM HANNA Air"/>
                        </a:rPr>
                        <a:t>남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30" dirty="0">
                          <a:latin typeface="BM HANNA Air"/>
                          <a:cs typeface="BM HANNA Air"/>
                        </a:rPr>
                        <a:t>일반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chelsea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27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50" dirty="0">
                          <a:latin typeface="BM HANNA Air"/>
                          <a:cs typeface="BM HANNA Air"/>
                        </a:rPr>
                        <a:t>여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프리미엄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66850" y="11830050"/>
          <a:ext cx="3790950" cy="1933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504950"/>
              </a:tblGrid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아이디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연락처</a:t>
                      </a:r>
                      <a:r>
                        <a:rPr sz="1150" spc="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구분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연락처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justin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핸드폰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010-1234-</a:t>
                      </a:r>
                      <a:r>
                        <a:rPr sz="1050" spc="-20" dirty="0">
                          <a:latin typeface="Liberation Sans"/>
                          <a:cs typeface="Liberation Sans"/>
                        </a:rPr>
                        <a:t>1234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justin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이메일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  <a:hlinkClick r:id="rId2"/>
                        </a:rPr>
                        <a:t>justin@email.kr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ed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핸드폰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010-2456-</a:t>
                      </a:r>
                      <a:r>
                        <a:rPr sz="1050" spc="-20" dirty="0">
                          <a:latin typeface="Liberation Sans"/>
                          <a:cs typeface="Liberation Sans"/>
                        </a:rPr>
                        <a:t>1234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ed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이메일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  <a:hlinkClick r:id="rId3"/>
                        </a:rPr>
                        <a:t>ed@email.kr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chelsea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핸드폰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010-1256-</a:t>
                      </a:r>
                      <a:r>
                        <a:rPr sz="1050" spc="-20" dirty="0">
                          <a:latin typeface="Liberation Sans"/>
                          <a:cs typeface="Liberation Sans"/>
                        </a:rPr>
                        <a:t>7895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chelsea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이메일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  <a:hlinkClick r:id="rId4"/>
                        </a:rPr>
                        <a:t>chelsea@email.kr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020960" y="982884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4">
                <a:moveTo>
                  <a:pt x="50229" y="86391"/>
                </a:moveTo>
                <a:lnTo>
                  <a:pt x="0" y="0"/>
                </a:lnTo>
                <a:lnTo>
                  <a:pt x="100459" y="0"/>
                </a:lnTo>
                <a:lnTo>
                  <a:pt x="50229" y="86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9590" y="891412"/>
            <a:ext cx="182126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1) </a:t>
            </a:r>
            <a:r>
              <a:rPr sz="1350" spc="-35" dirty="0">
                <a:latin typeface="BM HANNA Air"/>
                <a:cs typeface="BM HANNA Air"/>
              </a:rPr>
              <a:t>제</a:t>
            </a:r>
            <a:r>
              <a:rPr sz="1200" spc="-35" dirty="0">
                <a:latin typeface="Liberation Sans"/>
                <a:cs typeface="Liberation Sans"/>
              </a:rPr>
              <a:t>1</a:t>
            </a:r>
            <a:r>
              <a:rPr sz="1350" spc="-35" dirty="0">
                <a:latin typeface="BM HANNA Air"/>
                <a:cs typeface="BM HANNA Air"/>
              </a:rPr>
              <a:t>정규화</a:t>
            </a:r>
            <a:endParaRPr sz="1350" dirty="0">
              <a:latin typeface="BM HANNA Air"/>
              <a:cs typeface="BM HANNA Ai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8241" y="1451843"/>
            <a:ext cx="31115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95" dirty="0">
                <a:latin typeface="Symbola"/>
                <a:cs typeface="Symbola"/>
              </a:rPr>
              <a:t>📌</a:t>
            </a:r>
            <a:endParaRPr sz="2100">
              <a:latin typeface="Symbola"/>
              <a:cs typeface="Symbol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6831" y="1462913"/>
            <a:ext cx="68726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BM HANNA Air"/>
                <a:cs typeface="BM HANNA Air"/>
              </a:rPr>
              <a:t>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속성에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65" dirty="0">
                <a:latin typeface="BM HANNA Air"/>
                <a:cs typeface="BM HANNA Air"/>
              </a:rPr>
              <a:t>여러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개의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속성이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포함되어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있거나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같은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유형의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속성이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65" dirty="0">
                <a:latin typeface="BM HANNA Air"/>
                <a:cs typeface="BM HANNA Air"/>
              </a:rPr>
              <a:t>여러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개로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나눠져있는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경우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해당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분리</a:t>
            </a:r>
            <a:endParaRPr sz="1350">
              <a:latin typeface="BM HANNA Air"/>
              <a:cs typeface="BM HANNA Ai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5840" y="2060092"/>
            <a:ext cx="858837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40" dirty="0">
                <a:latin typeface="BM HANNA Air"/>
                <a:cs typeface="BM HANNA Air"/>
              </a:rPr>
              <a:t>정규화는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함수적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종속성을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근거로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함수적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종속성</a:t>
            </a:r>
            <a:r>
              <a:rPr sz="1200" dirty="0">
                <a:latin typeface="Liberation Sans"/>
                <a:cs typeface="Liberation Sans"/>
              </a:rPr>
              <a:t>(Functional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Dependency)</a:t>
            </a:r>
            <a:r>
              <a:rPr sz="1350" dirty="0">
                <a:latin typeface="BM HANNA Air"/>
                <a:cs typeface="BM HANNA Air"/>
              </a:rPr>
              <a:t>이란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데이터들이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어떤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기준값에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의해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종속되는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현상을 </a:t>
            </a:r>
            <a:r>
              <a:rPr sz="1350" dirty="0">
                <a:latin typeface="BM HANNA Air"/>
                <a:cs typeface="BM HANNA Air"/>
              </a:rPr>
              <a:t>의미합니다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45" dirty="0">
                <a:latin typeface="Liberation Sans"/>
                <a:cs typeface="Liberation Sans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이때</a:t>
            </a:r>
            <a:r>
              <a:rPr sz="1350" spc="-4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기준값을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200" spc="-10" dirty="0">
                <a:latin typeface="Liberation Sans"/>
                <a:cs typeface="Liberation Sans"/>
              </a:rPr>
              <a:t>'</a:t>
            </a:r>
            <a:r>
              <a:rPr sz="1350" spc="-10" dirty="0">
                <a:latin typeface="BM HANNA Air"/>
                <a:cs typeface="BM HANNA Air"/>
              </a:rPr>
              <a:t>결정자</a:t>
            </a:r>
            <a:r>
              <a:rPr sz="1200" spc="-10" dirty="0">
                <a:latin typeface="Liberation Sans"/>
                <a:cs typeface="Liberation Sans"/>
              </a:rPr>
              <a:t>'</a:t>
            </a:r>
            <a:r>
              <a:rPr sz="1350" spc="-10" dirty="0">
                <a:latin typeface="BM HANNA Air"/>
                <a:cs typeface="BM HANNA Air"/>
              </a:rPr>
              <a:t>라고</a:t>
            </a:r>
            <a:r>
              <a:rPr sz="1350" spc="-4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하고</a:t>
            </a:r>
            <a:r>
              <a:rPr sz="1350" spc="-4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종속값을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200" spc="-20" dirty="0">
                <a:latin typeface="Liberation Sans"/>
                <a:cs typeface="Liberation Sans"/>
              </a:rPr>
              <a:t>'</a:t>
            </a:r>
            <a:r>
              <a:rPr sz="1350" spc="-20" dirty="0">
                <a:latin typeface="BM HANNA Air"/>
                <a:cs typeface="BM HANNA Air"/>
              </a:rPr>
              <a:t>종속자</a:t>
            </a:r>
            <a:r>
              <a:rPr sz="1200" spc="-20" dirty="0">
                <a:latin typeface="Liberation Sans"/>
                <a:cs typeface="Liberation Sans"/>
              </a:rPr>
              <a:t>'</a:t>
            </a:r>
            <a:r>
              <a:rPr sz="1350" spc="-20" dirty="0">
                <a:latin typeface="BM HANNA Air"/>
                <a:cs typeface="BM HANNA Air"/>
              </a:rPr>
              <a:t>라고</a:t>
            </a:r>
            <a:r>
              <a:rPr sz="1350" spc="-4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합니다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43200" y="2790809"/>
            <a:ext cx="5486400" cy="15240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75840" y="4520438"/>
            <a:ext cx="50761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35" dirty="0">
                <a:latin typeface="BM HANNA Air"/>
                <a:cs typeface="BM HANNA Air"/>
              </a:rPr>
              <a:t>종속자는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함수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종속성을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갖게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되며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결정자에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의해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종속자가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결정되는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구조입니다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2127" y="5030694"/>
            <a:ext cx="8558069" cy="1039532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295400" y="78009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75840" y="6279667"/>
            <a:ext cx="8626475" cy="1635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8115">
              <a:lnSpc>
                <a:spcPct val="111100"/>
              </a:lnSpc>
              <a:spcBef>
                <a:spcPts val="95"/>
              </a:spcBef>
            </a:pPr>
            <a:r>
              <a:rPr sz="1350" dirty="0">
                <a:latin typeface="BM HANNA Air"/>
                <a:cs typeface="BM HANNA Air"/>
              </a:rPr>
              <a:t>이름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3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출생지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40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주소는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주민등록번호에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80" dirty="0">
                <a:latin typeface="BM HANNA Air"/>
                <a:cs typeface="BM HANNA Air"/>
              </a:rPr>
              <a:t>대해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함수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종속성을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갖습니다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4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여기서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이름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4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출생지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40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주소는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주민등록번호가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결정하기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때문에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'</a:t>
            </a:r>
            <a:r>
              <a:rPr sz="1350" spc="-25" dirty="0">
                <a:latin typeface="BM HANNA Air"/>
                <a:cs typeface="BM HANNA Air"/>
              </a:rPr>
              <a:t>종속 자</a:t>
            </a:r>
            <a:r>
              <a:rPr sz="1200" spc="-25" dirty="0">
                <a:latin typeface="Liberation Sans"/>
                <a:cs typeface="Liberation Sans"/>
              </a:rPr>
              <a:t>'</a:t>
            </a:r>
            <a:r>
              <a:rPr sz="1350" spc="-25" dirty="0">
                <a:latin typeface="BM HANNA Air"/>
                <a:cs typeface="BM HANNA Air"/>
              </a:rPr>
              <a:t>라고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있고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주민등록번호는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이들을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결정하기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때문에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200" spc="-10" dirty="0">
                <a:latin typeface="Liberation Sans"/>
                <a:cs typeface="Liberation Sans"/>
              </a:rPr>
              <a:t>'</a:t>
            </a:r>
            <a:r>
              <a:rPr sz="1350" spc="-10" dirty="0">
                <a:latin typeface="BM HANNA Air"/>
                <a:cs typeface="BM HANNA Air"/>
              </a:rPr>
              <a:t>결정자</a:t>
            </a:r>
            <a:r>
              <a:rPr sz="1200" spc="-10" dirty="0">
                <a:latin typeface="Liberation Sans"/>
                <a:cs typeface="Liberation Sans"/>
              </a:rPr>
              <a:t>'</a:t>
            </a:r>
            <a:r>
              <a:rPr sz="1350" spc="-10" dirty="0">
                <a:latin typeface="BM HANNA Air"/>
                <a:cs typeface="BM HANNA Air"/>
              </a:rPr>
              <a:t>라고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볼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200">
              <a:latin typeface="Liberation Sans"/>
              <a:cs typeface="Liberation Sans"/>
            </a:endParaRPr>
          </a:p>
          <a:p>
            <a:pPr marL="12700" marR="5080">
              <a:lnSpc>
                <a:spcPct val="111100"/>
              </a:lnSpc>
              <a:spcBef>
                <a:spcPts val="5"/>
              </a:spcBef>
            </a:pPr>
            <a:r>
              <a:rPr sz="1350" dirty="0">
                <a:latin typeface="BM HANNA Air"/>
                <a:cs typeface="BM HANNA Air"/>
              </a:rPr>
              <a:t>그렇다면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아래의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테이블을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통해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제</a:t>
            </a:r>
            <a:r>
              <a:rPr sz="1200" spc="-35" dirty="0">
                <a:latin typeface="Liberation Sans"/>
                <a:cs typeface="Liberation Sans"/>
              </a:rPr>
              <a:t>1</a:t>
            </a:r>
            <a:r>
              <a:rPr sz="1350" spc="-35" dirty="0">
                <a:latin typeface="BM HANNA Air"/>
                <a:cs typeface="BM HANNA Air"/>
              </a:rPr>
              <a:t>정규형을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위반한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모습을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살펴볼까요</a:t>
            </a:r>
            <a:r>
              <a:rPr sz="1200" spc="-20" dirty="0">
                <a:latin typeface="Liberation Sans"/>
                <a:cs typeface="Liberation Sans"/>
              </a:rPr>
              <a:t>?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연락처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칼럼에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핸드폰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번호와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이메일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주소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개의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속성이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포함되 </a:t>
            </a:r>
            <a:r>
              <a:rPr sz="1350" dirty="0">
                <a:latin typeface="BM HANNA Air"/>
                <a:cs typeface="BM HANNA Air"/>
              </a:rPr>
              <a:t>어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 marL="286385">
              <a:lnSpc>
                <a:spcPct val="100000"/>
              </a:lnSpc>
              <a:spcBef>
                <a:spcPts val="855"/>
              </a:spcBef>
            </a:pPr>
            <a:r>
              <a:rPr sz="1350" spc="-20" dirty="0">
                <a:latin typeface="BM HANNA Air"/>
                <a:cs typeface="BM HANNA Air"/>
              </a:rPr>
              <a:t>회원정보</a:t>
            </a:r>
            <a:endParaRPr sz="1350">
              <a:latin typeface="BM HANNA Air"/>
              <a:cs typeface="BM HANNA Air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95400" y="100012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75840" y="9441967"/>
            <a:ext cx="461327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57400"/>
              </a:lnSpc>
              <a:spcBef>
                <a:spcPts val="95"/>
              </a:spcBef>
            </a:pPr>
            <a:r>
              <a:rPr sz="1350" spc="-45" dirty="0">
                <a:latin typeface="BM HANNA Air"/>
                <a:cs typeface="BM HANNA Air"/>
              </a:rPr>
              <a:t>위에서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발생한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문제를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해결하기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위해서는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75" dirty="0">
                <a:latin typeface="BM HANNA Air"/>
                <a:cs typeface="BM HANNA Air"/>
              </a:rPr>
              <a:t>아래와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같은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작업이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필요합니다</a:t>
            </a:r>
            <a:r>
              <a:rPr sz="1200" spc="-10" dirty="0">
                <a:latin typeface="Liberation Sans"/>
                <a:cs typeface="Liberation Sans"/>
              </a:rPr>
              <a:t>. </a:t>
            </a:r>
            <a:r>
              <a:rPr sz="1350" spc="-20" dirty="0">
                <a:latin typeface="BM HANNA Air"/>
                <a:cs typeface="BM HANNA Air"/>
              </a:rPr>
              <a:t>회원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정보</a:t>
            </a:r>
            <a:endParaRPr sz="1350">
              <a:latin typeface="BM HANNA Air"/>
              <a:cs typeface="BM HANNA Ai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95400" y="115633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49982" y="11445113"/>
            <a:ext cx="7689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0" dirty="0">
                <a:latin typeface="BM HANNA Air"/>
                <a:cs typeface="BM HANNA Air"/>
              </a:rPr>
              <a:t>회원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연락처</a:t>
            </a:r>
            <a:endParaRPr sz="1350">
              <a:latin typeface="BM HANNA Air"/>
              <a:cs typeface="BM HANNA Air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0625" y="3028950"/>
            <a:ext cx="8601075" cy="571500"/>
          </a:xfrm>
          <a:custGeom>
            <a:avLst/>
            <a:gdLst/>
            <a:ahLst/>
            <a:cxnLst/>
            <a:rect l="l" t="t" r="r" b="b"/>
            <a:pathLst>
              <a:path w="8601075" h="571500">
                <a:moveTo>
                  <a:pt x="8576290" y="571500"/>
                </a:moveTo>
                <a:lnTo>
                  <a:pt x="24785" y="571500"/>
                </a:lnTo>
                <a:lnTo>
                  <a:pt x="21140" y="570738"/>
                </a:lnTo>
                <a:lnTo>
                  <a:pt x="0" y="546734"/>
                </a:lnTo>
                <a:lnTo>
                  <a:pt x="0" y="542925"/>
                </a:lnTo>
                <a:lnTo>
                  <a:pt x="0" y="24765"/>
                </a:lnTo>
                <a:lnTo>
                  <a:pt x="24785" y="0"/>
                </a:lnTo>
                <a:lnTo>
                  <a:pt x="8576290" y="0"/>
                </a:lnTo>
                <a:lnTo>
                  <a:pt x="8601075" y="24765"/>
                </a:lnTo>
                <a:lnTo>
                  <a:pt x="8601075" y="546734"/>
                </a:lnTo>
                <a:lnTo>
                  <a:pt x="8579929" y="570738"/>
                </a:lnTo>
                <a:lnTo>
                  <a:pt x="8576290" y="571500"/>
                </a:lnTo>
                <a:close/>
              </a:path>
            </a:pathLst>
          </a:custGeom>
          <a:solidFill>
            <a:srgbClr val="F1F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0625" y="5734050"/>
            <a:ext cx="8601075" cy="1447800"/>
          </a:xfrm>
          <a:custGeom>
            <a:avLst/>
            <a:gdLst/>
            <a:ahLst/>
            <a:cxnLst/>
            <a:rect l="l" t="t" r="r" b="b"/>
            <a:pathLst>
              <a:path w="8601075" h="1447800">
                <a:moveTo>
                  <a:pt x="8576290" y="1447800"/>
                </a:moveTo>
                <a:lnTo>
                  <a:pt x="24785" y="1447800"/>
                </a:lnTo>
                <a:lnTo>
                  <a:pt x="21140" y="1447038"/>
                </a:lnTo>
                <a:lnTo>
                  <a:pt x="0" y="1423034"/>
                </a:lnTo>
                <a:lnTo>
                  <a:pt x="0" y="1419225"/>
                </a:lnTo>
                <a:lnTo>
                  <a:pt x="0" y="24765"/>
                </a:lnTo>
                <a:lnTo>
                  <a:pt x="24785" y="0"/>
                </a:lnTo>
                <a:lnTo>
                  <a:pt x="8576290" y="0"/>
                </a:lnTo>
                <a:lnTo>
                  <a:pt x="8601075" y="24765"/>
                </a:lnTo>
                <a:lnTo>
                  <a:pt x="8601075" y="1423034"/>
                </a:lnTo>
                <a:lnTo>
                  <a:pt x="8579929" y="1447038"/>
                </a:lnTo>
                <a:lnTo>
                  <a:pt x="8576290" y="1447800"/>
                </a:lnTo>
                <a:close/>
              </a:path>
            </a:pathLst>
          </a:custGeom>
          <a:solidFill>
            <a:srgbClr val="F1F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66850" y="8058150"/>
          <a:ext cx="5715000" cy="138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</a:tblGrid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고객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아이디</a:t>
                      </a:r>
                      <a:r>
                        <a:rPr sz="1050" b="1" spc="-10" dirty="0">
                          <a:latin typeface="Liberation Sans"/>
                          <a:cs typeface="Liberation Sans"/>
                        </a:rPr>
                        <a:t>(PK)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주문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아이템</a:t>
                      </a:r>
                      <a:r>
                        <a:rPr sz="1050" b="1" spc="-10" dirty="0">
                          <a:latin typeface="Liberation Sans"/>
                          <a:cs typeface="Liberation Sans"/>
                        </a:rPr>
                        <a:t>(PK)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주문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일자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고객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이름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고객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등급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CS001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001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20211014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김민재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30" dirty="0">
                          <a:latin typeface="BM HANNA Air"/>
                          <a:cs typeface="BM HANNA Air"/>
                        </a:rPr>
                        <a:t>일반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CS003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002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20211015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25" dirty="0">
                          <a:latin typeface="BM HANNA Air"/>
                          <a:cs typeface="BM HANNA Air"/>
                        </a:rPr>
                        <a:t>이수민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프리미엄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CS003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002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20211016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25" dirty="0">
                          <a:latin typeface="BM HANNA Air"/>
                          <a:cs typeface="BM HANNA Air"/>
                        </a:rPr>
                        <a:t>이수민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프리미엄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CS003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004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20211017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25" dirty="0">
                          <a:latin typeface="BM HANNA Air"/>
                          <a:cs typeface="BM HANNA Air"/>
                        </a:rPr>
                        <a:t>이수민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프리미엄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00921"/>
              </p:ext>
            </p:extLst>
          </p:nvPr>
        </p:nvGraphicFramePr>
        <p:xfrm>
          <a:off x="1530834" y="10609208"/>
          <a:ext cx="3429000" cy="138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고객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아이디</a:t>
                      </a:r>
                      <a:r>
                        <a:rPr sz="1050" b="1" spc="-10" dirty="0">
                          <a:latin typeface="Liberation Sans"/>
                          <a:cs typeface="Liberation Sans"/>
                        </a:rPr>
                        <a:t>(PK)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주문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아이템</a:t>
                      </a:r>
                      <a:r>
                        <a:rPr sz="1050" b="1" spc="-10" dirty="0">
                          <a:latin typeface="Liberation Sans"/>
                          <a:cs typeface="Liberation Sans"/>
                        </a:rPr>
                        <a:t>(PK)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주문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일자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CS001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001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20211014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CS003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002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20211015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CS003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002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20211016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CS003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004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20211017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66850" y="12677775"/>
          <a:ext cx="3429000" cy="828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</a:tblGrid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고객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아이디</a:t>
                      </a:r>
                      <a:r>
                        <a:rPr sz="1050" b="1" spc="-10" dirty="0">
                          <a:latin typeface="Liberation Sans"/>
                          <a:cs typeface="Liberation Sans"/>
                        </a:rPr>
                        <a:t>(PK)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고객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이름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고객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등급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CS001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김민재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30" dirty="0">
                          <a:latin typeface="BM HANNA Air"/>
                          <a:cs typeface="BM HANNA Air"/>
                        </a:rPr>
                        <a:t>일반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CS002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25" dirty="0">
                          <a:latin typeface="BM HANNA Air"/>
                          <a:cs typeface="BM HANNA Air"/>
                        </a:rPr>
                        <a:t>이수민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프리미엄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75840" y="869467"/>
            <a:ext cx="8542020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95"/>
              </a:spcBef>
            </a:pPr>
            <a:r>
              <a:rPr sz="1350" dirty="0">
                <a:latin typeface="BM HANNA Air"/>
                <a:cs typeface="BM HANNA Air"/>
              </a:rPr>
              <a:t>우선</a:t>
            </a:r>
            <a:r>
              <a:rPr sz="1350" spc="-11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회원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정보</a:t>
            </a:r>
            <a:r>
              <a:rPr sz="1350" spc="-10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테이블에서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연락처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삭제합니다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회원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연락처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테이블에서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경우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연락처를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구분할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60" dirty="0">
                <a:latin typeface="BM HANNA Air"/>
                <a:cs typeface="BM HANNA Air"/>
              </a:rPr>
              <a:t>칼럼과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90" dirty="0">
                <a:latin typeface="BM HANNA Air"/>
                <a:cs typeface="BM HANNA Air"/>
              </a:rPr>
              <a:t>그에</a:t>
            </a:r>
            <a:r>
              <a:rPr sz="1350" spc="-1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해당하는 </a:t>
            </a:r>
            <a:r>
              <a:rPr sz="1350" dirty="0">
                <a:latin typeface="BM HANNA Air"/>
                <a:cs typeface="BM HANNA Air"/>
              </a:rPr>
              <a:t>연락처</a:t>
            </a:r>
            <a:r>
              <a:rPr sz="1350" spc="-11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칼럼을</a:t>
            </a:r>
            <a:r>
              <a:rPr sz="1350" spc="-9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따로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두어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구분하였습니다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40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하나의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칼럼이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100" dirty="0">
                <a:latin typeface="BM HANNA Air"/>
                <a:cs typeface="BM HANNA Air"/>
              </a:rPr>
              <a:t>여러</a:t>
            </a:r>
            <a:r>
              <a:rPr sz="1350" spc="-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개의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속성값을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50" dirty="0">
                <a:latin typeface="BM HANNA Air"/>
                <a:cs typeface="BM HANNA Air"/>
              </a:rPr>
              <a:t>갖기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120" dirty="0">
                <a:latin typeface="BM HANNA Air"/>
                <a:cs typeface="BM HANNA Air"/>
              </a:rPr>
              <a:t>때문에</a:t>
            </a:r>
            <a:r>
              <a:rPr sz="1350" spc="1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이를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분리하였고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결과적으로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제</a:t>
            </a:r>
            <a:r>
              <a:rPr sz="1200" spc="-35" dirty="0">
                <a:latin typeface="Liberation Sans"/>
                <a:cs typeface="Liberation Sans"/>
              </a:rPr>
              <a:t>1</a:t>
            </a:r>
            <a:r>
              <a:rPr sz="1350" spc="-35" dirty="0">
                <a:latin typeface="BM HANNA Air"/>
                <a:cs typeface="BM HANNA Air"/>
              </a:rPr>
              <a:t>정규형을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만족 </a:t>
            </a:r>
            <a:r>
              <a:rPr sz="1350" spc="-10" dirty="0">
                <a:latin typeface="BM HANNA Air"/>
                <a:cs typeface="BM HANNA Air"/>
              </a:rPr>
              <a:t>한다고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할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있습니다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0960" y="2678334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4">
                <a:moveTo>
                  <a:pt x="50229" y="86391"/>
                </a:moveTo>
                <a:lnTo>
                  <a:pt x="0" y="0"/>
                </a:lnTo>
                <a:lnTo>
                  <a:pt x="100459" y="0"/>
                </a:lnTo>
                <a:lnTo>
                  <a:pt x="50229" y="86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69590" y="2586863"/>
            <a:ext cx="2049860" cy="2278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2) </a:t>
            </a:r>
            <a:r>
              <a:rPr sz="1350" spc="-35" dirty="0">
                <a:latin typeface="BM HANNA Air"/>
                <a:cs typeface="BM HANNA Air"/>
              </a:rPr>
              <a:t>제</a:t>
            </a:r>
            <a:r>
              <a:rPr sz="1200" spc="-35" dirty="0">
                <a:latin typeface="Liberation Sans"/>
                <a:cs typeface="Liberation Sans"/>
              </a:rPr>
              <a:t>2</a:t>
            </a:r>
            <a:r>
              <a:rPr sz="1350" spc="-35" dirty="0">
                <a:latin typeface="BM HANNA Air"/>
                <a:cs typeface="BM HANNA Air"/>
              </a:rPr>
              <a:t>정규화</a:t>
            </a:r>
            <a:endParaRPr sz="1350" dirty="0">
              <a:latin typeface="BM HANNA Air"/>
              <a:cs typeface="BM HANNA Ai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8241" y="3147293"/>
            <a:ext cx="31115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95" dirty="0">
                <a:latin typeface="Symbola"/>
                <a:cs typeface="Symbola"/>
              </a:rPr>
              <a:t>📌</a:t>
            </a:r>
            <a:endParaRPr sz="2100">
              <a:latin typeface="Symbola"/>
              <a:cs typeface="Symbol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4514" y="3096976"/>
            <a:ext cx="705893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30" dirty="0">
                <a:latin typeface="BM HANNA Air"/>
                <a:cs typeface="BM HANNA Air"/>
              </a:rPr>
              <a:t>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1</a:t>
            </a:r>
            <a:r>
              <a:rPr sz="1350" spc="-25" dirty="0">
                <a:latin typeface="BM HANNA Air"/>
                <a:cs typeface="BM HANNA Air"/>
              </a:rPr>
              <a:t>정규화를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만족시키고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PK</a:t>
            </a:r>
            <a:r>
              <a:rPr sz="1350" dirty="0">
                <a:latin typeface="BM HANNA Air"/>
                <a:cs typeface="BM HANNA Air"/>
              </a:rPr>
              <a:t>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아닌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모든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PK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350" spc="-75" dirty="0">
                <a:latin typeface="BM HANNA Air"/>
                <a:cs typeface="BM HANNA Air"/>
              </a:rPr>
              <a:t>전체에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종속</a:t>
            </a:r>
            <a:endParaRPr sz="1350" dirty="0">
              <a:latin typeface="BM HANNA Air"/>
              <a:cs typeface="BM HANNA Ai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5840" y="3669817"/>
            <a:ext cx="8600440" cy="18542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350" dirty="0">
                <a:latin typeface="BM HANNA Air"/>
                <a:cs typeface="BM HANNA Air"/>
              </a:rPr>
              <a:t>만약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200" spc="-50" dirty="0">
                <a:latin typeface="Liberation Sans"/>
                <a:cs typeface="Liberation Sans"/>
              </a:rPr>
              <a:t>PK</a:t>
            </a:r>
            <a:r>
              <a:rPr sz="1350" spc="-50" dirty="0">
                <a:latin typeface="BM HANNA Air"/>
                <a:cs typeface="BM HANNA Air"/>
              </a:rPr>
              <a:t>에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종속되지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않거나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PK</a:t>
            </a:r>
            <a:r>
              <a:rPr sz="1200" spc="40" dirty="0">
                <a:latin typeface="Liberation Sans"/>
                <a:cs typeface="Liberation Sans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중에서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일부의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칼럼에만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종속되는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칼럼이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있다면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이는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분리시켜야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합니다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12700" marR="5080">
              <a:lnSpc>
                <a:spcPct val="111100"/>
              </a:lnSpc>
              <a:spcBef>
                <a:spcPts val="600"/>
              </a:spcBef>
            </a:pPr>
            <a:r>
              <a:rPr sz="1200" dirty="0">
                <a:latin typeface="Liberation Sans"/>
                <a:cs typeface="Liberation Sans"/>
              </a:rPr>
              <a:t>PK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값은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해당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어떤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속성과도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종속관계를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갖는다는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사실을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알고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있습니다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60" dirty="0">
                <a:latin typeface="BM HANNA Air"/>
                <a:cs typeface="BM HANNA Air"/>
              </a:rPr>
              <a:t>아래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고객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주문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테이블에서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200" spc="-20" dirty="0">
                <a:latin typeface="Liberation Sans"/>
                <a:cs typeface="Liberation Sans"/>
              </a:rPr>
              <a:t>PK</a:t>
            </a:r>
            <a:r>
              <a:rPr sz="1350" spc="-20" dirty="0">
                <a:latin typeface="BM HANNA Air"/>
                <a:cs typeface="BM HANNA Air"/>
              </a:rPr>
              <a:t>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고객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아이디와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주문 </a:t>
            </a:r>
            <a:r>
              <a:rPr sz="1350" dirty="0">
                <a:latin typeface="BM HANNA Air"/>
                <a:cs typeface="BM HANNA Air"/>
              </a:rPr>
              <a:t>순번의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복합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속성으로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구성되어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있습니다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복합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식별자</a:t>
            </a:r>
            <a:r>
              <a:rPr sz="1200" spc="-10" dirty="0">
                <a:latin typeface="Liberation Sans"/>
                <a:cs typeface="Liberation Sans"/>
              </a:rPr>
              <a:t>(PK)</a:t>
            </a:r>
            <a:r>
              <a:rPr sz="1350" spc="-10" dirty="0">
                <a:latin typeface="BM HANNA Air"/>
                <a:cs typeface="BM HANNA Air"/>
              </a:rPr>
              <a:t>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기준으로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놓고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14" dirty="0">
                <a:latin typeface="BM HANNA Air"/>
                <a:cs typeface="BM HANNA Air"/>
              </a:rPr>
              <a:t>때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'</a:t>
            </a:r>
            <a:r>
              <a:rPr sz="1350" spc="-25" dirty="0">
                <a:latin typeface="BM HANNA Air"/>
                <a:cs typeface="BM HANNA Air"/>
              </a:rPr>
              <a:t>고객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이름</a:t>
            </a:r>
            <a:r>
              <a:rPr sz="1200" spc="-20" dirty="0">
                <a:latin typeface="Liberation Sans"/>
                <a:cs typeface="Liberation Sans"/>
              </a:rPr>
              <a:t>'</a:t>
            </a:r>
            <a:r>
              <a:rPr sz="1350" spc="-20" dirty="0">
                <a:latin typeface="BM HANNA Air"/>
                <a:cs typeface="BM HANNA Air"/>
              </a:rPr>
              <a:t>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'</a:t>
            </a:r>
            <a:r>
              <a:rPr sz="1350" spc="-25" dirty="0">
                <a:latin typeface="BM HANNA Air"/>
                <a:cs typeface="BM HANNA Air"/>
              </a:rPr>
              <a:t>고객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등급</a:t>
            </a:r>
            <a:r>
              <a:rPr sz="1200" dirty="0">
                <a:latin typeface="Liberation Sans"/>
                <a:cs typeface="Liberation Sans"/>
              </a:rPr>
              <a:t>'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'</a:t>
            </a:r>
            <a:r>
              <a:rPr sz="1350" spc="-25" dirty="0">
                <a:latin typeface="BM HANNA Air"/>
                <a:cs typeface="BM HANNA Air"/>
              </a:rPr>
              <a:t>고객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아이디</a:t>
            </a:r>
            <a:r>
              <a:rPr sz="1200" dirty="0">
                <a:latin typeface="Liberation Sans"/>
                <a:cs typeface="Liberation Sans"/>
              </a:rPr>
              <a:t>'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속성에는 </a:t>
            </a:r>
            <a:r>
              <a:rPr sz="1350" dirty="0">
                <a:latin typeface="BM HANNA Air"/>
                <a:cs typeface="BM HANNA Air"/>
              </a:rPr>
              <a:t>종속되지만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'</a:t>
            </a:r>
            <a:r>
              <a:rPr sz="1350" dirty="0">
                <a:latin typeface="BM HANNA Air"/>
                <a:cs typeface="BM HANNA Air"/>
              </a:rPr>
              <a:t>주문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아이템</a:t>
            </a:r>
            <a:r>
              <a:rPr sz="1200" dirty="0">
                <a:latin typeface="Liberation Sans"/>
                <a:cs typeface="Liberation Sans"/>
              </a:rPr>
              <a:t>'</a:t>
            </a:r>
            <a:r>
              <a:rPr sz="1350" dirty="0">
                <a:latin typeface="BM HANNA Air"/>
                <a:cs typeface="BM HANNA Air"/>
              </a:rPr>
              <a:t>이라는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속성에는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종속되지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않습니다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고객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이름과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고객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등급의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값을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결정하는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기본키를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구성하는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칼럼은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고객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아 </a:t>
            </a:r>
            <a:r>
              <a:rPr sz="1350" dirty="0">
                <a:latin typeface="BM HANNA Air"/>
                <a:cs typeface="BM HANNA Air"/>
              </a:rPr>
              <a:t>이디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하나이고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'</a:t>
            </a:r>
            <a:r>
              <a:rPr sz="1350" dirty="0">
                <a:latin typeface="BM HANNA Air"/>
                <a:cs typeface="BM HANNA Air"/>
              </a:rPr>
              <a:t>주문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순번</a:t>
            </a:r>
            <a:r>
              <a:rPr sz="1200" dirty="0">
                <a:latin typeface="Liberation Sans"/>
                <a:cs typeface="Liberation Sans"/>
              </a:rPr>
              <a:t>'</a:t>
            </a:r>
            <a:r>
              <a:rPr sz="1350" dirty="0">
                <a:latin typeface="BM HANNA Air"/>
                <a:cs typeface="BM HANNA Air"/>
              </a:rPr>
              <a:t>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이에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영향을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주지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않습니다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12700" marR="50800">
              <a:lnSpc>
                <a:spcPct val="111100"/>
              </a:lnSpc>
              <a:spcBef>
                <a:spcPts val="605"/>
              </a:spcBef>
            </a:pPr>
            <a:r>
              <a:rPr sz="1350" dirty="0">
                <a:latin typeface="BM HANNA Air"/>
                <a:cs typeface="BM HANNA Air"/>
              </a:rPr>
              <a:t>이러한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경우의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문제점은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특정한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갱신하려고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14" dirty="0">
                <a:latin typeface="BM HANNA Air"/>
                <a:cs typeface="BM HANNA Air"/>
              </a:rPr>
              <a:t>때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갱신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이상</a:t>
            </a:r>
            <a:r>
              <a:rPr sz="1200" dirty="0">
                <a:latin typeface="Liberation Sans"/>
                <a:cs typeface="Liberation Sans"/>
              </a:rPr>
              <a:t>(Modification</a:t>
            </a:r>
            <a:r>
              <a:rPr sz="1200" spc="-55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Anomaly)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현상이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발생할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가능성이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큽니다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또한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고객 </a:t>
            </a:r>
            <a:r>
              <a:rPr sz="1350" dirty="0">
                <a:latin typeface="BM HANNA Air"/>
                <a:cs typeface="BM HANNA Air"/>
              </a:rPr>
              <a:t>정보를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모르면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주문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할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없는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경우가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생길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8241" y="5852393"/>
            <a:ext cx="31115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15" dirty="0">
                <a:latin typeface="Symbola"/>
                <a:cs typeface="Symbola"/>
              </a:rPr>
              <a:t>💡</a:t>
            </a:r>
            <a:endParaRPr sz="2100">
              <a:latin typeface="Symbola"/>
              <a:cs typeface="Symbol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6831" y="5856337"/>
            <a:ext cx="291465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290" dirty="0">
                <a:solidFill>
                  <a:srgbClr val="D44B46"/>
                </a:solidFill>
                <a:latin typeface="UKIJ Tughra"/>
                <a:cs typeface="UKIJ Tughra"/>
              </a:rPr>
              <a:t>❕</a:t>
            </a:r>
            <a:r>
              <a:rPr sz="1350" spc="290" dirty="0">
                <a:solidFill>
                  <a:srgbClr val="D44B46"/>
                </a:solidFill>
                <a:latin typeface="BM HANNA Air"/>
                <a:cs typeface="BM HANNA Air"/>
              </a:rPr>
              <a:t>참고</a:t>
            </a:r>
            <a:r>
              <a:rPr sz="1350" spc="-65" dirty="0">
                <a:solidFill>
                  <a:srgbClr val="D44B46"/>
                </a:solidFill>
                <a:latin typeface="BM HANNA Air"/>
                <a:cs typeface="BM HANNA Air"/>
              </a:rPr>
              <a:t> </a:t>
            </a:r>
            <a:r>
              <a:rPr sz="1200" b="1" dirty="0">
                <a:solidFill>
                  <a:srgbClr val="D44B46"/>
                </a:solidFill>
                <a:latin typeface="Liberation Sans"/>
                <a:cs typeface="Liberation Sans"/>
              </a:rPr>
              <a:t>-</a:t>
            </a:r>
            <a:r>
              <a:rPr sz="1200" b="1" spc="25" dirty="0">
                <a:solidFill>
                  <a:srgbClr val="D44B46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D44B46"/>
                </a:solidFill>
                <a:latin typeface="BM HANNA Air"/>
                <a:cs typeface="BM HANNA Air"/>
              </a:rPr>
              <a:t>갱신</a:t>
            </a:r>
            <a:r>
              <a:rPr sz="1350" spc="-60" dirty="0">
                <a:solidFill>
                  <a:srgbClr val="D44B46"/>
                </a:solidFill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D44B46"/>
                </a:solidFill>
                <a:latin typeface="BM HANNA Air"/>
                <a:cs typeface="BM HANNA Air"/>
              </a:rPr>
              <a:t>이상</a:t>
            </a:r>
            <a:r>
              <a:rPr sz="1200" b="1" spc="-10" dirty="0">
                <a:solidFill>
                  <a:srgbClr val="D44B46"/>
                </a:solidFill>
                <a:latin typeface="Liberation Sans"/>
                <a:cs typeface="Liberation Sans"/>
              </a:rPr>
              <a:t>(Modification</a:t>
            </a:r>
            <a:r>
              <a:rPr sz="1200" b="1" spc="-25" dirty="0">
                <a:solidFill>
                  <a:srgbClr val="D44B46"/>
                </a:solidFill>
                <a:latin typeface="Liberation Sans"/>
                <a:cs typeface="Liberation Sans"/>
              </a:rPr>
              <a:t> </a:t>
            </a:r>
            <a:r>
              <a:rPr sz="1200" b="1" spc="-10" dirty="0">
                <a:solidFill>
                  <a:srgbClr val="D44B46"/>
                </a:solidFill>
                <a:latin typeface="Liberation Sans"/>
                <a:cs typeface="Liberation Sans"/>
              </a:rPr>
              <a:t>Anomaly)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6831" y="6298717"/>
            <a:ext cx="7840345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95"/>
              </a:spcBef>
            </a:pPr>
            <a:r>
              <a:rPr sz="1350" spc="-20" dirty="0">
                <a:solidFill>
                  <a:srgbClr val="37342E"/>
                </a:solidFill>
                <a:latin typeface="BM HANNA Air"/>
                <a:cs typeface="BM HANNA Air"/>
              </a:rPr>
              <a:t>반복되는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37342E"/>
                </a:solidFill>
                <a:latin typeface="BM HANNA Air"/>
                <a:cs typeface="BM HANNA Air"/>
              </a:rPr>
              <a:t>데이터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25" dirty="0">
                <a:solidFill>
                  <a:srgbClr val="37342E"/>
                </a:solidFill>
                <a:latin typeface="BM HANNA Air"/>
                <a:cs typeface="BM HANNA Air"/>
              </a:rPr>
              <a:t>중에서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20" dirty="0">
                <a:solidFill>
                  <a:srgbClr val="37342E"/>
                </a:solidFill>
                <a:latin typeface="BM HANNA Air"/>
                <a:cs typeface="BM HANNA Air"/>
              </a:rPr>
              <a:t>일부를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5" dirty="0">
                <a:solidFill>
                  <a:srgbClr val="37342E"/>
                </a:solidFill>
                <a:latin typeface="BM HANNA Air"/>
                <a:cs typeface="BM HANNA Air"/>
              </a:rPr>
              <a:t>갱신할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110" dirty="0">
                <a:solidFill>
                  <a:srgbClr val="37342E"/>
                </a:solidFill>
                <a:latin typeface="BM HANNA Air"/>
                <a:cs typeface="BM HANNA Air"/>
              </a:rPr>
              <a:t>때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5" dirty="0">
                <a:solidFill>
                  <a:srgbClr val="37342E"/>
                </a:solidFill>
                <a:latin typeface="BM HANNA Air"/>
                <a:cs typeface="BM HANNA Air"/>
              </a:rPr>
              <a:t>데이터가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45" dirty="0">
                <a:solidFill>
                  <a:srgbClr val="37342E"/>
                </a:solidFill>
                <a:latin typeface="BM HANNA Air"/>
                <a:cs typeface="BM HANNA Air"/>
              </a:rPr>
              <a:t>일치하지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25" dirty="0">
                <a:solidFill>
                  <a:srgbClr val="37342E"/>
                </a:solidFill>
                <a:latin typeface="BM HANNA Air"/>
                <a:cs typeface="BM HANNA Air"/>
              </a:rPr>
              <a:t>않는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45" dirty="0">
                <a:solidFill>
                  <a:srgbClr val="37342E"/>
                </a:solidFill>
                <a:latin typeface="BM HANNA Air"/>
                <a:cs typeface="BM HANNA Air"/>
              </a:rPr>
              <a:t>문제를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20" dirty="0">
                <a:solidFill>
                  <a:srgbClr val="37342E"/>
                </a:solidFill>
                <a:latin typeface="BM HANNA Air"/>
                <a:cs typeface="BM HANNA Air"/>
              </a:rPr>
              <a:t>의미합니다</a:t>
            </a:r>
            <a:r>
              <a:rPr sz="1200" spc="20" dirty="0">
                <a:solidFill>
                  <a:srgbClr val="37342E"/>
                </a:solidFill>
                <a:latin typeface="Liberation Sans"/>
                <a:cs typeface="Liberation Sans"/>
              </a:rPr>
              <a:t>.</a:t>
            </a:r>
            <a:r>
              <a:rPr sz="1200" dirty="0">
                <a:solidFill>
                  <a:srgbClr val="37342E"/>
                </a:solidFill>
                <a:latin typeface="Liberation Sans"/>
                <a:cs typeface="Liberation Sans"/>
              </a:rPr>
              <a:t> </a:t>
            </a:r>
            <a:r>
              <a:rPr sz="1350" spc="-15" dirty="0">
                <a:solidFill>
                  <a:srgbClr val="37342E"/>
                </a:solidFill>
                <a:latin typeface="BM HANNA Air"/>
                <a:cs typeface="BM HANNA Air"/>
              </a:rPr>
              <a:t>특정한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10" dirty="0">
                <a:solidFill>
                  <a:srgbClr val="37342E"/>
                </a:solidFill>
                <a:latin typeface="BM HANNA Air"/>
                <a:cs typeface="BM HANNA Air"/>
              </a:rPr>
              <a:t>값을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37342E"/>
                </a:solidFill>
                <a:latin typeface="BM HANNA Air"/>
                <a:cs typeface="BM HANNA Air"/>
              </a:rPr>
              <a:t>갖는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35" dirty="0">
                <a:solidFill>
                  <a:srgbClr val="37342E"/>
                </a:solidFill>
                <a:latin typeface="BM HANNA Air"/>
                <a:cs typeface="BM HANNA Air"/>
              </a:rPr>
              <a:t>행을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37342E"/>
                </a:solidFill>
                <a:latin typeface="BM HANNA Air"/>
                <a:cs typeface="BM HANNA Air"/>
              </a:rPr>
              <a:t>수정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37342E"/>
                </a:solidFill>
                <a:latin typeface="BM HANNA Air"/>
                <a:cs typeface="BM HANNA Air"/>
              </a:rPr>
              <a:t>할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35" dirty="0">
                <a:solidFill>
                  <a:srgbClr val="37342E"/>
                </a:solidFill>
                <a:latin typeface="BM HANNA Air"/>
                <a:cs typeface="BM HANNA Air"/>
              </a:rPr>
              <a:t>경우에</a:t>
            </a:r>
            <a:r>
              <a:rPr sz="1350" spc="-5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40" dirty="0">
                <a:solidFill>
                  <a:srgbClr val="37342E"/>
                </a:solidFill>
                <a:latin typeface="BM HANNA Air"/>
                <a:cs typeface="BM HANNA Air"/>
              </a:rPr>
              <a:t>해당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10" dirty="0">
                <a:solidFill>
                  <a:srgbClr val="37342E"/>
                </a:solidFill>
                <a:latin typeface="BM HANNA Air"/>
                <a:cs typeface="BM HANNA Air"/>
              </a:rPr>
              <a:t>값을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25" dirty="0">
                <a:solidFill>
                  <a:srgbClr val="37342E"/>
                </a:solidFill>
                <a:latin typeface="BM HANNA Air"/>
                <a:cs typeface="BM HANNA Air"/>
              </a:rPr>
              <a:t>공유하는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15" dirty="0">
                <a:solidFill>
                  <a:srgbClr val="37342E"/>
                </a:solidFill>
                <a:latin typeface="BM HANNA Air"/>
                <a:cs typeface="BM HANNA Air"/>
              </a:rPr>
              <a:t>모든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35" dirty="0">
                <a:solidFill>
                  <a:srgbClr val="37342E"/>
                </a:solidFill>
                <a:latin typeface="BM HANNA Air"/>
                <a:cs typeface="BM HANNA Air"/>
              </a:rPr>
              <a:t>행을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30" dirty="0">
                <a:solidFill>
                  <a:srgbClr val="37342E"/>
                </a:solidFill>
                <a:latin typeface="BM HANNA Air"/>
                <a:cs typeface="BM HANNA Air"/>
              </a:rPr>
              <a:t>변경해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30" dirty="0">
                <a:solidFill>
                  <a:srgbClr val="37342E"/>
                </a:solidFill>
                <a:latin typeface="BM HANNA Air"/>
                <a:cs typeface="BM HANNA Air"/>
              </a:rPr>
              <a:t>주지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5" dirty="0">
                <a:solidFill>
                  <a:srgbClr val="37342E"/>
                </a:solidFill>
                <a:latin typeface="BM HANNA Air"/>
                <a:cs typeface="BM HANNA Air"/>
              </a:rPr>
              <a:t>않으면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5" dirty="0">
                <a:solidFill>
                  <a:srgbClr val="37342E"/>
                </a:solidFill>
                <a:latin typeface="BM HANNA Air"/>
                <a:cs typeface="BM HANNA Air"/>
              </a:rPr>
              <a:t>업데이트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37342E"/>
                </a:solidFill>
                <a:latin typeface="BM HANNA Air"/>
                <a:cs typeface="BM HANNA Air"/>
              </a:rPr>
              <a:t>된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37342E"/>
                </a:solidFill>
                <a:latin typeface="BM HANNA Air"/>
                <a:cs typeface="BM HANNA Air"/>
              </a:rPr>
              <a:t>내용이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45" dirty="0">
                <a:solidFill>
                  <a:srgbClr val="37342E"/>
                </a:solidFill>
                <a:latin typeface="BM HANNA Air"/>
                <a:cs typeface="BM HANNA Air"/>
              </a:rPr>
              <a:t>일치하지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45" dirty="0">
                <a:solidFill>
                  <a:srgbClr val="37342E"/>
                </a:solidFill>
                <a:latin typeface="BM HANNA Air"/>
                <a:cs typeface="BM HANNA Air"/>
              </a:rPr>
              <a:t>않게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25" dirty="0">
                <a:solidFill>
                  <a:srgbClr val="37342E"/>
                </a:solidFill>
                <a:latin typeface="BM HANNA Air"/>
                <a:cs typeface="BM HANNA Air"/>
              </a:rPr>
              <a:t>됩니다</a:t>
            </a:r>
            <a:r>
              <a:rPr sz="1200" spc="25" dirty="0">
                <a:solidFill>
                  <a:srgbClr val="37342E"/>
                </a:solidFill>
                <a:latin typeface="Liberation Sans"/>
                <a:cs typeface="Liberation Sans"/>
              </a:rPr>
              <a:t>.</a:t>
            </a:r>
            <a:r>
              <a:rPr sz="1200" dirty="0">
                <a:solidFill>
                  <a:srgbClr val="37342E"/>
                </a:solidFill>
                <a:latin typeface="Liberation Sans"/>
                <a:cs typeface="Liberation Sans"/>
              </a:rPr>
              <a:t> </a:t>
            </a:r>
            <a:r>
              <a:rPr sz="1350" spc="15" dirty="0">
                <a:solidFill>
                  <a:srgbClr val="37342E"/>
                </a:solidFill>
                <a:latin typeface="BM HANNA Air"/>
                <a:cs typeface="BM HANNA Air"/>
              </a:rPr>
              <a:t>이런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10" dirty="0">
                <a:solidFill>
                  <a:srgbClr val="37342E"/>
                </a:solidFill>
                <a:latin typeface="BM HANNA Air"/>
                <a:cs typeface="BM HANNA Air"/>
              </a:rPr>
              <a:t>경우를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10" dirty="0">
                <a:solidFill>
                  <a:srgbClr val="37342E"/>
                </a:solidFill>
                <a:latin typeface="BM HANNA Air"/>
                <a:cs typeface="BM HANNA Air"/>
              </a:rPr>
              <a:t>갱신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20" dirty="0">
                <a:solidFill>
                  <a:srgbClr val="37342E"/>
                </a:solidFill>
                <a:latin typeface="BM HANNA Air"/>
                <a:cs typeface="BM HANNA Air"/>
              </a:rPr>
              <a:t>이상이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75" dirty="0">
                <a:solidFill>
                  <a:srgbClr val="37342E"/>
                </a:solidFill>
                <a:latin typeface="BM HANNA Air"/>
                <a:cs typeface="BM HANNA Air"/>
              </a:rPr>
              <a:t>발생했</a:t>
            </a:r>
            <a:r>
              <a:rPr sz="1350" spc="-2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37342E"/>
                </a:solidFill>
                <a:latin typeface="BM HANNA Air"/>
                <a:cs typeface="BM HANNA Air"/>
              </a:rPr>
              <a:t>다고</a:t>
            </a:r>
            <a:r>
              <a:rPr sz="1350" spc="-90" dirty="0">
                <a:solidFill>
                  <a:srgbClr val="37342E"/>
                </a:solidFill>
                <a:latin typeface="BM HANNA Air"/>
                <a:cs typeface="BM HANNA Air"/>
              </a:rPr>
              <a:t> </a:t>
            </a:r>
            <a:r>
              <a:rPr sz="1350" spc="10" dirty="0">
                <a:solidFill>
                  <a:srgbClr val="37342E"/>
                </a:solidFill>
                <a:latin typeface="BM HANNA Air"/>
                <a:cs typeface="BM HANNA Air"/>
              </a:rPr>
              <a:t>표현합니다</a:t>
            </a:r>
            <a:r>
              <a:rPr sz="1200" spc="10" dirty="0">
                <a:solidFill>
                  <a:srgbClr val="37342E"/>
                </a:solidFill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95400" y="77914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49982" y="7673213"/>
            <a:ext cx="1769468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0" dirty="0">
                <a:latin typeface="BM HANNA Air"/>
                <a:cs typeface="BM HANNA Air"/>
              </a:rPr>
              <a:t>고객주문</a:t>
            </a:r>
            <a:endParaRPr sz="1350" dirty="0">
              <a:latin typeface="BM HANNA Air"/>
              <a:cs typeface="BM HANNA Ai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24225" y="9582150"/>
            <a:ext cx="561975" cy="152400"/>
          </a:xfrm>
          <a:custGeom>
            <a:avLst/>
            <a:gdLst/>
            <a:ahLst/>
            <a:cxnLst/>
            <a:rect l="l" t="t" r="r" b="b"/>
            <a:pathLst>
              <a:path w="561975" h="152400">
                <a:moveTo>
                  <a:pt x="537190" y="152400"/>
                </a:moveTo>
                <a:lnTo>
                  <a:pt x="24784" y="152400"/>
                </a:lnTo>
                <a:lnTo>
                  <a:pt x="21135" y="151638"/>
                </a:lnTo>
                <a:lnTo>
                  <a:pt x="0" y="127634"/>
                </a:lnTo>
                <a:lnTo>
                  <a:pt x="0" y="123825"/>
                </a:lnTo>
                <a:lnTo>
                  <a:pt x="0" y="24765"/>
                </a:lnTo>
                <a:lnTo>
                  <a:pt x="24784" y="0"/>
                </a:lnTo>
                <a:lnTo>
                  <a:pt x="537190" y="0"/>
                </a:lnTo>
                <a:lnTo>
                  <a:pt x="561975" y="24765"/>
                </a:lnTo>
                <a:lnTo>
                  <a:pt x="561975" y="127634"/>
                </a:lnTo>
                <a:lnTo>
                  <a:pt x="540829" y="151638"/>
                </a:lnTo>
                <a:lnTo>
                  <a:pt x="537190" y="152400"/>
                </a:lnTo>
                <a:close/>
              </a:path>
            </a:pathLst>
          </a:custGeom>
          <a:solidFill>
            <a:srgbClr val="868278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5400" y="105632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75840" y="9378215"/>
            <a:ext cx="8456930" cy="1088118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45"/>
              </a:spcBef>
            </a:pPr>
            <a:r>
              <a:rPr sz="1200" dirty="0">
                <a:latin typeface="Liberation Sans"/>
                <a:cs typeface="Liberation Sans"/>
              </a:rPr>
              <a:t>→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만약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수민이의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고객등급이</a:t>
            </a:r>
            <a:r>
              <a:rPr sz="1350" spc="275" dirty="0">
                <a:latin typeface="BM HANNA Air"/>
                <a:cs typeface="BM HANNA Air"/>
              </a:rPr>
              <a:t> </a:t>
            </a:r>
            <a:r>
              <a:rPr sz="900" dirty="0">
                <a:solidFill>
                  <a:srgbClr val="EB5757"/>
                </a:solidFill>
                <a:latin typeface="BM HANNA Air"/>
                <a:cs typeface="BM HANNA Air"/>
              </a:rPr>
              <a:t>다이아몬드</a:t>
            </a:r>
            <a:r>
              <a:rPr sz="900" spc="50" dirty="0">
                <a:solidFill>
                  <a:srgbClr val="EB5757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오른다면</a:t>
            </a:r>
            <a:r>
              <a:rPr sz="1200" dirty="0">
                <a:latin typeface="Liberation Sans"/>
                <a:cs typeface="Liberation Sans"/>
              </a:rPr>
              <a:t>?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z="1400" spc="175" dirty="0">
                <a:latin typeface="Symbola"/>
                <a:cs typeface="Symbola"/>
              </a:rPr>
              <a:t>👀</a:t>
            </a:r>
            <a:endParaRPr sz="1400" dirty="0">
              <a:latin typeface="Symbola"/>
              <a:cs typeface="Symbol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350" dirty="0">
                <a:latin typeface="BM HANNA Air"/>
                <a:cs typeface="BM HANNA Air"/>
              </a:rPr>
              <a:t>이러한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60" dirty="0">
                <a:latin typeface="BM HANNA Air"/>
                <a:cs typeface="BM HANNA Air"/>
              </a:rPr>
              <a:t>문제는</a:t>
            </a:r>
            <a:r>
              <a:rPr sz="1350" spc="-75" dirty="0">
                <a:latin typeface="BM HANNA Air"/>
                <a:cs typeface="BM HANNA Air"/>
              </a:rPr>
              <a:t> 아래와 </a:t>
            </a:r>
            <a:r>
              <a:rPr sz="1350" dirty="0">
                <a:latin typeface="BM HANNA Air"/>
                <a:cs typeface="BM HANNA Air"/>
              </a:rPr>
              <a:t>같이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테이블을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분리한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이후에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식별자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추가하여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하나는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식별자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종속되는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구조를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변경하여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해결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 err="1">
                <a:latin typeface="BM HANNA Air"/>
                <a:cs typeface="BM HANNA Air"/>
              </a:rPr>
              <a:t>가능합니다</a:t>
            </a:r>
            <a:r>
              <a:rPr sz="1200" spc="-10" dirty="0" smtClean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286385">
              <a:lnSpc>
                <a:spcPct val="100000"/>
              </a:lnSpc>
            </a:pPr>
            <a:r>
              <a:rPr sz="1350" spc="-20" dirty="0">
                <a:latin typeface="BM HANNA Air"/>
                <a:cs typeface="BM HANNA Air"/>
              </a:rPr>
              <a:t>고객주문</a:t>
            </a:r>
            <a:endParaRPr sz="1350" dirty="0">
              <a:latin typeface="BM HANNA Air"/>
              <a:cs typeface="BM HANNA Air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95400" y="124110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49982" y="12292838"/>
            <a:ext cx="1312268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5" dirty="0">
                <a:latin typeface="BM HANNA Air"/>
                <a:cs typeface="BM HANNA Air"/>
              </a:rPr>
              <a:t>고객</a:t>
            </a:r>
            <a:endParaRPr sz="1350">
              <a:latin typeface="BM HANNA Air"/>
              <a:cs typeface="BM HANNA Air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3" name="object 23"/>
          <p:cNvSpPr txBox="1"/>
          <p:nvPr/>
        </p:nvSpPr>
        <p:spPr>
          <a:xfrm>
            <a:off x="1175840" y="13556767"/>
            <a:ext cx="862647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10" dirty="0">
                <a:latin typeface="BM HANNA Air"/>
                <a:cs typeface="BM HANNA Air"/>
              </a:rPr>
              <a:t>테이블을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분리하여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고객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정보를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위한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식별자를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추가하여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문제를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해결할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있습니다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테이블을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spc="-20" dirty="0">
                <a:latin typeface="Liberation Sans"/>
                <a:cs typeface="Liberation Sans"/>
              </a:rPr>
              <a:t>2</a:t>
            </a:r>
            <a:r>
              <a:rPr sz="1350" spc="-20" dirty="0">
                <a:latin typeface="BM HANNA Air"/>
                <a:cs typeface="BM HANNA Air"/>
              </a:rPr>
              <a:t>개로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분리하고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고객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정보는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고객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아이디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20" dirty="0">
                <a:latin typeface="BM HANNA Air"/>
                <a:cs typeface="BM HANNA Air"/>
              </a:rPr>
              <a:t>식 </a:t>
            </a:r>
            <a:r>
              <a:rPr sz="1350" spc="-80" dirty="0">
                <a:latin typeface="BM HANNA Air"/>
                <a:cs typeface="BM HANNA Air"/>
              </a:rPr>
              <a:t>별자에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종속될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있도록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구성하여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0" dirty="0">
                <a:solidFill>
                  <a:srgbClr val="448261"/>
                </a:solidFill>
                <a:latin typeface="BM HANNA Air"/>
                <a:cs typeface="BM HANNA Air"/>
              </a:rPr>
              <a:t>복합</a:t>
            </a:r>
            <a:r>
              <a:rPr sz="1350" spc="-7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10" dirty="0">
                <a:solidFill>
                  <a:srgbClr val="448261"/>
                </a:solidFill>
                <a:latin typeface="BM HANNA Air"/>
                <a:cs typeface="BM HANNA Air"/>
              </a:rPr>
              <a:t>식별자의</a:t>
            </a:r>
            <a:r>
              <a:rPr sz="1350" spc="-7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448261"/>
                </a:solidFill>
                <a:latin typeface="BM HANNA Air"/>
                <a:cs typeface="BM HANNA Air"/>
              </a:rPr>
              <a:t>일부</a:t>
            </a:r>
            <a:r>
              <a:rPr sz="1350" spc="-7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45" dirty="0">
                <a:solidFill>
                  <a:srgbClr val="448261"/>
                </a:solidFill>
                <a:latin typeface="BM HANNA Air"/>
                <a:cs typeface="BM HANNA Air"/>
              </a:rPr>
              <a:t>칼럼에만</a:t>
            </a:r>
            <a:r>
              <a:rPr sz="1350" spc="-7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25" dirty="0">
                <a:solidFill>
                  <a:srgbClr val="448261"/>
                </a:solidFill>
                <a:latin typeface="BM HANNA Air"/>
                <a:cs typeface="BM HANNA Air"/>
              </a:rPr>
              <a:t>종속되는</a:t>
            </a:r>
            <a:r>
              <a:rPr sz="1350" spc="-65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45" dirty="0">
                <a:solidFill>
                  <a:srgbClr val="448261"/>
                </a:solidFill>
                <a:latin typeface="BM HANNA Air"/>
                <a:cs typeface="BM HANNA Air"/>
              </a:rPr>
              <a:t>문제를</a:t>
            </a:r>
            <a:r>
              <a:rPr sz="1350" spc="-7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dirty="0">
                <a:solidFill>
                  <a:srgbClr val="448261"/>
                </a:solidFill>
                <a:latin typeface="BM HANNA Air"/>
                <a:cs typeface="BM HANNA Air"/>
              </a:rPr>
              <a:t>해결</a:t>
            </a:r>
            <a:r>
              <a:rPr sz="1350" spc="-70" dirty="0">
                <a:solidFill>
                  <a:srgbClr val="448261"/>
                </a:solidFill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했음을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확인할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있습니다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이렇게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30" dirty="0">
                <a:latin typeface="BM HANNA Air"/>
                <a:cs typeface="BM HANNA Air"/>
              </a:rPr>
              <a:t>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2</a:t>
            </a:r>
            <a:r>
              <a:rPr sz="1350" spc="-25" dirty="0">
                <a:latin typeface="BM HANNA Air"/>
                <a:cs typeface="BM HANNA Air"/>
              </a:rPr>
              <a:t>정규화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작</a:t>
            </a:r>
            <a:endParaRPr sz="1350">
              <a:latin typeface="BM HANNA Air"/>
              <a:cs typeface="BM HANNA A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0625" y="2381250"/>
            <a:ext cx="8601075" cy="571500"/>
          </a:xfrm>
          <a:custGeom>
            <a:avLst/>
            <a:gdLst/>
            <a:ahLst/>
            <a:cxnLst/>
            <a:rect l="l" t="t" r="r" b="b"/>
            <a:pathLst>
              <a:path w="8601075" h="571500">
                <a:moveTo>
                  <a:pt x="8576290" y="571500"/>
                </a:moveTo>
                <a:lnTo>
                  <a:pt x="24785" y="571500"/>
                </a:lnTo>
                <a:lnTo>
                  <a:pt x="21140" y="570738"/>
                </a:lnTo>
                <a:lnTo>
                  <a:pt x="0" y="546734"/>
                </a:lnTo>
                <a:lnTo>
                  <a:pt x="0" y="542925"/>
                </a:lnTo>
                <a:lnTo>
                  <a:pt x="0" y="24765"/>
                </a:lnTo>
                <a:lnTo>
                  <a:pt x="24785" y="0"/>
                </a:lnTo>
                <a:lnTo>
                  <a:pt x="8576290" y="0"/>
                </a:lnTo>
                <a:lnTo>
                  <a:pt x="8601075" y="24765"/>
                </a:lnTo>
                <a:lnTo>
                  <a:pt x="8601075" y="546734"/>
                </a:lnTo>
                <a:lnTo>
                  <a:pt x="8579929" y="570738"/>
                </a:lnTo>
                <a:lnTo>
                  <a:pt x="8576290" y="571500"/>
                </a:lnTo>
                <a:close/>
              </a:path>
            </a:pathLst>
          </a:custGeom>
          <a:solidFill>
            <a:srgbClr val="F1F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6850" y="4057650"/>
          <a:ext cx="4572000" cy="110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고객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아이디</a:t>
                      </a:r>
                      <a:r>
                        <a:rPr sz="1050" b="1" spc="-10" dirty="0">
                          <a:latin typeface="Liberation Sans"/>
                          <a:cs typeface="Liberation Sans"/>
                        </a:rPr>
                        <a:t>(PK)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고객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이름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55" dirty="0">
                          <a:latin typeface="BM HANNA Air"/>
                          <a:cs typeface="BM HANNA Air"/>
                        </a:rPr>
                        <a:t>직업</a:t>
                      </a:r>
                      <a:r>
                        <a:rPr sz="1150" spc="-6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코드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55" dirty="0">
                          <a:latin typeface="BM HANNA Air"/>
                          <a:cs typeface="BM HANNA Air"/>
                        </a:rPr>
                        <a:t>직업</a:t>
                      </a:r>
                      <a:r>
                        <a:rPr sz="1150" spc="-6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이름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ABC123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김민재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JB023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개발자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ABC234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25" dirty="0">
                          <a:latin typeface="BM HANNA Air"/>
                          <a:cs typeface="BM HANNA Air"/>
                        </a:rPr>
                        <a:t>이수민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JB425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기획자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ABC456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오경석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JB666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마케터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66850" y="7010400"/>
          <a:ext cx="3467100" cy="110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/>
                <a:gridCol w="1143000"/>
                <a:gridCol w="1143000"/>
              </a:tblGrid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고객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아이디</a:t>
                      </a:r>
                      <a:r>
                        <a:rPr sz="1050" b="1" spc="-10" dirty="0">
                          <a:latin typeface="Liberation Sans"/>
                          <a:cs typeface="Liberation Sans"/>
                        </a:rPr>
                        <a:t>(PK)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고객</a:t>
                      </a:r>
                      <a:r>
                        <a:rPr sz="1150" spc="-8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이름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55" dirty="0">
                          <a:latin typeface="BM HANNA Air"/>
                          <a:cs typeface="BM HANNA Air"/>
                        </a:rPr>
                        <a:t>직업</a:t>
                      </a:r>
                      <a:r>
                        <a:rPr sz="1150" spc="-6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코드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ABC123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김민재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JB023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ABC234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25" dirty="0">
                          <a:latin typeface="BM HANNA Air"/>
                          <a:cs typeface="BM HANNA Air"/>
                        </a:rPr>
                        <a:t>이수민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JB425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ABC456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오경석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JB666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66850" y="8582025"/>
          <a:ext cx="2286000" cy="110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143000"/>
              </a:tblGrid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55" dirty="0">
                          <a:latin typeface="BM HANNA Air"/>
                          <a:cs typeface="BM HANNA Air"/>
                        </a:rPr>
                        <a:t>직업</a:t>
                      </a:r>
                      <a:r>
                        <a:rPr sz="1150" spc="-6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코드</a:t>
                      </a:r>
                      <a:r>
                        <a:rPr sz="1050" b="1" spc="-10" dirty="0">
                          <a:latin typeface="Liberation Sans"/>
                          <a:cs typeface="Liberation Sans"/>
                        </a:rPr>
                        <a:t>(PK)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55" dirty="0">
                          <a:latin typeface="BM HANNA Air"/>
                          <a:cs typeface="BM HANNA Air"/>
                        </a:rPr>
                        <a:t>직업</a:t>
                      </a:r>
                      <a:r>
                        <a:rPr sz="1150" spc="-6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이름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JB023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개발자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JB425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기획자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JB666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마케터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69590" y="891413"/>
            <a:ext cx="1603375" cy="1309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latin typeface="BM HANNA Air"/>
                <a:cs typeface="BM HANNA Air"/>
              </a:rPr>
              <a:t>업을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수행할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있습니다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Liberation Sans"/>
                <a:cs typeface="Liberation Sans"/>
              </a:rPr>
              <a:t>3) </a:t>
            </a:r>
            <a:r>
              <a:rPr sz="1350" spc="-10" dirty="0">
                <a:latin typeface="BM HANNA Air"/>
                <a:cs typeface="BM HANNA Air"/>
              </a:rPr>
              <a:t>제</a:t>
            </a:r>
            <a:r>
              <a:rPr sz="1200" spc="-10" dirty="0">
                <a:latin typeface="Liberation Sans"/>
                <a:cs typeface="Liberation Sans"/>
              </a:rPr>
              <a:t>3</a:t>
            </a:r>
            <a:r>
              <a:rPr sz="1350" spc="-10" dirty="0">
                <a:latin typeface="BM HANNA Air"/>
                <a:cs typeface="BM HANNA Air"/>
              </a:rPr>
              <a:t>정규화</a:t>
            </a:r>
            <a:endParaRPr sz="135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  <a:spcBef>
                <a:spcPts val="1430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50" dirty="0">
                <a:latin typeface="UKIJ Tughra"/>
                <a:cs typeface="UKIJ Tughra"/>
              </a:rPr>
              <a:t> </a:t>
            </a:r>
            <a:r>
              <a:rPr sz="1700" spc="-20" dirty="0">
                <a:latin typeface="BM HANNA Air"/>
                <a:cs typeface="BM HANNA Air"/>
              </a:rPr>
              <a:t>제</a:t>
            </a:r>
            <a:r>
              <a:rPr sz="1500" b="1" spc="-20" dirty="0">
                <a:latin typeface="Liberation Sans"/>
                <a:cs typeface="Liberation Sans"/>
              </a:rPr>
              <a:t>3</a:t>
            </a:r>
            <a:r>
              <a:rPr sz="1700" spc="-20" dirty="0">
                <a:latin typeface="BM HANNA Air"/>
                <a:cs typeface="BM HANNA Air"/>
              </a:rPr>
              <a:t>정규화</a:t>
            </a:r>
            <a:endParaRPr sz="1700">
              <a:latin typeface="BM HANNA Air"/>
              <a:cs typeface="BM HANNA Ai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0960" y="1611534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4">
                <a:moveTo>
                  <a:pt x="50229" y="86391"/>
                </a:moveTo>
                <a:lnTo>
                  <a:pt x="0" y="0"/>
                </a:lnTo>
                <a:lnTo>
                  <a:pt x="100459" y="0"/>
                </a:lnTo>
                <a:lnTo>
                  <a:pt x="50229" y="86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28241" y="2499593"/>
            <a:ext cx="31115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95" dirty="0">
                <a:latin typeface="Symbola"/>
                <a:cs typeface="Symbola"/>
              </a:rPr>
              <a:t>📌</a:t>
            </a:r>
            <a:endParaRPr sz="2100">
              <a:latin typeface="Symbola"/>
              <a:cs typeface="Symbol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6831" y="2510663"/>
            <a:ext cx="502031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40" dirty="0">
                <a:latin typeface="BM HANNA Air"/>
                <a:cs typeface="BM HANNA Air"/>
              </a:rPr>
              <a:t>제</a:t>
            </a:r>
            <a:r>
              <a:rPr sz="1200" spc="-40" dirty="0">
                <a:latin typeface="Liberation Sans"/>
                <a:cs typeface="Liberation Sans"/>
              </a:rPr>
              <a:t>2</a:t>
            </a:r>
            <a:r>
              <a:rPr sz="1350" spc="-40" dirty="0">
                <a:latin typeface="BM HANNA Air"/>
                <a:cs typeface="BM HANNA Air"/>
              </a:rPr>
              <a:t>정규화를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만족시키고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일반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간에도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함수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종속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관계가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존재하지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않아야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함</a:t>
            </a:r>
            <a:endParaRPr sz="1350">
              <a:latin typeface="BM HANNA Air"/>
              <a:cs typeface="BM HANNA Ai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5400" y="37909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75840" y="3098317"/>
            <a:ext cx="8542020" cy="806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40" dirty="0">
                <a:latin typeface="BM HANNA Air"/>
                <a:cs typeface="BM HANNA Air"/>
              </a:rPr>
              <a:t>제</a:t>
            </a:r>
            <a:r>
              <a:rPr sz="1200" spc="-40" dirty="0">
                <a:latin typeface="Liberation Sans"/>
                <a:cs typeface="Liberation Sans"/>
              </a:rPr>
              <a:t>3</a:t>
            </a:r>
            <a:r>
              <a:rPr sz="1350" spc="-40" dirty="0">
                <a:latin typeface="BM HANNA Air"/>
                <a:cs typeface="BM HANNA Air"/>
              </a:rPr>
              <a:t>정규화를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만족하려면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일반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속성들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간의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종속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관계가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존재하는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요소를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분리해야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30" dirty="0">
                <a:latin typeface="Liberation Sans"/>
                <a:cs typeface="Liberation Sans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아래는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일반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속성에서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종속관계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발생하는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경우 </a:t>
            </a:r>
            <a:r>
              <a:rPr sz="1350" spc="-145" dirty="0">
                <a:latin typeface="BM HANNA Air"/>
                <a:cs typeface="BM HANNA Air"/>
              </a:rPr>
              <a:t>에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대한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예시입니다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  <a:p>
            <a:pPr marL="286385">
              <a:lnSpc>
                <a:spcPct val="100000"/>
              </a:lnSpc>
              <a:spcBef>
                <a:spcPts val="930"/>
              </a:spcBef>
            </a:pPr>
            <a:r>
              <a:rPr sz="1350" spc="-20" dirty="0">
                <a:latin typeface="BM HANNA Air"/>
                <a:cs typeface="BM HANNA Air"/>
              </a:rPr>
              <a:t>고객정보</a:t>
            </a:r>
            <a:endParaRPr sz="1350">
              <a:latin typeface="BM HANNA Air"/>
              <a:cs typeface="BM HANNA Ai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95400" y="67437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53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7053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75840" y="5527192"/>
            <a:ext cx="8626475" cy="1330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35" dirty="0">
                <a:latin typeface="BM HANNA Air"/>
                <a:cs typeface="BM HANNA Air"/>
              </a:rPr>
              <a:t>고객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정보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테이블에서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200" spc="-50" dirty="0">
                <a:latin typeface="Liberation Sans"/>
                <a:cs typeface="Liberation Sans"/>
              </a:rPr>
              <a:t>PK</a:t>
            </a:r>
            <a:r>
              <a:rPr sz="1350" spc="-50" dirty="0">
                <a:latin typeface="BM HANNA Air"/>
                <a:cs typeface="BM HANNA Air"/>
              </a:rPr>
              <a:t>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해당하는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고객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아이디를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제외하면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다른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간에는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종속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관계가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발생하면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안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하지만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직업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코드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속성 </a:t>
            </a:r>
            <a:r>
              <a:rPr sz="1350" spc="-95" dirty="0">
                <a:latin typeface="BM HANNA Air"/>
                <a:cs typeface="BM HANNA Air"/>
              </a:rPr>
              <a:t>과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직업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이름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간의</a:t>
            </a:r>
            <a:r>
              <a:rPr sz="1350" spc="-50" dirty="0">
                <a:latin typeface="BM HANNA Air"/>
                <a:cs typeface="BM HANNA Air"/>
              </a:rPr>
              <a:t> 관계를 </a:t>
            </a:r>
            <a:r>
              <a:rPr sz="1350" spc="-25" dirty="0">
                <a:latin typeface="BM HANNA Air"/>
                <a:cs typeface="BM HANNA Air"/>
              </a:rPr>
              <a:t>살펴보면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직업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코드에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직업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이름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속성이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종속되는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관계임을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알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있습니다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4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식별자인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고객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아이디를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제외한 </a:t>
            </a:r>
            <a:r>
              <a:rPr sz="1200" dirty="0">
                <a:latin typeface="Liberation Sans"/>
                <a:cs typeface="Liberation Sans"/>
              </a:rPr>
              <a:t>'</a:t>
            </a:r>
            <a:r>
              <a:rPr sz="1350" dirty="0">
                <a:latin typeface="BM HANNA Air"/>
                <a:cs typeface="BM HANNA Air"/>
              </a:rPr>
              <a:t>직업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코드</a:t>
            </a:r>
            <a:r>
              <a:rPr sz="1200" spc="-20" dirty="0">
                <a:latin typeface="Liberation Sans"/>
                <a:cs typeface="Liberation Sans"/>
              </a:rPr>
              <a:t>'</a:t>
            </a:r>
            <a:r>
              <a:rPr sz="1350" spc="-20" dirty="0">
                <a:latin typeface="BM HANNA Air"/>
                <a:cs typeface="BM HANNA Air"/>
              </a:rPr>
              <a:t>라는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일반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속성이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다른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종속하고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65" dirty="0">
                <a:latin typeface="BM HANNA Air"/>
                <a:cs typeface="BM HANNA Air"/>
              </a:rPr>
              <a:t>있기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85" dirty="0">
                <a:latin typeface="BM HANNA Air"/>
                <a:cs typeface="BM HANNA Air"/>
              </a:rPr>
              <a:t>때문에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30" dirty="0">
                <a:latin typeface="BM HANNA Air"/>
                <a:cs typeface="BM HANNA Air"/>
              </a:rPr>
              <a:t>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3</a:t>
            </a:r>
            <a:r>
              <a:rPr sz="1350" spc="-25" dirty="0">
                <a:latin typeface="BM HANNA Air"/>
                <a:cs typeface="BM HANNA Air"/>
              </a:rPr>
              <a:t>정규화를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위반한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경우라고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286385" marR="3372485" indent="-274320">
              <a:lnSpc>
                <a:spcPts val="2480"/>
              </a:lnSpc>
              <a:spcBef>
                <a:spcPts val="20"/>
              </a:spcBef>
            </a:pPr>
            <a:r>
              <a:rPr sz="1350" dirty="0">
                <a:latin typeface="BM HANNA Air"/>
                <a:cs typeface="BM HANNA Air"/>
              </a:rPr>
              <a:t>이를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해결하기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위해서는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직업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정보만을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담고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있는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테이블을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따로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구성하여야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합니다</a:t>
            </a:r>
            <a:r>
              <a:rPr sz="1200" spc="-20" dirty="0">
                <a:latin typeface="Liberation Sans"/>
                <a:cs typeface="Liberation Sans"/>
              </a:rPr>
              <a:t>. </a:t>
            </a:r>
            <a:r>
              <a:rPr sz="1350" spc="-20" dirty="0">
                <a:latin typeface="BM HANNA Air"/>
                <a:cs typeface="BM HANNA Air"/>
              </a:rPr>
              <a:t>고객정보</a:t>
            </a:r>
            <a:endParaRPr sz="1350" dirty="0">
              <a:latin typeface="BM HANNA Air"/>
              <a:cs typeface="BM HANNA Ai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95400" y="83153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6958"/>
                </a:lnTo>
                <a:lnTo>
                  <a:pt x="0" y="26955"/>
                </a:lnTo>
                <a:lnTo>
                  <a:pt x="0" y="20669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69"/>
                </a:lnTo>
                <a:lnTo>
                  <a:pt x="47625" y="23812"/>
                </a:lnTo>
                <a:lnTo>
                  <a:pt x="47625" y="26955"/>
                </a:lnTo>
                <a:lnTo>
                  <a:pt x="30007" y="46958"/>
                </a:lnTo>
                <a:lnTo>
                  <a:pt x="2697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49982" y="8197088"/>
            <a:ext cx="1236068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0" dirty="0">
                <a:latin typeface="BM HANNA Air"/>
                <a:cs typeface="BM HANNA Air"/>
              </a:rPr>
              <a:t>직업정보</a:t>
            </a:r>
            <a:endParaRPr sz="1350" dirty="0">
              <a:latin typeface="BM HANNA Air"/>
              <a:cs typeface="BM HANNA Air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1214574" y="11147425"/>
            <a:ext cx="8549005" cy="1464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95"/>
              </a:spcBef>
            </a:pPr>
            <a:r>
              <a:rPr sz="1350" spc="-25" dirty="0">
                <a:latin typeface="BM HANNA Air"/>
                <a:cs typeface="BM HANNA Air"/>
              </a:rPr>
              <a:t>기존에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'</a:t>
            </a:r>
            <a:r>
              <a:rPr sz="1350" spc="-25" dirty="0">
                <a:latin typeface="BM HANNA Air"/>
                <a:cs typeface="BM HANNA Air"/>
              </a:rPr>
              <a:t>고객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정보</a:t>
            </a:r>
            <a:r>
              <a:rPr sz="1200" spc="-20" dirty="0">
                <a:latin typeface="Liberation Sans"/>
                <a:cs typeface="Liberation Sans"/>
              </a:rPr>
              <a:t>'</a:t>
            </a:r>
            <a:r>
              <a:rPr sz="1350" spc="-20" dirty="0">
                <a:latin typeface="BM HANNA Air"/>
                <a:cs typeface="BM HANNA Air"/>
              </a:rPr>
              <a:t>라는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하나의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테이블에서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일반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간의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종속성이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발생하는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부분을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분리하여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'</a:t>
            </a:r>
            <a:r>
              <a:rPr sz="1350" dirty="0">
                <a:latin typeface="BM HANNA Air"/>
                <a:cs typeface="BM HANNA Air"/>
              </a:rPr>
              <a:t>직업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정보</a:t>
            </a:r>
            <a:r>
              <a:rPr sz="1200" spc="-20" dirty="0">
                <a:latin typeface="Liberation Sans"/>
                <a:cs typeface="Liberation Sans"/>
              </a:rPr>
              <a:t>'</a:t>
            </a:r>
            <a:r>
              <a:rPr sz="1350" spc="-20" dirty="0">
                <a:latin typeface="BM HANNA Air"/>
                <a:cs typeface="BM HANNA Air"/>
              </a:rPr>
              <a:t>라는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다른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테이블로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구성하였습 </a:t>
            </a:r>
            <a:r>
              <a:rPr sz="1350" dirty="0">
                <a:latin typeface="BM HANNA Air"/>
                <a:cs typeface="BM HANNA Air"/>
              </a:rPr>
              <a:t>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이제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직업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60" dirty="0">
                <a:latin typeface="BM HANNA Air"/>
                <a:cs typeface="BM HANNA Air"/>
              </a:rPr>
              <a:t>코드와</a:t>
            </a:r>
            <a:r>
              <a:rPr sz="1350" spc="-4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직업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이름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간의</a:t>
            </a:r>
            <a:r>
              <a:rPr sz="1350" spc="-40" dirty="0">
                <a:latin typeface="BM HANNA Air"/>
                <a:cs typeface="BM HANNA Air"/>
              </a:rPr>
              <a:t> </a:t>
            </a:r>
            <a:r>
              <a:rPr sz="1350" spc="-90" dirty="0">
                <a:latin typeface="BM HANNA Air"/>
                <a:cs typeface="BM HANNA Air"/>
              </a:rPr>
              <a:t>관계는</a:t>
            </a:r>
            <a:r>
              <a:rPr sz="1350" spc="-1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일반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속성의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종속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70" dirty="0">
                <a:latin typeface="BM HANNA Air"/>
                <a:cs typeface="BM HANNA Air"/>
              </a:rPr>
              <a:t>관계를</a:t>
            </a:r>
            <a:r>
              <a:rPr sz="1350" spc="-3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나타내지</a:t>
            </a:r>
            <a:r>
              <a:rPr sz="1350" spc="-4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않고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PK</a:t>
            </a:r>
            <a:r>
              <a:rPr sz="1200" spc="45" dirty="0">
                <a:latin typeface="Liberation Sans"/>
                <a:cs typeface="Liberation Sans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식별자와</a:t>
            </a:r>
            <a:r>
              <a:rPr sz="1350" spc="-4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일반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속성의</a:t>
            </a:r>
            <a:r>
              <a:rPr sz="1350" spc="-45" dirty="0">
                <a:latin typeface="BM HANNA Air"/>
                <a:cs typeface="BM HANNA Air"/>
              </a:rPr>
              <a:t> </a:t>
            </a:r>
            <a:r>
              <a:rPr sz="1350" spc="-70" dirty="0">
                <a:latin typeface="BM HANNA Air"/>
                <a:cs typeface="BM HANNA Air"/>
              </a:rPr>
              <a:t>관계로</a:t>
            </a:r>
            <a:r>
              <a:rPr sz="1350" spc="-3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변경되었습 </a:t>
            </a:r>
            <a:r>
              <a:rPr sz="1350" dirty="0">
                <a:latin typeface="BM HANNA Air"/>
                <a:cs typeface="BM HANNA Air"/>
              </a:rPr>
              <a:t>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이제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30" dirty="0">
                <a:latin typeface="BM HANNA Air"/>
                <a:cs typeface="BM HANNA Air"/>
              </a:rPr>
              <a:t>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spc="-25" dirty="0">
                <a:latin typeface="Liberation Sans"/>
                <a:cs typeface="Liberation Sans"/>
              </a:rPr>
              <a:t>3</a:t>
            </a:r>
            <a:r>
              <a:rPr sz="1350" spc="-25" dirty="0">
                <a:latin typeface="BM HANNA Air"/>
                <a:cs typeface="BM HANNA Air"/>
              </a:rPr>
              <a:t>정규화를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통해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spc="-10" dirty="0">
                <a:latin typeface="Liberation Sans"/>
                <a:cs typeface="Liberation Sans"/>
              </a:rPr>
              <a:t>3</a:t>
            </a:r>
            <a:r>
              <a:rPr sz="1350" spc="-10" dirty="0">
                <a:latin typeface="BM HANNA Air"/>
                <a:cs typeface="BM HANNA Air"/>
              </a:rPr>
              <a:t>정규형을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만족한다고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60" dirty="0">
                <a:latin typeface="BM HANNA Air"/>
                <a:cs typeface="BM HANNA Air"/>
              </a:rPr>
              <a:t>정규화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유형</a:t>
            </a:r>
            <a:endParaRPr sz="1700" dirty="0">
              <a:latin typeface="BM HANNA Air"/>
              <a:cs typeface="BM HANNA A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269203"/>
              </p:ext>
            </p:extLst>
          </p:nvPr>
        </p:nvGraphicFramePr>
        <p:xfrm>
          <a:off x="1190624" y="6515100"/>
          <a:ext cx="7972425" cy="273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5197"/>
                <a:gridCol w="5717228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설명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1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8636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95250" algn="just">
                        <a:lnSpc>
                          <a:spcPct val="114100"/>
                        </a:lnSpc>
                        <a:spcBef>
                          <a:spcPts val="114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4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모든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속성은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반드시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하나의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값을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가져야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합니다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5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5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한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속성에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여러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속성값을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부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여하거나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같은 유형의 속성이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여러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 개인 경우 해당 속성을 분리합니다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6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spc="-20" dirty="0">
                          <a:latin typeface="Liberation Sans"/>
                          <a:cs typeface="Liberation Sans"/>
                        </a:rPr>
                        <a:t>(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속성의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원자성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확보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4604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2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123825">
                        <a:lnSpc>
                          <a:spcPct val="114100"/>
                        </a:lnSpc>
                        <a:spcBef>
                          <a:spcPts val="114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주식별자에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완전하게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함수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종속되지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않은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속성을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분리하여</a:t>
                      </a:r>
                      <a:r>
                        <a:rPr sz="1150" spc="-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종속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관계를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 구성합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9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(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부분종속</a:t>
                      </a:r>
                      <a:r>
                        <a:rPr sz="1150" spc="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속성을</a:t>
                      </a:r>
                      <a:r>
                        <a:rPr sz="1150" spc="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분리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14604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3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13462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202565">
                        <a:lnSpc>
                          <a:spcPct val="114100"/>
                        </a:lnSpc>
                        <a:spcBef>
                          <a:spcPts val="114"/>
                        </a:spcBef>
                      </a:pPr>
                      <a:r>
                        <a:rPr sz="1150" spc="55" dirty="0">
                          <a:latin typeface="BM HANNA Air"/>
                          <a:cs typeface="BM HANNA Air"/>
                        </a:rPr>
                        <a:t>일반</a:t>
                      </a:r>
                      <a:r>
                        <a:rPr sz="1150" spc="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속성간의</a:t>
                      </a:r>
                      <a:r>
                        <a:rPr sz="1150" spc="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함수</a:t>
                      </a:r>
                      <a:r>
                        <a:rPr sz="1150" spc="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종속성이</a:t>
                      </a:r>
                      <a:r>
                        <a:rPr sz="1150" spc="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발생하지</a:t>
                      </a:r>
                      <a:r>
                        <a:rPr sz="1150" spc="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않도록</a:t>
                      </a:r>
                      <a:r>
                        <a:rPr sz="1150" spc="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분리합니다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.</a:t>
                      </a:r>
                      <a:r>
                        <a:rPr sz="1050" spc="10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(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이전종속</a:t>
                      </a:r>
                      <a:r>
                        <a:rPr sz="1150" spc="3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속성을 분리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)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14604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보이스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-</a:t>
                      </a:r>
                      <a:r>
                        <a:rPr sz="1050" spc="35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코드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정규화</a:t>
                      </a:r>
                      <a:r>
                        <a:rPr sz="1150" spc="-3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(BCNF)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결정자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안에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함수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종속을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가진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주식별자</a:t>
                      </a:r>
                      <a:r>
                        <a:rPr sz="1150" spc="-1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속성을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분리합니다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4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55" dirty="0">
                          <a:latin typeface="BM HANNA Air"/>
                          <a:cs typeface="BM HANNA Air"/>
                        </a:rPr>
                        <a:t>다치</a:t>
                      </a:r>
                      <a:r>
                        <a:rPr sz="1150" spc="-6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종속성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(Multi-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Valued</a:t>
                      </a:r>
                      <a:r>
                        <a:rPr sz="1050" spc="1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Dependency)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을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제거합니다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5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조인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(Join</a:t>
                      </a:r>
                      <a:r>
                        <a:rPr sz="1050" spc="6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Dependency)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을 제거합니다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.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03754"/>
              </p:ext>
            </p:extLst>
          </p:nvPr>
        </p:nvGraphicFramePr>
        <p:xfrm>
          <a:off x="1190625" y="10439400"/>
          <a:ext cx="6372225" cy="178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6509"/>
                <a:gridCol w="4915716"/>
              </a:tblGrid>
              <a:tr h="676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Q.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문제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7683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113030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아래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보기에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대한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설명으로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옳은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것은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?</a:t>
                      </a:r>
                      <a:r>
                        <a:rPr sz="1050" spc="2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&lt;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보기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&gt;</a:t>
                      </a:r>
                      <a:r>
                        <a:rPr sz="1050" spc="2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한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속성에</a:t>
                      </a:r>
                      <a:r>
                        <a:rPr sz="1150" spc="-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여러</a:t>
                      </a:r>
                      <a:r>
                        <a:rPr sz="1150" spc="-5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개의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속성이 포함되어 있거나 같은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유형의 속성이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여러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 개로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나눠져있는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경우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해당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속성을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분리하는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단계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(1)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1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(2)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2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(3)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3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(4)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4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08042"/>
              </p:ext>
            </p:extLst>
          </p:nvPr>
        </p:nvGraphicFramePr>
        <p:xfrm>
          <a:off x="1281884" y="13657710"/>
          <a:ext cx="6661965" cy="55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4083"/>
                <a:gridCol w="5147882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Q.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문제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다음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0" dirty="0">
                          <a:latin typeface="BM HANNA Air"/>
                          <a:cs typeface="BM HANNA Air"/>
                        </a:rPr>
                        <a:t>중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이행적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함수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종속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제거와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관련된</a:t>
                      </a:r>
                      <a:r>
                        <a:rPr sz="1150" spc="-4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것은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?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(1)</a:t>
                      </a:r>
                      <a:endParaRPr sz="1050" dirty="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1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3937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914399"/>
            <a:ext cx="3200400" cy="47053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75840" y="6130163"/>
            <a:ext cx="262064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35" dirty="0">
                <a:latin typeface="BM HANNA Air"/>
                <a:cs typeface="BM HANNA Air"/>
              </a:rPr>
              <a:t>정규화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유형을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정리하면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다음과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같습니다</a:t>
            </a:r>
            <a:r>
              <a:rPr sz="1200" spc="-20" dirty="0"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0960" y="9726930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677"/>
                </a:moveTo>
                <a:lnTo>
                  <a:pt x="0" y="0"/>
                </a:lnTo>
                <a:lnTo>
                  <a:pt x="100459" y="0"/>
                </a:lnTo>
                <a:lnTo>
                  <a:pt x="50229" y="86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9590" y="9635363"/>
            <a:ext cx="822960" cy="680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0" dirty="0">
                <a:latin typeface="BM HANNA Air"/>
                <a:cs typeface="BM HANNA Air"/>
              </a:rPr>
              <a:t>연습문제</a:t>
            </a:r>
            <a:endParaRPr sz="135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  <a:spcBef>
                <a:spcPts val="1430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100" dirty="0">
                <a:latin typeface="BM HANNA Air"/>
                <a:cs typeface="BM HANNA Air"/>
              </a:rPr>
              <a:t>문제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500" b="1" spc="-50" dirty="0">
                <a:latin typeface="Liberation Sans"/>
                <a:cs typeface="Liberation Sans"/>
              </a:rPr>
              <a:t>1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95102" y="12384405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677"/>
                </a:moveTo>
                <a:lnTo>
                  <a:pt x="0" y="0"/>
                </a:lnTo>
                <a:lnTo>
                  <a:pt x="100458" y="0"/>
                </a:lnTo>
                <a:lnTo>
                  <a:pt x="50229" y="86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75839" y="12292838"/>
            <a:ext cx="2620645" cy="9855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105"/>
              </a:spcBef>
            </a:pPr>
            <a:r>
              <a:rPr sz="1350" spc="-25" dirty="0">
                <a:latin typeface="BM HANNA Air"/>
                <a:cs typeface="BM HANNA Air"/>
              </a:rPr>
              <a:t>정답</a:t>
            </a:r>
            <a:endParaRPr sz="1350" dirty="0">
              <a:latin typeface="BM HANNA Air"/>
              <a:cs typeface="BM HANNA Air"/>
            </a:endParaRPr>
          </a:p>
          <a:p>
            <a:pPr marL="286385">
              <a:lnSpc>
                <a:spcPct val="100000"/>
              </a:lnSpc>
              <a:spcBef>
                <a:spcPts val="930"/>
              </a:spcBef>
            </a:pPr>
            <a:r>
              <a:rPr sz="1200" spc="-25" dirty="0">
                <a:latin typeface="Liberation Sans"/>
                <a:cs typeface="Liberation Sans"/>
              </a:rPr>
              <a:t>(1)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100" dirty="0">
                <a:latin typeface="BM HANNA Air"/>
                <a:cs typeface="BM HANNA Air"/>
              </a:rPr>
              <a:t>문제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500" b="1" spc="-50" dirty="0">
                <a:latin typeface="Liberation Sans"/>
                <a:cs typeface="Liberation Sans"/>
              </a:rPr>
              <a:t>2</a:t>
            </a:r>
            <a:endParaRPr sz="1500" dirty="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90625" y="914399"/>
          <a:ext cx="5029200" cy="828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3886200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(2)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2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(3)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3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(4)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20" dirty="0">
                          <a:latin typeface="Liberation Sans"/>
                          <a:cs typeface="Liberation Sans"/>
                        </a:rPr>
                        <a:t>BCNF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90625" y="3248025"/>
          <a:ext cx="4572000" cy="178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3429000"/>
              </a:tblGrid>
              <a:tr h="676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Q.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문제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7683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111125" algn="just">
                        <a:lnSpc>
                          <a:spcPct val="114100"/>
                        </a:lnSpc>
                        <a:spcBef>
                          <a:spcPts val="40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아래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보기에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대한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설명으로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옳은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것은</a:t>
                      </a:r>
                      <a:r>
                        <a:rPr sz="1050" spc="15" dirty="0">
                          <a:latin typeface="Liberation Sans"/>
                          <a:cs typeface="Liberation Sans"/>
                        </a:rPr>
                        <a:t>?</a:t>
                      </a:r>
                      <a:r>
                        <a:rPr sz="1050" dirty="0"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50" spc="-5" dirty="0">
                          <a:latin typeface="Liberation Sans"/>
                          <a:cs typeface="Liberation Sans"/>
                        </a:rPr>
                        <a:t>&lt;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주식별자에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5" dirty="0">
                          <a:latin typeface="BM HANNA Air"/>
                          <a:cs typeface="BM HANNA Air"/>
                        </a:rPr>
                        <a:t>완전하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40" dirty="0">
                          <a:latin typeface="BM HANNA Air"/>
                          <a:cs typeface="BM HANNA Air"/>
                        </a:rPr>
                        <a:t>게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20" dirty="0">
                          <a:latin typeface="BM HANNA Air"/>
                          <a:cs typeface="BM HANNA Air"/>
                        </a:rPr>
                        <a:t>함수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30" dirty="0">
                          <a:latin typeface="BM HANNA Air"/>
                          <a:cs typeface="BM HANNA Air"/>
                        </a:rPr>
                        <a:t>종속되지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10" dirty="0">
                          <a:latin typeface="BM HANNA Air"/>
                          <a:cs typeface="BM HANNA Air"/>
                        </a:rPr>
                        <a:t>않은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15" dirty="0">
                          <a:latin typeface="BM HANNA Air"/>
                          <a:cs typeface="BM HANNA Air"/>
                        </a:rPr>
                        <a:t>속성을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20" dirty="0">
                          <a:latin typeface="BM HANNA Air"/>
                          <a:cs typeface="BM HANNA Air"/>
                        </a:rPr>
                        <a:t>분리하여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종속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관계를</a:t>
                      </a:r>
                      <a:r>
                        <a:rPr sz="1150" spc="-7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구성한</a:t>
                      </a:r>
                      <a:r>
                        <a:rPr sz="1150" spc="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10" dirty="0">
                          <a:latin typeface="BM HANNA Air"/>
                          <a:cs typeface="BM HANNA Air"/>
                        </a:rPr>
                        <a:t>다</a:t>
                      </a:r>
                      <a:r>
                        <a:rPr sz="1050" spc="10" dirty="0">
                          <a:latin typeface="Liberation Sans"/>
                          <a:cs typeface="Liberation Sans"/>
                        </a:rPr>
                        <a:t>&gt;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5080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(1)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1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(2)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2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(3)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10" dirty="0">
                          <a:latin typeface="BM HANNA Air"/>
                          <a:cs typeface="BM HANNA Air"/>
                        </a:rPr>
                        <a:t>제</a:t>
                      </a:r>
                      <a:r>
                        <a:rPr sz="1050" spc="-10" dirty="0">
                          <a:latin typeface="Liberation Sans"/>
                          <a:cs typeface="Liberation Sans"/>
                        </a:rPr>
                        <a:t>3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dirty="0">
                          <a:latin typeface="Liberation Sans"/>
                          <a:cs typeface="Liberation Sans"/>
                        </a:rPr>
                        <a:t>A. </a:t>
                      </a:r>
                      <a:r>
                        <a:rPr sz="1050" spc="-25" dirty="0">
                          <a:latin typeface="Liberation Sans"/>
                          <a:cs typeface="Liberation Sans"/>
                        </a:rPr>
                        <a:t>(4)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50" spc="-20" dirty="0">
                          <a:latin typeface="Liberation Sans"/>
                          <a:cs typeface="Liberation Sans"/>
                        </a:rPr>
                        <a:t>BCNF</a:t>
                      </a:r>
                      <a:endParaRPr sz="1050">
                        <a:latin typeface="Liberation Sans"/>
                        <a:cs typeface="Liberation San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14400" y="6677025"/>
            <a:ext cx="8877300" cy="571500"/>
          </a:xfrm>
          <a:custGeom>
            <a:avLst/>
            <a:gdLst/>
            <a:ahLst/>
            <a:cxnLst/>
            <a:rect l="l" t="t" r="r" b="b"/>
            <a:pathLst>
              <a:path w="8877300" h="571500">
                <a:moveTo>
                  <a:pt x="8852515" y="571500"/>
                </a:moveTo>
                <a:lnTo>
                  <a:pt x="24785" y="571500"/>
                </a:lnTo>
                <a:lnTo>
                  <a:pt x="17639" y="569594"/>
                </a:lnTo>
                <a:lnTo>
                  <a:pt x="2175" y="553402"/>
                </a:lnTo>
                <a:lnTo>
                  <a:pt x="725" y="550544"/>
                </a:lnTo>
                <a:lnTo>
                  <a:pt x="0" y="546734"/>
                </a:lnTo>
                <a:lnTo>
                  <a:pt x="0" y="542925"/>
                </a:lnTo>
                <a:lnTo>
                  <a:pt x="0" y="24765"/>
                </a:lnTo>
                <a:lnTo>
                  <a:pt x="725" y="20955"/>
                </a:lnTo>
                <a:lnTo>
                  <a:pt x="2175" y="18097"/>
                </a:lnTo>
                <a:lnTo>
                  <a:pt x="3625" y="14287"/>
                </a:lnTo>
                <a:lnTo>
                  <a:pt x="24785" y="0"/>
                </a:lnTo>
                <a:lnTo>
                  <a:pt x="8852515" y="0"/>
                </a:lnTo>
                <a:lnTo>
                  <a:pt x="8877300" y="24765"/>
                </a:lnTo>
                <a:lnTo>
                  <a:pt x="8877300" y="546734"/>
                </a:lnTo>
                <a:lnTo>
                  <a:pt x="8876576" y="550544"/>
                </a:lnTo>
                <a:lnTo>
                  <a:pt x="8875118" y="553402"/>
                </a:lnTo>
                <a:lnTo>
                  <a:pt x="8873670" y="557212"/>
                </a:lnTo>
                <a:lnTo>
                  <a:pt x="8871604" y="560069"/>
                </a:lnTo>
                <a:lnTo>
                  <a:pt x="8866251" y="565784"/>
                </a:lnTo>
                <a:lnTo>
                  <a:pt x="8863155" y="567690"/>
                </a:lnTo>
                <a:lnTo>
                  <a:pt x="8859659" y="569594"/>
                </a:lnTo>
                <a:lnTo>
                  <a:pt x="8852515" y="571500"/>
                </a:lnTo>
                <a:close/>
              </a:path>
            </a:pathLst>
          </a:custGeom>
          <a:solidFill>
            <a:srgbClr val="F1F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90625" y="11944350"/>
          <a:ext cx="3409950" cy="828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2266950"/>
              </a:tblGrid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항목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설명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  <a:solidFill>
                      <a:srgbClr val="F6F5F2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5" dirty="0">
                          <a:latin typeface="BM HANNA Air"/>
                          <a:cs typeface="BM HANNA Air"/>
                        </a:rPr>
                        <a:t>정규화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데이터의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중복을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최소화</a:t>
                      </a:r>
                      <a:r>
                        <a:rPr sz="1150" spc="-1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5" dirty="0">
                          <a:latin typeface="BM HANNA Air"/>
                          <a:cs typeface="BM HANNA Air"/>
                        </a:rPr>
                        <a:t>한다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spc="-20" dirty="0">
                          <a:latin typeface="BM HANNA Air"/>
                          <a:cs typeface="BM HANNA Air"/>
                        </a:rPr>
                        <a:t>반정규화</a:t>
                      </a:r>
                      <a:endParaRPr sz="1150" dirty="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50" dirty="0">
                          <a:latin typeface="BM HANNA Air"/>
                          <a:cs typeface="BM HANNA Air"/>
                        </a:rPr>
                        <a:t>데이터의</a:t>
                      </a:r>
                      <a:r>
                        <a:rPr sz="1150" spc="20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dirty="0">
                          <a:latin typeface="BM HANNA Air"/>
                          <a:cs typeface="BM HANNA Air"/>
                        </a:rPr>
                        <a:t>중복을</a:t>
                      </a:r>
                      <a:r>
                        <a:rPr sz="1150" spc="25" dirty="0">
                          <a:latin typeface="BM HANNA Air"/>
                          <a:cs typeface="BM HANNA Air"/>
                        </a:rPr>
                        <a:t> </a:t>
                      </a:r>
                      <a:r>
                        <a:rPr sz="1150" spc="-20" dirty="0">
                          <a:latin typeface="BM HANNA Air"/>
                          <a:cs typeface="BM HANNA Air"/>
                        </a:rPr>
                        <a:t>허용한다</a:t>
                      </a:r>
                      <a:endParaRPr sz="1150">
                        <a:latin typeface="BM HANNA Air"/>
                        <a:cs typeface="BM HANNA Air"/>
                      </a:endParaRPr>
                    </a:p>
                  </a:txBody>
                  <a:tcPr marL="0" marR="0" marT="29845" marB="0">
                    <a:lnL w="9525">
                      <a:solidFill>
                        <a:srgbClr val="37342E"/>
                      </a:solidFill>
                      <a:prstDash val="solid"/>
                    </a:lnL>
                    <a:lnR w="9525">
                      <a:solidFill>
                        <a:srgbClr val="37342E"/>
                      </a:solidFill>
                      <a:prstDash val="solid"/>
                    </a:lnR>
                    <a:lnT w="9525">
                      <a:solidFill>
                        <a:srgbClr val="37342E"/>
                      </a:solidFill>
                      <a:prstDash val="solid"/>
                    </a:lnT>
                    <a:lnB w="9525">
                      <a:solidFill>
                        <a:srgbClr val="37342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295102" y="1906904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4">
                <a:moveTo>
                  <a:pt x="50229" y="86677"/>
                </a:moveTo>
                <a:lnTo>
                  <a:pt x="0" y="0"/>
                </a:lnTo>
                <a:lnTo>
                  <a:pt x="100458" y="0"/>
                </a:lnTo>
                <a:lnTo>
                  <a:pt x="50229" y="86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5840" y="1717192"/>
            <a:ext cx="7557770" cy="140779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875"/>
              </a:spcBef>
            </a:pPr>
            <a:r>
              <a:rPr sz="1350" spc="-25" dirty="0">
                <a:latin typeface="BM HANNA Air"/>
                <a:cs typeface="BM HANNA Air"/>
              </a:rPr>
              <a:t>정답</a:t>
            </a:r>
            <a:endParaRPr sz="1350" dirty="0">
              <a:latin typeface="BM HANNA Air"/>
              <a:cs typeface="BM HANNA Air"/>
            </a:endParaRPr>
          </a:p>
          <a:p>
            <a:pPr marL="286385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latin typeface="Liberation Sans"/>
                <a:cs typeface="Liberation Sans"/>
              </a:rPr>
              <a:t>(3)</a:t>
            </a:r>
            <a:r>
              <a:rPr sz="1200" spc="15" dirty="0">
                <a:latin typeface="Liberation Sans"/>
                <a:cs typeface="Liberation Sans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제</a:t>
            </a:r>
            <a:r>
              <a:rPr sz="1200" spc="-50" dirty="0">
                <a:latin typeface="Liberation Sans"/>
                <a:cs typeface="Liberation Sans"/>
              </a:rPr>
              <a:t>3</a:t>
            </a:r>
            <a:r>
              <a:rPr sz="1350" spc="-50" dirty="0">
                <a:latin typeface="BM HANNA Air"/>
                <a:cs typeface="BM HANNA Air"/>
              </a:rPr>
              <a:t>정규화는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이행적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함수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종속을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제거하는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것이며</a:t>
            </a:r>
            <a:r>
              <a:rPr sz="1200" dirty="0">
                <a:latin typeface="Liberation Sans"/>
                <a:cs typeface="Liberation Sans"/>
              </a:rPr>
              <a:t>,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일반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속성들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간의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종속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관계가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존재하는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요소를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분리해야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한다</a:t>
            </a:r>
            <a:endParaRPr sz="1350" dirty="0">
              <a:latin typeface="BM HANNA Air"/>
              <a:cs typeface="BM HANNA Air"/>
            </a:endParaRPr>
          </a:p>
          <a:p>
            <a:pPr>
              <a:lnSpc>
                <a:spcPct val="100000"/>
              </a:lnSpc>
            </a:pPr>
            <a:endParaRPr sz="1200" dirty="0">
              <a:latin typeface="BM HANNA Air"/>
              <a:cs typeface="BM HANNA Air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200" dirty="0">
              <a:latin typeface="BM HANNA Air"/>
              <a:cs typeface="BM HANNA Air"/>
            </a:endParaRPr>
          </a:p>
          <a:p>
            <a:pPr marL="12700">
              <a:lnSpc>
                <a:spcPct val="100000"/>
              </a:lnSpc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45" dirty="0">
                <a:latin typeface="UKIJ Tughra"/>
                <a:cs typeface="UKIJ Tughra"/>
              </a:rPr>
              <a:t> </a:t>
            </a:r>
            <a:r>
              <a:rPr sz="1700" spc="-100" dirty="0">
                <a:latin typeface="BM HANNA Air"/>
                <a:cs typeface="BM HANNA Air"/>
              </a:rPr>
              <a:t>문제</a:t>
            </a:r>
            <a:r>
              <a:rPr sz="1700" spc="-135" dirty="0">
                <a:latin typeface="BM HANNA Air"/>
                <a:cs typeface="BM HANNA Air"/>
              </a:rPr>
              <a:t> </a:t>
            </a:r>
            <a:r>
              <a:rPr sz="1500" b="1" spc="-50" dirty="0">
                <a:latin typeface="Liberation Sans"/>
                <a:cs typeface="Liberation Sans"/>
              </a:rPr>
              <a:t>3</a:t>
            </a:r>
            <a:endParaRPr sz="1500" dirty="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5102" y="5193029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677"/>
                </a:moveTo>
                <a:lnTo>
                  <a:pt x="0" y="0"/>
                </a:lnTo>
                <a:lnTo>
                  <a:pt x="100458" y="0"/>
                </a:lnTo>
                <a:lnTo>
                  <a:pt x="50229" y="86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43731" y="5101463"/>
            <a:ext cx="1709498" cy="533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5" dirty="0">
                <a:latin typeface="BM HANNA Air"/>
                <a:cs typeface="BM HANNA Air"/>
              </a:rPr>
              <a:t>정답</a:t>
            </a:r>
            <a:endParaRPr sz="1350">
              <a:latin typeface="BM HANNA Air"/>
              <a:cs typeface="BM HANNA Air"/>
            </a:endParaRPr>
          </a:p>
          <a:p>
            <a:pPr marL="18415">
              <a:lnSpc>
                <a:spcPct val="100000"/>
              </a:lnSpc>
              <a:spcBef>
                <a:spcPts val="930"/>
              </a:spcBef>
            </a:pPr>
            <a:r>
              <a:rPr sz="1200" spc="-25" dirty="0">
                <a:latin typeface="Liberation Sans"/>
                <a:cs typeface="Liberation Sans"/>
              </a:rPr>
              <a:t>(2)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6148832"/>
            <a:ext cx="2394585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latin typeface="Liberation Sans"/>
                <a:cs typeface="Liberation Sans"/>
              </a:rPr>
              <a:t>03.</a:t>
            </a:r>
            <a:r>
              <a:rPr sz="1800" b="1" spc="-35" dirty="0">
                <a:latin typeface="Liberation Sans"/>
                <a:cs typeface="Liberation Sans"/>
              </a:rPr>
              <a:t> </a:t>
            </a:r>
            <a:r>
              <a:rPr sz="2000" spc="-30" dirty="0">
                <a:latin typeface="BM HANNA Air"/>
                <a:cs typeface="BM HANNA Air"/>
              </a:rPr>
              <a:t>반정규화</a:t>
            </a:r>
            <a:r>
              <a:rPr sz="2000" spc="-150" dirty="0">
                <a:latin typeface="BM HANNA Air"/>
                <a:cs typeface="BM HANNA Air"/>
              </a:rPr>
              <a:t> </a:t>
            </a:r>
            <a:r>
              <a:rPr sz="2000" spc="-75" dirty="0">
                <a:latin typeface="BM HANNA Air"/>
                <a:cs typeface="BM HANNA Air"/>
              </a:rPr>
              <a:t>개념과</a:t>
            </a:r>
            <a:r>
              <a:rPr sz="2000" spc="-155" dirty="0">
                <a:latin typeface="BM HANNA Air"/>
                <a:cs typeface="BM HANNA Air"/>
              </a:rPr>
              <a:t> </a:t>
            </a:r>
            <a:r>
              <a:rPr sz="2000" spc="-25" dirty="0">
                <a:latin typeface="BM HANNA Air"/>
                <a:cs typeface="BM HANNA Air"/>
              </a:rPr>
              <a:t>설명</a:t>
            </a:r>
            <a:endParaRPr sz="2000">
              <a:latin typeface="BM HANNA Air"/>
              <a:cs typeface="BM HANNA Ai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4100" y="6795368"/>
            <a:ext cx="31115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350" dirty="0">
                <a:latin typeface="UKIJ Tughra"/>
                <a:cs typeface="UKIJ Tughra"/>
              </a:rPr>
              <a:t>✔</a:t>
            </a:r>
            <a:endParaRPr sz="2100">
              <a:latin typeface="UKIJ Tughra"/>
              <a:cs typeface="UKIJ Tughr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2690" y="6806438"/>
            <a:ext cx="45281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0" dirty="0">
                <a:latin typeface="BM HANNA Air"/>
                <a:cs typeface="BM HANNA Air"/>
              </a:rPr>
              <a:t>반정규화의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개념을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이해하고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성능을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향상시키는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전략에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80" dirty="0">
                <a:latin typeface="BM HANNA Air"/>
                <a:cs typeface="BM HANNA Air"/>
              </a:rPr>
              <a:t>대해 </a:t>
            </a:r>
            <a:r>
              <a:rPr sz="1350" spc="-10" dirty="0">
                <a:latin typeface="BM HANNA Air"/>
                <a:cs typeface="BM HANNA Air"/>
              </a:rPr>
              <a:t>학습합니다</a:t>
            </a:r>
            <a:endParaRPr sz="1350" dirty="0">
              <a:latin typeface="BM HANNA Air"/>
              <a:cs typeface="BM HANNA Ai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0960" y="7507605"/>
            <a:ext cx="100965" cy="86995"/>
          </a:xfrm>
          <a:custGeom>
            <a:avLst/>
            <a:gdLst/>
            <a:ahLst/>
            <a:cxnLst/>
            <a:rect l="l" t="t" r="r" b="b"/>
            <a:pathLst>
              <a:path w="100965" h="86995">
                <a:moveTo>
                  <a:pt x="50229" y="86677"/>
                </a:moveTo>
                <a:lnTo>
                  <a:pt x="0" y="0"/>
                </a:lnTo>
                <a:lnTo>
                  <a:pt x="100459" y="0"/>
                </a:lnTo>
                <a:lnTo>
                  <a:pt x="50229" y="86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69590" y="7416038"/>
            <a:ext cx="8576945" cy="4070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105"/>
              </a:spcBef>
              <a:buSzPct val="88888"/>
              <a:buFont typeface="Liberation Sans"/>
              <a:buAutoNum type="arabicParenR"/>
              <a:tabLst>
                <a:tab pos="190500" algn="l"/>
              </a:tabLst>
            </a:pPr>
            <a:r>
              <a:rPr sz="1350" spc="-20" dirty="0">
                <a:latin typeface="BM HANNA Air"/>
                <a:cs typeface="BM HANNA Air"/>
              </a:rPr>
              <a:t>반정규화를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통한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향상</a:t>
            </a:r>
            <a:r>
              <a:rPr sz="1350" spc="-8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전략</a:t>
            </a:r>
            <a:endParaRPr sz="1350" dirty="0">
              <a:latin typeface="BM HANNA Air"/>
              <a:cs typeface="BM HANNA Air"/>
            </a:endParaRPr>
          </a:p>
          <a:p>
            <a:pPr marL="18415" algn="just">
              <a:lnSpc>
                <a:spcPct val="100000"/>
              </a:lnSpc>
              <a:spcBef>
                <a:spcPts val="1430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35" dirty="0">
                <a:latin typeface="UKIJ Tughra"/>
                <a:cs typeface="UKIJ Tughra"/>
              </a:rPr>
              <a:t> </a:t>
            </a:r>
            <a:r>
              <a:rPr sz="1700" spc="-45" dirty="0">
                <a:latin typeface="BM HANNA Air"/>
                <a:cs typeface="BM HANNA Air"/>
              </a:rPr>
              <a:t>반정규화의</a:t>
            </a:r>
            <a:r>
              <a:rPr sz="1700" spc="-130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정의</a:t>
            </a:r>
            <a:endParaRPr sz="1700" dirty="0">
              <a:latin typeface="BM HANNA Air"/>
              <a:cs typeface="BM HANNA Air"/>
            </a:endParaRPr>
          </a:p>
          <a:p>
            <a:pPr marL="18415" marR="80645" algn="just">
              <a:lnSpc>
                <a:spcPct val="111100"/>
              </a:lnSpc>
              <a:spcBef>
                <a:spcPts val="370"/>
              </a:spcBef>
            </a:pPr>
            <a:r>
              <a:rPr sz="1350" spc="-25" dirty="0">
                <a:latin typeface="BM HANNA Air"/>
                <a:cs typeface="BM HANNA Air"/>
              </a:rPr>
              <a:t>반정규화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200" spc="-15" dirty="0">
                <a:latin typeface="Liberation Sans"/>
                <a:cs typeface="Liberation Sans"/>
              </a:rPr>
              <a:t>(</a:t>
            </a:r>
            <a:r>
              <a:rPr sz="1350" spc="-15" dirty="0">
                <a:latin typeface="BM HANNA Air"/>
                <a:cs typeface="BM HANNA Air"/>
              </a:rPr>
              <a:t>혹은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역정규화</a:t>
            </a:r>
            <a:r>
              <a:rPr sz="1200" spc="-30" dirty="0">
                <a:latin typeface="Liberation Sans"/>
                <a:cs typeface="Liberation Sans"/>
              </a:rPr>
              <a:t>)</a:t>
            </a:r>
            <a:r>
              <a:rPr sz="1350" spc="-30" dirty="0">
                <a:latin typeface="BM HANNA Air"/>
                <a:cs typeface="BM HANNA Air"/>
              </a:rPr>
              <a:t>에서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200" spc="15" dirty="0">
                <a:latin typeface="Liberation Sans"/>
                <a:cs typeface="Liberation Sans"/>
              </a:rPr>
              <a:t>'</a:t>
            </a:r>
            <a:r>
              <a:rPr sz="1350" spc="15" dirty="0">
                <a:latin typeface="BM HANNA Air"/>
                <a:cs typeface="BM HANNA Air"/>
              </a:rPr>
              <a:t>반</a:t>
            </a:r>
            <a:r>
              <a:rPr sz="1200" spc="15" dirty="0">
                <a:latin typeface="Liberation Sans"/>
                <a:cs typeface="Liberation Sans"/>
              </a:rPr>
              <a:t>'</a:t>
            </a:r>
            <a:r>
              <a:rPr sz="1350" spc="15" dirty="0">
                <a:latin typeface="BM HANNA Air"/>
                <a:cs typeface="BM HANNA Air"/>
              </a:rPr>
              <a:t>이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갖는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5" dirty="0">
                <a:latin typeface="BM HANNA Air"/>
                <a:cs typeface="BM HANNA Air"/>
              </a:rPr>
              <a:t>의미는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200" spc="10" dirty="0">
                <a:latin typeface="Liberation Sans"/>
                <a:cs typeface="Liberation Sans"/>
              </a:rPr>
              <a:t>'</a:t>
            </a:r>
            <a:r>
              <a:rPr sz="1350" spc="10" dirty="0">
                <a:latin typeface="BM HANNA Air"/>
                <a:cs typeface="BM HANNA Air"/>
              </a:rPr>
              <a:t>절반</a:t>
            </a:r>
            <a:r>
              <a:rPr sz="1200" spc="10" dirty="0">
                <a:latin typeface="Liberation Sans"/>
                <a:cs typeface="Liberation Sans"/>
              </a:rPr>
              <a:t>'</a:t>
            </a:r>
            <a:r>
              <a:rPr sz="1350" spc="10" dirty="0">
                <a:latin typeface="BM HANNA Air"/>
                <a:cs typeface="BM HANNA Air"/>
              </a:rPr>
              <a:t>이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40" dirty="0">
                <a:latin typeface="BM HANNA Air"/>
                <a:cs typeface="BM HANNA Air"/>
              </a:rPr>
              <a:t>아닌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200" spc="15" dirty="0">
                <a:latin typeface="Liberation Sans"/>
                <a:cs typeface="Liberation Sans"/>
              </a:rPr>
              <a:t>'</a:t>
            </a:r>
            <a:r>
              <a:rPr sz="1350" spc="15" dirty="0">
                <a:latin typeface="BM HANNA Air"/>
                <a:cs typeface="BM HANNA Air"/>
              </a:rPr>
              <a:t>반대</a:t>
            </a:r>
            <a:r>
              <a:rPr sz="1200" spc="15" dirty="0">
                <a:latin typeface="Liberation Sans"/>
                <a:cs typeface="Liberation Sans"/>
              </a:rPr>
              <a:t>'</a:t>
            </a:r>
            <a:r>
              <a:rPr sz="1350" spc="15" dirty="0">
                <a:latin typeface="BM HANNA Air"/>
                <a:cs typeface="BM HANNA Air"/>
              </a:rPr>
              <a:t>입니다</a:t>
            </a:r>
            <a:r>
              <a:rPr sz="1200" spc="15" dirty="0">
                <a:latin typeface="Liberation Sans"/>
                <a:cs typeface="Liberation Sans"/>
              </a:rPr>
              <a:t>.</a:t>
            </a:r>
            <a:r>
              <a:rPr sz="1200" dirty="0">
                <a:latin typeface="Liberation Sans"/>
                <a:cs typeface="Liberation Sans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정규화를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5" dirty="0">
                <a:latin typeface="BM HANNA Air"/>
                <a:cs typeface="BM HANNA Air"/>
              </a:rPr>
              <a:t>수행하지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않은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모델을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35" dirty="0">
                <a:latin typeface="BM HANNA Air"/>
                <a:cs typeface="BM HANNA Air"/>
              </a:rPr>
              <a:t>지칭할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10" dirty="0">
                <a:latin typeface="BM HANNA Air"/>
                <a:cs typeface="BM HANNA Air"/>
              </a:rPr>
              <a:t>때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10" dirty="0">
                <a:latin typeface="BM HANNA Air"/>
                <a:cs typeface="BM HANNA Air"/>
              </a:rPr>
              <a:t>사용합니다</a:t>
            </a:r>
            <a:r>
              <a:rPr sz="1200" spc="10" dirty="0">
                <a:latin typeface="Liberation Sans"/>
                <a:cs typeface="Liberation Sans"/>
              </a:rPr>
              <a:t>.</a:t>
            </a:r>
            <a:r>
              <a:rPr sz="1200" dirty="0">
                <a:latin typeface="Liberation Sans"/>
                <a:cs typeface="Liberation Sans"/>
              </a:rPr>
              <a:t> </a:t>
            </a:r>
            <a:r>
              <a:rPr sz="1350" spc="-5" dirty="0">
                <a:latin typeface="BM HANNA Air"/>
                <a:cs typeface="BM HANNA Air"/>
              </a:rPr>
              <a:t>반정 </a:t>
            </a:r>
            <a:r>
              <a:rPr sz="1350" spc="-45" dirty="0">
                <a:latin typeface="BM HANNA Air"/>
                <a:cs typeface="BM HANNA Air"/>
              </a:rPr>
              <a:t>규화는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75" dirty="0">
                <a:latin typeface="BM HANNA Air"/>
                <a:cs typeface="BM HANNA Air"/>
              </a:rPr>
              <a:t>향상에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30" dirty="0">
                <a:latin typeface="BM HANNA Air"/>
                <a:cs typeface="BM HANNA Air"/>
              </a:rPr>
              <a:t>그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5" dirty="0">
                <a:latin typeface="BM HANNA Air"/>
                <a:cs typeface="BM HANNA Air"/>
              </a:rPr>
              <a:t>목적이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30" dirty="0">
                <a:latin typeface="BM HANNA Air"/>
                <a:cs typeface="BM HANNA Air"/>
              </a:rPr>
              <a:t>있습니다</a:t>
            </a:r>
            <a:r>
              <a:rPr sz="1200" spc="30" dirty="0">
                <a:latin typeface="Liberation Sans"/>
                <a:cs typeface="Liberation Sans"/>
              </a:rPr>
              <a:t>.</a:t>
            </a:r>
            <a:r>
              <a:rPr sz="1200" dirty="0">
                <a:latin typeface="Liberation Sans"/>
                <a:cs typeface="Liberation Sans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정규화는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향상을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5" dirty="0">
                <a:latin typeface="BM HANNA Air"/>
                <a:cs typeface="BM HANNA Air"/>
              </a:rPr>
              <a:t>목적으로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5" dirty="0">
                <a:latin typeface="BM HANNA Air"/>
                <a:cs typeface="BM HANNA Air"/>
              </a:rPr>
              <a:t>중복된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5" dirty="0">
                <a:latin typeface="BM HANNA Air"/>
                <a:cs typeface="BM HANNA Air"/>
              </a:rPr>
              <a:t>지우는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5" dirty="0">
                <a:latin typeface="BM HANNA Air"/>
                <a:cs typeface="BM HANNA Air"/>
              </a:rPr>
              <a:t>과정이었습니다</a:t>
            </a:r>
            <a:r>
              <a:rPr sz="1200" spc="5" dirty="0">
                <a:latin typeface="Liberation Sans"/>
                <a:cs typeface="Liberation Sans"/>
              </a:rPr>
              <a:t>.</a:t>
            </a:r>
            <a:r>
              <a:rPr sz="1200" dirty="0">
                <a:latin typeface="Liberation Sans"/>
                <a:cs typeface="Liberation Sans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반정규화는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정규화와</a:t>
            </a:r>
            <a:r>
              <a:rPr sz="1350" spc="-4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동일하게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200" spc="-15" dirty="0">
                <a:latin typeface="Liberation Sans"/>
                <a:cs typeface="Liberation Sans"/>
              </a:rPr>
              <a:t>'</a:t>
            </a:r>
            <a:r>
              <a:rPr sz="1350" spc="-15" dirty="0">
                <a:latin typeface="BM HANNA Air"/>
                <a:cs typeface="BM HANNA Air"/>
              </a:rPr>
              <a:t>성능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5" dirty="0">
                <a:latin typeface="BM HANNA Air"/>
                <a:cs typeface="BM HANNA Air"/>
              </a:rPr>
              <a:t>향상</a:t>
            </a:r>
            <a:r>
              <a:rPr sz="1200" spc="-15" dirty="0">
                <a:latin typeface="Liberation Sans"/>
                <a:cs typeface="Liberation Sans"/>
              </a:rPr>
              <a:t>'</a:t>
            </a:r>
            <a:r>
              <a:rPr sz="1350" spc="-15" dirty="0">
                <a:latin typeface="BM HANNA Air"/>
                <a:cs typeface="BM HANNA Air"/>
              </a:rPr>
              <a:t>이라는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목적을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30" dirty="0">
                <a:latin typeface="BM HANNA Air"/>
                <a:cs typeface="BM HANNA Air"/>
              </a:rPr>
              <a:t>갖지만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중복을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통해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목적을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달성한다는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측면에서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다른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의미를</a:t>
            </a:r>
            <a:r>
              <a:rPr sz="1350" spc="-90" dirty="0">
                <a:latin typeface="BM HANNA Air"/>
                <a:cs typeface="BM HANNA Air"/>
              </a:rPr>
              <a:t> </a:t>
            </a:r>
            <a:r>
              <a:rPr sz="1350" spc="50" dirty="0">
                <a:latin typeface="BM HANNA Air"/>
                <a:cs typeface="BM HANNA Air"/>
              </a:rPr>
              <a:t>지닙니다</a:t>
            </a:r>
            <a:r>
              <a:rPr sz="1200" spc="5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18415" marR="5080" algn="just">
              <a:lnSpc>
                <a:spcPct val="111100"/>
              </a:lnSpc>
              <a:spcBef>
                <a:spcPts val="600"/>
              </a:spcBef>
            </a:pPr>
            <a:r>
              <a:rPr sz="1350" dirty="0">
                <a:latin typeface="BM HANNA Air"/>
                <a:cs typeface="BM HANNA Air"/>
              </a:rPr>
              <a:t>데이터의</a:t>
            </a:r>
            <a:r>
              <a:rPr sz="1350" spc="-65" dirty="0">
                <a:latin typeface="BM HANNA Air"/>
                <a:cs typeface="BM HANNA Air"/>
              </a:rPr>
              <a:t> 정확성과</a:t>
            </a:r>
            <a:r>
              <a:rPr sz="1350" spc="-4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일관성을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의미하는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'</a:t>
            </a:r>
            <a:r>
              <a:rPr sz="1350" dirty="0">
                <a:latin typeface="BM HANNA Air"/>
                <a:cs typeface="BM HANNA Air"/>
              </a:rPr>
              <a:t>데이터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무결성</a:t>
            </a:r>
            <a:r>
              <a:rPr sz="1200" dirty="0">
                <a:latin typeface="Liberation Sans"/>
                <a:cs typeface="Liberation Sans"/>
              </a:rPr>
              <a:t>'</a:t>
            </a:r>
            <a:r>
              <a:rPr sz="1350" dirty="0">
                <a:latin typeface="BM HANNA Air"/>
                <a:cs typeface="BM HANNA Air"/>
              </a:rPr>
              <a:t>의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35" dirty="0">
                <a:latin typeface="BM HANNA Air"/>
                <a:cs typeface="BM HANNA Air"/>
              </a:rPr>
              <a:t>측면에서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바라보면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반정규화는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있어서는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안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될</a:t>
            </a:r>
            <a:r>
              <a:rPr sz="1350" spc="-5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일이지만</a:t>
            </a:r>
            <a:r>
              <a:rPr sz="1350" spc="-50" dirty="0">
                <a:latin typeface="BM HANNA Air"/>
                <a:cs typeface="BM HANNA Air"/>
              </a:rPr>
              <a:t> 그럼에도 </a:t>
            </a: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5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중복 </a:t>
            </a:r>
            <a:r>
              <a:rPr sz="1350" spc="-40" dirty="0">
                <a:latin typeface="BM HANNA Air"/>
                <a:cs typeface="BM HANNA Air"/>
              </a:rPr>
              <a:t>하여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반정규화를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적용하는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60" dirty="0">
                <a:latin typeface="BM HANNA Air"/>
                <a:cs typeface="BM HANNA Air"/>
              </a:rPr>
              <a:t>상황을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75" dirty="0">
                <a:latin typeface="BM HANNA Air"/>
                <a:cs typeface="BM HANNA Air"/>
              </a:rPr>
              <a:t>아래와 </a:t>
            </a:r>
            <a:r>
              <a:rPr sz="1350" dirty="0">
                <a:latin typeface="BM HANNA Air"/>
                <a:cs typeface="BM HANNA Air"/>
              </a:rPr>
              <a:t>같이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정리해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있습니다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293370" lvl="1" indent="-200660">
              <a:lnSpc>
                <a:spcPct val="100000"/>
              </a:lnSpc>
              <a:buSzPct val="88888"/>
              <a:buFont typeface="Liberation Sans"/>
              <a:buAutoNum type="arabicPeriod"/>
              <a:tabLst>
                <a:tab pos="293370" algn="l"/>
              </a:tabLst>
            </a:pPr>
            <a:r>
              <a:rPr sz="1350" dirty="0">
                <a:latin typeface="BM HANNA Air"/>
                <a:cs typeface="BM HANNA Air"/>
              </a:rPr>
              <a:t>데이터를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조회할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14" dirty="0">
                <a:latin typeface="BM HANNA Air"/>
                <a:cs typeface="BM HANNA Air"/>
              </a:rPr>
              <a:t>때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디스크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I/O</a:t>
            </a:r>
            <a:r>
              <a:rPr sz="1350" dirty="0">
                <a:latin typeface="BM HANNA Air"/>
                <a:cs typeface="BM HANNA Air"/>
              </a:rPr>
              <a:t>량이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많아서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성능이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저하되는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경우입니다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293370" lvl="1" indent="-200660">
              <a:lnSpc>
                <a:spcPct val="100000"/>
              </a:lnSpc>
              <a:spcBef>
                <a:spcPts val="930"/>
              </a:spcBef>
              <a:buSzPct val="88888"/>
              <a:buFont typeface="Liberation Sans"/>
              <a:buAutoNum type="arabicPeriod"/>
              <a:tabLst>
                <a:tab pos="293370" algn="l"/>
              </a:tabLst>
            </a:pPr>
            <a:r>
              <a:rPr sz="1350" dirty="0">
                <a:latin typeface="BM HANNA Air"/>
                <a:cs typeface="BM HANNA Air"/>
              </a:rPr>
              <a:t>테이블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경로가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너무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멀어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조인으로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인한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저하가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예상되는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경우입니다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 marL="293370" lvl="1" indent="-200660">
              <a:lnSpc>
                <a:spcPct val="100000"/>
              </a:lnSpc>
              <a:spcBef>
                <a:spcPts val="855"/>
              </a:spcBef>
              <a:buSzPct val="88888"/>
              <a:buFont typeface="Liberation Sans"/>
              <a:buAutoNum type="arabicPeriod"/>
              <a:tabLst>
                <a:tab pos="293370" algn="l"/>
              </a:tabLst>
            </a:pPr>
            <a:r>
              <a:rPr sz="1350" spc="-10" dirty="0">
                <a:latin typeface="BM HANNA Air"/>
                <a:cs typeface="BM HANNA Air"/>
              </a:rPr>
              <a:t>칼럼을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50" dirty="0">
                <a:latin typeface="BM HANNA Air"/>
                <a:cs typeface="BM HANNA Air"/>
              </a:rPr>
              <a:t>계산하여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읽을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14" dirty="0">
                <a:latin typeface="BM HANNA Air"/>
                <a:cs typeface="BM HANNA Air"/>
              </a:rPr>
              <a:t>때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성능이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저하될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것이라고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55" dirty="0">
                <a:latin typeface="BM HANNA Air"/>
                <a:cs typeface="BM HANNA Air"/>
              </a:rPr>
              <a:t>예상하는</a:t>
            </a:r>
            <a:r>
              <a:rPr sz="1350" spc="-7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경우입니다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200" dirty="0">
              <a:latin typeface="Liberation Sans"/>
              <a:cs typeface="Liberation Sans"/>
            </a:endParaRPr>
          </a:p>
          <a:p>
            <a:pPr marL="18415" marR="76200" algn="just">
              <a:lnSpc>
                <a:spcPct val="111100"/>
              </a:lnSpc>
            </a:pPr>
            <a:r>
              <a:rPr sz="1350" spc="-105" dirty="0">
                <a:latin typeface="BM HANNA Air"/>
                <a:cs typeface="BM HANNA Air"/>
              </a:rPr>
              <a:t>위와</a:t>
            </a:r>
            <a:r>
              <a:rPr sz="1350" spc="-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같은</a:t>
            </a:r>
            <a:r>
              <a:rPr sz="1350" spc="-105" dirty="0">
                <a:latin typeface="BM HANNA Air"/>
                <a:cs typeface="BM HANNA Air"/>
              </a:rPr>
              <a:t> </a:t>
            </a:r>
            <a:r>
              <a:rPr sz="1350" spc="-45" dirty="0">
                <a:latin typeface="BM HANNA Air"/>
                <a:cs typeface="BM HANNA Air"/>
              </a:rPr>
              <a:t>경우에</a:t>
            </a:r>
            <a:r>
              <a:rPr sz="1350" spc="-6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성능</a:t>
            </a:r>
            <a:r>
              <a:rPr sz="1350" spc="-85" dirty="0">
                <a:latin typeface="BM HANNA Air"/>
                <a:cs typeface="BM HANNA Air"/>
              </a:rPr>
              <a:t> </a:t>
            </a:r>
            <a:r>
              <a:rPr sz="1350" spc="-40" dirty="0">
                <a:latin typeface="BM HANNA Air"/>
                <a:cs typeface="BM HANNA Air"/>
              </a:rPr>
              <a:t>향상을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위해서</a:t>
            </a:r>
            <a:r>
              <a:rPr sz="1350" spc="-95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데이터가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중복되는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것을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감수하고도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25" dirty="0">
                <a:latin typeface="BM HANNA Air"/>
                <a:cs typeface="BM HANNA Air"/>
              </a:rPr>
              <a:t>반정규화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수행합니다</a:t>
            </a:r>
            <a:r>
              <a:rPr sz="1200" dirty="0">
                <a:latin typeface="Liberation Sans"/>
                <a:cs typeface="Liberation Sans"/>
              </a:rPr>
              <a:t>.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BM HANNA Air"/>
                <a:cs typeface="BM HANNA Air"/>
              </a:rPr>
              <a:t>어떤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방식으로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20" dirty="0">
                <a:latin typeface="BM HANNA Air"/>
                <a:cs typeface="BM HANNA Air"/>
              </a:rPr>
              <a:t>반정규화를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-30" dirty="0">
                <a:latin typeface="BM HANNA Air"/>
                <a:cs typeface="BM HANNA Air"/>
              </a:rPr>
              <a:t>수행할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dirty="0">
                <a:latin typeface="BM HANNA Air"/>
                <a:cs typeface="BM HANNA Air"/>
              </a:rPr>
              <a:t>수</a:t>
            </a:r>
            <a:r>
              <a:rPr sz="1350" spc="-70" dirty="0">
                <a:latin typeface="BM HANNA Air"/>
                <a:cs typeface="BM HANNA Air"/>
              </a:rPr>
              <a:t> </a:t>
            </a:r>
            <a:r>
              <a:rPr sz="1350" spc="10" dirty="0">
                <a:latin typeface="BM HANNA Air"/>
                <a:cs typeface="BM HANNA Air"/>
              </a:rPr>
              <a:t>있 </a:t>
            </a:r>
            <a:r>
              <a:rPr sz="1350" dirty="0">
                <a:latin typeface="BM HANNA Air"/>
                <a:cs typeface="BM HANNA Air"/>
              </a:rPr>
              <a:t>는지</a:t>
            </a:r>
            <a:r>
              <a:rPr sz="1350" spc="-65" dirty="0">
                <a:latin typeface="BM HANNA Air"/>
                <a:cs typeface="BM HANNA Air"/>
              </a:rPr>
              <a:t> </a:t>
            </a:r>
            <a:r>
              <a:rPr sz="1350" spc="-10" dirty="0">
                <a:latin typeface="BM HANNA Air"/>
                <a:cs typeface="BM HANNA Air"/>
              </a:rPr>
              <a:t>알아보겠습니다</a:t>
            </a:r>
            <a:r>
              <a:rPr sz="1200" spc="-10" dirty="0">
                <a:latin typeface="Liberation Sans"/>
                <a:cs typeface="Liberation Sans"/>
              </a:rPr>
              <a:t>.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5" name="object 15"/>
          <p:cNvSpPr txBox="1"/>
          <p:nvPr/>
        </p:nvSpPr>
        <p:spPr>
          <a:xfrm>
            <a:off x="1175840" y="13221951"/>
            <a:ext cx="4329610" cy="28405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105" dirty="0">
                <a:latin typeface="UKIJ Tughra"/>
                <a:cs typeface="UKIJ Tughra"/>
              </a:rPr>
              <a:t>☑</a:t>
            </a:r>
            <a:r>
              <a:rPr sz="1750" spc="-35" dirty="0">
                <a:latin typeface="UKIJ Tughra"/>
                <a:cs typeface="UKIJ Tughra"/>
              </a:rPr>
              <a:t> </a:t>
            </a:r>
            <a:r>
              <a:rPr sz="1700" spc="-45" dirty="0">
                <a:latin typeface="BM HANNA Air"/>
                <a:cs typeface="BM HANNA Air"/>
              </a:rPr>
              <a:t>반정규화의</a:t>
            </a:r>
            <a:r>
              <a:rPr sz="1700" spc="-130" dirty="0">
                <a:latin typeface="BM HANNA Air"/>
                <a:cs typeface="BM HANNA Air"/>
              </a:rPr>
              <a:t> </a:t>
            </a:r>
            <a:r>
              <a:rPr sz="1700" spc="-45" dirty="0">
                <a:latin typeface="BM HANNA Air"/>
                <a:cs typeface="BM HANNA Air"/>
              </a:rPr>
              <a:t>적용</a:t>
            </a:r>
            <a:r>
              <a:rPr sz="1700" spc="-125" dirty="0">
                <a:latin typeface="BM HANNA Air"/>
                <a:cs typeface="BM HANNA Air"/>
              </a:rPr>
              <a:t> </a:t>
            </a:r>
            <a:r>
              <a:rPr sz="1700" spc="-25" dirty="0">
                <a:latin typeface="BM HANNA Air"/>
                <a:cs typeface="BM HANNA Air"/>
              </a:rPr>
              <a:t>방법</a:t>
            </a:r>
            <a:endParaRPr sz="1700" dirty="0">
              <a:latin typeface="BM HANNA Air"/>
              <a:cs typeface="BM HANNA A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3810</Words>
  <Application>Microsoft Office PowerPoint</Application>
  <PresentationFormat>사용자 지정</PresentationFormat>
  <Paragraphs>558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BM HANNA Air</vt:lpstr>
      <vt:lpstr>IPAPGothic</vt:lpstr>
      <vt:lpstr>Liberation Sans</vt:lpstr>
      <vt:lpstr>Symbola</vt:lpstr>
      <vt:lpstr>UKIJ Tughra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jooyeon</cp:lastModifiedBy>
  <cp:revision>9</cp:revision>
  <dcterms:created xsi:type="dcterms:W3CDTF">2024-02-24T14:23:42Z</dcterms:created>
  <dcterms:modified xsi:type="dcterms:W3CDTF">2024-02-24T14:36:03Z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2023-10-20T00:00:00Z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2024-02-24T00:00:00Z</vt:filetime>
  </property>
  <property fmtid="{D5CDD505-2E9C-101B-9397-08002B2CF9AE}" pid="5" name="Producer">
    <vt:lpwstr>3-Heights(TM) PDF Security Shell 4.8.25.2 (http://www.pdf-tools.com)</vt:lpwstr>
  </property>
</Properties>
</file>