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7569200" cy="10706100"/>
  <p:notesSz cx="75692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257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pPr marL="12700">
              <a:lnSpc>
                <a:spcPts val="950"/>
              </a:lnSpc>
            </a:pPr>
            <a:r>
              <a:rPr sz="750" dirty="0">
                <a:latin typeface="Liberation Sans"/>
                <a:cs typeface="Liberation Sans"/>
              </a:rPr>
              <a:t>[</a:t>
            </a:r>
            <a:r>
              <a:rPr dirty="0"/>
              <a:t>격파르타</a:t>
            </a:r>
            <a:r>
              <a:rPr sz="750" dirty="0">
                <a:latin typeface="Liberation Sans"/>
                <a:cs typeface="Liberation Sans"/>
              </a:rPr>
              <a:t>]</a:t>
            </a:r>
            <a:r>
              <a:rPr sz="750" spc="-1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SQLD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5" dirty="0"/>
              <a:t>자격증</a:t>
            </a:r>
            <a:r>
              <a:rPr spc="-60" dirty="0"/>
              <a:t> </a:t>
            </a:r>
            <a:r>
              <a:rPr dirty="0"/>
              <a:t>챌린지</a:t>
            </a:r>
            <a:r>
              <a:rPr spc="-65" dirty="0"/>
              <a:t> </a:t>
            </a:r>
            <a:r>
              <a:rPr sz="750" dirty="0">
                <a:latin typeface="Liberation Sans"/>
                <a:cs typeface="Liberation Sans"/>
              </a:rPr>
              <a:t>-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0" dirty="0"/>
              <a:t>챕터</a:t>
            </a:r>
            <a:r>
              <a:rPr spc="-60" dirty="0"/>
              <a:t> </a:t>
            </a:r>
            <a:r>
              <a:rPr sz="750" spc="-60" dirty="0">
                <a:latin typeface="Liberation Sans"/>
                <a:cs typeface="Liberation Sans"/>
              </a:rPr>
              <a:t>1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" y="2838450"/>
            <a:ext cx="5743575" cy="571500"/>
          </a:xfrm>
          <a:custGeom>
            <a:avLst/>
            <a:gdLst/>
            <a:ahLst/>
            <a:cxnLst/>
            <a:rect l="l" t="t" r="r" b="b"/>
            <a:pathLst>
              <a:path w="5743575" h="571500">
                <a:moveTo>
                  <a:pt x="5718790" y="571500"/>
                </a:moveTo>
                <a:lnTo>
                  <a:pt x="24785" y="571500"/>
                </a:lnTo>
                <a:lnTo>
                  <a:pt x="21140" y="570776"/>
                </a:lnTo>
                <a:lnTo>
                  <a:pt x="0" y="546715"/>
                </a:lnTo>
                <a:lnTo>
                  <a:pt x="0" y="542925"/>
                </a:lnTo>
                <a:lnTo>
                  <a:pt x="0" y="24784"/>
                </a:lnTo>
                <a:lnTo>
                  <a:pt x="24785" y="0"/>
                </a:lnTo>
                <a:lnTo>
                  <a:pt x="5718790" y="0"/>
                </a:lnTo>
                <a:lnTo>
                  <a:pt x="5743575" y="24784"/>
                </a:lnTo>
                <a:lnTo>
                  <a:pt x="5743575" y="546715"/>
                </a:lnTo>
                <a:lnTo>
                  <a:pt x="5722429" y="570776"/>
                </a:lnTo>
                <a:lnTo>
                  <a:pt x="5718790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990850"/>
            <a:ext cx="276224" cy="2666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4400" y="7248525"/>
            <a:ext cx="5743575" cy="1447800"/>
          </a:xfrm>
          <a:custGeom>
            <a:avLst/>
            <a:gdLst/>
            <a:ahLst/>
            <a:cxnLst/>
            <a:rect l="l" t="t" r="r" b="b"/>
            <a:pathLst>
              <a:path w="5743575" h="1447800">
                <a:moveTo>
                  <a:pt x="5718790" y="1447800"/>
                </a:moveTo>
                <a:lnTo>
                  <a:pt x="24785" y="1447800"/>
                </a:lnTo>
                <a:lnTo>
                  <a:pt x="21140" y="1447076"/>
                </a:lnTo>
                <a:lnTo>
                  <a:pt x="0" y="1423015"/>
                </a:lnTo>
                <a:lnTo>
                  <a:pt x="0" y="1419225"/>
                </a:lnTo>
                <a:lnTo>
                  <a:pt x="0" y="24784"/>
                </a:lnTo>
                <a:lnTo>
                  <a:pt x="24785" y="0"/>
                </a:lnTo>
                <a:lnTo>
                  <a:pt x="5718790" y="0"/>
                </a:lnTo>
                <a:lnTo>
                  <a:pt x="5743575" y="24784"/>
                </a:lnTo>
                <a:lnTo>
                  <a:pt x="5743575" y="1423015"/>
                </a:lnTo>
                <a:lnTo>
                  <a:pt x="5722429" y="1447076"/>
                </a:lnTo>
                <a:lnTo>
                  <a:pt x="5718790" y="14478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9191625"/>
            <a:ext cx="5743575" cy="9525"/>
          </a:xfrm>
          <a:custGeom>
            <a:avLst/>
            <a:gdLst/>
            <a:ahLst/>
            <a:cxnLst/>
            <a:rect l="l" t="t" r="r" b="b"/>
            <a:pathLst>
              <a:path w="5743575" h="9525">
                <a:moveTo>
                  <a:pt x="5743575" y="9525"/>
                </a:moveTo>
                <a:lnTo>
                  <a:pt x="0" y="9525"/>
                </a:lnTo>
                <a:lnTo>
                  <a:pt x="0" y="0"/>
                </a:lnTo>
                <a:lnTo>
                  <a:pt x="5743575" y="0"/>
                </a:lnTo>
                <a:lnTo>
                  <a:pt x="5743575" y="9525"/>
                </a:lnTo>
                <a:close/>
              </a:path>
            </a:pathLst>
          </a:custGeom>
          <a:solidFill>
            <a:srgbClr val="37342E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pPr marL="12700">
              <a:lnSpc>
                <a:spcPts val="950"/>
              </a:lnSpc>
            </a:pPr>
            <a:r>
              <a:rPr sz="750" dirty="0">
                <a:latin typeface="Liberation Sans"/>
                <a:cs typeface="Liberation Sans"/>
              </a:rPr>
              <a:t>[</a:t>
            </a:r>
            <a:r>
              <a:rPr dirty="0"/>
              <a:t>격파르타</a:t>
            </a:r>
            <a:r>
              <a:rPr sz="750" dirty="0">
                <a:latin typeface="Liberation Sans"/>
                <a:cs typeface="Liberation Sans"/>
              </a:rPr>
              <a:t>]</a:t>
            </a:r>
            <a:r>
              <a:rPr sz="750" spc="-1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SQLD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5" dirty="0"/>
              <a:t>자격증</a:t>
            </a:r>
            <a:r>
              <a:rPr spc="-60" dirty="0"/>
              <a:t> </a:t>
            </a:r>
            <a:r>
              <a:rPr dirty="0"/>
              <a:t>챌린지</a:t>
            </a:r>
            <a:r>
              <a:rPr spc="-65" dirty="0"/>
              <a:t> </a:t>
            </a:r>
            <a:r>
              <a:rPr sz="750" dirty="0">
                <a:latin typeface="Liberation Sans"/>
                <a:cs typeface="Liberation Sans"/>
              </a:rPr>
              <a:t>-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0" dirty="0"/>
              <a:t>챕터</a:t>
            </a:r>
            <a:r>
              <a:rPr spc="-60" dirty="0"/>
              <a:t> </a:t>
            </a:r>
            <a:r>
              <a:rPr sz="750" spc="-60" dirty="0">
                <a:latin typeface="Liberation Sans"/>
                <a:cs typeface="Liberation Sans"/>
              </a:rPr>
              <a:t>1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pPr marL="12700">
              <a:lnSpc>
                <a:spcPts val="950"/>
              </a:lnSpc>
            </a:pPr>
            <a:r>
              <a:rPr sz="750" dirty="0">
                <a:latin typeface="Liberation Sans"/>
                <a:cs typeface="Liberation Sans"/>
              </a:rPr>
              <a:t>[</a:t>
            </a:r>
            <a:r>
              <a:rPr dirty="0"/>
              <a:t>격파르타</a:t>
            </a:r>
            <a:r>
              <a:rPr sz="750" dirty="0">
                <a:latin typeface="Liberation Sans"/>
                <a:cs typeface="Liberation Sans"/>
              </a:rPr>
              <a:t>]</a:t>
            </a:r>
            <a:r>
              <a:rPr sz="750" spc="-1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SQLD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5" dirty="0"/>
              <a:t>자격증</a:t>
            </a:r>
            <a:r>
              <a:rPr spc="-60" dirty="0"/>
              <a:t> </a:t>
            </a:r>
            <a:r>
              <a:rPr dirty="0"/>
              <a:t>챌린지</a:t>
            </a:r>
            <a:r>
              <a:rPr spc="-65" dirty="0"/>
              <a:t> </a:t>
            </a:r>
            <a:r>
              <a:rPr sz="750" dirty="0">
                <a:latin typeface="Liberation Sans"/>
                <a:cs typeface="Liberation Sans"/>
              </a:rPr>
              <a:t>-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0" dirty="0"/>
              <a:t>챕터</a:t>
            </a:r>
            <a:r>
              <a:rPr spc="-60" dirty="0"/>
              <a:t> </a:t>
            </a:r>
            <a:r>
              <a:rPr sz="750" spc="-60" dirty="0">
                <a:latin typeface="Liberation Sans"/>
                <a:cs typeface="Liberation Sans"/>
              </a:rPr>
              <a:t>1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pPr marL="12700">
              <a:lnSpc>
                <a:spcPts val="950"/>
              </a:lnSpc>
            </a:pPr>
            <a:r>
              <a:rPr sz="750" dirty="0">
                <a:latin typeface="Liberation Sans"/>
                <a:cs typeface="Liberation Sans"/>
              </a:rPr>
              <a:t>[</a:t>
            </a:r>
            <a:r>
              <a:rPr dirty="0"/>
              <a:t>격파르타</a:t>
            </a:r>
            <a:r>
              <a:rPr sz="750" dirty="0">
                <a:latin typeface="Liberation Sans"/>
                <a:cs typeface="Liberation Sans"/>
              </a:rPr>
              <a:t>]</a:t>
            </a:r>
            <a:r>
              <a:rPr sz="750" spc="-1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SQLD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5" dirty="0"/>
              <a:t>자격증</a:t>
            </a:r>
            <a:r>
              <a:rPr spc="-60" dirty="0"/>
              <a:t> </a:t>
            </a:r>
            <a:r>
              <a:rPr dirty="0"/>
              <a:t>챌린지</a:t>
            </a:r>
            <a:r>
              <a:rPr spc="-65" dirty="0"/>
              <a:t> </a:t>
            </a:r>
            <a:r>
              <a:rPr sz="750" dirty="0">
                <a:latin typeface="Liberation Sans"/>
                <a:cs typeface="Liberation Sans"/>
              </a:rPr>
              <a:t>-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0" dirty="0"/>
              <a:t>챕터</a:t>
            </a:r>
            <a:r>
              <a:rPr spc="-60" dirty="0"/>
              <a:t> </a:t>
            </a:r>
            <a:r>
              <a:rPr sz="750" spc="-60" dirty="0">
                <a:latin typeface="Liberation Sans"/>
                <a:cs typeface="Liberation Sans"/>
              </a:rPr>
              <a:t>1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pPr marL="12700">
              <a:lnSpc>
                <a:spcPts val="950"/>
              </a:lnSpc>
            </a:pPr>
            <a:r>
              <a:rPr sz="750" dirty="0">
                <a:latin typeface="Liberation Sans"/>
                <a:cs typeface="Liberation Sans"/>
              </a:rPr>
              <a:t>[</a:t>
            </a:r>
            <a:r>
              <a:rPr dirty="0"/>
              <a:t>격파르타</a:t>
            </a:r>
            <a:r>
              <a:rPr sz="750" dirty="0">
                <a:latin typeface="Liberation Sans"/>
                <a:cs typeface="Liberation Sans"/>
              </a:rPr>
              <a:t>]</a:t>
            </a:r>
            <a:r>
              <a:rPr sz="750" spc="-1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SQLD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5" dirty="0"/>
              <a:t>자격증</a:t>
            </a:r>
            <a:r>
              <a:rPr spc="-60" dirty="0"/>
              <a:t> </a:t>
            </a:r>
            <a:r>
              <a:rPr dirty="0"/>
              <a:t>챌린지</a:t>
            </a:r>
            <a:r>
              <a:rPr spc="-65" dirty="0"/>
              <a:t> </a:t>
            </a:r>
            <a:r>
              <a:rPr sz="750" dirty="0">
                <a:latin typeface="Liberation Sans"/>
                <a:cs typeface="Liberation Sans"/>
              </a:rPr>
              <a:t>-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0" dirty="0"/>
              <a:t>챕터</a:t>
            </a:r>
            <a:r>
              <a:rPr spc="-60" dirty="0"/>
              <a:t> </a:t>
            </a:r>
            <a:r>
              <a:rPr sz="750" spc="-60" dirty="0">
                <a:latin typeface="Liberation Sans"/>
                <a:cs typeface="Liberation Sans"/>
              </a:rPr>
              <a:t>1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58986"/>
            <a:ext cx="596265" cy="67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967863"/>
            <a:ext cx="3797935" cy="377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200" y="10226172"/>
            <a:ext cx="1633220" cy="13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pPr marL="12700">
              <a:lnSpc>
                <a:spcPts val="950"/>
              </a:lnSpc>
            </a:pPr>
            <a:r>
              <a:rPr sz="750" dirty="0">
                <a:latin typeface="Liberation Sans"/>
                <a:cs typeface="Liberation Sans"/>
              </a:rPr>
              <a:t>[</a:t>
            </a:r>
            <a:r>
              <a:rPr dirty="0"/>
              <a:t>격파르타</a:t>
            </a:r>
            <a:r>
              <a:rPr sz="750" dirty="0">
                <a:latin typeface="Liberation Sans"/>
                <a:cs typeface="Liberation Sans"/>
              </a:rPr>
              <a:t>]</a:t>
            </a:r>
            <a:r>
              <a:rPr sz="750" spc="-1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SQLD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5" dirty="0"/>
              <a:t>자격증</a:t>
            </a:r>
            <a:r>
              <a:rPr spc="-60" dirty="0"/>
              <a:t> </a:t>
            </a:r>
            <a:r>
              <a:rPr dirty="0"/>
              <a:t>챌린지</a:t>
            </a:r>
            <a:r>
              <a:rPr spc="-65" dirty="0"/>
              <a:t> </a:t>
            </a:r>
            <a:r>
              <a:rPr sz="750" dirty="0">
                <a:latin typeface="Liberation Sans"/>
                <a:cs typeface="Liberation Sans"/>
              </a:rPr>
              <a:t>-</a:t>
            </a:r>
            <a:r>
              <a:rPr sz="750" spc="-5" dirty="0">
                <a:latin typeface="Liberation Sans"/>
                <a:cs typeface="Liberation Sans"/>
              </a:rPr>
              <a:t> </a:t>
            </a:r>
            <a:r>
              <a:rPr spc="-20" dirty="0"/>
              <a:t>챕터</a:t>
            </a:r>
            <a:r>
              <a:rPr spc="-60" dirty="0"/>
              <a:t> </a:t>
            </a:r>
            <a:r>
              <a:rPr sz="750" spc="-60" dirty="0">
                <a:latin typeface="Liberation Sans"/>
                <a:cs typeface="Liberation Sans"/>
              </a:rPr>
              <a:t>1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5120" y="10216647"/>
            <a:ext cx="142240" cy="13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660400" y="3448050"/>
            <a:ext cx="6703320" cy="41479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buSzPct val="88888"/>
              <a:tabLst>
                <a:tab pos="190500" algn="l"/>
              </a:tabLst>
            </a:pP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lang="en-US" sz="1200" spc="-25" dirty="0" smtClean="0">
                <a:latin typeface="Liberation Sans"/>
                <a:cs typeface="Liberation Sans"/>
              </a:rPr>
              <a:t> </a:t>
            </a:r>
            <a:endParaRPr sz="1350" dirty="0">
              <a:latin typeface="BM HANNA Air"/>
              <a:cs typeface="BM HANNA Air"/>
            </a:endParaRPr>
          </a:p>
          <a:p>
            <a:pPr marL="511809" marR="2306955" indent="-219075">
              <a:lnSpc>
                <a:spcPts val="3529"/>
              </a:lnSpc>
              <a:spcBef>
                <a:spcPts val="35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모델링 </a:t>
            </a:r>
            <a:r>
              <a:rPr sz="1700" dirty="0">
                <a:latin typeface="BM HANNA Air"/>
                <a:cs typeface="BM HANNA Air"/>
              </a:rPr>
              <a:t>이론</a:t>
            </a:r>
            <a:r>
              <a:rPr sz="1700" spc="-100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중심의</a:t>
            </a:r>
            <a:r>
              <a:rPr sz="1700" spc="-9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이해</a:t>
            </a:r>
            <a:endParaRPr sz="170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1315"/>
              </a:spcBef>
            </a:pPr>
            <a:r>
              <a:rPr sz="1200" dirty="0">
                <a:latin typeface="Liberation Sans"/>
                <a:cs typeface="Liberation Sans"/>
              </a:rPr>
              <a:t>1-1.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모델링의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이해</a:t>
            </a:r>
            <a:endParaRPr sz="1350" dirty="0">
              <a:latin typeface="BM HANNA Air"/>
              <a:cs typeface="BM HANNA Air"/>
            </a:endParaRPr>
          </a:p>
          <a:p>
            <a:pPr marL="286385" marR="2048510" indent="280035">
              <a:lnSpc>
                <a:spcPts val="2550"/>
              </a:lnSpc>
              <a:spcBef>
                <a:spcPts val="165"/>
              </a:spcBef>
            </a:pPr>
            <a:r>
              <a:rPr sz="1200" dirty="0">
                <a:latin typeface="Liberation Sans"/>
                <a:cs typeface="Liberation Sans"/>
              </a:rPr>
              <a:t>1-2.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모델과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SQL PART</a:t>
            </a:r>
            <a:r>
              <a:rPr sz="1200" spc="-3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2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-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SQL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119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50" dirty="0">
                <a:latin typeface="UKIJ Tughra"/>
                <a:cs typeface="UKIJ Tughra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SQL</a:t>
            </a:r>
            <a:r>
              <a:rPr sz="1500" b="1" spc="-60" dirty="0">
                <a:latin typeface="Liberation Sans"/>
                <a:cs typeface="Liberation Sans"/>
              </a:rPr>
              <a:t> </a:t>
            </a:r>
            <a:r>
              <a:rPr sz="1700" dirty="0">
                <a:latin typeface="BM HANNA Air"/>
                <a:cs typeface="BM HANNA Air"/>
              </a:rPr>
              <a:t>기본</a:t>
            </a:r>
            <a:r>
              <a:rPr sz="1700" spc="-145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및</a:t>
            </a:r>
            <a:r>
              <a:rPr sz="1700" spc="-14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활용</a:t>
            </a:r>
            <a:endParaRPr sz="1700" dirty="0">
              <a:latin typeface="BM HANNA Air"/>
              <a:cs typeface="BM HANNA Air"/>
            </a:endParaRPr>
          </a:p>
          <a:p>
            <a:pPr marL="511809">
              <a:lnSpc>
                <a:spcPct val="100000"/>
              </a:lnSpc>
              <a:spcBef>
                <a:spcPts val="1475"/>
              </a:spcBef>
            </a:pPr>
            <a:r>
              <a:rPr sz="1700" spc="-40" dirty="0">
                <a:latin typeface="BM HANNA Air"/>
                <a:cs typeface="BM HANNA Air"/>
              </a:rPr>
              <a:t>이론과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실습을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기반으로</a:t>
            </a:r>
            <a:r>
              <a:rPr sz="1700" spc="-105" dirty="0">
                <a:latin typeface="BM HANNA Air"/>
                <a:cs typeface="BM HANNA Air"/>
              </a:rPr>
              <a:t> </a:t>
            </a:r>
            <a:r>
              <a:rPr sz="1700" spc="-30" dirty="0">
                <a:latin typeface="BM HANNA Air"/>
                <a:cs typeface="BM HANNA Air"/>
              </a:rPr>
              <a:t>한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이해</a:t>
            </a:r>
            <a:endParaRPr sz="170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1685"/>
              </a:spcBef>
            </a:pPr>
            <a:r>
              <a:rPr sz="1200" dirty="0">
                <a:latin typeface="Liberation Sans"/>
                <a:cs typeface="Liberation Sans"/>
              </a:rPr>
              <a:t>2-1. SQL</a:t>
            </a:r>
            <a:r>
              <a:rPr sz="1200" spc="-45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기본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Liberation Sans"/>
                <a:cs typeface="Liberation Sans"/>
              </a:rPr>
              <a:t>2-2. SQL</a:t>
            </a:r>
            <a:r>
              <a:rPr sz="1200" spc="-45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활용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930"/>
              </a:spcBef>
            </a:pPr>
            <a:r>
              <a:rPr sz="1200" dirty="0">
                <a:latin typeface="Liberation Sans"/>
                <a:cs typeface="Liberation Sans"/>
              </a:rPr>
              <a:t>2-3.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최적화와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원리</a:t>
            </a:r>
            <a:endParaRPr sz="1350" dirty="0">
              <a:latin typeface="BM HANNA Air"/>
              <a:cs typeface="BM HANNA Air"/>
            </a:endParaRPr>
          </a:p>
          <a:p>
            <a:pPr marL="292735">
              <a:lnSpc>
                <a:spcPct val="100000"/>
              </a:lnSpc>
              <a:spcBef>
                <a:spcPts val="930"/>
              </a:spcBef>
            </a:pPr>
            <a:r>
              <a:rPr lang="en-US" sz="1350" spc="-75" dirty="0" smtClean="0">
                <a:latin typeface="BM HANNA Air"/>
                <a:cs typeface="BM HANNA Air"/>
              </a:rPr>
              <a:t> </a:t>
            </a:r>
            <a:r>
              <a:rPr sz="1350" spc="-40" dirty="0" err="1" smtClean="0">
                <a:latin typeface="BM HANNA Air"/>
                <a:cs typeface="BM HANNA Air"/>
              </a:rPr>
              <a:t>연습문제</a:t>
            </a:r>
            <a:r>
              <a:rPr sz="1350" spc="-60" dirty="0" smtClean="0">
                <a:latin typeface="BM HANNA Air"/>
                <a:cs typeface="BM HANNA Air"/>
              </a:rPr>
              <a:t> </a:t>
            </a:r>
            <a:r>
              <a:rPr lang="en-US" sz="1350" dirty="0" smtClean="0">
                <a:latin typeface="BM HANNA Air"/>
                <a:cs typeface="BM HANNA Air"/>
              </a:rPr>
              <a:t> </a:t>
            </a:r>
            <a:endParaRPr sz="1400" dirty="0">
              <a:latin typeface="Symbola"/>
              <a:cs typeface="Symbol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2" name="직사각형 1"/>
          <p:cNvSpPr/>
          <p:nvPr/>
        </p:nvSpPr>
        <p:spPr>
          <a:xfrm>
            <a:off x="889000" y="2228850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94597"/>
              </p:ext>
            </p:extLst>
          </p:nvPr>
        </p:nvGraphicFramePr>
        <p:xfrm>
          <a:off x="901701" y="3679826"/>
          <a:ext cx="6233420" cy="136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428"/>
                <a:gridCol w="1566514"/>
                <a:gridCol w="2056050"/>
                <a:gridCol w="1305428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구분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시험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과목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40" dirty="0">
                          <a:latin typeface="BM HANNA Air"/>
                          <a:cs typeface="BM HANNA Air"/>
                        </a:rPr>
                        <a:t>세부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과목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문항수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과목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모델링의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indent="-80645">
                        <a:lnSpc>
                          <a:spcPct val="100000"/>
                        </a:lnSpc>
                        <a:spcBef>
                          <a:spcPts val="310"/>
                        </a:spcBef>
                        <a:buSzPct val="91304"/>
                        <a:buFont typeface="Liberation Sans"/>
                        <a:buChar char="-"/>
                        <a:tabLst>
                          <a:tab pos="149225" algn="l"/>
                        </a:tabLst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모델링의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이해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  <a:p>
                      <a:pPr marL="149225" indent="-80645">
                        <a:lnSpc>
                          <a:spcPct val="100000"/>
                        </a:lnSpc>
                        <a:spcBef>
                          <a:spcPts val="195"/>
                        </a:spcBef>
                        <a:buSzPct val="91304"/>
                        <a:buFont typeface="Liberation Sans"/>
                        <a:buChar char="-"/>
                        <a:tabLst>
                          <a:tab pos="149225" algn="l"/>
                        </a:tabLst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모델과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성능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10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과목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8636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SQL</a:t>
                      </a:r>
                      <a:r>
                        <a:rPr sz="105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기본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및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활용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8636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indent="-8064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-"/>
                        <a:tabLst>
                          <a:tab pos="149225" algn="l"/>
                        </a:tabLst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SQL</a:t>
                      </a:r>
                      <a:r>
                        <a:rPr sz="1050" spc="-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기본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  <a:p>
                      <a:pPr marL="149225" indent="-8064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-"/>
                        <a:tabLst>
                          <a:tab pos="149225" algn="l"/>
                        </a:tabLst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SQL</a:t>
                      </a:r>
                      <a:r>
                        <a:rPr sz="1050" spc="-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활용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  <a:p>
                      <a:pPr marL="149225" indent="-8064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-"/>
                        <a:tabLst>
                          <a:tab pos="149225" algn="l"/>
                        </a:tabLst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SQL</a:t>
                      </a:r>
                      <a:r>
                        <a:rPr sz="1050" spc="-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최적화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기본원리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40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9906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1310131"/>
            <a:ext cx="211582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75" dirty="0" smtClean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SQL</a:t>
            </a:r>
            <a:r>
              <a:rPr sz="1800" b="1" spc="-9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&amp;</a:t>
            </a:r>
            <a:r>
              <a:rPr sz="1800" b="1" spc="-75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SQLD</a:t>
            </a:r>
            <a:r>
              <a:rPr sz="2000" spc="-10" dirty="0">
                <a:latin typeface="BM HANNA Air"/>
                <a:cs typeface="BM HANNA Air"/>
              </a:rPr>
              <a:t>란</a:t>
            </a:r>
            <a:r>
              <a:rPr sz="1800" b="1" spc="-10" dirty="0">
                <a:latin typeface="Liberation Sans"/>
                <a:cs typeface="Liberation Sans"/>
              </a:rPr>
              <a:t>?</a:t>
            </a:r>
            <a:endParaRPr sz="1800" dirty="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442" y="2407153"/>
            <a:ext cx="6882210" cy="956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1) </a:t>
            </a:r>
            <a:r>
              <a:rPr sz="1200" spc="-20" dirty="0">
                <a:latin typeface="Liberation Sans"/>
                <a:cs typeface="Liberation Sans"/>
              </a:rPr>
              <a:t>SQLD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국가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10" dirty="0">
                <a:latin typeface="BM HANNA Air"/>
                <a:cs typeface="BM HANNA Air"/>
              </a:rPr>
              <a:t>공인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55" dirty="0">
                <a:latin typeface="BM HANNA Air"/>
                <a:cs typeface="BM HANNA Air"/>
              </a:rPr>
              <a:t>자격증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20" dirty="0">
                <a:latin typeface="Liberation Sans"/>
                <a:cs typeface="Liberation Sans"/>
              </a:rPr>
              <a:t>SQLD</a:t>
            </a:r>
            <a:endParaRPr sz="15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575"/>
              </a:spcBef>
            </a:pPr>
            <a:r>
              <a:rPr lang="en-US" sz="1200" dirty="0" smtClean="0">
                <a:latin typeface="Liberation Sans"/>
                <a:cs typeface="Liberation Sans"/>
              </a:rPr>
              <a:t> </a:t>
            </a:r>
            <a:r>
              <a:rPr sz="1200" spc="-40" dirty="0" err="1" smtClean="0">
                <a:latin typeface="Liberation Sans"/>
                <a:cs typeface="Liberation Sans"/>
              </a:rPr>
              <a:t>SQL</a:t>
            </a:r>
            <a:r>
              <a:rPr sz="1350" spc="-40" dirty="0" err="1">
                <a:latin typeface="BM HANNA Air"/>
                <a:cs typeface="BM HANNA Air"/>
              </a:rPr>
              <a:t>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기본적인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 err="1">
                <a:latin typeface="BM HANNA Air"/>
                <a:cs typeface="BM HANNA Air"/>
              </a:rPr>
              <a:t>이해를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 err="1" smtClean="0">
                <a:latin typeface="BM HANNA Air"/>
                <a:cs typeface="BM HANNA Air"/>
              </a:rPr>
              <a:t>하고</a:t>
            </a:r>
            <a:r>
              <a:rPr lang="ko-KR" altLang="en-US" sz="1350" spc="-30" dirty="0" smtClean="0">
                <a:latin typeface="BM HANNA Air"/>
                <a:cs typeface="BM HANNA Air"/>
              </a:rPr>
              <a:t>있는지 확인하는 자격증</a:t>
            </a:r>
            <a:endParaRPr sz="1400" dirty="0">
              <a:latin typeface="Symbola"/>
              <a:cs typeface="Symbol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400" y="5334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4800" y="5111971"/>
            <a:ext cx="5702560" cy="2317301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350" spc="50" dirty="0">
                <a:latin typeface="BM HANNA Air"/>
                <a:cs typeface="BM HANNA Air"/>
              </a:rPr>
              <a:t>실기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60" dirty="0">
                <a:latin typeface="BM HANNA Air"/>
                <a:cs typeface="BM HANNA Air"/>
              </a:rPr>
              <a:t>없이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필기만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PBT</a:t>
            </a: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ts val="2550"/>
              </a:lnSpc>
              <a:spcBef>
                <a:spcPts val="165"/>
              </a:spcBef>
            </a:pPr>
            <a:r>
              <a:rPr sz="1350" spc="-30" dirty="0">
                <a:latin typeface="BM HANNA Air"/>
                <a:cs typeface="BM HANNA Air"/>
              </a:rPr>
              <a:t>취득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1.5</a:t>
            </a:r>
            <a:r>
              <a:rPr sz="1350" dirty="0">
                <a:latin typeface="BM HANNA Air"/>
                <a:cs typeface="BM HANNA Air"/>
              </a:rPr>
              <a:t>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지난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시점에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보수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교육</a:t>
            </a:r>
            <a:r>
              <a:rPr sz="1200" dirty="0">
                <a:latin typeface="Liberation Sans"/>
                <a:cs typeface="Liberation Sans"/>
              </a:rPr>
              <a:t>(</a:t>
            </a:r>
            <a:r>
              <a:rPr sz="1350" dirty="0">
                <a:latin typeface="BM HANNA Air"/>
                <a:cs typeface="BM HANNA Air"/>
              </a:rPr>
              <a:t>온라인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강의</a:t>
            </a:r>
            <a:r>
              <a:rPr sz="1200" dirty="0">
                <a:latin typeface="Liberation Sans"/>
                <a:cs typeface="Liberation Sans"/>
              </a:rPr>
              <a:t>)</a:t>
            </a:r>
            <a:r>
              <a:rPr sz="1350" dirty="0">
                <a:latin typeface="BM HANNA Air"/>
                <a:cs typeface="BM HANNA Air"/>
              </a:rPr>
              <a:t>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수강하면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영구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취득 </a:t>
            </a:r>
            <a:r>
              <a:rPr sz="1350" spc="-60" dirty="0">
                <a:latin typeface="BM HANNA Air"/>
                <a:cs typeface="BM HANNA Air"/>
              </a:rPr>
              <a:t>배점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문항당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2</a:t>
            </a:r>
            <a:r>
              <a:rPr sz="1350" spc="-20" dirty="0">
                <a:latin typeface="BM HANNA Air"/>
                <a:cs typeface="BM HANNA Air"/>
              </a:rPr>
              <a:t>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(</a:t>
            </a:r>
            <a:r>
              <a:rPr sz="1350" spc="-20" dirty="0">
                <a:latin typeface="BM HANNA Air"/>
                <a:cs typeface="BM HANNA Air"/>
              </a:rPr>
              <a:t>총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100</a:t>
            </a:r>
            <a:r>
              <a:rPr sz="1350" dirty="0">
                <a:latin typeface="BM HANNA Air"/>
                <a:cs typeface="BM HANNA Air"/>
              </a:rPr>
              <a:t>점</a:t>
            </a:r>
            <a:r>
              <a:rPr sz="1200" dirty="0">
                <a:latin typeface="Liberation Sans"/>
                <a:cs typeface="Liberation Sans"/>
              </a:rPr>
              <a:t>)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/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주관식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35" dirty="0">
                <a:latin typeface="Liberation Sans"/>
                <a:cs typeface="Liberation Sans"/>
              </a:rPr>
              <a:t>10</a:t>
            </a:r>
            <a:r>
              <a:rPr sz="1350" spc="-35" dirty="0">
                <a:latin typeface="BM HANNA Air"/>
                <a:cs typeface="BM HANNA Air"/>
              </a:rPr>
              <a:t>문제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(5-</a:t>
            </a:r>
            <a:r>
              <a:rPr sz="1200" spc="-25" dirty="0">
                <a:latin typeface="Liberation Sans"/>
                <a:cs typeface="Liberation Sans"/>
              </a:rPr>
              <a:t>10)</a:t>
            </a:r>
            <a:endParaRPr sz="1200" dirty="0">
              <a:latin typeface="Liberation Sans"/>
              <a:cs typeface="Liberation Sans"/>
            </a:endParaRPr>
          </a:p>
          <a:p>
            <a:pPr marL="12700" marR="3190875">
              <a:lnSpc>
                <a:spcPts val="2480"/>
              </a:lnSpc>
              <a:spcBef>
                <a:spcPts val="60"/>
              </a:spcBef>
            </a:pPr>
            <a:r>
              <a:rPr sz="1350" dirty="0">
                <a:latin typeface="BM HANNA Air"/>
                <a:cs typeface="BM HANNA Air"/>
              </a:rPr>
              <a:t>시험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90</a:t>
            </a:r>
            <a:r>
              <a:rPr sz="1350" spc="-25" dirty="0">
                <a:latin typeface="BM HANNA Air"/>
                <a:cs typeface="BM HANNA Air"/>
              </a:rPr>
              <a:t>분</a:t>
            </a:r>
            <a:r>
              <a:rPr sz="1350" spc="50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합격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55" dirty="0">
                <a:latin typeface="BM HANNA Air"/>
                <a:cs typeface="BM HANNA Air"/>
              </a:rPr>
              <a:t>기준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60/100</a:t>
            </a:r>
            <a:r>
              <a:rPr sz="1350" spc="-10" dirty="0">
                <a:latin typeface="BM HANNA Air"/>
                <a:cs typeface="BM HANNA Air"/>
              </a:rPr>
              <a:t>점</a:t>
            </a:r>
            <a:endParaRPr sz="1350" dirty="0">
              <a:latin typeface="BM HANNA Air"/>
              <a:cs typeface="BM HANNA Air"/>
            </a:endParaRPr>
          </a:p>
          <a:p>
            <a:pPr marL="12700" marR="1607185">
              <a:lnSpc>
                <a:spcPts val="2480"/>
              </a:lnSpc>
            </a:pPr>
            <a:r>
              <a:rPr sz="1350" spc="-55" dirty="0">
                <a:latin typeface="BM HANNA Air"/>
                <a:cs typeface="BM HANNA Air"/>
              </a:rPr>
              <a:t>과락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55" dirty="0">
                <a:latin typeface="BM HANNA Air"/>
                <a:cs typeface="BM HANNA Air"/>
              </a:rPr>
              <a:t>기준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: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70" dirty="0">
                <a:solidFill>
                  <a:srgbClr val="D44B46"/>
                </a:solidFill>
                <a:latin typeface="BM HANNA Air"/>
                <a:cs typeface="BM HANNA Air"/>
              </a:rPr>
              <a:t>과목별</a:t>
            </a:r>
            <a:r>
              <a:rPr sz="1350" spc="-80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200" dirty="0">
                <a:solidFill>
                  <a:srgbClr val="D44B46"/>
                </a:solidFill>
                <a:latin typeface="Liberation Sans"/>
                <a:cs typeface="Liberation Sans"/>
              </a:rPr>
              <a:t>40%</a:t>
            </a:r>
            <a:r>
              <a:rPr sz="1200" spc="10" dirty="0">
                <a:solidFill>
                  <a:srgbClr val="D44B46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D44B46"/>
                </a:solidFill>
                <a:latin typeface="BM HANNA Air"/>
                <a:cs typeface="BM HANNA Air"/>
              </a:rPr>
              <a:t>미만</a:t>
            </a:r>
            <a:r>
              <a:rPr sz="1350" dirty="0">
                <a:latin typeface="BM HANNA Air"/>
                <a:cs typeface="BM HANNA Air"/>
              </a:rPr>
              <a:t>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(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1</a:t>
            </a:r>
            <a:r>
              <a:rPr sz="1350" spc="-50" dirty="0">
                <a:latin typeface="BM HANNA Air"/>
                <a:cs typeface="BM HANNA Air"/>
              </a:rPr>
              <a:t>과목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주의</a:t>
            </a:r>
            <a:r>
              <a:rPr sz="1200" dirty="0">
                <a:latin typeface="Liberation Sans"/>
                <a:cs typeface="Liberation Sans"/>
              </a:rPr>
              <a:t>!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)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ht</a:t>
            </a:r>
            <a:r>
              <a:rPr sz="1200" u="none" spc="-10" dirty="0">
                <a:latin typeface="Liberation Sans"/>
                <a:cs typeface="Liberation Sans"/>
              </a:rPr>
              <a:t>t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ps://</a:t>
            </a:r>
            <a:r>
              <a:rPr sz="1200" u="sng" spc="-10" dirty="0" smtClean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www.dataq.or.kr/www/sub/a_04.do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5400" y="5648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400" y="5972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62960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5400" y="6610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400" y="6934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7248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0960" y="786945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70729" y="8096250"/>
            <a:ext cx="5466080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2) SQL</a:t>
            </a:r>
            <a:r>
              <a:rPr sz="1200" spc="-4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&amp; </a:t>
            </a:r>
            <a:r>
              <a:rPr sz="1200" spc="-20" dirty="0">
                <a:latin typeface="Liberation Sans"/>
                <a:cs typeface="Liberation Sans"/>
              </a:rPr>
              <a:t>SQLD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50" dirty="0">
                <a:latin typeface="UKIJ Tughra"/>
                <a:cs typeface="UKIJ Tughra"/>
              </a:rPr>
              <a:t> </a:t>
            </a:r>
            <a:r>
              <a:rPr sz="1500" b="1" spc="-20" dirty="0">
                <a:latin typeface="Liberation Sans"/>
                <a:cs typeface="Liberation Sans"/>
              </a:rPr>
              <a:t>SQL</a:t>
            </a:r>
            <a:r>
              <a:rPr sz="1700" spc="-20" dirty="0">
                <a:latin typeface="BM HANNA Air"/>
                <a:cs typeface="BM HANNA Air"/>
              </a:rPr>
              <a:t>이란</a:t>
            </a:r>
            <a:endParaRPr sz="1700" dirty="0">
              <a:latin typeface="BM HANNA Air"/>
              <a:cs typeface="BM HANNA Air"/>
            </a:endParaRPr>
          </a:p>
          <a:p>
            <a:pPr marL="18415" marR="5080">
              <a:lnSpc>
                <a:spcPct val="111100"/>
              </a:lnSpc>
              <a:spcBef>
                <a:spcPts val="370"/>
              </a:spcBef>
            </a:pPr>
            <a:r>
              <a:rPr sz="1200" dirty="0">
                <a:latin typeface="Liberation Sans"/>
                <a:cs typeface="Liberation Sans"/>
              </a:rPr>
              <a:t>SQL(</a:t>
            </a:r>
            <a:r>
              <a:rPr sz="1200" b="1" dirty="0">
                <a:solidFill>
                  <a:srgbClr val="448261"/>
                </a:solidFill>
                <a:latin typeface="Liberation Sans"/>
                <a:cs typeface="Liberation Sans"/>
              </a:rPr>
              <a:t>Structured</a:t>
            </a:r>
            <a:r>
              <a:rPr sz="1200" b="1" spc="5" dirty="0">
                <a:solidFill>
                  <a:srgbClr val="448261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Query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Language)</a:t>
            </a:r>
            <a:r>
              <a:rPr sz="1350" dirty="0">
                <a:latin typeface="BM HANNA Air"/>
                <a:cs typeface="BM HANNA Air"/>
              </a:rPr>
              <a:t>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데이터베이스</a:t>
            </a:r>
            <a:r>
              <a:rPr sz="1350" spc="-10" dirty="0">
                <a:latin typeface="BM HANNA Air"/>
                <a:cs typeface="BM HANNA Air"/>
              </a:rPr>
              <a:t>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직접적으로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액세스할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있는 </a:t>
            </a:r>
            <a:r>
              <a:rPr sz="1350" dirty="0">
                <a:latin typeface="BM HANNA Air"/>
                <a:cs typeface="BM HANNA Air"/>
              </a:rPr>
              <a:t>언어로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데이터</a:t>
            </a:r>
            <a:r>
              <a:rPr sz="1350" dirty="0">
                <a:latin typeface="BM HANNA Air"/>
                <a:cs typeface="BM HANNA Air"/>
              </a:rPr>
              <a:t>를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정의하고</a:t>
            </a:r>
            <a:r>
              <a:rPr sz="1200" dirty="0">
                <a:latin typeface="Liberation Sans"/>
                <a:cs typeface="Liberation Sans"/>
              </a:rPr>
              <a:t>(Data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Definition),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조작하며</a:t>
            </a:r>
            <a:r>
              <a:rPr sz="1200" spc="-10" dirty="0">
                <a:latin typeface="Liberation Sans"/>
                <a:cs typeface="Liberation Sans"/>
              </a:rPr>
              <a:t>(Data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Manipulation),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조작한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결 </a:t>
            </a:r>
            <a:r>
              <a:rPr sz="1350" spc="-55" dirty="0">
                <a:latin typeface="BM HANNA Air"/>
                <a:cs typeface="BM HANNA Air"/>
              </a:rPr>
              <a:t>과를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적용하거나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취소할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있고</a:t>
            </a:r>
            <a:r>
              <a:rPr sz="1200" dirty="0">
                <a:latin typeface="Liberation Sans"/>
                <a:cs typeface="Liberation Sans"/>
              </a:rPr>
              <a:t>(Transaction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Control),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접근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권한을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제어하는</a:t>
            </a:r>
            <a:r>
              <a:rPr sz="1200" spc="-10" dirty="0">
                <a:latin typeface="Liberation Sans"/>
                <a:cs typeface="Liberation Sans"/>
              </a:rPr>
              <a:t>(Data </a:t>
            </a:r>
            <a:r>
              <a:rPr sz="1200" dirty="0">
                <a:latin typeface="Liberation Sans"/>
                <a:cs typeface="Liberation Sans"/>
              </a:rPr>
              <a:t>Control)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처리들로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구성된다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22728" y="1508604"/>
            <a:ext cx="6662271" cy="340105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8415" algn="just">
              <a:lnSpc>
                <a:spcPct val="100000"/>
              </a:lnSpc>
              <a:spcBef>
                <a:spcPts val="82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70" dirty="0">
                <a:latin typeface="UKIJ Tughra"/>
                <a:cs typeface="UKIJ Tughra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SQL</a:t>
            </a:r>
            <a:r>
              <a:rPr sz="1500" b="1" spc="-70" dirty="0">
                <a:latin typeface="Liberation Sans"/>
                <a:cs typeface="Liberation Sans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개발자</a:t>
            </a:r>
            <a:endParaRPr sz="1700" dirty="0">
              <a:latin typeface="BM HANNA Air"/>
              <a:cs typeface="BM HANNA Air"/>
            </a:endParaRPr>
          </a:p>
          <a:p>
            <a:pPr marL="18415" marR="5080" algn="just">
              <a:lnSpc>
                <a:spcPct val="111100"/>
              </a:lnSpc>
              <a:spcBef>
                <a:spcPts val="370"/>
              </a:spcBef>
            </a:pPr>
            <a:r>
              <a:rPr sz="1200" b="1" spc="-10" dirty="0">
                <a:solidFill>
                  <a:srgbClr val="448261"/>
                </a:solidFill>
                <a:latin typeface="Liberation Sans"/>
                <a:cs typeface="Liberation Sans"/>
              </a:rPr>
              <a:t>SQL</a:t>
            </a:r>
            <a:r>
              <a:rPr sz="1200" b="1" dirty="0">
                <a:solidFill>
                  <a:srgbClr val="448261"/>
                </a:solidFill>
                <a:latin typeface="Liberation Sans"/>
                <a:cs typeface="Liberation Sans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개발자</a:t>
            </a:r>
            <a:r>
              <a:rPr sz="1200" spc="-15" dirty="0">
                <a:latin typeface="Liberation Sans"/>
                <a:cs typeface="Liberation Sans"/>
              </a:rPr>
              <a:t>(SQLD*,</a:t>
            </a:r>
            <a:r>
              <a:rPr sz="1200" dirty="0">
                <a:latin typeface="Liberation Sans"/>
                <a:cs typeface="Liberation Sans"/>
              </a:rPr>
              <a:t> SQL</a:t>
            </a:r>
            <a:r>
              <a:rPr sz="1200" spc="-4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Developer)</a:t>
            </a:r>
            <a:r>
              <a:rPr sz="1350" dirty="0">
                <a:latin typeface="BM HANNA Air"/>
                <a:cs typeface="BM HANNA Air"/>
              </a:rPr>
              <a:t>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데이터베이스와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모델링에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대한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70" dirty="0">
                <a:latin typeface="BM HANNA Air"/>
                <a:cs typeface="BM HANNA Air"/>
              </a:rPr>
              <a:t>지식</a:t>
            </a:r>
            <a:r>
              <a:rPr sz="1350" spc="25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바탕으로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응용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소프트웨어를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개발하면서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조작하고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추출하는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45" dirty="0">
                <a:latin typeface="BM HANNA Air"/>
                <a:cs typeface="BM HANNA Air"/>
              </a:rPr>
              <a:t>있어서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정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확하고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최적의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성능을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발휘하는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SQL</a:t>
            </a:r>
            <a:r>
              <a:rPr sz="1350" spc="-5" dirty="0">
                <a:latin typeface="BM HANNA Air"/>
                <a:cs typeface="BM HANNA Air"/>
              </a:rPr>
              <a:t>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작성할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있는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개발자를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말한다</a:t>
            </a:r>
            <a:r>
              <a:rPr sz="1200" spc="-5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Liberation Sans"/>
                <a:cs typeface="Liberation Sans"/>
              </a:rPr>
              <a:t>3)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SQL</a:t>
            </a:r>
            <a:r>
              <a:rPr sz="1350" dirty="0">
                <a:latin typeface="BM HANNA Air"/>
                <a:cs typeface="BM HANNA Air"/>
              </a:rPr>
              <a:t>을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배우면</a:t>
            </a:r>
            <a:endParaRPr sz="1350" dirty="0">
              <a:latin typeface="BM HANNA Air"/>
              <a:cs typeface="BM HANNA Air"/>
            </a:endParaRPr>
          </a:p>
          <a:p>
            <a:pPr marL="292735" marR="2021205">
              <a:lnSpc>
                <a:spcPts val="2550"/>
              </a:lnSpc>
              <a:spcBef>
                <a:spcPts val="165"/>
              </a:spcBef>
            </a:pPr>
            <a:r>
              <a:rPr sz="1350" spc="-60" dirty="0">
                <a:latin typeface="BM HANNA Air"/>
                <a:cs typeface="BM HANNA Air"/>
              </a:rPr>
              <a:t>현대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사회는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기반으로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이루어짐 </a:t>
            </a:r>
            <a:r>
              <a:rPr sz="1350" spc="-10" dirty="0">
                <a:latin typeface="BM HANNA Air"/>
                <a:cs typeface="BM HANNA Air"/>
              </a:rPr>
              <a:t>모든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IT</a:t>
            </a:r>
            <a:r>
              <a:rPr sz="1200" spc="-2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직무에서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활용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가능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615"/>
              </a:spcBef>
            </a:pPr>
            <a:r>
              <a:rPr sz="1350" spc="-10" dirty="0">
                <a:latin typeface="BM HANNA Air"/>
                <a:cs typeface="BM HANNA Air"/>
              </a:rPr>
              <a:t>개발자</a:t>
            </a:r>
            <a:r>
              <a:rPr sz="1200" spc="-10" dirty="0">
                <a:latin typeface="Liberation Sans"/>
                <a:cs typeface="Liberation Sans"/>
              </a:rPr>
              <a:t>(FE</a:t>
            </a:r>
            <a:r>
              <a:rPr sz="1200" spc="-2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/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BE)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/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마케터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/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기획자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/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디자이너</a:t>
            </a:r>
            <a:endParaRPr sz="1350" dirty="0">
              <a:latin typeface="BM HANNA Air"/>
              <a:cs typeface="BM HANNA Air"/>
            </a:endParaRPr>
          </a:p>
          <a:p>
            <a:pPr marL="292735" marR="6350" indent="273685">
              <a:lnSpc>
                <a:spcPct val="157400"/>
              </a:lnSpc>
            </a:pPr>
            <a:r>
              <a:rPr sz="1350" dirty="0">
                <a:latin typeface="BM HANNA Air"/>
                <a:cs typeface="BM HANNA Air"/>
              </a:rPr>
              <a:t>중간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단계를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거쳐서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것과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직접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접근할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다름 </a:t>
            </a:r>
            <a:r>
              <a:rPr sz="1350" spc="-30" dirty="0">
                <a:latin typeface="BM HANNA Air"/>
                <a:cs typeface="BM HANNA Air"/>
              </a:rPr>
              <a:t>데이터베이스에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기본적인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이해를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바탕으로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소통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가능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694" y="5607481"/>
            <a:ext cx="5245100" cy="3246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 smtClean="0">
                <a:latin typeface="Liberation Sans"/>
                <a:cs typeface="Liberation Sans"/>
              </a:rPr>
              <a:t> </a:t>
            </a:r>
            <a:r>
              <a:rPr sz="1800" b="1" spc="-60" dirty="0" smtClean="0">
                <a:latin typeface="Liberation Sans"/>
                <a:cs typeface="Liberation Sans"/>
              </a:rPr>
              <a:t> </a:t>
            </a:r>
            <a:r>
              <a:rPr sz="2000" spc="-35" dirty="0">
                <a:latin typeface="BM HANNA Air"/>
                <a:cs typeface="BM HANNA Air"/>
              </a:rPr>
              <a:t>데이터와</a:t>
            </a:r>
            <a:r>
              <a:rPr sz="2000" spc="-160" dirty="0">
                <a:latin typeface="BM HANNA Air"/>
                <a:cs typeface="BM HANNA Air"/>
              </a:rPr>
              <a:t> </a:t>
            </a:r>
            <a:r>
              <a:rPr sz="2000" spc="-10" dirty="0">
                <a:latin typeface="BM HANNA Air"/>
                <a:cs typeface="BM HANNA Air"/>
              </a:rPr>
              <a:t>데이터베이스</a:t>
            </a:r>
            <a:endParaRPr sz="2000" dirty="0">
              <a:latin typeface="BM HANNA Air"/>
              <a:cs typeface="BM HANNA Ai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200" y="6631037"/>
            <a:ext cx="6731000" cy="28352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1) </a:t>
            </a:r>
            <a:r>
              <a:rPr sz="1350" spc="-10" dirty="0">
                <a:latin typeface="BM HANNA Air"/>
                <a:cs typeface="BM HANNA Air"/>
              </a:rPr>
              <a:t>데이터</a:t>
            </a:r>
            <a:r>
              <a:rPr sz="1200" spc="-10" dirty="0">
                <a:latin typeface="Liberation Sans"/>
                <a:cs typeface="Liberation Sans"/>
              </a:rPr>
              <a:t>(Data)</a:t>
            </a:r>
            <a:r>
              <a:rPr sz="1350" spc="-10" dirty="0">
                <a:latin typeface="BM HANNA Air"/>
                <a:cs typeface="BM HANNA Air"/>
              </a:rPr>
              <a:t>란</a:t>
            </a:r>
            <a:r>
              <a:rPr sz="1200" spc="-10" dirty="0">
                <a:latin typeface="Liberation Sans"/>
                <a:cs typeface="Liberation Sans"/>
              </a:rPr>
              <a:t>?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>
              <a:lnSpc>
                <a:spcPct val="100000"/>
              </a:lnSpc>
            </a:pPr>
            <a:r>
              <a:rPr sz="1700" spc="-10" dirty="0">
                <a:latin typeface="BM HANNA Air"/>
                <a:cs typeface="BM HANNA Air"/>
              </a:rPr>
              <a:t>데이터</a:t>
            </a:r>
            <a:r>
              <a:rPr sz="1500" b="1" spc="-10" dirty="0">
                <a:latin typeface="Liberation Sans"/>
                <a:cs typeface="Liberation Sans"/>
              </a:rPr>
              <a:t>(Data)</a:t>
            </a:r>
            <a:endParaRPr sz="15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635"/>
              </a:spcBef>
            </a:pPr>
            <a:r>
              <a:rPr sz="1350" spc="-10" dirty="0">
                <a:latin typeface="BM HANNA Air"/>
                <a:cs typeface="BM HANNA Air"/>
              </a:rPr>
              <a:t>데이터는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‘</a:t>
            </a:r>
            <a:r>
              <a:rPr sz="1350" spc="-10" dirty="0">
                <a:latin typeface="BM HANNA Air"/>
                <a:cs typeface="BM HANNA Air"/>
              </a:rPr>
              <a:t>정보</a:t>
            </a:r>
            <a:r>
              <a:rPr sz="1200" spc="-10" dirty="0">
                <a:latin typeface="Liberation Sans"/>
                <a:cs typeface="Liberation Sans"/>
              </a:rPr>
              <a:t>(information)’</a:t>
            </a:r>
            <a:endParaRPr sz="1200" dirty="0">
              <a:latin typeface="Liberation Sans"/>
              <a:cs typeface="Liberation Sans"/>
            </a:endParaRPr>
          </a:p>
          <a:p>
            <a:pPr marL="292735" marR="1338580" indent="273685">
              <a:lnSpc>
                <a:spcPct val="157400"/>
              </a:lnSpc>
            </a:pPr>
            <a:r>
              <a:rPr sz="1350" dirty="0">
                <a:latin typeface="BM HANNA Air"/>
                <a:cs typeface="BM HANNA Air"/>
              </a:rPr>
              <a:t>단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저장이나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처리에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효율적인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형태로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변환된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정보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시대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855"/>
              </a:spcBef>
            </a:pPr>
            <a:r>
              <a:rPr sz="1350" dirty="0">
                <a:latin typeface="BM HANNA Air"/>
                <a:cs typeface="BM HANNA Air"/>
              </a:rPr>
              <a:t>매일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초당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2</a:t>
            </a:r>
            <a:r>
              <a:rPr sz="1350" spc="-20" dirty="0">
                <a:latin typeface="BM HANNA Air"/>
                <a:cs typeface="BM HANNA Air"/>
              </a:rPr>
              <a:t>억개의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메일이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전송되고</a:t>
            </a:r>
            <a:r>
              <a:rPr sz="1200" dirty="0">
                <a:latin typeface="Liberation Sans"/>
                <a:cs typeface="Liberation Sans"/>
              </a:rPr>
              <a:t>, 3</a:t>
            </a:r>
            <a:r>
              <a:rPr sz="1350" dirty="0">
                <a:latin typeface="BM HANNA Air"/>
                <a:cs typeface="BM HANNA Air"/>
              </a:rPr>
              <a:t>만명이상이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넷플릭스를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시청하며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Liberation Sans"/>
                <a:cs typeface="Liberation Sans"/>
              </a:rPr>
              <a:t>2020</a:t>
            </a:r>
            <a:r>
              <a:rPr sz="1350" dirty="0">
                <a:latin typeface="BM HANNA Air"/>
                <a:cs typeface="BM HANNA Air"/>
              </a:rPr>
              <a:t>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55" dirty="0">
                <a:latin typeface="BM HANNA Air"/>
                <a:cs typeface="BM HANNA Air"/>
              </a:rPr>
              <a:t>기준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배달의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민족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평균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주문이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약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6</a:t>
            </a:r>
            <a:r>
              <a:rPr sz="1350" dirty="0">
                <a:latin typeface="BM HANNA Air"/>
                <a:cs typeface="BM HANNA Air"/>
              </a:rPr>
              <a:t>천만건을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돌파</a:t>
            </a:r>
            <a:endParaRPr sz="1350" dirty="0">
              <a:latin typeface="BM HANNA Air"/>
              <a:cs typeface="BM HANNA Air"/>
            </a:endParaRPr>
          </a:p>
          <a:p>
            <a:pPr marL="567055" marR="560070">
              <a:lnSpc>
                <a:spcPct val="152800"/>
              </a:lnSpc>
              <a:spcBef>
                <a:spcPts val="75"/>
              </a:spcBef>
            </a:pPr>
            <a:r>
              <a:rPr sz="1350" spc="-50" dirty="0">
                <a:latin typeface="BM HANNA Air"/>
                <a:cs typeface="BM HANNA Air"/>
              </a:rPr>
              <a:t>전세계의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90%</a:t>
            </a:r>
            <a:r>
              <a:rPr sz="1350" spc="-20" dirty="0">
                <a:latin typeface="BM HANNA Air"/>
                <a:cs typeface="BM HANNA Air"/>
              </a:rPr>
              <a:t>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2015</a:t>
            </a:r>
            <a:r>
              <a:rPr sz="1350" dirty="0">
                <a:latin typeface="BM HANNA Air"/>
                <a:cs typeface="BM HANNA Air"/>
              </a:rPr>
              <a:t>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생성된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(IBM) </a:t>
            </a: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dirty="0" smtClean="0">
                <a:latin typeface="BM HANNA Air"/>
                <a:cs typeface="BM HANNA Air"/>
              </a:rPr>
              <a:t>년</a:t>
            </a:r>
            <a:endParaRPr lang="en-US" sz="1350" dirty="0" smtClean="0">
              <a:latin typeface="BM HANNA Air"/>
              <a:cs typeface="BM HANNA Air"/>
            </a:endParaRPr>
          </a:p>
          <a:p>
            <a:pPr marL="567055" marR="560070">
              <a:lnSpc>
                <a:spcPct val="152800"/>
              </a:lnSpc>
              <a:spcBef>
                <a:spcPts val="75"/>
              </a:spcBef>
            </a:pPr>
            <a:r>
              <a:rPr sz="1350" spc="-70" dirty="0" smtClean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전세계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생성량은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30" dirty="0">
                <a:latin typeface="Liberation Sans"/>
                <a:cs typeface="Liberation Sans"/>
              </a:rPr>
              <a:t>175ZB</a:t>
            </a:r>
            <a:r>
              <a:rPr sz="1350" spc="-30" dirty="0">
                <a:latin typeface="BM HANNA Air"/>
                <a:cs typeface="BM HANNA Air"/>
              </a:rPr>
              <a:t>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것</a:t>
            </a:r>
            <a:r>
              <a:rPr sz="1200" spc="-10" dirty="0">
                <a:latin typeface="Liberation Sans"/>
                <a:cs typeface="Liberation Sans"/>
              </a:rPr>
              <a:t>(Seagate)</a:t>
            </a:r>
            <a:endParaRPr sz="1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857250"/>
            <a:ext cx="4772149" cy="159460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34069" y="3295650"/>
            <a:ext cx="6348810" cy="6357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1</a:t>
            </a:r>
            <a:r>
              <a:rPr sz="1200" spc="-40" dirty="0">
                <a:latin typeface="Liberation Sans"/>
                <a:cs typeface="Liberation Sans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Tera </a:t>
            </a:r>
            <a:r>
              <a:rPr sz="1200" dirty="0">
                <a:latin typeface="Liberation Sans"/>
                <a:cs typeface="Liberation Sans"/>
              </a:rPr>
              <a:t>==</a:t>
            </a:r>
            <a:r>
              <a:rPr sz="1200" spc="-1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1000</a:t>
            </a:r>
            <a:r>
              <a:rPr sz="1200" spc="-15" dirty="0">
                <a:latin typeface="Liberation Sans"/>
                <a:cs typeface="Liberation Sans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Giga</a:t>
            </a:r>
            <a:endParaRPr sz="1200" dirty="0">
              <a:latin typeface="Liberation Sans"/>
              <a:cs typeface="Liberation Sans"/>
            </a:endParaRPr>
          </a:p>
          <a:p>
            <a:pPr marL="841375">
              <a:lnSpc>
                <a:spcPct val="100000"/>
              </a:lnSpc>
              <a:spcBef>
                <a:spcPts val="1110"/>
              </a:spcBef>
            </a:pPr>
            <a:r>
              <a:rPr sz="1200" dirty="0">
                <a:latin typeface="Liberation Sans"/>
                <a:cs typeface="Liberation Sans"/>
              </a:rPr>
              <a:t>1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Peta == 1000</a:t>
            </a:r>
            <a:r>
              <a:rPr sz="1200" spc="-25" dirty="0">
                <a:latin typeface="Liberation Sans"/>
                <a:cs typeface="Liberation Sans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Tera</a:t>
            </a:r>
            <a:endParaRPr sz="1200" dirty="0">
              <a:latin typeface="Liberation Sans"/>
              <a:cs typeface="Liberation Sans"/>
            </a:endParaRPr>
          </a:p>
          <a:p>
            <a:pPr marL="841375">
              <a:lnSpc>
                <a:spcPct val="100000"/>
              </a:lnSpc>
              <a:spcBef>
                <a:spcPts val="1110"/>
              </a:spcBef>
            </a:pPr>
            <a:r>
              <a:rPr sz="1200" dirty="0">
                <a:latin typeface="Liberation Sans"/>
                <a:cs typeface="Liberation Sans"/>
              </a:rPr>
              <a:t>1 Exa == 1000 </a:t>
            </a:r>
            <a:r>
              <a:rPr sz="1200" spc="-20" dirty="0">
                <a:latin typeface="Liberation Sans"/>
                <a:cs typeface="Liberation Sans"/>
              </a:rPr>
              <a:t>Peta</a:t>
            </a:r>
            <a:endParaRPr sz="1200" dirty="0">
              <a:latin typeface="Liberation Sans"/>
              <a:cs typeface="Liberation Sans"/>
            </a:endParaRPr>
          </a:p>
          <a:p>
            <a:pPr marL="841375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latin typeface="Liberation Sans"/>
                <a:cs typeface="Liberation Sans"/>
              </a:rPr>
              <a:t>1 Zeta == 1000 </a:t>
            </a:r>
            <a:r>
              <a:rPr sz="1200" dirty="0" err="1">
                <a:latin typeface="Liberation Sans"/>
                <a:cs typeface="Liberation Sans"/>
              </a:rPr>
              <a:t>Exa</a:t>
            </a:r>
            <a:r>
              <a:rPr sz="1200" dirty="0">
                <a:latin typeface="Liberation Sans"/>
                <a:cs typeface="Liberation Sans"/>
              </a:rPr>
              <a:t> </a:t>
            </a:r>
            <a:endParaRPr lang="en-US" sz="1400" spc="155" dirty="0" smtClean="0">
              <a:latin typeface="Symbola"/>
              <a:cs typeface="Symbola"/>
            </a:endParaRPr>
          </a:p>
          <a:p>
            <a:pPr marL="841375">
              <a:lnSpc>
                <a:spcPct val="100000"/>
              </a:lnSpc>
              <a:spcBef>
                <a:spcPts val="835"/>
              </a:spcBef>
            </a:pPr>
            <a:r>
              <a:rPr sz="1350" dirty="0" smtClean="0">
                <a:latin typeface="BM HANNA Air"/>
                <a:cs typeface="BM HANNA Air"/>
              </a:rPr>
              <a:t>즉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-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매순간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엄청난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축적되고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있음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730"/>
              </a:spcBef>
            </a:pPr>
            <a:r>
              <a:rPr sz="1350" spc="-40" dirty="0">
                <a:latin typeface="BM HANNA Air"/>
                <a:cs typeface="BM HANNA Air"/>
              </a:rPr>
              <a:t>무한하게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증가하는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60" dirty="0">
                <a:latin typeface="BM HANNA Air"/>
                <a:cs typeface="BM HANNA Air"/>
              </a:rPr>
              <a:t>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‘</a:t>
            </a:r>
            <a:r>
              <a:rPr sz="1350" dirty="0">
                <a:latin typeface="BM HANNA Air"/>
                <a:cs typeface="BM HANNA Air"/>
              </a:rPr>
              <a:t>잘</a:t>
            </a:r>
            <a:r>
              <a:rPr sz="1200" dirty="0">
                <a:latin typeface="Liberation Sans"/>
                <a:cs typeface="Liberation Sans"/>
              </a:rPr>
              <a:t>’</a:t>
            </a:r>
            <a:r>
              <a:rPr sz="1200" spc="-25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저장하고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관리하는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기술이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 err="1">
                <a:latin typeface="BM HANNA Air"/>
                <a:cs typeface="BM HANNA Air"/>
              </a:rPr>
              <a:t>필요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endParaRPr sz="1400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</a:pPr>
            <a:endParaRPr sz="1200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 dirty="0">
              <a:latin typeface="Symbola"/>
              <a:cs typeface="Symbol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Liberation Sans"/>
                <a:cs typeface="Liberation Sans"/>
              </a:rPr>
              <a:t>2)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200" spc="-10" dirty="0">
                <a:latin typeface="Liberation Sans"/>
                <a:cs typeface="Liberation Sans"/>
              </a:rPr>
              <a:t>(Database)</a:t>
            </a:r>
            <a:r>
              <a:rPr sz="1350" spc="-10" dirty="0">
                <a:latin typeface="BM HANNA Air"/>
                <a:cs typeface="BM HANNA Air"/>
              </a:rPr>
              <a:t>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DBMS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R="3115310" algn="ctr">
              <a:lnSpc>
                <a:spcPct val="100000"/>
              </a:lnSpc>
            </a:pPr>
            <a:r>
              <a:rPr sz="1700" spc="-90" dirty="0">
                <a:latin typeface="BM HANNA Air"/>
                <a:cs typeface="BM HANNA Air"/>
              </a:rPr>
              <a:t>우리에게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익숙한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데이터</a:t>
            </a:r>
            <a:endParaRPr sz="1700" dirty="0">
              <a:latin typeface="BM HANNA Air"/>
              <a:cs typeface="BM HANNA Air"/>
            </a:endParaRPr>
          </a:p>
          <a:p>
            <a:pPr marR="3155950" algn="ctr">
              <a:lnSpc>
                <a:spcPct val="100000"/>
              </a:lnSpc>
              <a:spcBef>
                <a:spcPts val="710"/>
              </a:spcBef>
            </a:pP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저장하자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!</a:t>
            </a:r>
            <a:endParaRPr sz="1200" dirty="0">
              <a:latin typeface="Liberation Sans"/>
              <a:cs typeface="Liberation Sans"/>
            </a:endParaRPr>
          </a:p>
          <a:p>
            <a:pPr marL="560705" marR="2274570" indent="5715">
              <a:lnSpc>
                <a:spcPts val="2550"/>
              </a:lnSpc>
              <a:spcBef>
                <a:spcPts val="165"/>
              </a:spcBef>
            </a:pPr>
            <a:r>
              <a:rPr sz="1350" spc="-25" dirty="0">
                <a:latin typeface="BM HANNA Air"/>
                <a:cs typeface="BM HANNA Air"/>
              </a:rPr>
              <a:t>대부분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표</a:t>
            </a:r>
            <a:r>
              <a:rPr sz="1200" spc="-20" dirty="0">
                <a:latin typeface="Liberation Sans"/>
                <a:cs typeface="Liberation Sans"/>
              </a:rPr>
              <a:t>(</a:t>
            </a:r>
            <a:r>
              <a:rPr sz="1350" spc="-20" dirty="0">
                <a:latin typeface="BM HANNA Air"/>
                <a:cs typeface="BM HANNA Air"/>
              </a:rPr>
              <a:t>스프레드시트</a:t>
            </a:r>
            <a:r>
              <a:rPr sz="1200" spc="-20" dirty="0">
                <a:latin typeface="Liberation Sans"/>
                <a:cs typeface="Liberation Sans"/>
              </a:rPr>
              <a:t>)</a:t>
            </a:r>
            <a:r>
              <a:rPr sz="1350" spc="-20" dirty="0">
                <a:latin typeface="BM HANNA Air"/>
                <a:cs typeface="BM HANNA Air"/>
              </a:rPr>
              <a:t>를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떠올림 </a:t>
            </a:r>
            <a:r>
              <a:rPr sz="1350" dirty="0">
                <a:latin typeface="BM HANNA Air"/>
                <a:cs typeface="BM HANNA Air"/>
              </a:rPr>
              <a:t>무엇이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불편할까</a:t>
            </a:r>
            <a:r>
              <a:rPr sz="1200" dirty="0">
                <a:latin typeface="Liberation Sans"/>
                <a:cs typeface="Liberation Sans"/>
              </a:rPr>
              <a:t>?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400" spc="-50" dirty="0">
                <a:latin typeface="Symbola"/>
                <a:cs typeface="Symbola"/>
              </a:rPr>
              <a:t>🤔</a:t>
            </a:r>
            <a:endParaRPr sz="1400" dirty="0">
              <a:latin typeface="Symbola"/>
              <a:cs typeface="Symbola"/>
            </a:endParaRPr>
          </a:p>
          <a:p>
            <a:pPr marL="841375">
              <a:lnSpc>
                <a:spcPct val="100000"/>
              </a:lnSpc>
              <a:spcBef>
                <a:spcPts val="615"/>
              </a:spcBef>
            </a:pPr>
            <a:r>
              <a:rPr sz="1350" spc="-40" dirty="0">
                <a:latin typeface="BM HANNA Air"/>
                <a:cs typeface="BM HANNA Air"/>
              </a:rPr>
              <a:t>무한하게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커질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없음</a:t>
            </a:r>
            <a:endParaRPr sz="1350" dirty="0">
              <a:latin typeface="BM HANNA Air"/>
              <a:cs typeface="BM HANNA Air"/>
            </a:endParaRPr>
          </a:p>
          <a:p>
            <a:pPr marL="841375" marR="2437765">
              <a:lnSpc>
                <a:spcPct val="152800"/>
              </a:lnSpc>
              <a:spcBef>
                <a:spcPts val="75"/>
              </a:spcBef>
            </a:pP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보안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측면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관리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불가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무결성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보장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불가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</a:pPr>
            <a:r>
              <a:rPr sz="1700" spc="-40" dirty="0">
                <a:latin typeface="BM HANNA Air"/>
                <a:cs typeface="BM HANNA Air"/>
              </a:rPr>
              <a:t>데이터베이스</a:t>
            </a:r>
            <a:r>
              <a:rPr sz="1500" b="1" spc="-40" dirty="0">
                <a:latin typeface="Liberation Sans"/>
                <a:cs typeface="Liberation Sans"/>
              </a:rPr>
              <a:t>(Database)</a:t>
            </a:r>
            <a:r>
              <a:rPr sz="1700" spc="-40" dirty="0">
                <a:latin typeface="BM HANNA Air"/>
                <a:cs typeface="BM HANNA Air"/>
              </a:rPr>
              <a:t>와</a:t>
            </a:r>
            <a:r>
              <a:rPr sz="1700" spc="10" dirty="0">
                <a:latin typeface="BM HANNA Air"/>
                <a:cs typeface="BM HANNA Air"/>
              </a:rPr>
              <a:t> </a:t>
            </a:r>
            <a:r>
              <a:rPr sz="1500" b="1" spc="-20" dirty="0">
                <a:latin typeface="Liberation Sans"/>
                <a:cs typeface="Liberation Sans"/>
              </a:rPr>
              <a:t>DBMS</a:t>
            </a:r>
            <a:endParaRPr sz="15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Liberation Sans"/>
                <a:cs typeface="Liberation Sans"/>
              </a:rPr>
              <a:t>“</a:t>
            </a:r>
            <a:r>
              <a:rPr sz="1200" i="1" dirty="0">
                <a:latin typeface="Liberation Sans"/>
                <a:cs typeface="Liberation Sans"/>
              </a:rPr>
              <a:t>A</a:t>
            </a:r>
            <a:r>
              <a:rPr sz="1200" i="1" spc="-50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database is an organized collection of </a:t>
            </a:r>
            <a:r>
              <a:rPr sz="1200" i="1" spc="-10" dirty="0">
                <a:latin typeface="Liberation Sans"/>
                <a:cs typeface="Liberation Sans"/>
              </a:rPr>
              <a:t>data</a:t>
            </a:r>
            <a:r>
              <a:rPr sz="1200" spc="-10" dirty="0">
                <a:latin typeface="Liberation Sans"/>
                <a:cs typeface="Liberation Sans"/>
              </a:rPr>
              <a:t>”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210"/>
              </a:spcBef>
            </a:pPr>
            <a:r>
              <a:rPr sz="1350" spc="-10" dirty="0">
                <a:latin typeface="BM HANNA Air"/>
                <a:cs typeface="BM HANNA Air"/>
              </a:rPr>
              <a:t>데이터베이스는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조직화된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모음이다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855"/>
              </a:spcBef>
            </a:pP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모아놓은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데이터들을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관리하는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프로그램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==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DBMS</a:t>
            </a:r>
            <a:endParaRPr sz="1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08000" y="2076450"/>
            <a:ext cx="6705600" cy="6703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DBMS (Database Management </a:t>
            </a:r>
            <a:r>
              <a:rPr sz="1200" spc="-10" dirty="0">
                <a:latin typeface="Liberation Sans"/>
                <a:cs typeface="Liberation Sans"/>
              </a:rPr>
              <a:t>System)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i="1" dirty="0">
                <a:latin typeface="Liberation Sans"/>
                <a:cs typeface="Liberation Sans"/>
              </a:rPr>
              <a:t>Database management systems (DBMSs) </a:t>
            </a:r>
            <a:r>
              <a:rPr sz="1200" i="1" spc="-25" dirty="0">
                <a:latin typeface="Liberation Sans"/>
                <a:cs typeface="Liberation Sans"/>
              </a:rPr>
              <a:t>are</a:t>
            </a:r>
            <a:endParaRPr sz="1200" dirty="0">
              <a:latin typeface="Liberation Sans"/>
              <a:cs typeface="Liberation Sans"/>
            </a:endParaRPr>
          </a:p>
          <a:p>
            <a:pPr marL="12700" marR="1833880">
              <a:lnSpc>
                <a:spcPct val="250000"/>
              </a:lnSpc>
            </a:pPr>
            <a:r>
              <a:rPr sz="1200" i="1" dirty="0">
                <a:latin typeface="Liberation Sans"/>
                <a:cs typeface="Liberation Sans"/>
              </a:rPr>
              <a:t>specially designed software applications </a:t>
            </a:r>
            <a:r>
              <a:rPr sz="1200" i="1" spc="-20" dirty="0">
                <a:latin typeface="Liberation Sans"/>
                <a:cs typeface="Liberation Sans"/>
              </a:rPr>
              <a:t>that </a:t>
            </a:r>
            <a:r>
              <a:rPr sz="1200" i="1" dirty="0">
                <a:latin typeface="Liberation Sans"/>
                <a:cs typeface="Liberation Sans"/>
              </a:rPr>
              <a:t>interact</a:t>
            </a:r>
            <a:r>
              <a:rPr sz="1200" i="1" spc="-15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with</a:t>
            </a:r>
            <a:r>
              <a:rPr sz="1200" i="1" spc="-10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the</a:t>
            </a:r>
            <a:r>
              <a:rPr sz="1200" i="1" spc="-10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user,</a:t>
            </a:r>
            <a:r>
              <a:rPr sz="1200" i="1" spc="-10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other</a:t>
            </a:r>
            <a:r>
              <a:rPr sz="1200" i="1" spc="-10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applications,</a:t>
            </a:r>
            <a:r>
              <a:rPr sz="1200" i="1" spc="-15" dirty="0">
                <a:latin typeface="Liberation Sans"/>
                <a:cs typeface="Liberation Sans"/>
              </a:rPr>
              <a:t> </a:t>
            </a:r>
            <a:r>
              <a:rPr sz="1200" i="1" dirty="0">
                <a:latin typeface="Liberation Sans"/>
                <a:cs typeface="Liberation Sans"/>
              </a:rPr>
              <a:t>and</a:t>
            </a:r>
            <a:r>
              <a:rPr sz="1200" i="1" spc="-10" dirty="0">
                <a:latin typeface="Liberation Sans"/>
                <a:cs typeface="Liberation Sans"/>
              </a:rPr>
              <a:t> </a:t>
            </a:r>
            <a:r>
              <a:rPr sz="1200" i="1" spc="-25" dirty="0">
                <a:latin typeface="Liberation Sans"/>
                <a:cs typeface="Liberation Sans"/>
              </a:rPr>
              <a:t>the </a:t>
            </a:r>
            <a:r>
              <a:rPr sz="1200" i="1" dirty="0">
                <a:latin typeface="Liberation Sans"/>
                <a:cs typeface="Liberation Sans"/>
              </a:rPr>
              <a:t>database itself to capture and analyze </a:t>
            </a:r>
            <a:r>
              <a:rPr sz="1200" i="1" spc="-20" dirty="0">
                <a:latin typeface="Liberation Sans"/>
                <a:cs typeface="Liberation Sans"/>
              </a:rPr>
              <a:t>data</a:t>
            </a:r>
            <a:endParaRPr sz="1200" dirty="0">
              <a:latin typeface="Liberation Sans"/>
              <a:cs typeface="Liberation Sans"/>
            </a:endParaRPr>
          </a:p>
          <a:p>
            <a:pPr marL="12700" marR="1143000">
              <a:lnSpc>
                <a:spcPct val="111100"/>
              </a:lnSpc>
              <a:spcBef>
                <a:spcPts val="630"/>
              </a:spcBef>
            </a:pPr>
            <a:r>
              <a:rPr sz="1200" spc="-10" dirty="0">
                <a:latin typeface="Liberation Sans"/>
                <a:cs typeface="Liberation Sans"/>
              </a:rPr>
              <a:t>DBMS</a:t>
            </a:r>
            <a:r>
              <a:rPr sz="1350" spc="-10" dirty="0">
                <a:latin typeface="BM HANNA Air"/>
                <a:cs typeface="BM HANNA Air"/>
              </a:rPr>
              <a:t>는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사용자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프로그램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또는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데이터베이스와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소통하며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관리하고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분석하는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특별하게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고안된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소프트웨어</a:t>
            </a:r>
            <a:endParaRPr sz="135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Liberation Sans"/>
                <a:cs typeface="Liberation Sans"/>
              </a:rPr>
              <a:t>==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Database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조작하는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 err="1">
                <a:latin typeface="BM HANNA Air"/>
                <a:cs typeface="BM HANNA Air"/>
              </a:rPr>
              <a:t>프로그램</a:t>
            </a:r>
            <a:r>
              <a:rPr sz="1350" spc="-85" dirty="0">
                <a:latin typeface="BM HANNA Air"/>
                <a:cs typeface="BM HANNA Air"/>
              </a:rPr>
              <a:t> </a:t>
            </a:r>
            <a:endParaRPr sz="1400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 dirty="0">
              <a:latin typeface="Symbola"/>
              <a:cs typeface="Symbola"/>
            </a:endParaRPr>
          </a:p>
          <a:p>
            <a:pPr marL="286385" marR="4060825" indent="-274320">
              <a:lnSpc>
                <a:spcPct val="170300"/>
              </a:lnSpc>
            </a:pPr>
            <a:r>
              <a:rPr lang="en-US" sz="1350" spc="-20" dirty="0" smtClean="0">
                <a:latin typeface="BM HANNA Air"/>
                <a:cs typeface="BM HANNA Air"/>
              </a:rPr>
              <a:t>     </a:t>
            </a:r>
            <a:r>
              <a:rPr sz="1350" spc="-20" dirty="0" err="1" smtClean="0">
                <a:latin typeface="BM HANNA Air"/>
                <a:cs typeface="BM HANNA Air"/>
              </a:rPr>
              <a:t>여러가지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DBMS </a:t>
            </a:r>
            <a:r>
              <a:rPr sz="1200" spc="-10" dirty="0">
                <a:latin typeface="Liberation Sans"/>
                <a:cs typeface="Liberation Sans"/>
              </a:rPr>
              <a:t>SQLite </a:t>
            </a:r>
            <a:r>
              <a:rPr sz="1200" spc="-10" dirty="0" smtClean="0">
                <a:latin typeface="Liberation Sans"/>
                <a:cs typeface="Liberation Sans"/>
              </a:rPr>
              <a:t>MySQL ORACLE</a:t>
            </a:r>
            <a:endParaRPr sz="1200" dirty="0">
              <a:latin typeface="Liberation Sans"/>
              <a:cs typeface="Liberation Sans"/>
            </a:endParaRPr>
          </a:p>
          <a:p>
            <a:pPr marL="286385" marR="3999865">
              <a:lnSpc>
                <a:spcPct val="174500"/>
              </a:lnSpc>
              <a:spcBef>
                <a:spcPts val="35"/>
              </a:spcBef>
            </a:pPr>
            <a:r>
              <a:rPr sz="1200" spc="-10" dirty="0">
                <a:latin typeface="Liberation Sans"/>
                <a:cs typeface="Liberation Sans"/>
              </a:rPr>
              <a:t>PostgreSQL mongoDB MariaDB</a:t>
            </a:r>
            <a:endParaRPr sz="1200" dirty="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960"/>
              </a:spcBef>
            </a:pPr>
            <a:r>
              <a:rPr sz="1200" spc="-50" dirty="0">
                <a:latin typeface="Liberation Sans"/>
                <a:cs typeface="Liberation Sans"/>
              </a:rPr>
              <a:t>…</a:t>
            </a:r>
            <a:endParaRPr sz="1200" dirty="0">
              <a:latin typeface="Liberation Sans"/>
              <a:cs typeface="Liberation Sans"/>
            </a:endParaRPr>
          </a:p>
          <a:p>
            <a:pPr marL="286385" marR="1811655" indent="-274320">
              <a:lnSpc>
                <a:spcPct val="150300"/>
              </a:lnSpc>
              <a:spcBef>
                <a:spcPts val="65"/>
              </a:spcBef>
            </a:pPr>
            <a:r>
              <a:rPr lang="en-US" sz="1350" dirty="0" smtClean="0">
                <a:latin typeface="BM HANNA Air"/>
                <a:cs typeface="BM HANNA Air"/>
              </a:rPr>
              <a:t>          </a:t>
            </a:r>
            <a:r>
              <a:rPr sz="1350" dirty="0" err="1" smtClean="0">
                <a:latin typeface="BM HANNA Air"/>
                <a:cs typeface="BM HANNA Air"/>
              </a:rPr>
              <a:t>각각의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DBMS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마다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사용하는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SQL</a:t>
            </a:r>
            <a:r>
              <a:rPr sz="1350" dirty="0">
                <a:latin typeface="BM HANNA Air"/>
                <a:cs typeface="BM HANNA Air"/>
              </a:rPr>
              <a:t>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 err="1">
                <a:latin typeface="BM HANNA Air"/>
                <a:cs typeface="BM HANNA Air"/>
              </a:rPr>
              <a:t>조금씩</a:t>
            </a:r>
            <a:r>
              <a:rPr sz="1350" spc="-25" dirty="0">
                <a:latin typeface="BM HANNA Air"/>
                <a:cs typeface="BM HANNA Air"/>
              </a:rPr>
              <a:t> </a:t>
            </a:r>
            <a:r>
              <a:rPr sz="1350" spc="90" dirty="0" err="1" smtClean="0">
                <a:latin typeface="BM HANNA Air"/>
                <a:cs typeface="BM HANNA Air"/>
              </a:rPr>
              <a:t>다름</a:t>
            </a:r>
            <a:r>
              <a:rPr lang="en-US" sz="1400" spc="90" dirty="0" smtClean="0">
                <a:latin typeface="Symbola"/>
                <a:cs typeface="Symbola"/>
              </a:rPr>
              <a:t>  ,</a:t>
            </a:r>
          </a:p>
          <a:p>
            <a:pPr marL="286385" marR="1811655" indent="-274320">
              <a:lnSpc>
                <a:spcPct val="150300"/>
              </a:lnSpc>
              <a:spcBef>
                <a:spcPts val="65"/>
              </a:spcBef>
            </a:pPr>
            <a:r>
              <a:rPr sz="1400" spc="60" dirty="0" smtClean="0">
                <a:latin typeface="Symbola"/>
                <a:cs typeface="Symbola"/>
              </a:rPr>
              <a:t> </a:t>
            </a:r>
            <a:r>
              <a:rPr lang="en-US" sz="1400" spc="60" dirty="0" smtClean="0">
                <a:latin typeface="Symbola"/>
                <a:cs typeface="Symbola"/>
              </a:rPr>
              <a:t>       </a:t>
            </a:r>
            <a:r>
              <a:rPr sz="1350" spc="-30" dirty="0" smtClean="0">
                <a:latin typeface="BM HANNA Air"/>
                <a:cs typeface="BM HANNA Air"/>
              </a:rPr>
              <a:t>큰</a:t>
            </a:r>
            <a:r>
              <a:rPr sz="1350" spc="-80" dirty="0" smtClean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골자는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비슷하다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!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0" dirty="0" err="1">
                <a:latin typeface="BM HANNA Air"/>
                <a:cs typeface="BM HANNA Air"/>
              </a:rPr>
              <a:t>디테일이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25" dirty="0" err="1" smtClean="0">
                <a:latin typeface="BM HANNA Air"/>
                <a:cs typeface="BM HANNA Air"/>
              </a:rPr>
              <a:t>다르다</a:t>
            </a:r>
            <a:endParaRPr sz="1350" dirty="0" smtClean="0">
              <a:latin typeface="BM HANNA Air"/>
              <a:cs typeface="BM HANNA Air"/>
            </a:endParaRPr>
          </a:p>
          <a:p>
            <a:pPr marL="560705">
              <a:lnSpc>
                <a:spcPct val="100000"/>
              </a:lnSpc>
              <a:spcBef>
                <a:spcPts val="930"/>
              </a:spcBef>
            </a:pPr>
            <a:r>
              <a:rPr sz="1350" spc="-10" dirty="0" err="1" smtClean="0">
                <a:latin typeface="BM HANNA Air"/>
                <a:cs typeface="BM HANNA Air"/>
              </a:rPr>
              <a:t>특정</a:t>
            </a:r>
            <a:r>
              <a:rPr sz="1350" spc="-70" dirty="0" smtClean="0">
                <a:latin typeface="BM HANNA Air"/>
                <a:cs typeface="BM HANNA Air"/>
              </a:rPr>
              <a:t> </a:t>
            </a:r>
            <a:r>
              <a:rPr sz="1350" spc="-10" dirty="0" err="1" smtClean="0">
                <a:latin typeface="BM HANNA Air"/>
                <a:cs typeface="BM HANNA Air"/>
              </a:rPr>
              <a:t>회사가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200" dirty="0" err="1" smtClean="0">
                <a:latin typeface="Liberation Sans"/>
                <a:cs typeface="Liberation Sans"/>
              </a:rPr>
              <a:t>SQL</a:t>
            </a:r>
            <a:r>
              <a:rPr sz="1350" dirty="0" err="1" smtClean="0">
                <a:latin typeface="BM HANNA Air"/>
                <a:cs typeface="BM HANNA Air"/>
              </a:rPr>
              <a:t>을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350" dirty="0" err="1" smtClean="0">
                <a:latin typeface="BM HANNA Air"/>
                <a:cs typeface="BM HANNA Air"/>
              </a:rPr>
              <a:t>만드는것이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350" dirty="0" err="1" smtClean="0">
                <a:latin typeface="BM HANNA Air"/>
                <a:cs typeface="BM HANNA Air"/>
              </a:rPr>
              <a:t>아닌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350" spc="-25" dirty="0" err="1" smtClean="0">
                <a:latin typeface="BM HANNA Air"/>
                <a:cs typeface="BM HANNA Air"/>
              </a:rPr>
              <a:t>국제표준화기구에서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350" dirty="0" err="1" smtClean="0">
                <a:latin typeface="BM HANNA Air"/>
                <a:cs typeface="BM HANNA Air"/>
              </a:rPr>
              <a:t>표준을</a:t>
            </a:r>
            <a:r>
              <a:rPr sz="1350" spc="-65" dirty="0" smtClean="0">
                <a:latin typeface="BM HANNA Air"/>
                <a:cs typeface="BM HANNA Air"/>
              </a:rPr>
              <a:t> </a:t>
            </a:r>
            <a:r>
              <a:rPr sz="1350" spc="-25" dirty="0" err="1" smtClean="0">
                <a:latin typeface="BM HANNA Air"/>
                <a:cs typeface="BM HANNA Air"/>
              </a:rPr>
              <a:t>만든다</a:t>
            </a:r>
            <a:endParaRPr sz="1350" dirty="0" smtClean="0">
              <a:latin typeface="BM HANNA Air"/>
              <a:cs typeface="BM HANNA Air"/>
            </a:endParaRPr>
          </a:p>
          <a:p>
            <a:pPr marL="560705">
              <a:lnSpc>
                <a:spcPct val="100000"/>
              </a:lnSpc>
              <a:spcBef>
                <a:spcPts val="130"/>
              </a:spcBef>
            </a:pPr>
            <a:endParaRPr sz="1400" dirty="0">
              <a:latin typeface="Symbola"/>
              <a:cs typeface="Symbola"/>
            </a:endParaRPr>
          </a:p>
          <a:p>
            <a:pPr marL="560705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Liberation Sans"/>
                <a:cs typeface="Liberation Sans"/>
              </a:rPr>
              <a:t>(</a:t>
            </a:r>
            <a:r>
              <a:rPr sz="1350" dirty="0">
                <a:latin typeface="BM HANNA Air"/>
                <a:cs typeface="BM HANNA Air"/>
              </a:rPr>
              <a:t>각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회사는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표준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SQL</a:t>
            </a:r>
            <a:r>
              <a:rPr sz="1350" dirty="0">
                <a:latin typeface="BM HANNA Air"/>
                <a:cs typeface="BM HANNA Air"/>
              </a:rPr>
              <a:t>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준수하면서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자신들만의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커스텀을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더함</a:t>
            </a:r>
            <a:r>
              <a:rPr sz="1200" spc="-25" dirty="0"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286385" marR="5080">
              <a:lnSpc>
                <a:spcPct val="108000"/>
              </a:lnSpc>
              <a:spcBef>
                <a:spcPts val="800"/>
              </a:spcBef>
            </a:pP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서비스에서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사용하는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데이터베이스에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따라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내가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아는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문법이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동작하지 </a:t>
            </a:r>
            <a:r>
              <a:rPr sz="1350" dirty="0">
                <a:latin typeface="BM HANNA Air"/>
                <a:cs typeface="BM HANNA Air"/>
              </a:rPr>
              <a:t>않을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 err="1">
                <a:latin typeface="BM HANNA Air"/>
                <a:cs typeface="BM HANNA Air"/>
              </a:rPr>
              <a:t>있음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endParaRPr sz="1400" dirty="0">
              <a:latin typeface="Symbola"/>
              <a:cs typeface="Symbola"/>
            </a:endParaRPr>
          </a:p>
          <a:p>
            <a:pPr marL="286385">
              <a:lnSpc>
                <a:spcPct val="100000"/>
              </a:lnSpc>
              <a:spcBef>
                <a:spcPts val="795"/>
              </a:spcBef>
            </a:pPr>
            <a:r>
              <a:rPr sz="1200" spc="-10" dirty="0">
                <a:latin typeface="Liberation Sans"/>
                <a:cs typeface="Liberation Sans"/>
              </a:rPr>
              <a:t>SQLD</a:t>
            </a:r>
            <a:r>
              <a:rPr sz="1350" spc="-10" dirty="0">
                <a:latin typeface="BM HANNA Air"/>
                <a:cs typeface="BM HANNA Air"/>
              </a:rPr>
              <a:t>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ORACLE(+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SQL</a:t>
            </a:r>
            <a:r>
              <a:rPr sz="1200" spc="-3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Server)</a:t>
            </a:r>
            <a:r>
              <a:rPr sz="1350" dirty="0">
                <a:latin typeface="BM HANNA Air"/>
                <a:cs typeface="BM HANNA Air"/>
              </a:rPr>
              <a:t>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기반으로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5" dirty="0" err="1">
                <a:latin typeface="BM HANNA Air"/>
                <a:cs typeface="BM HANNA Air"/>
              </a:rPr>
              <a:t>출제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endParaRPr sz="1400" dirty="0">
              <a:latin typeface="UKIJ Tughra"/>
              <a:cs typeface="UKIJ Tugh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624</Words>
  <Application>Microsoft Office PowerPoint</Application>
  <PresentationFormat>사용자 지정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BM HANNA Air</vt:lpstr>
      <vt:lpstr>Liberation Sans</vt:lpstr>
      <vt:lpstr>Symbola</vt:lpstr>
      <vt:lpstr>UKIJ Tughra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📕</dc:title>
  <cp:lastModifiedBy>jooyeon</cp:lastModifiedBy>
  <cp:revision>12</cp:revision>
  <dcterms:created xsi:type="dcterms:W3CDTF">2024-02-24T14:21:07Z</dcterms:created>
  <dcterms:modified xsi:type="dcterms:W3CDTF">2024-02-24T15:06:18Z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2024-02-24T00:00:00Z</vt:filetime>
  </property>
  <property fmtid="{D5CDD505-2E9C-101B-9397-08002B2CF9AE}" pid="5" name="Producer">
    <vt:lpwstr>3-Heights(TM) PDF Security Shell 4.8.25.2 (http://www.pdf-tools.com)</vt:lpwstr>
  </property>
</Properties>
</file>