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5" r:id="rId5"/>
    <p:sldId id="274" r:id="rId6"/>
    <p:sldId id="286" r:id="rId7"/>
    <p:sldId id="292" r:id="rId8"/>
    <p:sldId id="293" r:id="rId9"/>
    <p:sldId id="294" r:id="rId10"/>
    <p:sldId id="288" r:id="rId11"/>
    <p:sldId id="257" r:id="rId12"/>
    <p:sldId id="268" r:id="rId13"/>
    <p:sldId id="258" r:id="rId14"/>
    <p:sldId id="267" r:id="rId15"/>
    <p:sldId id="269" r:id="rId16"/>
    <p:sldId id="259" r:id="rId17"/>
    <p:sldId id="260" r:id="rId18"/>
    <p:sldId id="270" r:id="rId19"/>
    <p:sldId id="261" r:id="rId20"/>
    <p:sldId id="262" r:id="rId21"/>
    <p:sldId id="263" r:id="rId22"/>
    <p:sldId id="264" r:id="rId23"/>
    <p:sldId id="279" r:id="rId24"/>
    <p:sldId id="280" r:id="rId25"/>
    <p:sldId id="281" r:id="rId26"/>
    <p:sldId id="282" r:id="rId27"/>
    <p:sldId id="265" r:id="rId28"/>
    <p:sldId id="266" r:id="rId29"/>
    <p:sldId id="276" r:id="rId30"/>
    <p:sldId id="283" r:id="rId31"/>
    <p:sldId id="277" r:id="rId32"/>
    <p:sldId id="278" r:id="rId33"/>
    <p:sldId id="289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750" autoAdjust="0"/>
  </p:normalViewPr>
  <p:slideViewPr>
    <p:cSldViewPr snapToGrid="0">
      <p:cViewPr varScale="1">
        <p:scale>
          <a:sx n="105" d="100"/>
          <a:sy n="105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32C1-1B22-4CB4-AC67-0D9512F350B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8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365" y="348792"/>
            <a:ext cx="5590095" cy="6157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class Person {</a:t>
            </a:r>
          </a:p>
          <a:p>
            <a:r>
              <a:rPr lang="en-US" altLang="ko-KR" sz="1200" dirty="0"/>
              <a:t>    String name;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/>
              <a:t>    Person() {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오버로딩</a:t>
            </a:r>
          </a:p>
          <a:p>
            <a:r>
              <a:rPr lang="en-US" altLang="ko-KR" sz="1200" dirty="0"/>
              <a:t>    Person(String name)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this.name =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toString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return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Man extends Person {</a:t>
            </a:r>
          </a:p>
          <a:p>
            <a:r>
              <a:rPr lang="en-US" altLang="ko-KR" sz="1200" dirty="0"/>
              <a:t>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Woman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Woman extends Person {</a:t>
            </a:r>
          </a:p>
          <a:p>
            <a:r>
              <a:rPr lang="en-US" altLang="ko-KR" sz="1200" dirty="0"/>
              <a:t>  Woman(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  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4841" y="179651"/>
            <a:ext cx="8692055" cy="649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WildSuper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Person</a:t>
            </a:r>
          </a:p>
          <a:p>
            <a:r>
              <a:rPr lang="en-US" altLang="ko-KR" sz="1200" dirty="0"/>
              <a:t>        List&lt;Person&gt; </a:t>
            </a:r>
            <a:r>
              <a:rPr lang="en-US" altLang="ko-KR" sz="1200" dirty="0" err="1"/>
              <a:t>listP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&lt;Person&gt;();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/>
              <a:t>이사람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 err="1"/>
              <a:t>김사람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listP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Man</a:t>
            </a:r>
          </a:p>
          <a:p>
            <a:r>
              <a:rPr lang="en-US" altLang="ko-KR" sz="1200" dirty="0"/>
              <a:t>        List&lt;Man&gt; </a:t>
            </a:r>
            <a:r>
              <a:rPr lang="en-US" altLang="ko-KR" sz="1200" dirty="0" err="1"/>
              <a:t>listM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/>
              <a:t>공유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 err="1"/>
              <a:t>스티브잡스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listM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Woman</a:t>
            </a:r>
          </a:p>
          <a:p>
            <a:r>
              <a:rPr lang="en-US" altLang="ko-KR" sz="1200" dirty="0"/>
              <a:t>        List&lt;Woman&gt; 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&lt;Woman&gt;();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아이유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김연아</a:t>
            </a:r>
            <a:r>
              <a:rPr lang="en-US" altLang="ko-KR" sz="1200" b="1" dirty="0"/>
              <a:t>"));</a:t>
            </a:r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//   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); → Man </a:t>
            </a:r>
            <a:r>
              <a:rPr lang="ko-KR" altLang="en-US" sz="1200" dirty="0"/>
              <a:t>클래스의 상위 클래스가 아니기 때문에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 불가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Man </a:t>
            </a:r>
            <a:r>
              <a:rPr lang="ko-KR" altLang="en-US" sz="1200" dirty="0"/>
              <a:t>클래스와 그 상위 클래스로 생성된 인스턴스만 매개변수로 전달 가능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</a:t>
            </a:r>
            <a:r>
              <a:rPr lang="en-US" altLang="ko-KR" sz="1200" b="1" dirty="0" err="1"/>
              <a:t>printData</a:t>
            </a:r>
            <a:r>
              <a:rPr lang="en-US" altLang="ko-KR" sz="1200" b="1" dirty="0"/>
              <a:t>(List&lt;? super Man&gt; list)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    //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public static void printData2(List&lt;? extends Person&gt; list)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for (Object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 : list)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obj</a:t>
            </a:r>
            <a:r>
              <a:rPr lang="en-US" altLang="ko-KR" sz="1200" b="1" i="1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   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840717" y="1366345"/>
            <a:ext cx="281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 super  Man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? extends 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066" y="2708920"/>
            <a:ext cx="26356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람다식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lambda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5600" y="443711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함수형프로그램을 가능하게 해 </a:t>
            </a:r>
            <a:r>
              <a:rPr lang="ko-KR" altLang="en-US" dirty="0" err="1"/>
              <a:t>주는것이</a:t>
            </a:r>
            <a:r>
              <a:rPr lang="ko-KR" altLang="en-US" dirty="0"/>
              <a:t> 람다이다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546037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</a:t>
            </a:r>
            <a:r>
              <a:rPr lang="ko-KR" altLang="en-US" dirty="0" err="1"/>
              <a:t>익명메서드</a:t>
            </a:r>
            <a:r>
              <a:rPr lang="en-US" altLang="ko-KR" dirty="0"/>
              <a:t>&gt;&gt;</a:t>
            </a:r>
          </a:p>
          <a:p>
            <a:pPr algn="ctr"/>
            <a:r>
              <a:rPr lang="ko-KR" altLang="en-US" dirty="0" err="1"/>
              <a:t>익명객체가</a:t>
            </a:r>
            <a:r>
              <a:rPr lang="ko-KR" altLang="en-US" dirty="0"/>
              <a:t> 생성되고 </a:t>
            </a:r>
            <a:r>
              <a:rPr lang="ko-KR" altLang="en-US" dirty="0" err="1"/>
              <a:t>익명객체의</a:t>
            </a:r>
            <a:r>
              <a:rPr lang="ko-KR" altLang="en-US" dirty="0"/>
              <a:t> 메서드가 실행됨</a:t>
            </a:r>
          </a:p>
        </p:txBody>
      </p:sp>
      <p:sp>
        <p:nvSpPr>
          <p:cNvPr id="5" name="폭발 1 4"/>
          <p:cNvSpPr/>
          <p:nvPr/>
        </p:nvSpPr>
        <p:spPr>
          <a:xfrm>
            <a:off x="6023992" y="219020"/>
            <a:ext cx="4464496" cy="250513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자바는 메서드</a:t>
            </a:r>
            <a:r>
              <a:rPr lang="en-US" altLang="ko-KR" dirty="0"/>
              <a:t>, </a:t>
            </a:r>
            <a:r>
              <a:rPr lang="ko-KR" altLang="en-US" dirty="0"/>
              <a:t>함수만 존재할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44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1279" y="669303"/>
            <a:ext cx="9747316" cy="5627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4800" dirty="0" err="1" smtClean="0">
                <a:solidFill>
                  <a:srgbClr val="FF0000"/>
                </a:solidFill>
              </a:rPr>
              <a:t>람다식</a:t>
            </a:r>
            <a:endParaRPr lang="ko-KR" altLang="en-US" sz="4800" dirty="0" smtClean="0">
              <a:solidFill>
                <a:srgbClr val="FF000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(lambda expression)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자바에서 함수형 프로그래밍</a:t>
            </a:r>
            <a:r>
              <a:rPr lang="en-US" altLang="ko-KR" dirty="0" smtClean="0"/>
              <a:t>( functional programming)</a:t>
            </a:r>
            <a:r>
              <a:rPr lang="ko-KR" altLang="en-US" dirty="0" smtClean="0"/>
              <a:t>을 구현하는 방식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지원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클래스를 생성하지 않고 함수의 호출만으로 기능을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익명클래스의 </a:t>
            </a:r>
            <a:r>
              <a:rPr lang="ko-KR" altLang="en-US" err="1" smtClean="0"/>
              <a:t>익명객체가</a:t>
            </a:r>
            <a:r>
              <a:rPr lang="ko-KR" altLang="en-US" smtClean="0"/>
              <a:t> 생성됨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함수형 프로그램</a:t>
            </a:r>
          </a:p>
          <a:p>
            <a:r>
              <a:rPr lang="ko-KR" altLang="en-US" dirty="0" err="1" smtClean="0"/>
              <a:t>순수함수</a:t>
            </a:r>
            <a:r>
              <a:rPr lang="en-US" altLang="ko-KR" dirty="0" smtClean="0"/>
              <a:t>(pure function)</a:t>
            </a:r>
            <a:r>
              <a:rPr lang="ko-KR" altLang="en-US" dirty="0" smtClean="0"/>
              <a:t>를 구현하고 호출함으로써 외부 자료에 부수적인 영향을 주지 않고 </a:t>
            </a:r>
          </a:p>
          <a:p>
            <a:r>
              <a:rPr lang="ko-KR" altLang="en-US" dirty="0" smtClean="0"/>
              <a:t>매개 변수만을 사용하도록 만든 함수</a:t>
            </a:r>
          </a:p>
          <a:p>
            <a:r>
              <a:rPr lang="ko-KR" altLang="en-US" dirty="0" smtClean="0"/>
              <a:t>함수를 기반으로 구현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입력 받은 자료를 기반으로 수행되고 외부에 영향을 미치지 않으므로 병렬처리등에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7068" y="846304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err="1" smtClean="0">
                <a:ln/>
                <a:solidFill>
                  <a:schemeClr val="accent4"/>
                </a:solidFill>
                <a:effectLst/>
              </a:rPr>
              <a:t>람다식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 구현하기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8975" y="1659118"/>
            <a:ext cx="8155723" cy="161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. </a:t>
            </a:r>
            <a:r>
              <a:rPr lang="ko-KR" altLang="en-US" dirty="0" err="1" smtClean="0"/>
              <a:t>익명함수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매개변수와 매개변수를 활용한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-&gt; {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8976" y="3601037"/>
            <a:ext cx="394194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두 수를 입력 받아 더하는 함수 </a:t>
            </a:r>
            <a:r>
              <a:rPr lang="en-US" altLang="ko-KR" dirty="0" smtClean="0"/>
              <a:t>add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1745" y="3601037"/>
            <a:ext cx="407786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-&gt;{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 }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8975" y="5458115"/>
            <a:ext cx="8170632" cy="67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함수의 이름과 반환형을 없애고  </a:t>
            </a:r>
            <a:r>
              <a:rPr lang="en-US" altLang="ko-KR" dirty="0" smtClean="0"/>
              <a:t>-&gt; {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878" y="245097"/>
            <a:ext cx="5156462" cy="6344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ExlambdaAddTest</a:t>
            </a:r>
            <a:r>
              <a:rPr lang="en-US" altLang="ko-KR" sz="1600" dirty="0"/>
              <a:t> 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lvl="1"/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AddInterface</a:t>
            </a:r>
            <a:r>
              <a:rPr lang="en-US" altLang="ko-KR" sz="1600" b="1" dirty="0">
                <a:solidFill>
                  <a:srgbClr val="FF0000"/>
                </a:solidFill>
              </a:rPr>
              <a:t> instance = (</a:t>
            </a:r>
            <a:r>
              <a:rPr lang="en-US" altLang="ko-KR" sz="1600" b="1" dirty="0" err="1">
                <a:solidFill>
                  <a:srgbClr val="FF0000"/>
                </a:solidFill>
              </a:rPr>
              <a:t>x,y</a:t>
            </a:r>
            <a:r>
              <a:rPr lang="en-US" altLang="ko-KR" sz="1600" b="1" dirty="0">
                <a:solidFill>
                  <a:srgbClr val="FF0000"/>
                </a:solidFill>
              </a:rPr>
              <a:t>) -&gt;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x+y</a:t>
            </a:r>
            <a:r>
              <a:rPr lang="en-US" altLang="ko-KR" sz="1600" b="1" dirty="0">
                <a:solidFill>
                  <a:srgbClr val="FF0000"/>
                </a:solidFill>
              </a:rPr>
              <a:t> 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 instance2=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() {</a:t>
            </a:r>
          </a:p>
          <a:p>
            <a:pPr lvl="2"/>
            <a:endParaRPr lang="ko-KR" altLang="en-US" sz="1600" b="1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public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add(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num1,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num2) {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     return </a:t>
            </a:r>
            <a:r>
              <a:rPr lang="en-US" altLang="ko-KR" sz="1600" b="1" dirty="0">
                <a:solidFill>
                  <a:srgbClr val="0070C0"/>
                </a:solidFill>
              </a:rPr>
              <a:t>num1 + num2;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}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 = </a:t>
            </a:r>
            <a:r>
              <a:rPr lang="en-US" altLang="ko-KR" sz="1600" b="1" dirty="0" err="1"/>
              <a:t>instance.add</a:t>
            </a:r>
            <a:r>
              <a:rPr lang="en-US" altLang="ko-KR" sz="1600" b="1" dirty="0"/>
              <a:t>(5, 7);</a:t>
            </a:r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result2 = instance2.add(5,7</a:t>
            </a:r>
            <a:r>
              <a:rPr lang="en-US" altLang="ko-KR" sz="1600" b="1" dirty="0" smtClean="0"/>
              <a:t>);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(result);</a:t>
            </a:r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(result2);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9399" y="1989054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06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2557" y="1291472"/>
            <a:ext cx="9144000" cy="4279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함수형 인터페이스</a:t>
            </a:r>
          </a:p>
          <a:p>
            <a:endParaRPr lang="ko-KR" altLang="en-US" dirty="0"/>
          </a:p>
          <a:p>
            <a:r>
              <a:rPr lang="ko-KR" altLang="en-US" dirty="0" err="1"/>
              <a:t>람다식을</a:t>
            </a:r>
            <a:r>
              <a:rPr lang="ko-KR" altLang="en-US" dirty="0"/>
              <a:t> 선언하기 위한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익명함수와</a:t>
            </a:r>
            <a:r>
              <a:rPr lang="ko-KR" altLang="en-US" dirty="0"/>
              <a:t> 매개변수만으로 구현되므로 단 하나의 </a:t>
            </a:r>
            <a:r>
              <a:rPr lang="ko-KR" altLang="en-US" dirty="0" err="1"/>
              <a:t>메서드만을</a:t>
            </a:r>
            <a:r>
              <a:rPr lang="ko-KR" altLang="en-US" dirty="0"/>
              <a:t> 가져야 함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두 개 이상의 메서드인 경우 어떤 메서드의 호출인지 </a:t>
            </a:r>
            <a:r>
              <a:rPr lang="ko-KR" altLang="en-US" dirty="0" err="1"/>
              <a:t>모호해짐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r>
              <a:rPr lang="ko-KR" altLang="en-US" dirty="0"/>
              <a:t>함수형 인터페이스라는 의미</a:t>
            </a:r>
            <a:r>
              <a:rPr lang="en-US" altLang="ko-KR" dirty="0"/>
              <a:t>, </a:t>
            </a:r>
            <a:r>
              <a:rPr lang="ko-KR" altLang="en-US" dirty="0"/>
              <a:t>여러 개의 메서드를 선언하면 </a:t>
            </a:r>
            <a:r>
              <a:rPr lang="ko-KR" altLang="en-US" dirty="0" err="1"/>
              <a:t>에러남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260648"/>
            <a:ext cx="5220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smtClean="0"/>
              <a:t>Ex01lambda 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pPr lvl="1"/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pPr lvl="1"/>
            <a:endParaRPr lang="ko-KR" altLang="en-US" sz="1200" dirty="0"/>
          </a:p>
          <a:p>
            <a:pPr lvl="2"/>
            <a:r>
              <a:rPr lang="en-US" altLang="ko-KR" sz="1200" dirty="0" err="1"/>
              <a:t>MyInterfaceImp</a:t>
            </a:r>
            <a:r>
              <a:rPr lang="en-US" altLang="ko-KR" sz="1200" dirty="0"/>
              <a:t> f 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();</a:t>
            </a:r>
          </a:p>
          <a:p>
            <a:pPr lvl="2"/>
            <a:r>
              <a:rPr lang="en-US" altLang="ko-KR" sz="1200" dirty="0" err="1"/>
              <a:t>f.specMethod</a:t>
            </a:r>
            <a:r>
              <a:rPr lang="en-US" altLang="ko-KR" sz="1200" dirty="0"/>
              <a:t>();</a:t>
            </a:r>
          </a:p>
          <a:p>
            <a:pPr lvl="2"/>
            <a:r>
              <a:rPr lang="ko-KR" altLang="en-US" sz="1200" dirty="0"/>
              <a:t> 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//</a:t>
            </a:r>
            <a:r>
              <a:rPr lang="ko-KR" altLang="en-US" sz="1200" dirty="0" err="1"/>
              <a:t>익명클래스</a:t>
            </a:r>
            <a:r>
              <a:rPr lang="ko-KR" altLang="en-US" sz="1200" dirty="0"/>
              <a:t> 사용하는 방식</a:t>
            </a:r>
          </a:p>
          <a:p>
            <a:pPr lvl="2"/>
            <a:r>
              <a:rPr lang="en-US" altLang="ko-KR" sz="1200" dirty="0" err="1"/>
              <a:t>MyInterface</a:t>
            </a:r>
            <a:r>
              <a:rPr lang="en-US" altLang="ko-KR" sz="1200" dirty="0"/>
              <a:t> f2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() {</a:t>
            </a:r>
            <a:endParaRPr lang="ko-KR" altLang="en-US" sz="1200" dirty="0"/>
          </a:p>
          <a:p>
            <a:pPr lvl="3"/>
            <a:r>
              <a:rPr lang="en-US" altLang="ko-KR" sz="1200" dirty="0"/>
              <a:t>@Override</a:t>
            </a:r>
          </a:p>
          <a:p>
            <a:pPr lvl="3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3"/>
            <a:r>
              <a:rPr lang="en-US" altLang="ko-KR" sz="1200" dirty="0"/>
              <a:t>	</a:t>
            </a:r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");</a:t>
            </a:r>
          </a:p>
          <a:p>
            <a:pPr lvl="3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/>
              <a:t>};</a:t>
            </a:r>
          </a:p>
          <a:p>
            <a:pPr lvl="2"/>
            <a:r>
              <a:rPr lang="en-US" altLang="ko-KR" sz="1200" dirty="0"/>
              <a:t>f2.specMethod();</a:t>
            </a:r>
          </a:p>
          <a:p>
            <a:pPr lvl="1"/>
            <a:r>
              <a:rPr lang="en-US" altLang="ko-KR" sz="1200" dirty="0"/>
              <a:t>     }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  implements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endParaRPr lang="ko-KR" altLang="en-US" sz="1200" dirty="0"/>
          </a:p>
          <a:p>
            <a:pPr lvl="1"/>
            <a:r>
              <a:rPr lang="en-US" altLang="ko-KR" sz="1200" dirty="0"/>
              <a:t>@Override</a:t>
            </a:r>
          </a:p>
          <a:p>
            <a:pPr lvl="1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.");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16" y="316674"/>
            <a:ext cx="6744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smtClean="0"/>
              <a:t>Ex01lambda </a:t>
            </a:r>
            <a:r>
              <a:rPr lang="en-US" altLang="ko-KR" sz="1400" b="1" dirty="0"/>
              <a:t>{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 f  = new </a:t>
            </a:r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f.specMethod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lvl="2"/>
            <a:endParaRPr lang="ko-KR" altLang="en-US" sz="1400" dirty="0"/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//</a:t>
            </a:r>
            <a:r>
              <a:rPr lang="ko-KR" altLang="en-US" sz="1400" b="1" dirty="0" err="1">
                <a:solidFill>
                  <a:srgbClr val="FF0000"/>
                </a:solidFill>
              </a:rPr>
              <a:t>익명클래스</a:t>
            </a:r>
            <a:r>
              <a:rPr lang="ko-KR" altLang="en-US" sz="1400" b="1" dirty="0">
                <a:solidFill>
                  <a:srgbClr val="FF0000"/>
                </a:solidFill>
              </a:rPr>
              <a:t> 사용하는 방식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 f2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specMethod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};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f2.specMethod();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//</a:t>
            </a:r>
            <a:r>
              <a:rPr lang="ko-KR" altLang="en-US" sz="1400" b="1" dirty="0" err="1">
                <a:solidFill>
                  <a:srgbClr val="00B0F0"/>
                </a:solidFill>
              </a:rPr>
              <a:t>람다식</a:t>
            </a:r>
            <a:endParaRPr lang="ko-KR" altLang="en-US" sz="14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</a:rPr>
              <a:t>MyInterface</a:t>
            </a:r>
            <a:r>
              <a:rPr lang="en-US" altLang="ko-KR" sz="1400" b="1" dirty="0">
                <a:solidFill>
                  <a:srgbClr val="00B0F0"/>
                </a:solidFill>
              </a:rPr>
              <a:t> f3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 ()-&gt;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00B0F0"/>
                </a:solidFill>
              </a:rPr>
              <a:t>(“</a:t>
            </a:r>
            <a:r>
              <a:rPr lang="ko-KR" altLang="en-US" sz="1400" b="1" dirty="0">
                <a:solidFill>
                  <a:srgbClr val="00B0F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00B0F0"/>
                </a:solidFill>
              </a:rPr>
              <a:t>.");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f3.specMethod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();</a:t>
            </a:r>
            <a:endParaRPr lang="en-US" altLang="ko-KR" sz="1400" dirty="0"/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ko-KR" altLang="en-US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}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err="1"/>
              <a:t>MyInterfaceImp</a:t>
            </a:r>
            <a:r>
              <a:rPr lang="en-US" altLang="ko-KR" sz="1400" b="1" dirty="0"/>
              <a:t>  implements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@Override</a:t>
            </a:r>
          </a:p>
          <a:p>
            <a:pPr lvl="1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 {</a:t>
            </a:r>
          </a:p>
          <a:p>
            <a:pPr lvl="1"/>
            <a:r>
              <a:rPr lang="en-US" altLang="ko-KR" sz="1400" dirty="0" err="1"/>
              <a:t>System.</a:t>
            </a:r>
            <a:r>
              <a:rPr lang="en-US" altLang="ko-KR" sz="1400" b="1" dirty="0" err="1"/>
              <a:t>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기능을 구현합니다</a:t>
            </a:r>
            <a:r>
              <a:rPr lang="en-US" altLang="ko-KR" sz="1400" b="1" dirty="0" smtClean="0"/>
              <a:t>.");</a:t>
            </a:r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176120" y="378904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0132" y="895546"/>
            <a:ext cx="5486400" cy="5241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public static void  </a:t>
            </a:r>
            <a:r>
              <a:rPr lang="en-US" altLang="ko-KR" dirty="0" err="1" smtClean="0"/>
              <a:t>calcAdd</a:t>
            </a:r>
            <a:r>
              <a:rPr lang="en-US" altLang="ko-KR" dirty="0" smtClean="0"/>
              <a:t>(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AddInterface</a:t>
            </a:r>
            <a:r>
              <a:rPr lang="en-US" altLang="ko-KR" dirty="0" smtClean="0"/>
              <a:t> f  ) </a:t>
            </a:r>
          </a:p>
          <a:p>
            <a:r>
              <a:rPr lang="en-US" altLang="ko-KR" dirty="0" smtClean="0"/>
              <a:t>     {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  </a:t>
            </a:r>
            <a:r>
              <a:rPr lang="en-US" altLang="ko-KR" dirty="0" err="1" smtClean="0"/>
              <a:t>f.add</a:t>
            </a:r>
            <a:r>
              <a:rPr lang="en-US" altLang="ko-KR" dirty="0" smtClean="0"/>
              <a:t>( 5,7);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(result);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 </a:t>
            </a:r>
          </a:p>
          <a:p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ExlambdaAddTest</a:t>
            </a:r>
            <a:r>
              <a:rPr lang="en-US" altLang="ko-KR" sz="1600" dirty="0" smtClean="0"/>
              <a:t> {</a:t>
            </a:r>
          </a:p>
          <a:p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 </a:t>
            </a:r>
          </a:p>
          <a:p>
            <a:pPr lvl="1"/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Calc.calcAdd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x,y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-&gt;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x+y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 ;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7266" y="245097"/>
            <a:ext cx="5354425" cy="52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매개변수로 전달하는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2459" y="1357458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35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5988"/>
              </p:ext>
            </p:extLst>
          </p:nvPr>
        </p:nvGraphicFramePr>
        <p:xfrm>
          <a:off x="1775520" y="1700809"/>
          <a:ext cx="8712968" cy="46085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4456">
                  <a:extLst>
                    <a:ext uri="{9D8B030D-6E8A-4147-A177-3AD203B41FA5}">
                      <a16:colId xmlns="" xmlns:a16="http://schemas.microsoft.com/office/drawing/2014/main" val="3145050684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701580082"/>
                    </a:ext>
                  </a:extLst>
                </a:gridCol>
              </a:tblGrid>
              <a:tr h="8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59507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max(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a,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b){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return a&gt;b ? a : b;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a,b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-&gt; a&gt;b ? a:b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74924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printVar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</a:t>
                      </a:r>
                      <a:r>
                        <a:rPr lang="en-US" altLang="ko-KR" sz="1600" baseline="0" dirty="0" err="1" smtClean="0"/>
                        <a:t>System.out.println</a:t>
                      </a:r>
                      <a:r>
                        <a:rPr lang="en-US" altLang="ko-KR" sz="1600" baseline="0" dirty="0" smtClean="0"/>
                        <a:t>(name + “=“ +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name,i</a:t>
                      </a:r>
                      <a:r>
                        <a:rPr lang="en-US" altLang="ko-KR" sz="1600" dirty="0" smtClean="0"/>
                        <a:t>) -&gt;</a:t>
                      </a:r>
                      <a:r>
                        <a:rPr lang="en-US" altLang="ko-KR" sz="1600" dirty="0" err="1" smtClean="0"/>
                        <a:t>System.out.println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 name +”:” + 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137269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squre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x){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</a:t>
                      </a:r>
                      <a:r>
                        <a:rPr lang="en-US" altLang="ko-KR" sz="1600" baseline="0" dirty="0" smtClean="0"/>
                        <a:t> x *x ;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x-&gt; x *x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031543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getRandom</a:t>
                      </a:r>
                      <a:r>
                        <a:rPr lang="en-US" altLang="ko-KR" sz="1600" dirty="0" smtClean="0"/>
                        <a:t>(){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 ) -&gt;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49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0434" y="117624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내부클래스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619" y="3431357"/>
            <a:ext cx="1687397" cy="1357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434" y="2422689"/>
            <a:ext cx="2439459" cy="29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Out{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class In{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4021" y="3525625"/>
            <a:ext cx="1589989" cy="12631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619893" y="2758184"/>
            <a:ext cx="942680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2573" y="2573518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외부클래스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10673" y="4091232"/>
            <a:ext cx="20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4292" y="390656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내부클래스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98337" y="2488676"/>
            <a:ext cx="4194928" cy="21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인스턴스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정적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지역내부클래스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익명내부클래스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44378"/>
              </p:ext>
            </p:extLst>
          </p:nvPr>
        </p:nvGraphicFramePr>
        <p:xfrm>
          <a:off x="2135560" y="1397001"/>
          <a:ext cx="8064897" cy="47679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2249">
                  <a:extLst>
                    <a:ext uri="{9D8B030D-6E8A-4147-A177-3AD203B41FA5}">
                      <a16:colId xmlns="" xmlns:a16="http://schemas.microsoft.com/office/drawing/2014/main" val="706459080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896924034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1300450620"/>
                    </a:ext>
                  </a:extLst>
                </a:gridCol>
              </a:tblGrid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함수형인터페이스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7675498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java.lang.Runnable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run()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매개변수도 없고 </a:t>
                      </a:r>
                      <a:r>
                        <a:rPr lang="ko-KR" altLang="en-US" dirty="0" err="1" smtClean="0"/>
                        <a:t>반환값도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706400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Supplier&lt;T&gt;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get(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매개변수가 없고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반환값만</a:t>
                      </a:r>
                      <a:r>
                        <a:rPr lang="ko-KR" altLang="en-US" dirty="0" smtClean="0"/>
                        <a:t>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932164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Comsumer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accept(T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매개변수만 있고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반환값이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406789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Function&lt;T,R&gt;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apply(T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매개변수를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받아서 결과를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612533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Predicate&lt;T&gt;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 test(T</a:t>
                      </a:r>
                      <a:r>
                        <a:rPr lang="en-US" altLang="ko-KR" baseline="0" dirty="0" smtClean="0"/>
                        <a:t>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조건식을 표현하는데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매개변수는 하나 반환 타입은 </a:t>
                      </a:r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443183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620688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235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07968" y="1700808"/>
            <a:ext cx="4536504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( ) -&gt;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( </a:t>
            </a:r>
            <a:r>
              <a:rPr lang="en-US" altLang="ko-KR" sz="1600" b="1" dirty="0" err="1"/>
              <a:t>Math.random</a:t>
            </a:r>
            <a:r>
              <a:rPr lang="en-US" altLang="ko-KR" sz="1600" b="1" dirty="0"/>
              <a:t>()* 100 ) +1 ;</a:t>
            </a:r>
          </a:p>
          <a:p>
            <a:r>
              <a:rPr lang="en-US" altLang="ko-KR" sz="1600" b="1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i%2 ==0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i+2*3;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772816"/>
            <a:ext cx="3240360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Predicate&lt;Integer&gt;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Supplier&lt;Integer&gt;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Function&lt;Integer, 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Consumer&lt;Integer&gt;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135560" y="476672"/>
            <a:ext cx="82089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 알맞는 함수형 인터페이스</a:t>
            </a:r>
            <a:r>
              <a:rPr lang="en-US" altLang="ko-KR"/>
              <a:t>(java.util.function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r>
              <a:rPr lang="ko-KR" altLang="en-US"/>
              <a:t>를 연결하세요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1052736"/>
            <a:ext cx="7992888" cy="482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ExFunctionalInterfaceUtil</a:t>
            </a:r>
            <a:r>
              <a:rPr lang="en-US" altLang="ko-KR" dirty="0">
                <a:solidFill>
                  <a:schemeClr val="tx1"/>
                </a:solidFill>
              </a:rPr>
              <a:t>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Predicate&lt;String&gt; </a:t>
            </a:r>
            <a:r>
              <a:rPr lang="en-US" altLang="ko-KR" dirty="0" err="1">
                <a:solidFill>
                  <a:schemeClr val="tx1"/>
                </a:solidFill>
              </a:rPr>
              <a:t>isEmptyStr</a:t>
            </a:r>
            <a:r>
              <a:rPr lang="en-US" altLang="ko-KR" dirty="0">
                <a:solidFill>
                  <a:schemeClr val="tx1"/>
                </a:solidFill>
              </a:rPr>
              <a:t> =  s -&gt; 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() ==0;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 s = "</a:t>
            </a:r>
            <a:r>
              <a:rPr lang="en-US" altLang="ko-KR" dirty="0" err="1">
                <a:solidFill>
                  <a:schemeClr val="tx1"/>
                </a:solidFill>
              </a:rPr>
              <a:t>ioioioio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en-US" altLang="ko-KR" dirty="0" err="1">
                <a:solidFill>
                  <a:schemeClr val="tx1"/>
                </a:solidFill>
              </a:rPr>
              <a:t>isEmptyStr.test</a:t>
            </a:r>
            <a:r>
              <a:rPr lang="en-US" altLang="ko-KR" dirty="0">
                <a:solidFill>
                  <a:schemeClr val="tx1"/>
                </a:solidFill>
              </a:rPr>
              <a:t>(s))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("this is an empty String");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(s);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7621" y="902287"/>
            <a:ext cx="7238554" cy="614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함수형 인터페이스를 구현하시오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6886" y="1705962"/>
            <a:ext cx="8722183" cy="452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Runnable       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실행하기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Consumer&lt;T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소비하기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 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Supplier&lt;T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공급하기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Predicate&lt;T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판별하기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Boolean 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Function&lt;T,R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함수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1. Runnable  </a:t>
            </a:r>
            <a:r>
              <a:rPr lang="en-US" altLang="ko-KR" sz="1200" dirty="0" smtClean="0"/>
              <a:t> :    </a:t>
            </a:r>
            <a:r>
              <a:rPr lang="ko-KR" altLang="en-US" sz="1200" dirty="0" err="1"/>
              <a:t>버킷리스트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출력하기</a:t>
            </a:r>
            <a:endParaRPr lang="ko-KR" altLang="en-US" sz="1200" dirty="0"/>
          </a:p>
          <a:p>
            <a:r>
              <a:rPr lang="en-US" altLang="ko-KR" sz="1200" dirty="0"/>
              <a:t>2. Consumer  : 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만원으로 장보기  </a:t>
            </a:r>
          </a:p>
          <a:p>
            <a:r>
              <a:rPr lang="en-US" altLang="ko-KR" sz="1200" dirty="0"/>
              <a:t>3. Supplier  </a:t>
            </a:r>
            <a:r>
              <a:rPr lang="en-US" altLang="ko-KR" sz="1200" dirty="0" smtClean="0"/>
              <a:t>  :     </a:t>
            </a:r>
            <a:r>
              <a:rPr lang="ko-KR" altLang="en-US" sz="1200" dirty="0" err="1" smtClean="0"/>
              <a:t>요리레시피를</a:t>
            </a:r>
            <a:r>
              <a:rPr lang="ko-KR" altLang="en-US" sz="1200" dirty="0" smtClean="0"/>
              <a:t> 출력하고 내가 만든 요리이름 반환하기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4. Predicate  : </a:t>
            </a:r>
            <a:r>
              <a:rPr lang="en-US" altLang="ko-KR" sz="1200" dirty="0" smtClean="0"/>
              <a:t>    </a:t>
            </a:r>
            <a:r>
              <a:rPr lang="ko-KR" altLang="en-US" sz="1200" dirty="0"/>
              <a:t>입력으로 받은 요리가 </a:t>
            </a:r>
            <a:r>
              <a:rPr lang="ko-KR" altLang="en-US" sz="1200" dirty="0" smtClean="0"/>
              <a:t>내가 만든 요리인 </a:t>
            </a:r>
            <a:r>
              <a:rPr lang="ko-KR" altLang="en-US" sz="1200" dirty="0"/>
              <a:t>경우 </a:t>
            </a:r>
            <a:r>
              <a:rPr lang="en-US" altLang="ko-KR" sz="1200" dirty="0"/>
              <a:t>true, false</a:t>
            </a:r>
            <a:r>
              <a:rPr lang="ko-KR" altLang="en-US" sz="1200" dirty="0"/>
              <a:t>반환하기</a:t>
            </a:r>
          </a:p>
          <a:p>
            <a:endParaRPr lang="ko-KR" altLang="en-US" sz="1200" dirty="0"/>
          </a:p>
          <a:p>
            <a:r>
              <a:rPr lang="en-US" altLang="ko-KR" sz="1200" dirty="0"/>
              <a:t>5. Function  :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입력 하나 반환이 있는 </a:t>
            </a:r>
            <a:r>
              <a:rPr lang="ko-KR" altLang="en-US" sz="1200" dirty="0"/>
              <a:t>함수 만들기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제곱 </a:t>
            </a:r>
            <a:r>
              <a:rPr lang="ko-KR" altLang="en-US" sz="1200" dirty="0"/>
              <a:t>반환하기</a:t>
            </a:r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/>
              <a:t>난수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반환하기    </a:t>
            </a:r>
            <a:r>
              <a:rPr lang="en-US" altLang="ko-KR" sz="1200" dirty="0" smtClean="0"/>
              <a:t>10-&gt; 10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 smtClean="0"/>
              <a:t>난수가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리턴됨</a:t>
            </a:r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금액에 대한 화폐매수 구하기</a:t>
            </a:r>
          </a:p>
          <a:p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과제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BiConsumer</a:t>
            </a:r>
            <a:r>
              <a:rPr lang="en-US" altLang="ko-KR" sz="1200" dirty="0"/>
              <a:t>&lt;T,U&gt;      : </a:t>
            </a:r>
            <a:r>
              <a:rPr lang="ko-KR" altLang="en-US" sz="1200" dirty="0"/>
              <a:t>두 개의 매개변수를 받아서 사용</a:t>
            </a:r>
          </a:p>
          <a:p>
            <a:r>
              <a:rPr lang="en-US" altLang="ko-KR" sz="1200" dirty="0" err="1"/>
              <a:t>BiFunction</a:t>
            </a:r>
            <a:r>
              <a:rPr lang="en-US" altLang="ko-KR" sz="1200" dirty="0"/>
              <a:t>&lt;T,U,R&gt;    :  </a:t>
            </a:r>
            <a:r>
              <a:rPr lang="ko-KR" altLang="en-US" sz="1200" dirty="0"/>
              <a:t>두 개의 매개변수를 받아서  사용하고 </a:t>
            </a:r>
            <a:r>
              <a:rPr lang="ko-KR" altLang="en-US" sz="1200" dirty="0" err="1"/>
              <a:t>리턴함</a:t>
            </a:r>
            <a:endParaRPr lang="ko-KR" altLang="en-US" sz="1200" dirty="0"/>
          </a:p>
          <a:p>
            <a:r>
              <a:rPr lang="en-US" altLang="ko-KR" sz="1200" dirty="0" err="1"/>
              <a:t>BiPredicate</a:t>
            </a:r>
            <a:r>
              <a:rPr lang="en-US" altLang="ko-KR" sz="1200" dirty="0"/>
              <a:t>&lt;T,U&gt;     :  </a:t>
            </a:r>
            <a:r>
              <a:rPr lang="ko-KR" altLang="en-US" sz="1200" dirty="0"/>
              <a:t>두 개의 매개변수를 받아서  </a:t>
            </a:r>
            <a:r>
              <a:rPr lang="en-US" altLang="ko-KR" sz="1200" dirty="0"/>
              <a:t>true, false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5676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092" t="28064" r="22136" b="18067"/>
          <a:stretch/>
        </p:blipFill>
        <p:spPr>
          <a:xfrm>
            <a:off x="1795881" y="2069432"/>
            <a:ext cx="8114945" cy="4331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2508" y="577515"/>
            <a:ext cx="2627696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97188" y="972151"/>
            <a:ext cx="2368981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데이터를 저장하는 방법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82508" y="1366787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54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977" y="388886"/>
            <a:ext cx="8047313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          //</a:t>
            </a:r>
            <a:r>
              <a:rPr lang="en-US" altLang="ko-KR" dirty="0"/>
              <a:t>set , </a:t>
            </a:r>
            <a:r>
              <a:rPr lang="ko-KR" altLang="en-US" dirty="0" err="1"/>
              <a:t>중복불가능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</a:p>
          <a:p>
            <a:r>
              <a:rPr lang="ko-KR" altLang="en-US" dirty="0"/>
              <a:t>		</a:t>
            </a:r>
            <a:r>
              <a:rPr lang="en-US" altLang="ko-KR" dirty="0">
                <a:solidFill>
                  <a:srgbClr val="0070C0"/>
                </a:solidFill>
              </a:rPr>
              <a:t>Set&lt;String&gt; set = new </a:t>
            </a:r>
            <a:r>
              <a:rPr lang="en-US" altLang="ko-KR" dirty="0" err="1">
                <a:solidFill>
                  <a:srgbClr val="0070C0"/>
                </a:solidFill>
              </a:rPr>
              <a:t>HashSet</a:t>
            </a:r>
            <a:r>
              <a:rPr lang="en-US" altLang="ko-KR" dirty="0">
                <a:solidFill>
                  <a:srgbClr val="0070C0"/>
                </a:solidFill>
              </a:rPr>
              <a:t>&lt;&gt;();		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set.add</a:t>
            </a:r>
            <a:r>
              <a:rPr lang="en-US" altLang="ko-KR" dirty="0">
                <a:solidFill>
                  <a:srgbClr val="0070C0"/>
                </a:solidFill>
              </a:rPr>
              <a:t>("hi");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set.add</a:t>
            </a:r>
            <a:r>
              <a:rPr lang="en-US" altLang="ko-KR" dirty="0">
                <a:solidFill>
                  <a:srgbClr val="0070C0"/>
                </a:solidFill>
              </a:rPr>
              <a:t>("hi2");	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set.add</a:t>
            </a:r>
            <a:r>
              <a:rPr lang="en-US" altLang="ko-KR" dirty="0">
                <a:solidFill>
                  <a:srgbClr val="0070C0"/>
                </a:solidFill>
              </a:rPr>
              <a:t>("hi2</a:t>
            </a:r>
            <a:r>
              <a:rPr lang="en-US" altLang="ko-KR" dirty="0" smtClean="0">
                <a:solidFill>
                  <a:srgbClr val="0070C0"/>
                </a:solidFill>
              </a:rPr>
              <a:t>");</a:t>
            </a:r>
            <a:r>
              <a:rPr lang="en-US" altLang="ko-KR" dirty="0"/>
              <a:t>		 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70C0"/>
                </a:solidFill>
              </a:rPr>
              <a:t>//list  , </a:t>
            </a:r>
            <a:r>
              <a:rPr lang="ko-KR" altLang="en-US" dirty="0" err="1">
                <a:solidFill>
                  <a:srgbClr val="0070C0"/>
                </a:solidFill>
              </a:rPr>
              <a:t>중복허용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,  </a:t>
            </a:r>
            <a:r>
              <a:rPr lang="ko-KR" altLang="en-US" dirty="0" err="1">
                <a:solidFill>
                  <a:srgbClr val="0070C0"/>
                </a:solidFill>
              </a:rPr>
              <a:t>순서있음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>
                <a:solidFill>
                  <a:srgbClr val="FF0000"/>
                </a:solidFill>
              </a:rPr>
              <a:t>List&lt;String&gt; list  = new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en-US" altLang="ko-KR" dirty="0" err="1">
                <a:solidFill>
                  <a:srgbClr val="FF0000"/>
                </a:solidFill>
              </a:rPr>
              <a:t>list.add</a:t>
            </a:r>
            <a:r>
              <a:rPr lang="en-US" altLang="ko-KR" dirty="0">
                <a:solidFill>
                  <a:srgbClr val="FF0000"/>
                </a:solidFill>
              </a:rPr>
              <a:t>("hi");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en-US" altLang="ko-KR" dirty="0" err="1">
                <a:solidFill>
                  <a:srgbClr val="FF0000"/>
                </a:solidFill>
              </a:rPr>
              <a:t>list.add</a:t>
            </a:r>
            <a:r>
              <a:rPr lang="en-US" altLang="ko-KR" dirty="0">
                <a:solidFill>
                  <a:srgbClr val="FF0000"/>
                </a:solidFill>
              </a:rPr>
              <a:t>("hi2");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en-US" altLang="ko-KR" dirty="0" err="1">
                <a:solidFill>
                  <a:srgbClr val="FF0000"/>
                </a:solidFill>
              </a:rPr>
              <a:t>list.add</a:t>
            </a:r>
            <a:r>
              <a:rPr lang="en-US" altLang="ko-KR" dirty="0">
                <a:solidFill>
                  <a:srgbClr val="FF0000"/>
                </a:solidFill>
              </a:rPr>
              <a:t>("hi2");	</a:t>
            </a:r>
          </a:p>
          <a:p>
            <a:r>
              <a:rPr lang="en-US" altLang="ko-KR" dirty="0"/>
              <a:t>		</a:t>
            </a:r>
          </a:p>
          <a:p>
            <a:pPr lvl="4"/>
            <a:r>
              <a:rPr lang="en-US" altLang="ko-KR" dirty="0"/>
              <a:t>		</a:t>
            </a:r>
            <a:endParaRPr lang="ko-KR" altLang="en-US" dirty="0"/>
          </a:p>
          <a:p>
            <a:pPr lvl="4"/>
            <a:r>
              <a:rPr lang="en-US" altLang="ko-KR" dirty="0"/>
              <a:t>//</a:t>
            </a:r>
            <a:r>
              <a:rPr lang="en-US" altLang="ko-KR" dirty="0" smtClean="0"/>
              <a:t>map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쌍으로 저장</a:t>
            </a:r>
            <a:endParaRPr lang="en-US" altLang="ko-KR" dirty="0"/>
          </a:p>
          <a:p>
            <a:pPr lvl="4"/>
            <a:endParaRPr lang="ko-KR" altLang="en-US" dirty="0"/>
          </a:p>
          <a:p>
            <a:pPr lvl="4"/>
            <a:r>
              <a:rPr lang="en-US" altLang="ko-KR" dirty="0">
                <a:solidFill>
                  <a:srgbClr val="00B050"/>
                </a:solidFill>
              </a:rPr>
              <a:t>Map&lt;String, String&gt;  map = </a:t>
            </a:r>
            <a:r>
              <a:rPr lang="en-US" altLang="ko-KR" b="1" dirty="0">
                <a:solidFill>
                  <a:srgbClr val="00B050"/>
                </a:solidFill>
              </a:rPr>
              <a:t>new </a:t>
            </a:r>
            <a:r>
              <a:rPr lang="en-US" altLang="ko-KR" b="1" dirty="0" err="1">
                <a:solidFill>
                  <a:srgbClr val="00B050"/>
                </a:solidFill>
              </a:rPr>
              <a:t>HashMap</a:t>
            </a:r>
            <a:r>
              <a:rPr lang="en-US" altLang="ko-KR" b="1" dirty="0">
                <a:solidFill>
                  <a:srgbClr val="00B050"/>
                </a:solidFill>
              </a:rPr>
              <a:t>&lt;&gt;();</a:t>
            </a:r>
          </a:p>
          <a:p>
            <a:pPr lvl="4"/>
            <a:r>
              <a:rPr lang="en-US" altLang="ko-KR" dirty="0" err="1">
                <a:solidFill>
                  <a:srgbClr val="00B050"/>
                </a:solidFill>
              </a:rPr>
              <a:t>map.put</a:t>
            </a:r>
            <a:r>
              <a:rPr lang="en-US" altLang="ko-KR" dirty="0">
                <a:solidFill>
                  <a:srgbClr val="00B050"/>
                </a:solidFill>
              </a:rPr>
              <a:t>("key1", "test</a:t>
            </a:r>
            <a:r>
              <a:rPr lang="ko-KR" altLang="en-US" dirty="0">
                <a:solidFill>
                  <a:srgbClr val="00B050"/>
                </a:solidFill>
              </a:rPr>
              <a:t>내용</a:t>
            </a:r>
            <a:r>
              <a:rPr lang="en-US" altLang="ko-KR" dirty="0">
                <a:solidFill>
                  <a:srgbClr val="00B050"/>
                </a:solidFill>
              </a:rPr>
              <a:t>1");</a:t>
            </a:r>
          </a:p>
          <a:p>
            <a:pPr lvl="4"/>
            <a:r>
              <a:rPr lang="en-US" altLang="ko-KR" dirty="0" err="1">
                <a:solidFill>
                  <a:srgbClr val="00B050"/>
                </a:solidFill>
              </a:rPr>
              <a:t>map.put</a:t>
            </a:r>
            <a:r>
              <a:rPr lang="en-US" altLang="ko-KR" dirty="0">
                <a:solidFill>
                  <a:srgbClr val="00B050"/>
                </a:solidFill>
              </a:rPr>
              <a:t>("key2", "test</a:t>
            </a:r>
            <a:r>
              <a:rPr lang="ko-KR" altLang="en-US" dirty="0">
                <a:solidFill>
                  <a:srgbClr val="00B050"/>
                </a:solidFill>
              </a:rPr>
              <a:t>내용</a:t>
            </a:r>
            <a:r>
              <a:rPr lang="en-US" altLang="ko-KR" dirty="0">
                <a:solidFill>
                  <a:srgbClr val="00B050"/>
                </a:solidFill>
              </a:rPr>
              <a:t>2");</a:t>
            </a:r>
          </a:p>
          <a:p>
            <a:pPr lvl="4"/>
            <a:r>
              <a:rPr lang="en-US" altLang="ko-KR" dirty="0" err="1">
                <a:solidFill>
                  <a:srgbClr val="00B050"/>
                </a:solidFill>
              </a:rPr>
              <a:t>map.put</a:t>
            </a:r>
            <a:r>
              <a:rPr lang="en-US" altLang="ko-KR" dirty="0">
                <a:solidFill>
                  <a:srgbClr val="00B050"/>
                </a:solidFill>
              </a:rPr>
              <a:t>("key3", "test</a:t>
            </a:r>
            <a:r>
              <a:rPr lang="ko-KR" altLang="en-US" dirty="0">
                <a:solidFill>
                  <a:srgbClr val="00B050"/>
                </a:solidFill>
              </a:rPr>
              <a:t>내용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 smtClean="0">
                <a:solidFill>
                  <a:srgbClr val="00B050"/>
                </a:solidFill>
              </a:rPr>
              <a:t>");</a:t>
            </a:r>
            <a:r>
              <a:rPr lang="en-US" altLang="ko-KR" dirty="0">
                <a:solidFill>
                  <a:srgbClr val="00B050"/>
                </a:solidFill>
              </a:rPr>
              <a:t>	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55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495" y="329111"/>
            <a:ext cx="8201320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// List, Set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의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부모형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Collection	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Iterator</a:t>
            </a:r>
            <a:r>
              <a:rPr lang="ko-KR" altLang="en-US" dirty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는 데이터를 순회하기 위한 </a:t>
            </a:r>
            <a:r>
              <a:rPr lang="ko-KR" altLang="en-US" dirty="0" err="1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표준된</a:t>
            </a:r>
            <a:r>
              <a:rPr lang="ko-KR" altLang="en-US" dirty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방법을 </a:t>
            </a:r>
            <a:r>
              <a:rPr lang="ko-KR" altLang="en-US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제공함</a:t>
            </a:r>
            <a:endParaRPr lang="en-US" altLang="ko-KR" dirty="0" smtClean="0">
              <a:solidFill>
                <a:srgbClr val="FF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// List, Set </a:t>
            </a:r>
            <a:r>
              <a:rPr lang="ko-KR" altLang="en-US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계열들을 같은  </a:t>
            </a:r>
            <a:r>
              <a:rPr lang="en-US" altLang="ko-KR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Type</a:t>
            </a:r>
            <a:r>
              <a:rPr lang="ko-KR" altLang="en-US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으로 다룰 수 있다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Collection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&lt;String&gt; collection=null;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>
                <a:solidFill>
                  <a:srgbClr val="00B05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가능함 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collection =  set;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		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Iterator&lt;String&gt; 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i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=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collection.iterator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();		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while( 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i.hasNext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()) {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	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System.out.println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 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i.next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());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}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>
                <a:solidFill>
                  <a:srgbClr val="00B05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가능함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collection</a:t>
            </a:r>
            <a:r>
              <a:rPr lang="en-US" altLang="ko-KR" dirty="0">
                <a:solidFill>
                  <a:srgbClr val="FF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=   list;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 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		Iterator&lt;String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&gt; i2 =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collection.iterator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();		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while( i2.hasNext()) {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	</a:t>
            </a:r>
            <a:r>
              <a:rPr lang="en-US" altLang="ko-KR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System.out.println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( i2.next());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}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		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06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4715" y="2561607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스트림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8459" y="3708943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</a:t>
            </a:r>
            <a:r>
              <a:rPr lang="ko-KR" altLang="en-US" sz="1400" dirty="0" smtClean="0"/>
              <a:t>다루겠다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6693" y="395926"/>
            <a:ext cx="10294070" cy="5995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(stream)</a:t>
            </a:r>
          </a:p>
          <a:p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자료의 대상과 관계없이 동일한 연산을 수행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컬렉션을 대상으로 동일한 연산을 수행 함 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일관성 있는 연산으로 자료의 처리를 쉽고 간단하게 함</a:t>
            </a: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번 생성하고 사용한 스트림은 재사용할 수 없음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자료에 대한 스트림을  생성하여 연산을 수행하면 스트림은 소모됨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연산을 위해서는 새로운 스트림을 생성 함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 연산은 기존 자료를 변경하지 않음</a:t>
            </a: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자료에 대한 스트림을 생성하면 별도의 메모리 공간을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사용함으로 기존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자료를 변경하지 않음</a:t>
            </a: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스트림에 대한 중간 연산과 최종연산으로 구분됨</a:t>
            </a: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스트림에 대한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중간연산은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여러 개 적용 될 수 있지만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최종연산은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마지막에 한 번만 적용됨</a:t>
            </a:r>
          </a:p>
          <a:p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최종연산이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호출되어야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중간연산의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결과가 모두 적용됨 </a:t>
            </a:r>
          </a:p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이를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지연연산이라고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2350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8860" y="3346516"/>
            <a:ext cx="2215299" cy="71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8860" y="4326904"/>
            <a:ext cx="2215300" cy="128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컬렉션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</a:t>
            </a:r>
          </a:p>
          <a:p>
            <a:pPr algn="ctr"/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List , Set, Map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58496" y="1150071"/>
            <a:ext cx="2215299" cy="1385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표준화된 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방법으로 다루겠다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진정한 통일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1681" y="3921551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Stream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3714159" y="3704735"/>
            <a:ext cx="886121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714159" y="4421171"/>
            <a:ext cx="744719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1"/>
          </p:cNvCxnSpPr>
          <p:nvPr/>
        </p:nvCxnSpPr>
        <p:spPr>
          <a:xfrm>
            <a:off x="6146277" y="4232635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66408" y="394040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중간연산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(n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71004" y="4213782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91135" y="388384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최종연산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한번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91135" y="474168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재사용불가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8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0387" y="193249"/>
            <a:ext cx="5081047" cy="666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//</a:t>
            </a:r>
            <a:r>
              <a:rPr lang="ko-KR" altLang="en-US" sz="1600" dirty="0" err="1"/>
              <a:t>외부클래스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=100;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>
                <a:solidFill>
                  <a:srgbClr val="0070C0"/>
                </a:solidFill>
              </a:rPr>
              <a:t>InClass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();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OutMethod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inclass.inMethod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</a:t>
            </a:r>
            <a:r>
              <a:rPr lang="ko-KR" altLang="en-US" sz="1600" dirty="0"/>
              <a:t>내부 클래스</a:t>
            </a:r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=200;</a:t>
            </a:r>
          </a:p>
          <a:p>
            <a:pPr lvl="1"/>
            <a:r>
              <a:rPr lang="ko-KR" altLang="en-US" sz="1600" dirty="0"/>
              <a:t>   </a:t>
            </a:r>
          </a:p>
          <a:p>
            <a:pPr lvl="1"/>
            <a:r>
              <a:rPr lang="en-US" altLang="ko-KR" sz="1600" dirty="0"/>
              <a:t>   void </a:t>
            </a:r>
            <a:r>
              <a:rPr lang="en-US" altLang="ko-KR" sz="1600" dirty="0" err="1"/>
              <a:t>inMethod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);</a:t>
            </a:r>
          </a:p>
          <a:p>
            <a:pPr lvl="1"/>
            <a:r>
              <a:rPr lang="ko-KR" altLang="en-US" sz="1600" dirty="0"/>
              <a:t>   </a:t>
            </a:r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ko-KR" altLang="en-US" sz="1600" b="1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95068" y="452487"/>
            <a:ext cx="5231876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InnerTest</a:t>
            </a:r>
            <a:r>
              <a:rPr lang="en-US" altLang="ko-KR" sz="1600" b="1" dirty="0"/>
              <a:t> {</a:t>
            </a:r>
          </a:p>
          <a:p>
            <a:endParaRPr lang="ko-KR" altLang="en-US" sz="1600" b="1" dirty="0"/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 out 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out.OutMethod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/>
              <a:t>OutClass.InClass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out.new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b="1" dirty="0" err="1"/>
              <a:t>inclass.inMethod</a:t>
            </a:r>
            <a:r>
              <a:rPr lang="en-US" altLang="ko-KR" sz="1600" b="1" dirty="0"/>
              <a:t>();</a:t>
            </a:r>
          </a:p>
          <a:p>
            <a:pPr lvl="1"/>
            <a:endParaRPr lang="ko-KR" altLang="en-US" sz="1600" b="1" dirty="0"/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/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505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052" y="1215495"/>
            <a:ext cx="106899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ArrayList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&lt;String&gt; list = new </a:t>
            </a:r>
            <a:r>
              <a:rPr lang="en-US" altLang="ko-KR" sz="1600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ArrayList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&lt;&gt;();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sz="16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("hi");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sz="16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sz="16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sz="16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("bye");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sz="16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("hello");</a:t>
            </a: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//hello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ko-KR" altLang="en-US" sz="1600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같은게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몇개인지 구하기</a:t>
            </a:r>
          </a:p>
          <a:p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long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cnt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=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list.stream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().filter(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str.equals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("hello")).count();</a:t>
            </a:r>
          </a:p>
          <a:p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System.out.println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</a:t>
            </a:r>
            <a:r>
              <a:rPr lang="en-US" altLang="ko-KR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cnt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)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</a:p>
          <a:p>
            <a:endParaRPr lang="en-US" altLang="ko-KR" sz="16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//hello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ko-KR" altLang="en-US" sz="1600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같은것만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출력하기</a:t>
            </a:r>
            <a:endParaRPr lang="ko-KR" altLang="en-US" sz="1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list.stream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().filter(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str.equals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("hello")).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System.out.println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));</a:t>
            </a:r>
          </a:p>
          <a:p>
            <a:endParaRPr lang="en-US" altLang="ko-KR" sz="1600" dirty="0" smtClean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위의결과에서 위에서 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개만 출력</a:t>
            </a:r>
          </a:p>
          <a:p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list.stream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().filter(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str.equals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("hello")).limit(2).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System.out.println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));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20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368" y="297038"/>
            <a:ext cx="8936612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IntStream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s </a:t>
            </a:r>
            <a:r>
              <a:rPr lang="en-US" altLang="ko-KR" sz="1600" dirty="0" smtClean="0">
                <a:solidFill>
                  <a:srgbClr val="FF0000"/>
                </a:solidFill>
              </a:rPr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new Random().</a:t>
            </a:r>
            <a:r>
              <a:rPr lang="en-US" altLang="ko-KR" sz="1600" dirty="0" err="1">
                <a:solidFill>
                  <a:srgbClr val="FF0000"/>
                </a:solidFill>
              </a:rPr>
              <a:t>ints</a:t>
            </a:r>
            <a:r>
              <a:rPr lang="en-US" altLang="ko-KR" sz="1600" dirty="0">
                <a:solidFill>
                  <a:srgbClr val="FF0000"/>
                </a:solidFill>
              </a:rPr>
              <a:t>(1,46);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	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s.distinct</a:t>
            </a:r>
            <a:r>
              <a:rPr lang="en-US" altLang="ko-KR" sz="1600" dirty="0">
                <a:solidFill>
                  <a:srgbClr val="FF0000"/>
                </a:solidFill>
              </a:rPr>
              <a:t>().limit(6).sorted().</a:t>
            </a:r>
            <a:r>
              <a:rPr lang="en-US" altLang="ko-KR" sz="1600" dirty="0" err="1">
                <a:solidFill>
                  <a:srgbClr val="FF0000"/>
                </a:solidFill>
              </a:rPr>
              <a:t>forEach</a:t>
            </a:r>
            <a:r>
              <a:rPr lang="en-US" altLang="ko-KR" sz="1600" dirty="0">
                <a:solidFill>
                  <a:srgbClr val="FF0000"/>
                </a:solidFill>
              </a:rPr>
              <a:t>( x-&gt;</a:t>
            </a:r>
            <a:r>
              <a:rPr lang="en-US" altLang="ko-KR" sz="1600" dirty="0" err="1">
                <a:solidFill>
                  <a:srgbClr val="FF0000"/>
                </a:solidFill>
              </a:rPr>
              <a:t>System.out.print</a:t>
            </a:r>
            <a:r>
              <a:rPr lang="en-US" altLang="ko-KR" sz="1600" dirty="0">
                <a:solidFill>
                  <a:srgbClr val="FF0000"/>
                </a:solidFill>
              </a:rPr>
              <a:t>(x + "  ,"));</a:t>
            </a:r>
          </a:p>
          <a:p>
            <a:r>
              <a:rPr lang="en-US" altLang="ko-KR" sz="1600" dirty="0"/>
              <a:t>	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	</a:t>
            </a:r>
            <a:r>
              <a:rPr lang="en-US" altLang="ko-KR" sz="1600" dirty="0" smtClean="0"/>
              <a:t>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HashSet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&lt;Integer</a:t>
            </a:r>
            <a:r>
              <a:rPr lang="en-US" altLang="ko-KR" sz="1600" b="1" dirty="0">
                <a:solidFill>
                  <a:srgbClr val="0070C0"/>
                </a:solidFill>
              </a:rPr>
              <a:t>&gt; 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</a:t>
            </a:r>
            <a:r>
              <a:rPr lang="en-US" altLang="ko-KR" sz="1600" b="1" dirty="0">
                <a:solidFill>
                  <a:srgbClr val="0070C0"/>
                </a:solidFill>
              </a:rPr>
              <a:t> 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HashSet</a:t>
            </a:r>
            <a:r>
              <a:rPr lang="en-US" altLang="ko-KR" sz="1600" b="1" dirty="0">
                <a:solidFill>
                  <a:srgbClr val="0070C0"/>
                </a:solidFill>
              </a:rPr>
              <a:t>&lt;Integer&gt;();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Random r = new Random();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//</a:t>
            </a:r>
            <a:r>
              <a:rPr lang="ko-KR" altLang="en-US" sz="1600" b="1" dirty="0" err="1">
                <a:solidFill>
                  <a:srgbClr val="0070C0"/>
                </a:solidFill>
              </a:rPr>
              <a:t>중복제거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r>
              <a:rPr lang="ko-KR" altLang="en-US" sz="1600" b="1" dirty="0">
                <a:solidFill>
                  <a:srgbClr val="0070C0"/>
                </a:solidFill>
              </a:rPr>
              <a:t>	  </a:t>
            </a:r>
            <a:r>
              <a:rPr lang="en-US" altLang="ko-KR" sz="1600" b="1" dirty="0">
                <a:solidFill>
                  <a:srgbClr val="0070C0"/>
                </a:solidFill>
              </a:rPr>
              <a:t>for(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=0;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&lt; 20;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++) {	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	  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lottos.add</a:t>
            </a:r>
            <a:r>
              <a:rPr lang="en-US" altLang="ko-KR" sz="1600" b="1" dirty="0">
                <a:solidFill>
                  <a:srgbClr val="0070C0"/>
                </a:solidFill>
              </a:rPr>
              <a:t>(  </a:t>
            </a:r>
            <a:r>
              <a:rPr lang="en-US" altLang="ko-KR" sz="1600" b="1" dirty="0" err="1">
                <a:solidFill>
                  <a:srgbClr val="0070C0"/>
                </a:solidFill>
              </a:rPr>
              <a:t>r.nextInt</a:t>
            </a:r>
            <a:r>
              <a:rPr lang="en-US" altLang="ko-KR" sz="1600" b="1" dirty="0">
                <a:solidFill>
                  <a:srgbClr val="0070C0"/>
                </a:solidFill>
              </a:rPr>
              <a:t>(46));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             }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  <a:r>
              <a:rPr lang="en-US" altLang="ko-KR" sz="1600" b="1" dirty="0" err="1">
                <a:solidFill>
                  <a:srgbClr val="0070C0"/>
                </a:solidFill>
              </a:rPr>
              <a:t>System.out.println</a:t>
            </a:r>
            <a:r>
              <a:rPr lang="en-US" altLang="ko-KR" sz="1600" b="1" dirty="0">
                <a:solidFill>
                  <a:srgbClr val="0070C0"/>
                </a:solidFill>
              </a:rPr>
              <a:t>("size=" + 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lottos.size</a:t>
            </a:r>
            <a:r>
              <a:rPr lang="en-US" altLang="ko-KR" sz="1600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Object[] 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lottosArry</a:t>
            </a:r>
            <a:r>
              <a:rPr lang="en-US" altLang="ko-KR" sz="1600" b="1" dirty="0">
                <a:solidFill>
                  <a:srgbClr val="0070C0"/>
                </a:solidFill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lottos.toArray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Integer[] result= new Integer[6];  // </a:t>
            </a:r>
            <a:r>
              <a:rPr lang="ko-KR" altLang="en-US" sz="1600" b="1" dirty="0" err="1">
                <a:solidFill>
                  <a:srgbClr val="0070C0"/>
                </a:solidFill>
              </a:rPr>
              <a:t>배열카피</a:t>
            </a:r>
            <a:r>
              <a:rPr lang="ko-KR" altLang="en-US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sz="1600" b="1" dirty="0">
                <a:solidFill>
                  <a:srgbClr val="0070C0"/>
                </a:solidFill>
              </a:rPr>
              <a:t>	  </a:t>
            </a:r>
            <a:r>
              <a:rPr lang="en-US" altLang="ko-KR" sz="1600" b="1" dirty="0" err="1">
                <a:solidFill>
                  <a:srgbClr val="0070C0"/>
                </a:solidFill>
              </a:rPr>
              <a:t>System.arraycopy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lottosArry</a:t>
            </a:r>
            <a:r>
              <a:rPr lang="en-US" altLang="ko-KR" sz="1600" b="1" dirty="0">
                <a:solidFill>
                  <a:srgbClr val="0070C0"/>
                </a:solidFill>
              </a:rPr>
              <a:t>, 0, result, 0, 6);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for(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=0 ;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&lt;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result.length</a:t>
            </a:r>
            <a:r>
              <a:rPr lang="en-US" altLang="ko-KR" sz="1600" b="1" dirty="0">
                <a:solidFill>
                  <a:srgbClr val="0070C0"/>
                </a:solidFill>
              </a:rPr>
              <a:t> ;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++ ) {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	  </a:t>
            </a:r>
            <a:r>
              <a:rPr lang="en-US" altLang="ko-KR" sz="1600" b="1" dirty="0" err="1">
                <a:solidFill>
                  <a:srgbClr val="0070C0"/>
                </a:solidFill>
              </a:rPr>
              <a:t>System.out.print</a:t>
            </a:r>
            <a:r>
              <a:rPr lang="en-US" altLang="ko-KR" sz="1600" b="1" dirty="0">
                <a:solidFill>
                  <a:srgbClr val="0070C0"/>
                </a:solidFill>
              </a:rPr>
              <a:t>( result[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] + ",");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	  }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3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933" y="2053265"/>
            <a:ext cx="838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[] </a:t>
            </a:r>
            <a:r>
              <a:rPr lang="en-US" altLang="ko-KR" sz="20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 {1,2,3,4,5};</a:t>
            </a:r>
          </a:p>
          <a:p>
            <a:r>
              <a:rPr lang="en-US" altLang="ko-KR" sz="2000" dirty="0" err="1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Arrays.stream</a:t>
            </a:r>
            <a:r>
              <a:rPr lang="en-US" altLang="ko-KR" sz="20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</a:t>
            </a:r>
            <a:r>
              <a:rPr lang="en-US" altLang="ko-KR" sz="20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20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n-&gt; </a:t>
            </a:r>
            <a:r>
              <a:rPr lang="en-US" altLang="ko-KR" sz="20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System.out.println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(n) ) ;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213737"/>
            <a:ext cx="842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배열을 </a:t>
            </a:r>
            <a:r>
              <a:rPr lang="ko-KR" altLang="en-US" dirty="0" err="1" smtClean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스트림으로</a:t>
            </a:r>
            <a:endParaRPr lang="ko-KR" altLang="en-US" dirty="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5933" y="3629771"/>
            <a:ext cx="8380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ArrayList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&lt;String&gt; list = 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new </a:t>
            </a:r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ArrayList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&lt;&gt;();</a:t>
            </a:r>
          </a:p>
          <a:p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("one");</a:t>
            </a: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("two");</a:t>
            </a: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("three");</a:t>
            </a: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list.add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("four");</a:t>
            </a:r>
          </a:p>
          <a:p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list.stream</a:t>
            </a:r>
            <a:r>
              <a:rPr lang="en-US" altLang="ko-KR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().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</a:t>
            </a:r>
            <a:r>
              <a:rPr lang="en-US" altLang="ko-KR" b="1" i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out.println</a:t>
            </a:r>
            <a:r>
              <a:rPr lang="en-US" altLang="ko-KR" b="1" i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b="1" i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b="1" i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));</a:t>
            </a: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list.stream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().sorted().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</a:t>
            </a:r>
            <a:r>
              <a:rPr lang="en-US" altLang="ko-KR" b="1" i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out.println</a:t>
            </a:r>
            <a:r>
              <a:rPr lang="en-US" altLang="ko-KR" b="1" i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b="1" i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b="1" i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));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2366" y="3058710"/>
            <a:ext cx="842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ArrayList</a:t>
            </a:r>
            <a:r>
              <a:rPr lang="en-US" altLang="ko-KR" sz="1600" dirty="0" smtClean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스트림으로</a:t>
            </a:r>
            <a:endParaRPr lang="ko-KR" altLang="en-US" sz="1600" dirty="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51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4419" y="1294861"/>
            <a:ext cx="3783724" cy="192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Class Optional&lt;T&gt;{</a:t>
            </a: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T value;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752" y="3888828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간접적으로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다룸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NullPoint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Exception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발생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직접적으로 다룬다면 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체크를 해야함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674069" y="3922904"/>
            <a:ext cx="756745" cy="546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8676" y="4004441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Optional  </a:t>
            </a:r>
            <a:r>
              <a:rPr lang="ko-KR" altLang="en-US" dirty="0" smtClean="0"/>
              <a:t>객체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3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1" y="1697038"/>
            <a:ext cx="5780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javaprj.optional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java.util.Optional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public class OptionalTest0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  </a:t>
            </a:r>
          </a:p>
          <a:p>
            <a:pPr lvl="1"/>
            <a:r>
              <a:rPr lang="en-US" altLang="ko-KR" sz="1400" dirty="0"/>
              <a:t> Optional&lt;User&gt; user 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searchUserOptional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gy</a:t>
            </a:r>
            <a:r>
              <a:rPr lang="en-US" altLang="ko-KR" sz="1400" dirty="0"/>
              <a:t>");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user.orElse</a:t>
            </a:r>
            <a:r>
              <a:rPr lang="en-US" altLang="ko-KR" sz="1400" dirty="0"/>
              <a:t>(new User()).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()); </a:t>
            </a:r>
          </a:p>
          <a:p>
            <a:pPr lvl="1"/>
            <a:r>
              <a:rPr lang="ko-KR" altLang="en-US" sz="1400" dirty="0"/>
              <a:t> </a:t>
            </a:r>
          </a:p>
          <a:p>
            <a:pPr lvl="1"/>
            <a:r>
              <a:rPr lang="en-US" altLang="ko-KR" sz="1400" dirty="0"/>
              <a:t>// User user2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</a:t>
            </a:r>
            <a:r>
              <a:rPr lang="en-US" altLang="ko-KR" sz="1400" dirty="0"/>
              <a:t>("</a:t>
            </a:r>
            <a:r>
              <a:rPr lang="en-US" altLang="ko-KR" sz="1400" u="sng" dirty="0" err="1"/>
              <a:t>gy</a:t>
            </a:r>
            <a:r>
              <a:rPr lang="en-US" altLang="ko-KR" sz="1400" u="sng" dirty="0"/>
              <a:t>");</a:t>
            </a:r>
          </a:p>
          <a:p>
            <a:pPr lvl="1"/>
            <a:r>
              <a:rPr lang="en-US" altLang="ko-KR" sz="1400" dirty="0"/>
              <a:t>//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user2.getId());   // </a:t>
            </a:r>
            <a:r>
              <a:rPr lang="en-US" altLang="ko-KR" sz="1400" dirty="0" err="1"/>
              <a:t>nullPointException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 smtClean="0"/>
              <a:t>   }  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74980" y="578069"/>
            <a:ext cx="571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private static Optional&lt;User&gt;   </a:t>
            </a:r>
            <a:r>
              <a:rPr lang="en-US" altLang="ko-KR" sz="1400" b="1" dirty="0" err="1"/>
              <a:t>searchUserOptional</a:t>
            </a:r>
            <a:r>
              <a:rPr lang="en-US" altLang="ko-KR" sz="1400" b="1" dirty="0"/>
              <a:t>(String id) {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r>
              <a:rPr lang="en-US" altLang="ko-KR" sz="1400" b="1" dirty="0"/>
              <a:t>return    </a:t>
            </a:r>
            <a:r>
              <a:rPr lang="en-US" altLang="ko-KR" sz="1400" b="1" dirty="0" err="1"/>
              <a:t>users.stream</a:t>
            </a:r>
            <a:r>
              <a:rPr lang="en-US" altLang="ko-KR" sz="1400" b="1" dirty="0"/>
              <a:t>().filter( user -&gt; </a:t>
            </a:r>
            <a:r>
              <a:rPr lang="en-US" altLang="ko-KR" sz="1400" b="1" dirty="0" err="1"/>
              <a:t>user.getId</a:t>
            </a:r>
            <a:r>
              <a:rPr lang="en-US" altLang="ko-KR" sz="1400" b="1" dirty="0"/>
              <a:t>().equals(id))</a:t>
            </a:r>
          </a:p>
          <a:p>
            <a:pPr lvl="1"/>
            <a:r>
              <a:rPr lang="en-US" altLang="ko-KR" sz="1400" dirty="0"/>
              <a:t>        .</a:t>
            </a:r>
            <a:r>
              <a:rPr lang="en-US" altLang="ko-KR" sz="1400" dirty="0" err="1"/>
              <a:t>findFirst</a:t>
            </a:r>
            <a:r>
              <a:rPr lang="en-US" altLang="ko-KR" sz="1400" dirty="0"/>
              <a:t>();    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74980" y="2979628"/>
            <a:ext cx="5717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ko-KR" sz="1400" b="1" dirty="0"/>
              <a:t>private static User  </a:t>
            </a:r>
            <a:r>
              <a:rPr lang="nb-NO" altLang="ko-KR" sz="1400" b="1" u="sng" dirty="0"/>
              <a:t>searchUser(String id) </a:t>
            </a:r>
            <a:r>
              <a:rPr lang="nb-NO" altLang="ko-KR" sz="1400" b="1" u="sng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User user=</a:t>
            </a:r>
            <a:r>
              <a:rPr lang="en-US" altLang="ko-KR" sz="1400" b="1" dirty="0"/>
              <a:t>null;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b="1" dirty="0"/>
              <a:t>for( User u: users) {</a:t>
            </a:r>
          </a:p>
          <a:p>
            <a:pPr lvl="2"/>
            <a:r>
              <a:rPr lang="en-US" altLang="ko-KR" sz="1400" b="1" dirty="0"/>
              <a:t>if( </a:t>
            </a:r>
            <a:r>
              <a:rPr lang="en-US" altLang="ko-KR" sz="1400" b="1" dirty="0" err="1"/>
              <a:t>u.getId</a:t>
            </a:r>
            <a:r>
              <a:rPr lang="en-US" altLang="ko-KR" sz="1400" b="1" dirty="0"/>
              <a:t>().equals(id)) {</a:t>
            </a:r>
          </a:p>
          <a:p>
            <a:pPr lvl="2"/>
            <a:r>
              <a:rPr lang="en-US" altLang="ko-KR" sz="1400" dirty="0"/>
              <a:t> user = u;</a:t>
            </a:r>
          </a:p>
          <a:p>
            <a:pPr lvl="2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return user;  // </a:t>
            </a:r>
            <a:r>
              <a:rPr lang="ko-KR" altLang="en-US" sz="1400" b="1" dirty="0" err="1"/>
              <a:t>못찾으면</a:t>
            </a:r>
            <a:r>
              <a:rPr lang="ko-KR" altLang="en-US" sz="1400" b="1" dirty="0"/>
              <a:t> 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반환   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8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804" y="593889"/>
            <a:ext cx="5542711" cy="5854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/>
          </a:p>
          <a:p>
            <a:r>
              <a:rPr lang="en-US" altLang="ko-KR" sz="1600" b="1" dirty="0">
                <a:solidFill>
                  <a:srgbClr val="0070C0"/>
                </a:solidFill>
              </a:rPr>
              <a:t>class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OuterClass</a:t>
            </a:r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/>
              <a:t>지역내부클래스 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MyRunnable</a:t>
            </a:r>
            <a:r>
              <a:rPr lang="en-US" altLang="ko-KR" sz="1600" b="1" dirty="0"/>
              <a:t> implements Runnable{</a:t>
            </a:r>
          </a:p>
          <a:p>
            <a:pPr lvl="1"/>
            <a:endParaRPr lang="ko-KR" altLang="en-US" sz="1600" b="1" dirty="0"/>
          </a:p>
          <a:p>
            <a:pPr lvl="2"/>
            <a:r>
              <a:rPr lang="en-US" altLang="ko-KR" sz="1600" b="1" dirty="0"/>
              <a:t>@Override</a:t>
            </a:r>
          </a:p>
          <a:p>
            <a:pPr lvl="2"/>
            <a:r>
              <a:rPr lang="en-US" altLang="ko-KR" sz="1600" b="1" dirty="0"/>
              <a:t>public void run() {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outNum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localNum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lvl="2"/>
            <a:r>
              <a:rPr lang="en-US" altLang="ko-KR" sz="1600" b="1" dirty="0" smtClean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1"/>
            <a:r>
              <a:rPr lang="en-US" altLang="ko-KR" sz="1600" dirty="0" smtClean="0"/>
              <a:t>return </a:t>
            </a:r>
            <a:r>
              <a:rPr lang="en-US" altLang="ko-KR" sz="1600" dirty="0"/>
              <a:t>new </a:t>
            </a:r>
            <a:r>
              <a:rPr lang="en-US" altLang="ko-KR" sz="1600" dirty="0" err="1"/>
              <a:t>MyRunnable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957740" y="593889"/>
            <a:ext cx="5806912" cy="581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LocalInnerTest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endParaRPr lang="ko-KR" altLang="en-US" dirty="0"/>
          </a:p>
          <a:p>
            <a:pPr lvl="1"/>
            <a:r>
              <a:rPr lang="en-US" altLang="ko-KR" dirty="0" err="1"/>
              <a:t>OuterClass</a:t>
            </a:r>
            <a:r>
              <a:rPr lang="en-US" altLang="ko-KR" dirty="0"/>
              <a:t> outer = </a:t>
            </a:r>
            <a:r>
              <a:rPr lang="en-US" altLang="ko-KR" b="1" dirty="0"/>
              <a:t>new </a:t>
            </a:r>
            <a:r>
              <a:rPr lang="en-US" altLang="ko-KR" b="1" dirty="0" err="1"/>
              <a:t>OuterClass</a:t>
            </a:r>
            <a:r>
              <a:rPr lang="en-US" altLang="ko-KR" b="1" dirty="0"/>
              <a:t>();</a:t>
            </a:r>
          </a:p>
          <a:p>
            <a:pPr lvl="1"/>
            <a:r>
              <a:rPr lang="en-US" altLang="ko-KR" dirty="0"/>
              <a:t>Runnable  </a:t>
            </a:r>
            <a:r>
              <a:rPr lang="en-US" altLang="ko-KR" dirty="0" err="1"/>
              <a:t>runnable</a:t>
            </a:r>
            <a:r>
              <a:rPr lang="en-US" altLang="ko-KR" dirty="0"/>
              <a:t> =</a:t>
            </a:r>
            <a:r>
              <a:rPr lang="en-US" altLang="ko-KR" dirty="0" err="1"/>
              <a:t>outer.getRunnable</a:t>
            </a:r>
            <a:r>
              <a:rPr lang="en-US" altLang="ko-KR" dirty="0"/>
              <a:t>(10);</a:t>
            </a:r>
          </a:p>
          <a:p>
            <a:pPr lvl="1"/>
            <a:r>
              <a:rPr lang="en-US" altLang="ko-KR" dirty="0" err="1"/>
              <a:t>runnable.run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913" y="556180"/>
            <a:ext cx="6721312" cy="567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class OuterClass2</a:t>
            </a:r>
            <a:r>
              <a:rPr lang="en-US" altLang="ko-KR" sz="1600" dirty="0" smtClean="0"/>
              <a:t>{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익명클래스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en-US" altLang="ko-KR" sz="1600" b="1" dirty="0" smtClean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</a:t>
            </a:r>
            <a:r>
              <a:rPr lang="en-US" altLang="ko-KR" sz="1600" dirty="0" smtClean="0"/>
              <a:t>; </a:t>
            </a:r>
          </a:p>
          <a:p>
            <a:pPr lvl="2"/>
            <a:r>
              <a:rPr lang="en-US" altLang="ko-KR" sz="1600" dirty="0" smtClean="0"/>
              <a:t>//</a:t>
            </a:r>
            <a:r>
              <a:rPr lang="ko-KR" altLang="en-US" sz="1600" dirty="0" err="1"/>
              <a:t>익명클래스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/>
              <a:t>Runnable </a:t>
            </a:r>
            <a:r>
              <a:rPr lang="en-US" altLang="ko-KR" sz="1600" dirty="0" err="1"/>
              <a:t>runnable</a:t>
            </a:r>
            <a:r>
              <a:rPr lang="en-US" altLang="ko-KR" sz="1600" dirty="0"/>
              <a:t> = new Runnable(){</a:t>
            </a:r>
          </a:p>
          <a:p>
            <a:pPr lvl="3"/>
            <a:r>
              <a:rPr lang="en-US" altLang="ko-KR" sz="1600" dirty="0"/>
              <a:t>  @Override</a:t>
            </a:r>
          </a:p>
          <a:p>
            <a:pPr lvl="3"/>
            <a:r>
              <a:rPr lang="en-US" altLang="ko-KR" sz="1600" dirty="0"/>
              <a:t>  public void run() {</a:t>
            </a:r>
          </a:p>
          <a:p>
            <a:pPr lvl="3"/>
            <a:r>
              <a:rPr lang="en-US" altLang="ko-KR" sz="1600" dirty="0"/>
              <a:t>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);</a:t>
            </a:r>
          </a:p>
          <a:p>
            <a:pPr lvl="3"/>
            <a:r>
              <a:rPr lang="en-US" altLang="ko-KR" sz="1600" dirty="0"/>
              <a:t>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);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lvl="3"/>
            <a:r>
              <a:rPr lang="ko-KR" altLang="en-US" sz="1600" dirty="0"/>
              <a:t>  </a:t>
            </a:r>
            <a:r>
              <a:rPr lang="en-US" altLang="ko-KR" sz="1600" dirty="0"/>
              <a:t>} </a:t>
            </a:r>
          </a:p>
          <a:p>
            <a:pPr lvl="2"/>
            <a:r>
              <a:rPr lang="en-US" altLang="ko-KR" sz="1600" dirty="0" smtClean="0"/>
              <a:t>}; </a:t>
            </a:r>
            <a:endParaRPr lang="ko-KR" altLang="en-US" sz="1600" dirty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 smtClean="0"/>
              <a:t> return </a:t>
            </a:r>
            <a:r>
              <a:rPr lang="en-US" altLang="ko-KR" sz="1600" dirty="0"/>
              <a:t>runnable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 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352907" y="556181"/>
            <a:ext cx="4317477" cy="590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class LocalInnerAnonymouseTest2 {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OuterClass2 outer = </a:t>
            </a:r>
            <a:r>
              <a:rPr lang="en-US" altLang="ko-KR" sz="1400" b="1" dirty="0"/>
              <a:t>new OuterClass2();</a:t>
            </a:r>
          </a:p>
          <a:p>
            <a:r>
              <a:rPr lang="en-US" altLang="ko-KR" sz="1400" dirty="0"/>
              <a:t>Runnable  </a:t>
            </a:r>
            <a:r>
              <a:rPr lang="en-US" altLang="ko-KR" sz="1400" dirty="0" err="1"/>
              <a:t>runnable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outer.getRunnable</a:t>
            </a:r>
            <a:r>
              <a:rPr lang="en-US" altLang="ko-KR" sz="1400" dirty="0"/>
              <a:t>(10);</a:t>
            </a:r>
          </a:p>
          <a:p>
            <a:r>
              <a:rPr lang="en-US" altLang="ko-KR" sz="1400" dirty="0" err="1"/>
              <a:t>runnable.run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2243" y="495518"/>
            <a:ext cx="1860331" cy="58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지네릭스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243" y="1344559"/>
            <a:ext cx="10258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</a:t>
            </a:r>
            <a:r>
              <a:rPr lang="ko-KR" altLang="en-US" sz="1600" b="1" dirty="0" err="1">
                <a:latin typeface="Gadugi" panose="020B0502040204020203" pitchFamily="34" charset="0"/>
                <a:ea typeface="HY강B" panose="02030600000101010101" pitchFamily="18" charset="-127"/>
              </a:rPr>
              <a:t>지네릭스란</a:t>
            </a:r>
            <a:r>
              <a:rPr lang="en-US" altLang="ko-KR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?</a:t>
            </a:r>
          </a:p>
          <a:p>
            <a:endParaRPr lang="en-US" altLang="ko-KR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컴파일시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타입을 체크해 주는 기능 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( compile-time type check)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jdk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1.5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객체의 타입 안정성을 높이고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형변환의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번거로움을 줄여줌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-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</a:t>
            </a:r>
            <a:r>
              <a:rPr lang="en-US" altLang="ko-KR" sz="1600" dirty="0" err="1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ClassCastException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예외를 컴파일시점에서 체크할 수 있게 함으로써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오류를 막을 수 있게 함</a:t>
            </a:r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list = new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();    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-&gt; </a:t>
            </a:r>
            <a:r>
              <a:rPr lang="en-US" altLang="ko-KR" sz="1600" dirty="0" err="1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list&lt;Object&gt; </a:t>
            </a:r>
            <a:r>
              <a:rPr lang="en-US" altLang="ko-KR" sz="16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= new </a:t>
            </a:r>
            <a:r>
              <a:rPr lang="en-US" altLang="ko-KR" sz="1600" dirty="0" err="1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&lt;&gt;(); </a:t>
            </a:r>
            <a:endParaRPr lang="en-US" altLang="ko-KR" sz="1600" dirty="0">
              <a:solidFill>
                <a:srgbClr val="0070C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Score(100,90) 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Score(90,80));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User(“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홍길동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”));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( (Score)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list.get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(2)).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getKor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 ;   // =&gt;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실행을 시켜야 오류를 발생함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컴파일시점에 오류를 발생하지 않는다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7858" y="5143527"/>
            <a:ext cx="7643804" cy="1220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만들 때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&lt;T&gt;</a:t>
            </a:r>
          </a:p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제한하기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  extends Material &gt;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매개변수에서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지네릭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 와일드문자 사용하기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 ?  </a:t>
            </a:r>
            <a:r>
              <a:rPr lang="en-US" altLang="ko-KR" sz="1600" b="1" dirty="0">
                <a:solidFill>
                  <a:srgbClr val="0070C0"/>
                </a:solidFill>
              </a:rPr>
              <a:t>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xtends  T&gt;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                                                   &lt; ? </a:t>
            </a:r>
            <a:r>
              <a:rPr lang="en-US" altLang="ko-KR" sz="1600" b="1" dirty="0">
                <a:solidFill>
                  <a:srgbClr val="0070C0"/>
                </a:solidFill>
              </a:rPr>
              <a:t> s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uper T &gt;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115" y="0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TreeDPrinterPlastic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Plastic  material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Plastic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Plastic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"3D print use :" + material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115" y="3239761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TreeDPrinterPowder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Powder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Powder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Powder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"3D print use :" + material);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098019" y="139279"/>
            <a:ext cx="5795237" cy="6110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b="1" dirty="0" err="1"/>
              <a:t>GenericPrinter</a:t>
            </a:r>
            <a:r>
              <a:rPr lang="en-US" altLang="ko-KR" sz="1200" b="1" dirty="0"/>
              <a:t>&lt;T&gt;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T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	public </a:t>
            </a:r>
            <a:r>
              <a:rPr lang="en-US" altLang="ko-KR" sz="1200" b="1" dirty="0">
                <a:solidFill>
                  <a:srgbClr val="0070C0"/>
                </a:solidFill>
              </a:rPr>
              <a:t>static void main(String[] </a:t>
            </a:r>
            <a:r>
              <a:rPr lang="en-US" altLang="ko-KR" sz="1200" b="1" dirty="0" err="1">
                <a:solidFill>
                  <a:srgbClr val="0070C0"/>
                </a:solidFill>
              </a:rPr>
              <a:t>args</a:t>
            </a:r>
            <a:r>
              <a:rPr lang="en-US" altLang="ko-KR" sz="1200" b="1" dirty="0">
                <a:solidFill>
                  <a:srgbClr val="0070C0"/>
                </a:solidFill>
              </a:rPr>
              <a:t>)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{</a:t>
            </a:r>
          </a:p>
          <a:p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Powder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200" b="1" dirty="0">
                <a:solidFill>
                  <a:srgbClr val="0070C0"/>
                </a:solidFill>
              </a:rPr>
              <a:t>Powder());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Plastic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200" b="1" dirty="0">
                <a:solidFill>
                  <a:srgbClr val="0070C0"/>
                </a:solidFill>
              </a:rPr>
              <a:t>Plastic());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51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502" y="42390"/>
            <a:ext cx="11227135" cy="674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T extends </a:t>
            </a:r>
            <a:r>
              <a:rPr lang="en-US" altLang="ko-KR" sz="1200" b="1" dirty="0">
                <a:solidFill>
                  <a:srgbClr val="0070C0"/>
                </a:solidFill>
              </a:rPr>
              <a:t>Material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T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GenericPrinterMaterial</a:t>
            </a:r>
            <a:r>
              <a:rPr lang="en-US" altLang="ko-KR" sz="1200" dirty="0" smtClean="0"/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Powder</a:t>
            </a:r>
            <a:r>
              <a:rPr lang="en-US" altLang="ko-KR" sz="1200" dirty="0"/>
              <a:t>&gt; printer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printer.setMaterial</a:t>
            </a:r>
            <a:r>
              <a:rPr lang="en-US" altLang="ko-KR" sz="1200" dirty="0"/>
              <a:t>(new Powder());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  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Plastic</a:t>
            </a:r>
            <a:r>
              <a:rPr lang="en-US" altLang="ko-KR" sz="1200" dirty="0"/>
              <a:t>&gt; printer2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printer2.setMaterial(new Plastic());</a:t>
            </a:r>
          </a:p>
          <a:p>
            <a:r>
              <a:rPr lang="en-US" altLang="ko-KR" sz="1200" dirty="0"/>
              <a:t>		printer2.print();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//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ko-KR" altLang="en-US" sz="1200" dirty="0">
                <a:solidFill>
                  <a:srgbClr val="FF0000"/>
                </a:solidFill>
              </a:rPr>
              <a:t>발생</a:t>
            </a:r>
          </a:p>
          <a:p>
            <a:r>
              <a:rPr lang="ko-KR" altLang="en-US" sz="1200" dirty="0"/>
              <a:t>	 	</a:t>
            </a:r>
            <a:r>
              <a:rPr lang="en-US" altLang="ko-KR" sz="1200" dirty="0"/>
              <a:t>// GenericPrinter2&lt;</a:t>
            </a:r>
            <a:r>
              <a:rPr lang="en-US" altLang="ko-KR" sz="1200" dirty="0">
                <a:solidFill>
                  <a:srgbClr val="FF0000"/>
                </a:solidFill>
              </a:rPr>
              <a:t>Water</a:t>
            </a:r>
            <a:r>
              <a:rPr lang="en-US" altLang="ko-KR" sz="1200" dirty="0"/>
              <a:t>&gt; printer3 = new GenericPrinter2&lt;&gt;();</a:t>
            </a:r>
          </a:p>
          <a:p>
            <a:r>
              <a:rPr lang="en-US" altLang="ko-KR" sz="1200" dirty="0"/>
              <a:t>    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printer3.setMaterial(new Water());</a:t>
            </a:r>
          </a:p>
          <a:p>
            <a:r>
              <a:rPr lang="en-US" altLang="ko-KR" sz="1200" dirty="0"/>
              <a:t>	  </a:t>
            </a:r>
            <a:r>
              <a:rPr lang="en-US" altLang="ko-KR" sz="1200" dirty="0" smtClean="0"/>
              <a:t>             //printer3.print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78867" y="345170"/>
            <a:ext cx="3512264" cy="1846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&lt;&gt;</a:t>
            </a:r>
            <a:r>
              <a:rPr lang="ko-KR" altLang="en-US" sz="1200" dirty="0" smtClean="0"/>
              <a:t>안에 들어 올 수 있는 </a:t>
            </a:r>
            <a:r>
              <a:rPr lang="en-US" altLang="ko-KR" sz="1200" dirty="0" smtClean="0"/>
              <a:t>class type</a:t>
            </a:r>
            <a:r>
              <a:rPr lang="ko-KR" altLang="en-US" sz="1200" dirty="0" smtClean="0"/>
              <a:t>이 제한 되었다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Material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을 상속받은 클래스만 가능</a:t>
            </a:r>
            <a:r>
              <a:rPr lang="ko-KR" altLang="en-US" sz="1200" dirty="0" smtClean="0"/>
              <a:t>하다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57107" y="908343"/>
            <a:ext cx="3015704" cy="242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353998" y="133222"/>
            <a:ext cx="2500974" cy="30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제한된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클래스 만들기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09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6511" y="0"/>
            <a:ext cx="9265113" cy="678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ArrayListTest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print( list);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&lt;Object&gt; list2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print ( list2); 	</a:t>
            </a:r>
          </a:p>
          <a:p>
            <a:r>
              <a:rPr lang="en-US" altLang="ko-KR" sz="1200" dirty="0"/>
              <a:t>		//print2( list2);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? super  String&gt; list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print2</a:t>
            </a:r>
            <a:r>
              <a:rPr lang="en-US" altLang="ko-KR" sz="1200" dirty="0">
                <a:solidFill>
                  <a:srgbClr val="0070C0"/>
                </a:solidFill>
              </a:rPr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 String&gt; list)</a:t>
            </a:r>
            <a:r>
              <a:rPr lang="en-US" altLang="ko-KR" sz="1200" dirty="0"/>
              <a:t>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94252" y="3887714"/>
            <a:ext cx="2979370" cy="763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와일드카드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참조변수로 서로 다른 타입이 대입된 </a:t>
            </a:r>
            <a:r>
              <a:rPr lang="ko-KR" altLang="en-US" sz="1200" dirty="0" err="1" smtClean="0"/>
              <a:t>제네릭객체를</a:t>
            </a:r>
            <a:r>
              <a:rPr lang="ko-KR" altLang="en-US" sz="1200" dirty="0" smtClean="0"/>
              <a:t> 다루기 </a:t>
            </a:r>
            <a:r>
              <a:rPr lang="ko-KR" altLang="en-US" sz="1200" dirty="0" err="1" smtClean="0"/>
              <a:t>위한것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25679" y="4014882"/>
            <a:ext cx="1350406" cy="36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6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2092</Words>
  <Application>Microsoft Office PowerPoint</Application>
  <PresentationFormat>와이드스크린</PresentationFormat>
  <Paragraphs>786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HY강B</vt:lpstr>
      <vt:lpstr>HY나무B</vt:lpstr>
      <vt:lpstr>맑은 고딕</vt:lpstr>
      <vt:lpstr>한컴 윤고딕 230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114</cp:revision>
  <dcterms:created xsi:type="dcterms:W3CDTF">2021-03-19T15:13:13Z</dcterms:created>
  <dcterms:modified xsi:type="dcterms:W3CDTF">2023-09-26T16:07:41Z</dcterms:modified>
</cp:coreProperties>
</file>