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63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7180"/>
    <p:restoredTop sz="889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블록도</a:t>
            </a:r>
            <a:r>
              <a:rPr lang="en-US" altLang="ko-KR"/>
              <a:t>,</a:t>
            </a:r>
            <a:r>
              <a:rPr lang="ko-KR" altLang="en-US"/>
              <a:t> 순서도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청기</a:t>
            </a:r>
            <a:r>
              <a:rPr lang="en-US" altLang="ko-KR"/>
              <a:t>,</a:t>
            </a:r>
            <a:r>
              <a:rPr lang="ko-KR" altLang="en-US"/>
              <a:t> 백기 게임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5015497" y="1315414"/>
            <a:ext cx="1729348" cy="581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</a:rPr>
              <a:t>청기 백기 게임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4908762" y="2195385"/>
            <a:ext cx="1942818" cy="50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로비 출력 함수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10" name=""/>
          <p:cNvCxnSpPr>
            <a:stCxn id="6" idx="2"/>
            <a:endCxn id="7" idx="0"/>
          </p:cNvCxnSpPr>
          <p:nvPr/>
        </p:nvCxnSpPr>
        <p:spPr>
          <a:xfrm rot="16200000" flipH="1">
            <a:off x="5730736" y="2045950"/>
            <a:ext cx="298869" cy="0"/>
          </a:xfrm>
          <a:prstGeom prst="line">
            <a:avLst/>
          </a:prstGeom>
          <a:noFill/>
          <a:ln>
            <a:solidFill>
              <a:schemeClr val="accent1">
                <a:satMod val="10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endCxn id="8" idx="0"/>
          </p:cNvCxnSpPr>
          <p:nvPr/>
        </p:nvCxnSpPr>
        <p:spPr>
          <a:xfrm rot="16200000" flipH="1">
            <a:off x="3767474" y="3057735"/>
            <a:ext cx="239603" cy="0"/>
          </a:xfrm>
          <a:prstGeom prst="line">
            <a:avLst/>
          </a:prstGeom>
          <a:noFill/>
          <a:ln>
            <a:solidFill>
              <a:schemeClr val="accent1">
                <a:satMod val="10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endCxn id="9" idx="0"/>
          </p:cNvCxnSpPr>
          <p:nvPr/>
        </p:nvCxnSpPr>
        <p:spPr>
          <a:xfrm rot="16200000" flipH="1">
            <a:off x="7629260" y="3057730"/>
            <a:ext cx="239612" cy="0"/>
          </a:xfrm>
          <a:prstGeom prst="line">
            <a:avLst/>
          </a:prstGeom>
          <a:noFill/>
          <a:ln>
            <a:solidFill>
              <a:schemeClr val="accent1">
                <a:satMod val="10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0800000">
            <a:off x="3887276" y="2937933"/>
            <a:ext cx="3861789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7" idx="2"/>
          </p:cNvCxnSpPr>
          <p:nvPr/>
        </p:nvCxnSpPr>
        <p:spPr>
          <a:xfrm rot="16200000" flipH="1">
            <a:off x="5760360" y="2818123"/>
            <a:ext cx="239621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271285" y="3954353"/>
            <a:ext cx="1329304" cy="502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</a:rPr>
              <a:t>행동 지시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2174851" y="3954353"/>
            <a:ext cx="736639" cy="502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</a:rPr>
              <a:t>score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4872528" y="3954353"/>
            <a:ext cx="736639" cy="502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</a:rPr>
              <a:t>목숨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1956382" y="3429000"/>
            <a:ext cx="3861788" cy="1349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000374" y="3177537"/>
            <a:ext cx="1773804" cy="50292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</a:rPr>
              <a:t>게임 진행 함수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6434665" y="3429000"/>
            <a:ext cx="2628803" cy="13495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803921" y="3177536"/>
            <a:ext cx="1890289" cy="50292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점수 기록 함수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6610262" y="3954353"/>
            <a:ext cx="1329304" cy="502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</a:rPr>
              <a:t>점수 비교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8188306" y="3954353"/>
            <a:ext cx="736639" cy="502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chemeClr val="accent5"/>
                </a:solidFill>
                <a:latin typeface="맑은 고딕"/>
              </a:rPr>
              <a:t>기록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chemeClr val="accent5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3089483" y="719003"/>
            <a:ext cx="1312333" cy="370416"/>
          </a:xfrm>
          <a:prstGeom prst="flowChartTermina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START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4984296" y="2825751"/>
            <a:ext cx="1598084" cy="603249"/>
          </a:xfrm>
          <a:prstGeom prst="flowChartInputOutpu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</a:rPr>
              <a:t>조작법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2940655" y="3889786"/>
            <a:ext cx="1609990" cy="650876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게임 진행</a:t>
            </a:r>
            <a:r>
              <a:rPr lang="en-US" altLang="ko-KR" sz="1400">
                <a:solidFill>
                  <a:schemeClr val="dk1"/>
                </a:solidFill>
              </a:rPr>
              <a:t>()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2940655" y="4874724"/>
            <a:ext cx="1609990" cy="650876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점수 기록</a:t>
            </a:r>
            <a:r>
              <a:rPr lang="en-US" altLang="ko-KR" sz="1400">
                <a:solidFill>
                  <a:schemeClr val="dk1"/>
                </a:solidFill>
              </a:rPr>
              <a:t>()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2882115" y="1359450"/>
            <a:ext cx="1727068" cy="954461"/>
          </a:xfrm>
          <a:prstGeom prst="flowChartPreparat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상태값 </a:t>
            </a:r>
            <a:r>
              <a:rPr lang="en-US" altLang="ko-KR" sz="1400">
                <a:solidFill>
                  <a:schemeClr val="dk1"/>
                </a:solidFill>
              </a:rPr>
              <a:t>=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{0}</a:t>
            </a:r>
            <a:r>
              <a:rPr lang="ko-KR" altLang="en-US" sz="1400">
                <a:solidFill>
                  <a:schemeClr val="dk1"/>
                </a:solidFill>
              </a:rPr>
              <a:t>청기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백기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특수 행동</a:t>
            </a:r>
            <a:endParaRPr lang="ko-KR" altLang="en-US" sz="1400">
              <a:solidFill>
                <a:schemeClr val="dk1"/>
              </a:solidFill>
            </a:endParaRPr>
          </a:p>
        </p:txBody>
      </p:sp>
      <p:cxnSp>
        <p:nvCxnSpPr>
          <p:cNvPr id="53" name=""/>
          <p:cNvCxnSpPr>
            <a:endCxn id="40" idx="2"/>
          </p:cNvCxnSpPr>
          <p:nvPr/>
        </p:nvCxnSpPr>
        <p:spPr>
          <a:xfrm>
            <a:off x="4727253" y="3127376"/>
            <a:ext cx="416852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52" idx="2"/>
          </p:cNvCxnSpPr>
          <p:nvPr/>
        </p:nvCxnSpPr>
        <p:spPr>
          <a:xfrm rot="16200000" flipH="1">
            <a:off x="3585783" y="2473779"/>
            <a:ext cx="319734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50" idx="2"/>
            <a:endCxn id="51" idx="0"/>
          </p:cNvCxnSpPr>
          <p:nvPr/>
        </p:nvCxnSpPr>
        <p:spPr>
          <a:xfrm rot="16200000" flipH="1">
            <a:off x="3578619" y="4707693"/>
            <a:ext cx="334061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>
            <a:stCxn id="40" idx="3"/>
          </p:cNvCxnSpPr>
          <p:nvPr/>
        </p:nvCxnSpPr>
        <p:spPr>
          <a:xfrm rot="16200000" flipH="1">
            <a:off x="5230418" y="3822112"/>
            <a:ext cx="78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>
            <a:endCxn id="50" idx="3"/>
          </p:cNvCxnSpPr>
          <p:nvPr/>
        </p:nvCxnSpPr>
        <p:spPr>
          <a:xfrm rot="10800000">
            <a:off x="4550645" y="4215225"/>
            <a:ext cx="1072885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/>
          <p:cNvSpPr/>
          <p:nvPr/>
        </p:nvSpPr>
        <p:spPr>
          <a:xfrm>
            <a:off x="3089483" y="5836593"/>
            <a:ext cx="1312333" cy="370416"/>
          </a:xfrm>
          <a:prstGeom prst="flowChartTermina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END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</p:txBody>
      </p:sp>
      <p:cxnSp>
        <p:nvCxnSpPr>
          <p:cNvPr id="65" name=""/>
          <p:cNvCxnSpPr>
            <a:stCxn id="51" idx="2"/>
            <a:endCxn id="64" idx="0"/>
          </p:cNvCxnSpPr>
          <p:nvPr/>
        </p:nvCxnSpPr>
        <p:spPr>
          <a:xfrm rot="16200000" flipH="1">
            <a:off x="3590154" y="5681097"/>
            <a:ext cx="310992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9" idx="2"/>
            <a:endCxn id="52" idx="0"/>
          </p:cNvCxnSpPr>
          <p:nvPr/>
        </p:nvCxnSpPr>
        <p:spPr>
          <a:xfrm rot="16200000" flipH="1">
            <a:off x="3610634" y="1224435"/>
            <a:ext cx="270030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"/>
          <p:cNvSpPr/>
          <p:nvPr/>
        </p:nvSpPr>
        <p:spPr>
          <a:xfrm>
            <a:off x="2764046" y="2633645"/>
            <a:ext cx="1963207" cy="963083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조작법</a:t>
            </a:r>
            <a:endParaRPr lang="ko-KR" altLang="en-US" sz="14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게임 시작</a:t>
            </a:r>
            <a:endParaRPr lang="ko-KR" altLang="en-US" sz="1400">
              <a:solidFill>
                <a:schemeClr val="dk1"/>
              </a:solidFill>
            </a:endParaRPr>
          </a:p>
        </p:txBody>
      </p:sp>
      <p:cxnSp>
        <p:nvCxnSpPr>
          <p:cNvPr id="68" name=""/>
          <p:cNvCxnSpPr>
            <a:stCxn id="67" idx="2"/>
            <a:endCxn id="50" idx="0"/>
          </p:cNvCxnSpPr>
          <p:nvPr/>
        </p:nvCxnSpPr>
        <p:spPr>
          <a:xfrm rot="16200000" flipH="1">
            <a:off x="3599120" y="3743257"/>
            <a:ext cx="293057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 txBox="1"/>
          <p:nvPr/>
        </p:nvSpPr>
        <p:spPr>
          <a:xfrm>
            <a:off x="504872" y="222987"/>
            <a:ext cx="1198194" cy="3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Main</a:t>
            </a:r>
            <a:r>
              <a:rPr lang="ko-KR" altLang="en-US"/>
              <a:t> 함수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021792" y="250254"/>
            <a:ext cx="1312333" cy="370416"/>
          </a:xfrm>
          <a:prstGeom prst="flowChartTermina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START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"/>
          <p:cNvSpPr/>
          <p:nvPr/>
        </p:nvSpPr>
        <p:spPr>
          <a:xfrm>
            <a:off x="4360324" y="755685"/>
            <a:ext cx="2635268" cy="1066252"/>
          </a:xfrm>
          <a:prstGeom prst="flowChartPreparat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상태값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{0}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행동값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{0}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목숨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3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i,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n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, </a:t>
            </a:r>
            <a:r>
              <a:rPr lang="ko-KR" altLang="en-US" sz="1200">
                <a:solidFill>
                  <a:schemeClr val="dk1"/>
                </a:solidFill>
              </a:rPr>
              <a:t>콤보</a:t>
            </a:r>
            <a:r>
              <a:rPr lang="en-US" altLang="ko-KR" sz="1200">
                <a:solidFill>
                  <a:schemeClr val="dk1"/>
                </a:solidFill>
              </a:rPr>
              <a:t>,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SCORE,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endParaRPr lang="ko-KR" altLang="en-US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지시</a:t>
            </a:r>
            <a:r>
              <a:rPr lang="en-US" altLang="ko-KR" sz="1200">
                <a:solidFill>
                  <a:schemeClr val="dk1"/>
                </a:solidFill>
              </a:rPr>
              <a:t>,</a:t>
            </a:r>
            <a:r>
              <a:rPr lang="ko-KR" altLang="en-US" sz="1200">
                <a:solidFill>
                  <a:schemeClr val="dk1"/>
                </a:solidFill>
              </a:rPr>
              <a:t> 중복</a:t>
            </a:r>
            <a:r>
              <a:rPr lang="en-US" altLang="ko-KR" sz="1200">
                <a:solidFill>
                  <a:schemeClr val="dk1"/>
                </a:solidFill>
              </a:rPr>
              <a:t>[3]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0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4742959" y="2585694"/>
            <a:ext cx="1870003" cy="1003342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상태값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rand%3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n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rand%2+1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지시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rand%3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switch(</a:t>
            </a:r>
            <a:r>
              <a:rPr lang="ko-KR" altLang="en-US" sz="1200">
                <a:solidFill>
                  <a:schemeClr val="dk1"/>
                </a:solidFill>
              </a:rPr>
              <a:t>지시</a:t>
            </a:r>
            <a:r>
              <a:rPr lang="en-US" altLang="ko-KR" sz="1200">
                <a:solidFill>
                  <a:schemeClr val="dk1"/>
                </a:solidFill>
              </a:rPr>
              <a:t>) 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 청기</a:t>
            </a:r>
            <a:r>
              <a:rPr lang="en-US" altLang="ko-KR" sz="1200">
                <a:solidFill>
                  <a:schemeClr val="dk1"/>
                </a:solidFill>
              </a:rPr>
              <a:t>,</a:t>
            </a:r>
            <a:r>
              <a:rPr lang="ko-KR" altLang="en-US" sz="1200">
                <a:solidFill>
                  <a:schemeClr val="dk1"/>
                </a:solidFill>
              </a:rPr>
              <a:t>백기</a:t>
            </a:r>
            <a:r>
              <a:rPr lang="en-US" altLang="ko-KR" sz="1200">
                <a:solidFill>
                  <a:schemeClr val="dk1"/>
                </a:solidFill>
              </a:rPr>
              <a:t>,</a:t>
            </a:r>
            <a:r>
              <a:rPr lang="ko-KR" altLang="en-US" sz="1200">
                <a:solidFill>
                  <a:schemeClr val="dk1"/>
                </a:solidFill>
              </a:rPr>
              <a:t>특수 </a:t>
            </a:r>
            <a:r>
              <a:rPr lang="en-US" altLang="ko-KR" sz="1200">
                <a:solidFill>
                  <a:schemeClr val="dk1"/>
                </a:solidFill>
              </a:rPr>
              <a:t>= </a:t>
            </a:r>
            <a:r>
              <a:rPr lang="ko-KR" altLang="en-US" sz="1200">
                <a:solidFill>
                  <a:schemeClr val="dk1"/>
                </a:solidFill>
              </a:rPr>
              <a:t>상태값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5000212" y="2011283"/>
            <a:ext cx="1355494" cy="41010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상태값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{1}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행동값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{1}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4878916" y="4881523"/>
            <a:ext cx="1598084" cy="497415"/>
          </a:xfrm>
          <a:prstGeom prst="flowChartInputOutpu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행동값 </a:t>
            </a:r>
            <a:endParaRPr lang="ko-KR" altLang="en-US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입력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4849648" y="5529221"/>
            <a:ext cx="1656622" cy="793749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상태값 </a:t>
            </a:r>
            <a:r>
              <a:rPr lang="en-US" altLang="ko-KR" sz="1200">
                <a:solidFill>
                  <a:schemeClr val="dk1"/>
                </a:solidFill>
              </a:rPr>
              <a:t>==</a:t>
            </a:r>
            <a:r>
              <a:rPr lang="ko-KR" altLang="en-US" sz="1200">
                <a:solidFill>
                  <a:schemeClr val="dk1"/>
                </a:solidFill>
              </a:rPr>
              <a:t> 행동값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158132" y="5041330"/>
            <a:ext cx="1350037" cy="455082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목숨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-1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콤보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0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6842843" y="5534513"/>
            <a:ext cx="1350037" cy="788458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콤보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+1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SCORE = + 100</a:t>
            </a:r>
            <a:endParaRPr lang="en-US" altLang="ko-KR" sz="1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+ </a:t>
            </a:r>
            <a:r>
              <a:rPr lang="ko-KR" altLang="en-US" sz="1200">
                <a:solidFill>
                  <a:schemeClr val="dk1"/>
                </a:solidFill>
              </a:rPr>
              <a:t>콤보</a:t>
            </a:r>
            <a:r>
              <a:rPr lang="en-US" altLang="ko-KR" sz="1200">
                <a:solidFill>
                  <a:schemeClr val="dk1"/>
                </a:solidFill>
              </a:rPr>
              <a:t>*10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1171255" y="4932850"/>
            <a:ext cx="1793872" cy="672041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목숨 </a:t>
            </a:r>
            <a:r>
              <a:rPr lang="en-US" altLang="ko-KR" sz="1200">
                <a:solidFill>
                  <a:schemeClr val="dk1"/>
                </a:solidFill>
              </a:rPr>
              <a:t>==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0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3158132" y="5774266"/>
            <a:ext cx="1312333" cy="370416"/>
          </a:xfrm>
          <a:prstGeom prst="flowChartTermina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  <a:latin typeface="맑은 고딕"/>
              </a:rPr>
              <a:t>END</a:t>
            </a:r>
            <a:endParaRPr lang="en-US" altLang="ko-KR" sz="120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1393172" y="5774266"/>
            <a:ext cx="1350037" cy="370417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SCORE</a:t>
            </a:r>
            <a:r>
              <a:rPr lang="ko-KR" altLang="en-US" sz="1200">
                <a:solidFill>
                  <a:schemeClr val="dk1"/>
                </a:solidFill>
              </a:rPr>
              <a:t> 반환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03789" y="250254"/>
            <a:ext cx="1198194" cy="36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게임 진행</a:t>
            </a: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5021792" y="4385657"/>
            <a:ext cx="1312333" cy="365654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i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&lt;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n</a:t>
            </a:r>
            <a:endParaRPr lang="en-US" altLang="ko-KR" sz="1200">
              <a:solidFill>
                <a:schemeClr val="dk1"/>
              </a:solidFill>
            </a:endParaRPr>
          </a:p>
        </p:txBody>
      </p:sp>
      <p:cxnSp>
        <p:nvCxnSpPr>
          <p:cNvPr id="20" name=""/>
          <p:cNvCxnSpPr>
            <a:stCxn id="4" idx="2"/>
            <a:endCxn id="5" idx="0"/>
          </p:cNvCxnSpPr>
          <p:nvPr/>
        </p:nvCxnSpPr>
        <p:spPr>
          <a:xfrm rot="16200000" flipH="1">
            <a:off x="5610451" y="688178"/>
            <a:ext cx="135015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>
            <a:stCxn id="5" idx="2"/>
            <a:endCxn id="7" idx="0"/>
          </p:cNvCxnSpPr>
          <p:nvPr/>
        </p:nvCxnSpPr>
        <p:spPr>
          <a:xfrm rot="16200000" flipH="1">
            <a:off x="5583286" y="1916610"/>
            <a:ext cx="189345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7" idx="2"/>
            <a:endCxn id="6" idx="0"/>
          </p:cNvCxnSpPr>
          <p:nvPr/>
        </p:nvCxnSpPr>
        <p:spPr>
          <a:xfrm rot="16200000" flipH="1">
            <a:off x="5595806" y="2503540"/>
            <a:ext cx="164307" cy="2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17" idx="2"/>
            <a:endCxn id="8" idx="1"/>
          </p:cNvCxnSpPr>
          <p:nvPr/>
        </p:nvCxnSpPr>
        <p:spPr>
          <a:xfrm rot="16200000" flipH="1">
            <a:off x="5612852" y="4816416"/>
            <a:ext cx="130212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8" idx="4"/>
            <a:endCxn id="9" idx="0"/>
          </p:cNvCxnSpPr>
          <p:nvPr/>
        </p:nvCxnSpPr>
        <p:spPr>
          <a:xfrm rot="16200000" flipH="1">
            <a:off x="5602817" y="5454079"/>
            <a:ext cx="150282" cy="1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10" idx="1"/>
            <a:endCxn id="12" idx="3"/>
          </p:cNvCxnSpPr>
          <p:nvPr/>
        </p:nvCxnSpPr>
        <p:spPr>
          <a:xfrm rot="10800000">
            <a:off x="2965127" y="5268871"/>
            <a:ext cx="193005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2" idx="2"/>
            <a:endCxn id="14" idx="0"/>
          </p:cNvCxnSpPr>
          <p:nvPr/>
        </p:nvCxnSpPr>
        <p:spPr>
          <a:xfrm rot="16200000" flipH="1">
            <a:off x="1983504" y="5689579"/>
            <a:ext cx="169374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>
            <a:stCxn id="14" idx="3"/>
            <a:endCxn id="13" idx="1"/>
          </p:cNvCxnSpPr>
          <p:nvPr/>
        </p:nvCxnSpPr>
        <p:spPr>
          <a:xfrm>
            <a:off x="2743209" y="5959475"/>
            <a:ext cx="414923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9" idx="3"/>
            <a:endCxn id="11" idx="1"/>
          </p:cNvCxnSpPr>
          <p:nvPr/>
        </p:nvCxnSpPr>
        <p:spPr>
          <a:xfrm>
            <a:off x="6506270" y="5926096"/>
            <a:ext cx="336573" cy="2646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4506243" y="5025731"/>
            <a:ext cx="369631" cy="24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33" name=""/>
          <p:cNvSpPr txBox="1"/>
          <p:nvPr/>
        </p:nvSpPr>
        <p:spPr>
          <a:xfrm>
            <a:off x="6477000" y="5688479"/>
            <a:ext cx="369631" cy="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</p:txBody>
      </p:sp>
      <p:cxnSp>
        <p:nvCxnSpPr>
          <p:cNvPr id="35" name=""/>
          <p:cNvCxnSpPr>
            <a:stCxn id="12" idx="0"/>
          </p:cNvCxnSpPr>
          <p:nvPr/>
        </p:nvCxnSpPr>
        <p:spPr>
          <a:xfrm rot="16200000">
            <a:off x="545783" y="3410443"/>
            <a:ext cx="304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>
            <a:off x="2068191" y="1888035"/>
            <a:ext cx="3609766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1718941" y="4761909"/>
            <a:ext cx="369631" cy="23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41" name=""/>
          <p:cNvSpPr txBox="1"/>
          <p:nvPr/>
        </p:nvSpPr>
        <p:spPr>
          <a:xfrm>
            <a:off x="1698560" y="5543900"/>
            <a:ext cx="369631" cy="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</p:txBody>
      </p:sp>
      <p:sp>
        <p:nvSpPr>
          <p:cNvPr id="42" name=""/>
          <p:cNvSpPr/>
          <p:nvPr/>
        </p:nvSpPr>
        <p:spPr>
          <a:xfrm>
            <a:off x="8288096" y="3239002"/>
            <a:ext cx="1253529" cy="595303"/>
          </a:xfrm>
          <a:prstGeom prst="flowChartPredefined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accent5"/>
                </a:solidFill>
              </a:rPr>
              <a:t>FEVER()</a:t>
            </a:r>
            <a:endParaRPr lang="en-US" altLang="ko-KR" sz="1400">
              <a:solidFill>
                <a:schemeClr val="accent5"/>
              </a:solidFill>
            </a:endParaRPr>
          </a:p>
        </p:txBody>
      </p:sp>
      <p:sp>
        <p:nvSpPr>
          <p:cNvPr id="44" name=""/>
          <p:cNvSpPr/>
          <p:nvPr/>
        </p:nvSpPr>
        <p:spPr>
          <a:xfrm>
            <a:off x="4936425" y="3706359"/>
            <a:ext cx="1483072" cy="561974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지시</a:t>
            </a:r>
            <a:r>
              <a:rPr lang="en-US" altLang="ko-KR" sz="1200">
                <a:solidFill>
                  <a:schemeClr val="dk1"/>
                </a:solidFill>
              </a:rPr>
              <a:t>==</a:t>
            </a:r>
            <a:r>
              <a:rPr lang="ko-KR" altLang="en-US" sz="1200">
                <a:solidFill>
                  <a:schemeClr val="dk1"/>
                </a:solidFill>
              </a:rPr>
              <a:t>중복</a:t>
            </a:r>
            <a:r>
              <a:rPr lang="en-US" altLang="ko-KR" sz="1200">
                <a:solidFill>
                  <a:schemeClr val="dk1"/>
                </a:solidFill>
              </a:rPr>
              <a:t>[i]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5" name=""/>
          <p:cNvSpPr/>
          <p:nvPr/>
        </p:nvSpPr>
        <p:spPr>
          <a:xfrm>
            <a:off x="3155643" y="4444130"/>
            <a:ext cx="1204681" cy="248708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중복</a:t>
            </a:r>
            <a:r>
              <a:rPr lang="en-US" altLang="ko-KR" sz="1200">
                <a:solidFill>
                  <a:schemeClr val="dk1"/>
                </a:solidFill>
              </a:rPr>
              <a:t>[i]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=</a:t>
            </a:r>
            <a:r>
              <a:rPr lang="ko-KR" altLang="en-US" sz="1200">
                <a:solidFill>
                  <a:schemeClr val="dk1"/>
                </a:solidFill>
              </a:rPr>
              <a:t> 지시</a:t>
            </a:r>
            <a:endParaRPr lang="ko-KR" altLang="en-US" sz="1200">
              <a:solidFill>
                <a:schemeClr val="dk1"/>
              </a:solidFill>
            </a:endParaRPr>
          </a:p>
        </p:txBody>
      </p:sp>
      <p:cxnSp>
        <p:nvCxnSpPr>
          <p:cNvPr id="46" name=""/>
          <p:cNvCxnSpPr>
            <a:stCxn id="17" idx="1"/>
            <a:endCxn id="45" idx="3"/>
          </p:cNvCxnSpPr>
          <p:nvPr/>
        </p:nvCxnSpPr>
        <p:spPr>
          <a:xfrm rot="10800000">
            <a:off x="4360324" y="4568484"/>
            <a:ext cx="661467" cy="4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6" idx="2"/>
            <a:endCxn id="44" idx="0"/>
          </p:cNvCxnSpPr>
          <p:nvPr/>
        </p:nvCxnSpPr>
        <p:spPr>
          <a:xfrm rot="16200000" flipH="1" flipV="1">
            <a:off x="5619300" y="3647697"/>
            <a:ext cx="117323" cy="1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stCxn id="44" idx="2"/>
            <a:endCxn id="17" idx="0"/>
          </p:cNvCxnSpPr>
          <p:nvPr/>
        </p:nvCxnSpPr>
        <p:spPr>
          <a:xfrm rot="16200000" flipH="1" flipV="1">
            <a:off x="5619299" y="4326994"/>
            <a:ext cx="117323" cy="2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45" idx="0"/>
          </p:cNvCxnSpPr>
          <p:nvPr/>
        </p:nvCxnSpPr>
        <p:spPr>
          <a:xfrm rot="5400000" flipH="1" flipV="1">
            <a:off x="2792014" y="3469510"/>
            <a:ext cx="1940589" cy="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3766641" y="2503541"/>
            <a:ext cx="1911316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>
            <a:stCxn id="44" idx="1"/>
          </p:cNvCxnSpPr>
          <p:nvPr/>
        </p:nvCxnSpPr>
        <p:spPr>
          <a:xfrm rot="10800000">
            <a:off x="4278312" y="3987346"/>
            <a:ext cx="65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"/>
          <p:cNvCxnSpPr/>
          <p:nvPr/>
        </p:nvCxnSpPr>
        <p:spPr>
          <a:xfrm rot="16200000">
            <a:off x="3536408" y="3245444"/>
            <a:ext cx="1483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/>
          <p:cNvSpPr/>
          <p:nvPr/>
        </p:nvSpPr>
        <p:spPr>
          <a:xfrm>
            <a:off x="6776326" y="4345970"/>
            <a:ext cx="1483072" cy="561974"/>
          </a:xfrm>
          <a:prstGeom prst="flowChartDecis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accent5"/>
                </a:solidFill>
              </a:rPr>
              <a:t>콤보 </a:t>
            </a:r>
            <a:endParaRPr lang="ko-KR" altLang="en-US" sz="120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accent5"/>
                </a:solidFill>
              </a:rPr>
              <a:t>== 20</a:t>
            </a:r>
            <a:endParaRPr lang="en-US" altLang="ko-KR" sz="1200">
              <a:solidFill>
                <a:schemeClr val="accent5"/>
              </a:solidFill>
            </a:endParaRPr>
          </a:p>
        </p:txBody>
      </p:sp>
      <p:cxnSp>
        <p:nvCxnSpPr>
          <p:cNvPr id="65" name=""/>
          <p:cNvCxnSpPr>
            <a:stCxn id="11" idx="0"/>
            <a:endCxn id="64" idx="2"/>
          </p:cNvCxnSpPr>
          <p:nvPr/>
        </p:nvCxnSpPr>
        <p:spPr>
          <a:xfrm rot="16200000">
            <a:off x="7204577" y="5221228"/>
            <a:ext cx="626569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64" idx="0"/>
          </p:cNvCxnSpPr>
          <p:nvPr/>
        </p:nvCxnSpPr>
        <p:spPr>
          <a:xfrm rot="16200000">
            <a:off x="6596647" y="3424755"/>
            <a:ext cx="1842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0800000">
            <a:off x="5677962" y="2503541"/>
            <a:ext cx="1878000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/>
          <p:nvPr/>
        </p:nvSpPr>
        <p:spPr>
          <a:xfrm>
            <a:off x="8415708" y="4462254"/>
            <a:ext cx="998306" cy="329406"/>
          </a:xfrm>
          <a:prstGeom prst="flowChart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accent5"/>
                </a:solidFill>
              </a:rPr>
              <a:t>콤보</a:t>
            </a:r>
            <a:r>
              <a:rPr lang="en-US" altLang="ko-KR" sz="1200">
                <a:solidFill>
                  <a:schemeClr val="accent5"/>
                </a:solidFill>
              </a:rPr>
              <a:t> = 0</a:t>
            </a:r>
            <a:endParaRPr lang="en-US" altLang="ko-KR" sz="1200">
              <a:solidFill>
                <a:schemeClr val="accent5"/>
              </a:solidFill>
            </a:endParaRPr>
          </a:p>
        </p:txBody>
      </p:sp>
      <p:cxnSp>
        <p:nvCxnSpPr>
          <p:cNvPr id="69" name=""/>
          <p:cNvCxnSpPr>
            <a:stCxn id="64" idx="3"/>
            <a:endCxn id="68" idx="1"/>
          </p:cNvCxnSpPr>
          <p:nvPr/>
        </p:nvCxnSpPr>
        <p:spPr>
          <a:xfrm>
            <a:off x="8259398" y="4626957"/>
            <a:ext cx="156309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8" idx="0"/>
            <a:endCxn id="42" idx="2"/>
          </p:cNvCxnSpPr>
          <p:nvPr/>
        </p:nvCxnSpPr>
        <p:spPr>
          <a:xfrm rot="16200000" flipV="1">
            <a:off x="8600888" y="4148279"/>
            <a:ext cx="627948" cy="1"/>
          </a:xfrm>
          <a:prstGeom prst="straightConnector1">
            <a:avLst/>
          </a:prstGeom>
          <a:ln>
            <a:solidFill>
              <a:srgbClr val="289b6e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>
            <a:stCxn id="42" idx="0"/>
          </p:cNvCxnSpPr>
          <p:nvPr/>
        </p:nvCxnSpPr>
        <p:spPr>
          <a:xfrm rot="16200000" flipV="1">
            <a:off x="8547131" y="2871271"/>
            <a:ext cx="735462" cy="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 rot="10800000">
            <a:off x="7517862" y="2503541"/>
            <a:ext cx="1397001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"/>
          <p:cNvSpPr txBox="1"/>
          <p:nvPr/>
        </p:nvSpPr>
        <p:spPr>
          <a:xfrm>
            <a:off x="8046077" y="4385657"/>
            <a:ext cx="369631" cy="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chemeClr val="accent5"/>
                </a:solidFill>
              </a:rPr>
              <a:t>YES</a:t>
            </a:r>
            <a:endParaRPr lang="en-US" altLang="ko-KR" sz="1000">
              <a:solidFill>
                <a:schemeClr val="accent5"/>
              </a:solidFill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148231" y="4108353"/>
            <a:ext cx="369631" cy="2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cxnSp>
        <p:nvCxnSpPr>
          <p:cNvPr id="75" name=""/>
          <p:cNvCxnSpPr>
            <a:stCxn id="9" idx="1"/>
          </p:cNvCxnSpPr>
          <p:nvPr/>
        </p:nvCxnSpPr>
        <p:spPr>
          <a:xfrm rot="10800000">
            <a:off x="4691058" y="5926096"/>
            <a:ext cx="15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/>
          <p:nvPr/>
        </p:nvCxnSpPr>
        <p:spPr>
          <a:xfrm rot="16200000">
            <a:off x="4359412" y="5600518"/>
            <a:ext cx="663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10" idx="3"/>
          </p:cNvCxnSpPr>
          <p:nvPr/>
        </p:nvCxnSpPr>
        <p:spPr>
          <a:xfrm>
            <a:off x="4508170" y="5268871"/>
            <a:ext cx="182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endCxn id="10" idx="3"/>
          </p:cNvCxnSpPr>
          <p:nvPr/>
        </p:nvCxnSpPr>
        <p:spPr>
          <a:xfrm rot="10800000">
            <a:off x="4508170" y="5268870"/>
            <a:ext cx="182888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"/>
          <p:cNvSpPr txBox="1"/>
          <p:nvPr/>
        </p:nvSpPr>
        <p:spPr>
          <a:xfrm>
            <a:off x="7884155" y="2264332"/>
            <a:ext cx="906796" cy="23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5"/>
                </a:solidFill>
              </a:rPr>
              <a:t>추가 예정 </a:t>
            </a:r>
            <a:endParaRPr lang="ko-KR" altLang="en-US" sz="10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3772316" y="617220"/>
            <a:ext cx="1312333" cy="370416"/>
          </a:xfrm>
          <a:prstGeom prst="flowChartTerminator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  <a:latin typeface="맑은 고딕"/>
              </a:rPr>
              <a:t>START</a:t>
            </a:r>
            <a:endParaRPr lang="en-US" altLang="ko-KR" sz="160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5756549" y="1880040"/>
            <a:ext cx="2196703" cy="584729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File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-&gt; score.txt</a:t>
            </a:r>
            <a:endParaRPr lang="en-US" altLang="ko-KR" sz="1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score.txt = 0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3674088" y="1222311"/>
            <a:ext cx="1508786" cy="423333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반환 받은 점수값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3629440" y="2725385"/>
            <a:ext cx="1598084" cy="603249"/>
          </a:xfrm>
          <a:prstGeom prst="flowChartInputOutpu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게임 종료 문구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3084472" y="3528207"/>
            <a:ext cx="2688019" cy="878417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받은 점수값 </a:t>
            </a:r>
            <a:r>
              <a:rPr lang="en-US" altLang="ko-KR" sz="1400">
                <a:solidFill>
                  <a:schemeClr val="dk1"/>
                </a:solidFill>
              </a:rPr>
              <a:t>&gt;</a:t>
            </a:r>
            <a:r>
              <a:rPr lang="ko-KR" altLang="en-US" sz="1400">
                <a:solidFill>
                  <a:schemeClr val="dk1"/>
                </a:solidFill>
              </a:rPr>
              <a:t> 기존 점수값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03789" y="250254"/>
            <a:ext cx="1198194" cy="36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점수 기록</a:t>
            </a:r>
            <a:endParaRPr lang="ko-KR" altLang="en-US"/>
          </a:p>
        </p:txBody>
      </p:sp>
      <p:sp>
        <p:nvSpPr>
          <p:cNvPr id="108" name=""/>
          <p:cNvSpPr/>
          <p:nvPr/>
        </p:nvSpPr>
        <p:spPr>
          <a:xfrm>
            <a:off x="3637377" y="4657901"/>
            <a:ext cx="1598084" cy="603249"/>
          </a:xfrm>
          <a:prstGeom prst="flowChartInputOutpu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기록 갱신 문구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09" name=""/>
          <p:cNvSpPr/>
          <p:nvPr/>
        </p:nvSpPr>
        <p:spPr>
          <a:xfrm>
            <a:off x="3507401" y="5490279"/>
            <a:ext cx="1858036" cy="44450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File</a:t>
            </a:r>
            <a:r>
              <a:rPr lang="ko-KR" altLang="en-US" sz="1600">
                <a:solidFill>
                  <a:schemeClr val="dk1"/>
                </a:solidFill>
              </a:rPr>
              <a:t> </a:t>
            </a:r>
            <a:r>
              <a:rPr lang="en-US" altLang="ko-KR" sz="1600">
                <a:solidFill>
                  <a:schemeClr val="dk1"/>
                </a:solidFill>
              </a:rPr>
              <a:t>-&gt; score.txt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10" name=""/>
          <p:cNvSpPr/>
          <p:nvPr/>
        </p:nvSpPr>
        <p:spPr>
          <a:xfrm>
            <a:off x="3424188" y="1809925"/>
            <a:ext cx="2024462" cy="724959"/>
          </a:xfrm>
          <a:prstGeom prst="flowChartDecision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score.txt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==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NULL</a:t>
            </a:r>
            <a:endParaRPr lang="en-US" altLang="ko-KR" sz="1400">
              <a:solidFill>
                <a:schemeClr val="dk1"/>
              </a:solidFill>
            </a:endParaRPr>
          </a:p>
        </p:txBody>
      </p:sp>
      <p:cxnSp>
        <p:nvCxnSpPr>
          <p:cNvPr id="111" name=""/>
          <p:cNvCxnSpPr>
            <a:stCxn id="5" idx="2"/>
            <a:endCxn id="61" idx="0"/>
          </p:cNvCxnSpPr>
          <p:nvPr/>
        </p:nvCxnSpPr>
        <p:spPr>
          <a:xfrm rot="16200000" flipH="1">
            <a:off x="4311145" y="1104973"/>
            <a:ext cx="234674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"/>
          <p:cNvCxnSpPr>
            <a:stCxn id="61" idx="2"/>
            <a:endCxn id="110" idx="0"/>
          </p:cNvCxnSpPr>
          <p:nvPr/>
        </p:nvCxnSpPr>
        <p:spPr>
          <a:xfrm rot="16200000" flipH="1">
            <a:off x="4350310" y="1723816"/>
            <a:ext cx="164281" cy="7937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"/>
          <p:cNvCxnSpPr>
            <a:stCxn id="110" idx="2"/>
            <a:endCxn id="62" idx="1"/>
          </p:cNvCxnSpPr>
          <p:nvPr/>
        </p:nvCxnSpPr>
        <p:spPr>
          <a:xfrm rot="5400000">
            <a:off x="4337200" y="2626166"/>
            <a:ext cx="190500" cy="7937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/>
          <p:cNvCxnSpPr>
            <a:endCxn id="63" idx="0"/>
          </p:cNvCxnSpPr>
          <p:nvPr/>
        </p:nvCxnSpPr>
        <p:spPr>
          <a:xfrm rot="5400000">
            <a:off x="4332664" y="3424451"/>
            <a:ext cx="199573" cy="7937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"/>
          <p:cNvCxnSpPr>
            <a:stCxn id="63" idx="2"/>
            <a:endCxn id="108" idx="1"/>
          </p:cNvCxnSpPr>
          <p:nvPr/>
        </p:nvCxnSpPr>
        <p:spPr>
          <a:xfrm rot="16200000" flipH="1">
            <a:off x="4306812" y="4528293"/>
            <a:ext cx="251277" cy="7938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"/>
          <p:cNvCxnSpPr>
            <a:stCxn id="108" idx="4"/>
            <a:endCxn id="109" idx="0"/>
          </p:cNvCxnSpPr>
          <p:nvPr/>
        </p:nvCxnSpPr>
        <p:spPr>
          <a:xfrm rot="16200000" flipH="1">
            <a:off x="4321855" y="5375715"/>
            <a:ext cx="229129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>
            <a:stCxn id="110" idx="3"/>
            <a:endCxn id="59" idx="1"/>
          </p:cNvCxnSpPr>
          <p:nvPr/>
        </p:nvCxnSpPr>
        <p:spPr>
          <a:xfrm>
            <a:off x="5448650" y="2172404"/>
            <a:ext cx="307898" cy="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"/>
          <p:cNvSpPr txBox="1"/>
          <p:nvPr/>
        </p:nvSpPr>
        <p:spPr>
          <a:xfrm>
            <a:off x="4436420" y="2506309"/>
            <a:ext cx="369631" cy="243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NO</a:t>
            </a:r>
            <a:endParaRPr lang="en-US" altLang="ko-KR" sz="1000"/>
          </a:p>
        </p:txBody>
      </p:sp>
      <p:sp>
        <p:nvSpPr>
          <p:cNvPr id="119" name=""/>
          <p:cNvSpPr txBox="1"/>
          <p:nvPr/>
        </p:nvSpPr>
        <p:spPr>
          <a:xfrm>
            <a:off x="5386917" y="1928714"/>
            <a:ext cx="369631" cy="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/>
              <a:t>YES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798" cy="452596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60" mc:Ignorable="hp" hp:hslEmbossed="0">
                <a:solidFill>
                  <a:schemeClr val="accent2"/>
                </a:solidFill>
              </a:rPr>
              <a:t>&lt;</a:t>
            </a:r>
            <a:r>
              <a:rPr xmlns:mc="http://schemas.openxmlformats.org/markup-compatibility/2006" xmlns:hp="http://schemas.haansoft.com/office/presentation/8.0" lang="ko-KR" altLang="en-US" b="0" i="0" u="none" strike="noStrike" spc="-60" mc:Ignorable="hp" hp:hslEmbossed="0">
                <a:solidFill>
                  <a:schemeClr val="accent2"/>
                </a:solidFill>
              </a:rPr>
              <a:t>메인함수</a:t>
            </a:r>
            <a:r>
              <a:rPr xmlns:mc="http://schemas.openxmlformats.org/markup-compatibility/2006" xmlns:hp="http://schemas.haansoft.com/office/presentation/8.0" lang="en-US" altLang="ko-KR" b="0" i="0" u="none" strike="noStrike" spc="-60" mc:Ignorable="hp" hp:hslEmbossed="0">
                <a:solidFill>
                  <a:schemeClr val="accent2"/>
                </a:solidFill>
              </a:rPr>
              <a:t>&gt;</a:t>
            </a:r>
            <a:endParaRPr xmlns:mc="http://schemas.openxmlformats.org/markup-compatibility/2006" xmlns:hp="http://schemas.haansoft.com/office/presentation/8.0" lang="en-US" altLang="ko-KR" b="0" i="0" u="none" strike="noStrike" spc="-60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b="0" i="0" u="none" strike="noStrike" spc="-60" mc:Ignorable="hp" hp:hslEmbossed="0"/>
              <a:t>다음 메인함수의 순서도를 보면 청기</a:t>
            </a:r>
            <a:r>
              <a:rPr xmlns:mc="http://schemas.openxmlformats.org/markup-compatibility/2006" xmlns:hp="http://schemas.haansoft.com/office/presentation/8.0" lang="EN-US" b="0" i="0" u="none" strike="noStrike" spc="-6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60" mc:Ignorable="hp" hp:hslEmbossed="0"/>
              <a:t>백기</a:t>
            </a:r>
            <a:r>
              <a:rPr xmlns:mc="http://schemas.openxmlformats.org/markup-compatibility/2006" xmlns:hp="http://schemas.haansoft.com/office/presentation/8.0" lang="EN-US" b="0" i="0" u="none" strike="noStrike" spc="-6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60" mc:Ignorable="hp" hp:hslEmbossed="0"/>
              <a:t>특수행동의 변수를 가진 구조체를 선언하고 초기화 해준 후 조작법과 게임시작을 선택해 진행합니다</a:t>
            </a:r>
            <a:r>
              <a:rPr xmlns:mc="http://schemas.openxmlformats.org/markup-compatibility/2006" xmlns:hp="http://schemas.haansoft.com/office/presentation/8.0" lang="EN-US" b="0" i="0" u="none" strike="noStrike" spc="-6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60" mc:Ignorable="hp" hp:hslEmbossed="0"/>
              <a:t>그 후 점수를 기록하며 종료되는 구조입니다</a:t>
            </a:r>
            <a:r>
              <a:rPr xmlns:mc="http://schemas.openxmlformats.org/markup-compatibility/2006" xmlns:hp="http://schemas.haansoft.com/office/presentation/8.0" lang="EN-US" b="0" i="0" u="none" strike="noStrike" spc="-60" mc:Ignorable="hp" hp:hslEmbossed="0"/>
              <a:t>. </a:t>
            </a:r>
            <a:endParaRPr xmlns:mc="http://schemas.openxmlformats.org/markup-compatibility/2006" xmlns:hp="http://schemas.haansoft.com/office/presentation/8.0" lang="EN-US" b="0" i="0" u="none" strike="noStrike" spc="-60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60" mc:Ignorable="hp" hp:hslEmbossed="0">
                <a:solidFill>
                  <a:schemeClr val="accent2"/>
                </a:solidFill>
              </a:rPr>
              <a:t>&lt;</a:t>
            </a:r>
            <a:r>
              <a:rPr xmlns:mc="http://schemas.openxmlformats.org/markup-compatibility/2006" xmlns:hp="http://schemas.haansoft.com/office/presentation/8.0" lang="ko-KR" altLang="en-US" b="0" i="0" u="none" strike="noStrike" spc="-60" mc:Ignorable="hp" hp:hslEmbossed="0">
                <a:solidFill>
                  <a:schemeClr val="accent2"/>
                </a:solidFill>
              </a:rPr>
              <a:t>게임진행함수</a:t>
            </a:r>
            <a:r>
              <a:rPr xmlns:mc="http://schemas.openxmlformats.org/markup-compatibility/2006" xmlns:hp="http://schemas.haansoft.com/office/presentation/8.0" lang="en-US" altLang="ko-KR" b="0" i="0" u="none" strike="noStrike" spc="-60" mc:Ignorable="hp" hp:hslEmbossed="0">
                <a:solidFill>
                  <a:schemeClr val="accent2"/>
                </a:solidFill>
              </a:rPr>
              <a:t>&gt;</a:t>
            </a:r>
            <a:endParaRPr xmlns:mc="http://schemas.openxmlformats.org/markup-compatibility/2006" xmlns:hp="http://schemas.haansoft.com/office/presentation/8.0" lang="en-US" altLang="ko-KR" b="0" i="0" u="none" strike="noStrike" spc="-60" mc:Ignorable="hp" hp:hslEmbossed="0">
              <a:solidFill>
                <a:schemeClr val="accent2"/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게임진행 함수입니다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상태값과 행동값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목숨과 스코어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지시 및 중복값을 선언하고 각각 초기화 해줍니다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게임 진행시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그림처럼 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의 기본 상태값과 행동값으로 시작하며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switch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문과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rand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를 이용해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0~2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의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3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가지 경우 중에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1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가지에서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2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가지 행동을 중복되지 않도록 지시받습니다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이후 플레이어는 행동값을 입력하여 상태값과 행동값이 일치하는지 확인합니다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만약 일치한다면 콤보카운트를 올리고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100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점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+ 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콤보당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10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의 추가점수를 누적시킵니다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일치 하지 않는다면 콤보를 초기화하고 목숨이 줄어들며 만약 목숨이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0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이 될시에 점수를 반환하고 종료하는 기능을 수행합니다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다음 피버타임은 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20</a:t>
            </a:r>
            <a:r>
              <a:rPr xmlns:mc="http://schemas.openxmlformats.org/markup-compatibility/2006" xmlns:hp="http://schemas.haansoft.com/office/presentation/8.0" b="0" i="0" u="none" strike="noStrike" spc="-10" mc:Ignorable="hp" hp:hslEmbossed="0"/>
              <a:t>콤보가 되면 콤보를 초기화하고 일정시간 목숨이 줄어들지 않으며 연속적으로 행동지시를 받는 보너스 형식의 이벤트로 현재 추가여부를 고민하고 있습니다</a:t>
            </a:r>
            <a:r>
              <a:rPr xmlns:mc="http://schemas.openxmlformats.org/markup-compatibility/2006" xmlns:hp="http://schemas.haansoft.com/office/presentation/8.0" lang="EN-US" b="0" i="0" u="none" strike="noStrike" spc="-10" mc:Ignorable="hp" hp:hslEmbossed="0"/>
              <a:t>.</a:t>
            </a:r>
            <a:endParaRPr xmlns:mc="http://schemas.openxmlformats.org/markup-compatibility/2006" xmlns:hp="http://schemas.haansoft.com/office/presentation/8.0" lang="EN-US" b="0" i="0" u="none" strike="noStrike" spc="-10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10" mc:Ignorable="hp" hp:hslEmbossed="0">
                <a:solidFill>
                  <a:schemeClr val="accent2"/>
                </a:solidFill>
              </a:rPr>
              <a:t>&lt;</a:t>
            </a:r>
            <a:r>
              <a:rPr xmlns:mc="http://schemas.openxmlformats.org/markup-compatibility/2006" xmlns:hp="http://schemas.haansoft.com/office/presentation/8.0" lang="ko-KR" altLang="en-US" b="0" i="0" u="none" strike="noStrike" spc="-10" mc:Ignorable="hp" hp:hslEmbossed="0">
                <a:solidFill>
                  <a:schemeClr val="accent2"/>
                </a:solidFill>
              </a:rPr>
              <a:t>점수기록함수</a:t>
            </a:r>
            <a:r>
              <a:rPr xmlns:mc="http://schemas.openxmlformats.org/markup-compatibility/2006" xmlns:hp="http://schemas.haansoft.com/office/presentation/8.0" lang="en-US" altLang="ko-KR" b="0" i="0" u="none" strike="noStrike" spc="-10" mc:Ignorable="hp" hp:hslEmbossed="0">
                <a:solidFill>
                  <a:schemeClr val="accent2"/>
                </a:solidFill>
              </a:rPr>
              <a:t>&gt;</a:t>
            </a:r>
            <a:endParaRPr xmlns:mc="http://schemas.openxmlformats.org/markup-compatibility/2006" xmlns:hp="http://schemas.haansoft.com/office/presentation/8.0" lang="en-US" altLang="ko-KR" b="0" i="0" u="none" strike="noStrike" spc="-10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그 다음은 점수기록함수의 순서도입니다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반환받은 점수값을 바탕으로 기존 파일이 없다면 생성하고 기존값과 반환된 점수를 비교하여 게임을 종료할 때 갱신문구를 추가할지 안할지 파일로 점수를 갱신할지 안할지를 결정해주는 함수입니다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화면 슬라이드 쇼(4:3)</ep:PresentationFormat>
  <ep:Paragraphs>78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기능 블록도, 순서도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2021-05-06T09:19:49.183</dcterms:created>
  <dc:creator>kevinbj</dc:creator>
  <cp:lastModifiedBy>kevinbj</cp:lastModifiedBy>
  <dcterms:modified xsi:type="dcterms:W3CDTF">2021-05-20T13:54:00.829</dcterms:modified>
  <cp:revision>82</cp:revision>
  <dc:title>기능 블록도, 순서도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