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329" r:id="rId8"/>
    <p:sldId id="330" r:id="rId9"/>
    <p:sldId id="331" r:id="rId10"/>
    <p:sldId id="332" r:id="rId11"/>
    <p:sldId id="265" r:id="rId12"/>
    <p:sldId id="266" r:id="rId13"/>
    <p:sldId id="264" r:id="rId14"/>
    <p:sldId id="269" r:id="rId15"/>
    <p:sldId id="267" r:id="rId16"/>
    <p:sldId id="272" r:id="rId17"/>
    <p:sldId id="327" r:id="rId18"/>
    <p:sldId id="328" r:id="rId19"/>
    <p:sldId id="276" r:id="rId20"/>
    <p:sldId id="289" r:id="rId21"/>
    <p:sldId id="290" r:id="rId22"/>
    <p:sldId id="334" r:id="rId23"/>
    <p:sldId id="293" r:id="rId24"/>
    <p:sldId id="333" r:id="rId25"/>
    <p:sldId id="300" r:id="rId26"/>
    <p:sldId id="299" r:id="rId27"/>
    <p:sldId id="296" r:id="rId28"/>
    <p:sldId id="295" r:id="rId29"/>
    <p:sldId id="297" r:id="rId30"/>
    <p:sldId id="335" r:id="rId31"/>
    <p:sldId id="301" r:id="rId32"/>
    <p:sldId id="303" r:id="rId33"/>
    <p:sldId id="302" r:id="rId34"/>
    <p:sldId id="291" r:id="rId35"/>
    <p:sldId id="305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9F87-B1B5-4C38-AB26-2AFAF5E31C27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17DE-D100-4291-8F9B-1DAC43095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23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9F87-B1B5-4C38-AB26-2AFAF5E31C27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17DE-D100-4291-8F9B-1DAC43095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6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9F87-B1B5-4C38-AB26-2AFAF5E31C27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17DE-D100-4291-8F9B-1DAC43095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96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9F87-B1B5-4C38-AB26-2AFAF5E31C27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17DE-D100-4291-8F9B-1DAC43095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97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9F87-B1B5-4C38-AB26-2AFAF5E31C27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17DE-D100-4291-8F9B-1DAC43095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3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9F87-B1B5-4C38-AB26-2AFAF5E31C27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17DE-D100-4291-8F9B-1DAC43095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9F87-B1B5-4C38-AB26-2AFAF5E31C27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17DE-D100-4291-8F9B-1DAC43095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29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9F87-B1B5-4C38-AB26-2AFAF5E31C27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17DE-D100-4291-8F9B-1DAC43095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8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9F87-B1B5-4C38-AB26-2AFAF5E31C27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17DE-D100-4291-8F9B-1DAC43095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9F87-B1B5-4C38-AB26-2AFAF5E31C27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17DE-D100-4291-8F9B-1DAC43095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33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9F87-B1B5-4C38-AB26-2AFAF5E31C27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17DE-D100-4291-8F9B-1DAC43095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79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B9F87-B1B5-4C38-AB26-2AFAF5E31C27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517DE-D100-4291-8F9B-1DAC43095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27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71234" y="1706596"/>
            <a:ext cx="780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객체지향프로그램밍이란</a:t>
            </a:r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87491" y="3195614"/>
            <a:ext cx="618631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클래스를 </a:t>
            </a:r>
            <a:r>
              <a:rPr lang="ko-KR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설계해서 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객체로 </a:t>
            </a:r>
            <a:r>
              <a:rPr lang="ko-KR" altLang="en-U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코딩한다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90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36202" y="243597"/>
            <a:ext cx="8987743" cy="6545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c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lass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DayMgt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pPr lvl="1"/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Day[ ] days= new Day[10];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index=0;</a:t>
            </a:r>
          </a:p>
          <a:p>
            <a:pPr lvl="1"/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public void register(){</a:t>
            </a:r>
          </a:p>
          <a:p>
            <a:pPr lvl="1"/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//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일정 등록하기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}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public void print(){</a:t>
            </a:r>
          </a:p>
          <a:p>
            <a:pPr lvl="1"/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//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일정 조회하기</a:t>
            </a:r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//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  public void run( ){   // </a:t>
            </a: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 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loop:   while(true) { </a:t>
            </a:r>
          </a:p>
          <a:p>
            <a:pPr lvl="1"/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     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(“1.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등록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2. 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조회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2.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종료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      switch( menu){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       case 1: 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         register(); break;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       case 2: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         print();break;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       case 3: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         break loop;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      }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 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 }    </a:t>
            </a: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public static void main(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Stting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[]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){</a:t>
            </a: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     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DayMgt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mgt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= new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DayMgt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     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mgt.run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}           </a:t>
            </a: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263" y="116275"/>
            <a:ext cx="126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DayMgt</a:t>
            </a:r>
            <a:endParaRPr lang="ko-KR" altLang="en-US" dirty="0">
              <a:solidFill>
                <a:srgbClr val="00B0F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486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87293" y="2851023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자료형</a:t>
            </a:r>
            <a:endParaRPr lang="en-US" altLang="ko-KR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6639" y="2992809"/>
            <a:ext cx="10486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class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30561" y="3435429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변수</a:t>
            </a:r>
            <a:endParaRPr lang="en-US" altLang="ko-KR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16521" y="3599856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객체</a:t>
            </a:r>
            <a:endParaRPr lang="en-US" altLang="ko-KR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39765" y="4061521"/>
            <a:ext cx="7537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new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448721" y="832643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용어정리</a:t>
            </a:r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46351" y="4668568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인스턴스</a:t>
            </a:r>
            <a:endParaRPr lang="en-US" altLang="ko-KR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01137" y="5224415"/>
            <a:ext cx="11079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생성자</a:t>
            </a:r>
            <a:endParaRPr lang="en-US" altLang="ko-KR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309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27648" y="2749082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클래스</a:t>
            </a:r>
            <a:endParaRPr lang="en-US" altLang="ko-KR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838708" y="2749082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객체</a:t>
            </a:r>
            <a:endParaRPr lang="en-US" altLang="ko-KR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69920" y="2279521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자료형</a:t>
            </a:r>
            <a:endParaRPr lang="en-US" altLang="ko-KR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94898" y="4149080"/>
            <a:ext cx="1544919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2800" dirty="0">
                <a:latin typeface="HY강B" panose="02030600000101010101" pitchFamily="18" charset="-127"/>
                <a:ea typeface="HY강B" panose="02030600000101010101" pitchFamily="18" charset="-127"/>
              </a:rPr>
              <a:t> a;</a:t>
            </a:r>
            <a:endParaRPr lang="ko-KR" altLang="en-US" sz="28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90842" y="5453705"/>
            <a:ext cx="5433351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Customer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s = new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Customer(“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홍길동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”, 25);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043772" y="4545124"/>
            <a:ext cx="2124236" cy="1188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40016" y="4365105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변수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이제 객체라고 부른다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: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참조형변수이다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3359696" y="4077074"/>
            <a:ext cx="2016224" cy="158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75920" y="3748391"/>
            <a:ext cx="642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자료형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사용자정의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자료형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이제 클래스라고 부른다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172132" y="2279521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변수</a:t>
            </a:r>
            <a:endParaRPr lang="en-US" altLang="ko-KR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15698" y="445439"/>
            <a:ext cx="6181432" cy="2952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★클래스 </a:t>
            </a:r>
            <a:r>
              <a:rPr lang="en-US" altLang="ko-KR" sz="1400" b="1" dirty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1400" b="1" dirty="0" err="1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사용자정의</a:t>
            </a:r>
            <a:r>
              <a:rPr lang="ko-KR" altLang="en-US" sz="1400" b="1" dirty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400" b="1" dirty="0" err="1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자료형</a:t>
            </a:r>
            <a:r>
              <a:rPr lang="ko-KR" altLang="en-US" sz="1400" b="1" dirty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b="1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400" b="1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구조화된 데이터 변수</a:t>
            </a:r>
            <a:r>
              <a:rPr lang="en-US" altLang="ko-KR" sz="1400" b="1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r>
              <a:rPr lang="ko-KR" altLang="en-US" sz="1400" b="1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이다</a:t>
            </a:r>
            <a:r>
              <a:rPr lang="en-US" altLang="ko-KR" sz="1400" b="1" dirty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객체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객체참조형변수 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이다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인스턴스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객체참조변수가 참조하는 실체를 말한다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클래스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객체를 만들어 내기 위한 설계도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객체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클래스 모양 그대로 생성된 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메모리 </a:t>
            </a:r>
            <a:endParaRPr lang="ko-KR" altLang="en-US" sz="14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76956" y="5302575"/>
            <a:ext cx="3350840" cy="838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b="1" dirty="0" smtClean="0"/>
          </a:p>
          <a:p>
            <a:r>
              <a:rPr lang="en-US" altLang="ko-KR" b="1" dirty="0" smtClean="0"/>
              <a:t>Student s = new Student();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676956" y="3549685"/>
            <a:ext cx="3350840" cy="15648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 b="1" dirty="0" smtClean="0"/>
          </a:p>
          <a:p>
            <a:r>
              <a:rPr lang="en-US" altLang="ko-KR" sz="1600" b="1" dirty="0"/>
              <a:t>c</a:t>
            </a:r>
            <a:r>
              <a:rPr lang="en-US" altLang="ko-KR" sz="1600" b="1" dirty="0" smtClean="0"/>
              <a:t>lass Student{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String name;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grade;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address;</a:t>
            </a:r>
          </a:p>
          <a:p>
            <a:r>
              <a:rPr lang="en-US" altLang="ko-KR" sz="1600" b="1" dirty="0"/>
              <a:t>}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5095187" y="5472258"/>
            <a:ext cx="641023" cy="603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17097" y="5891752"/>
            <a:ext cx="55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5736210" y="4939644"/>
            <a:ext cx="1324466" cy="53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183224" y="4666267"/>
            <a:ext cx="3035431" cy="5561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8276734" y="4685120"/>
            <a:ext cx="9427" cy="520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158140" y="4663910"/>
            <a:ext cx="9427" cy="520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83224" y="4364609"/>
            <a:ext cx="11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name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408709" y="4354954"/>
            <a:ext cx="11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grade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9280688" y="4351418"/>
            <a:ext cx="11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address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29822" y="3143838"/>
            <a:ext cx="229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클래스 </a:t>
            </a:r>
            <a:r>
              <a:rPr lang="en-US" altLang="ko-KR" b="1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type</a:t>
            </a:r>
            <a:endParaRPr lang="ko-KR" altLang="en-US" b="1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96081" y="6261084"/>
            <a:ext cx="115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객체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67307" y="3935093"/>
            <a:ext cx="115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인스턴스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678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95600" y="3207094"/>
            <a:ext cx="2808312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변수 </a:t>
            </a:r>
            <a:r>
              <a:rPr lang="ko-KR" altLang="en-US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선언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과 </a:t>
            </a:r>
            <a:r>
              <a:rPr lang="ko-KR" altLang="en-US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초기화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528048" y="3207094"/>
            <a:ext cx="2952328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객체 </a:t>
            </a:r>
            <a:r>
              <a:rPr lang="ko-KR" altLang="en-US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생성과 초기화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5600" y="176867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a;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a= 78;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3875" y="2527044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Customer c = new Customer</a:t>
            </a:r>
            <a:r>
              <a:rPr lang="en-US" altLang="ko-KR" sz="1400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(“</a:t>
            </a:r>
            <a:r>
              <a:rPr lang="ko-KR" altLang="en-US" sz="1400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홍길동</a:t>
            </a:r>
            <a:r>
              <a:rPr lang="en-US" altLang="ko-KR" sz="1400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”,25);</a:t>
            </a:r>
            <a:endParaRPr lang="en-US" altLang="ko-KR" sz="1400" dirty="0">
              <a:solidFill>
                <a:srgbClr val="00B0F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95600" y="4077072"/>
            <a:ext cx="2808312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선언과 초기화가 구분되었다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21355" y="4077072"/>
            <a:ext cx="2959021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초기화는 반드시 객체 생성시에만 가능하다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5600" y="265015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a= 78;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959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06664" y="3034387"/>
            <a:ext cx="1903345" cy="7920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28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a=10;</a:t>
            </a:r>
            <a:endParaRPr lang="ko-KR" altLang="en-US" sz="28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6664" y="4227399"/>
            <a:ext cx="5433351" cy="13573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>
                <a:latin typeface="HY강B" panose="02030600000101010101" pitchFamily="18" charset="-127"/>
                <a:ea typeface="HY강B" panose="02030600000101010101" pitchFamily="18" charset="-127"/>
              </a:rPr>
              <a:t>String s =</a:t>
            </a:r>
            <a:r>
              <a:rPr lang="en-US" altLang="ko-KR" sz="28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new</a:t>
            </a:r>
            <a:r>
              <a:rPr lang="en-US" altLang="ko-KR" sz="2800" dirty="0">
                <a:latin typeface="HY강B" panose="02030600000101010101" pitchFamily="18" charset="-127"/>
                <a:ea typeface="HY강B" panose="02030600000101010101" pitchFamily="18" charset="-127"/>
              </a:rPr>
              <a:t> String(“hello</a:t>
            </a:r>
            <a:r>
              <a:rPr lang="en-US" altLang="ko-KR" sz="2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”);</a:t>
            </a:r>
          </a:p>
          <a:p>
            <a:r>
              <a:rPr lang="en-US" altLang="ko-KR" sz="2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String s2=“hello”; </a:t>
            </a:r>
            <a:endParaRPr lang="ko-KR" altLang="en-US" sz="28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96610" y="2057633"/>
            <a:ext cx="1080120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10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080585" y="284972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296610" y="5123281"/>
            <a:ext cx="923563" cy="556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/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100</a:t>
            </a:r>
            <a:r>
              <a:rPr lang="ko-KR" altLang="en-US" sz="1200" dirty="0">
                <a:solidFill>
                  <a:srgbClr val="FF0000"/>
                </a:solidFill>
              </a:rPr>
              <a:t>번지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80586" y="542511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24804" y="3935012"/>
            <a:ext cx="1523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“hello”</a:t>
            </a:r>
            <a:endParaRPr lang="ko-KR" altLang="en-US" sz="3200" dirty="0"/>
          </a:p>
        </p:txBody>
      </p:sp>
      <p:cxnSp>
        <p:nvCxnSpPr>
          <p:cNvPr id="15" name="구부러진 연결선 14"/>
          <p:cNvCxnSpPr>
            <a:stCxn id="11" idx="3"/>
            <a:endCxn id="13" idx="1"/>
          </p:cNvCxnSpPr>
          <p:nvPr/>
        </p:nvCxnSpPr>
        <p:spPr>
          <a:xfrm flipV="1">
            <a:off x="8220173" y="4227400"/>
            <a:ext cx="804631" cy="11739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162853" y="4519787"/>
            <a:ext cx="1602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100</a:t>
            </a:r>
            <a:r>
              <a:rPr lang="ko-KR" altLang="en-US" sz="1200" dirty="0">
                <a:solidFill>
                  <a:srgbClr val="FF0000"/>
                </a:solidFill>
              </a:rPr>
              <a:t>번지</a:t>
            </a:r>
          </a:p>
          <a:p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37956" y="1134303"/>
            <a:ext cx="4330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String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맛보기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17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58270" y="1050845"/>
            <a:ext cx="809067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관련있는</a:t>
            </a:r>
            <a:r>
              <a:rPr lang="ko-KR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데이터와 함수를 묶어서 </a:t>
            </a:r>
            <a:endParaRPr lang="en-US" altLang="ko-KR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하나의 단위로 </a:t>
            </a:r>
            <a:r>
              <a:rPr lang="ko-KR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제공한다</a:t>
            </a:r>
            <a:r>
              <a:rPr lang="en-US" altLang="ko-K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88212" y="3229688"/>
            <a:ext cx="2376264" cy="2952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ctr"/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+</a:t>
            </a:r>
          </a:p>
          <a:p>
            <a:pPr algn="ctr"/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ctr"/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문자열관련함수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88212" y="2701088"/>
            <a:ext cx="237626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휴먼엑스포" panose="02030504000101010101" pitchFamily="18" charset="-127"/>
                <a:ea typeface="휴먼엑스포" panose="02030504000101010101" pitchFamily="18" charset="-127"/>
              </a:rPr>
              <a:t>캡슐화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88212" y="2269816"/>
            <a:ext cx="1546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String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25632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1609" t="5883" r="2173" b="27256"/>
          <a:stretch/>
        </p:blipFill>
        <p:spPr>
          <a:xfrm>
            <a:off x="365760" y="265674"/>
            <a:ext cx="11367436" cy="645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41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2644" y="1443790"/>
            <a:ext cx="9201752" cy="4437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>
                <a:latin typeface="HY강B" panose="02030600000101010101" pitchFamily="18" charset="-127"/>
                <a:ea typeface="HY강B" panose="02030600000101010101" pitchFamily="18" charset="-127"/>
              </a:rPr>
              <a:t>public class Ex01StringTest {</a:t>
            </a:r>
          </a:p>
          <a:p>
            <a:endParaRPr lang="ko-KR" altLang="en-US" sz="2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b="1" dirty="0">
                <a:latin typeface="HY강B" panose="02030600000101010101" pitchFamily="18" charset="-127"/>
                <a:ea typeface="HY강B" panose="02030600000101010101" pitchFamily="18" charset="-127"/>
              </a:rPr>
              <a:t>public static void main(String[] </a:t>
            </a:r>
            <a:r>
              <a:rPr lang="en-US" altLang="ko-KR" sz="20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sz="2000" b="1" dirty="0">
                <a:latin typeface="HY강B" panose="02030600000101010101" pitchFamily="18" charset="-127"/>
                <a:ea typeface="HY강B" panose="02030600000101010101" pitchFamily="18" charset="-127"/>
              </a:rPr>
              <a:t>) {</a:t>
            </a:r>
          </a:p>
          <a:p>
            <a:r>
              <a:rPr lang="en-US" altLang="ko-KR" sz="2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sz="2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ko-KR" altLang="en-US" sz="2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2"/>
            <a:r>
              <a:rPr lang="en-US" altLang="ko-KR" sz="2000" b="1" dirty="0">
                <a:latin typeface="HY강B" panose="02030600000101010101" pitchFamily="18" charset="-127"/>
                <a:ea typeface="HY강B" panose="02030600000101010101" pitchFamily="18" charset="-127"/>
              </a:rPr>
              <a:t>String </a:t>
            </a:r>
            <a:r>
              <a:rPr lang="en-US" altLang="ko-KR" sz="20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str</a:t>
            </a:r>
            <a:r>
              <a:rPr lang="en-US" altLang="ko-KR" sz="2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="java";</a:t>
            </a:r>
          </a:p>
          <a:p>
            <a:pPr lvl="2"/>
            <a:r>
              <a:rPr lang="en-US" altLang="ko-KR" sz="20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2000" b="1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sz="20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str.</a:t>
            </a:r>
            <a:r>
              <a:rPr lang="en-US" altLang="ko-KR" sz="2000" b="1" dirty="0" err="1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charAt</a:t>
            </a:r>
            <a:r>
              <a:rPr lang="en-US" altLang="ko-KR" sz="2000" b="1" dirty="0">
                <a:latin typeface="HY강B" panose="02030600000101010101" pitchFamily="18" charset="-127"/>
                <a:ea typeface="HY강B" panose="02030600000101010101" pitchFamily="18" charset="-127"/>
              </a:rPr>
              <a:t>(0));</a:t>
            </a:r>
          </a:p>
          <a:p>
            <a:pPr lvl="2"/>
            <a:r>
              <a:rPr lang="en-US" altLang="ko-KR" sz="20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2000" b="1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sz="20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str.</a:t>
            </a:r>
            <a:r>
              <a:rPr lang="en-US" altLang="ko-KR" sz="2000" b="1" dirty="0" err="1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compareTo</a:t>
            </a:r>
            <a:r>
              <a:rPr lang="en-US" altLang="ko-KR" sz="2000" b="1" dirty="0">
                <a:latin typeface="HY강B" panose="02030600000101010101" pitchFamily="18" charset="-127"/>
                <a:ea typeface="HY강B" panose="02030600000101010101" pitchFamily="18" charset="-127"/>
              </a:rPr>
              <a:t>("</a:t>
            </a:r>
            <a:r>
              <a:rPr lang="en-US" altLang="ko-KR" sz="2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java"));</a:t>
            </a:r>
          </a:p>
          <a:p>
            <a:pPr lvl="2"/>
            <a:r>
              <a:rPr lang="en-US" altLang="ko-KR" sz="20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2000" b="1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sz="20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str.</a:t>
            </a:r>
            <a:r>
              <a:rPr lang="en-US" altLang="ko-KR" sz="2000" b="1" dirty="0" err="1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equals</a:t>
            </a:r>
            <a:r>
              <a:rPr lang="en-US" altLang="ko-KR" sz="2000" b="1" dirty="0">
                <a:latin typeface="HY강B" panose="02030600000101010101" pitchFamily="18" charset="-127"/>
                <a:ea typeface="HY강B" panose="02030600000101010101" pitchFamily="18" charset="-127"/>
              </a:rPr>
              <a:t>("java</a:t>
            </a:r>
            <a:r>
              <a:rPr lang="en-US" altLang="ko-KR" sz="2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"));</a:t>
            </a:r>
          </a:p>
          <a:p>
            <a:pPr lvl="2"/>
            <a:endParaRPr lang="ko-KR" altLang="en-US" sz="2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2"/>
            <a:r>
              <a:rPr lang="en-US" altLang="ko-KR" sz="2000" b="1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endParaRPr lang="ko-KR" altLang="en-US" sz="2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b="1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436419" y="1870055"/>
            <a:ext cx="282481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메서드실행결과</a:t>
            </a:r>
            <a:endParaRPr lang="en-US" altLang="ko-KR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결과값 예상하기</a:t>
            </a:r>
            <a:endParaRPr lang="en-US" altLang="ko-KR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5996539" y="2347108"/>
            <a:ext cx="1439880" cy="115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239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9576" y="1196752"/>
            <a:ext cx="7488832" cy="244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객체 멤버 접근 </a:t>
            </a:r>
            <a:endParaRPr lang="en-US" altLang="ko-KR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48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r>
              <a:rPr lang="en-US" altLang="ko-KR" sz="40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40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연산자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279576" y="3861048"/>
            <a:ext cx="7488832" cy="244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클래스형으로 생성된 객체의 </a:t>
            </a:r>
            <a:endParaRPr lang="en-US" altLang="ko-KR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멤버를 </a:t>
            </a:r>
            <a:r>
              <a:rPr lang="ko-KR" altLang="en-US" sz="4000" dirty="0" err="1">
                <a:latin typeface="HY강B" panose="02030600000101010101" pitchFamily="18" charset="-127"/>
                <a:ea typeface="HY강B" panose="02030600000101010101" pitchFamily="18" charset="-127"/>
              </a:rPr>
              <a:t>접근할때</a:t>
            </a:r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8285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7689" y="1155793"/>
            <a:ext cx="5275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프로그래밍 기법</a:t>
            </a:r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51785" y="2458062"/>
            <a:ext cx="3600401" cy="1944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latin typeface="HY강B" panose="02030600000101010101" pitchFamily="18" charset="-127"/>
                <a:ea typeface="HY강B" panose="02030600000101010101" pitchFamily="18" charset="-127"/>
              </a:rPr>
              <a:t>절차지향</a:t>
            </a:r>
            <a:r>
              <a:rPr lang="ko-KR" altLang="en-US" sz="2400" dirty="0">
                <a:latin typeface="HY강B" panose="02030600000101010101" pitchFamily="18" charset="-127"/>
                <a:ea typeface="HY강B" panose="02030600000101010101" pitchFamily="18" charset="-127"/>
              </a:rPr>
              <a:t> 프로그래밍</a:t>
            </a:r>
            <a:endParaRPr lang="en-US" altLang="ko-KR" sz="2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객체지향 </a:t>
            </a:r>
            <a:r>
              <a:rPr lang="ko-KR" altLang="en-US" sz="2400" dirty="0">
                <a:latin typeface="HY강B" panose="02030600000101010101" pitchFamily="18" charset="-127"/>
                <a:ea typeface="HY강B" panose="02030600000101010101" pitchFamily="18" charset="-127"/>
              </a:rPr>
              <a:t>프로그래밍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999656" y="4899168"/>
            <a:ext cx="646966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800" b="1" dirty="0">
                <a:ln/>
                <a:solidFill>
                  <a:schemeClr val="accent3"/>
                </a:solidFill>
              </a:rPr>
              <a:t>간단한 예제       </a:t>
            </a:r>
            <a:r>
              <a:rPr lang="ko-KR" altLang="en-US" sz="2800" b="1" dirty="0" err="1">
                <a:ln/>
                <a:solidFill>
                  <a:schemeClr val="accent3"/>
                </a:solidFill>
              </a:rPr>
              <a:t>를</a:t>
            </a:r>
            <a:r>
              <a:rPr lang="ko-KR" altLang="en-US" sz="2800" b="1" dirty="0">
                <a:ln/>
                <a:solidFill>
                  <a:schemeClr val="accent3"/>
                </a:solidFill>
              </a:rPr>
              <a:t> 통해 </a:t>
            </a:r>
            <a:endParaRPr lang="en-US" altLang="ko-KR" sz="2800" b="1" dirty="0">
              <a:ln/>
              <a:solidFill>
                <a:schemeClr val="accent3"/>
              </a:solidFill>
            </a:endParaRPr>
          </a:p>
          <a:p>
            <a:pPr algn="ctr"/>
            <a:r>
              <a:rPr lang="ko-KR" altLang="en-US" sz="2800" b="1" dirty="0">
                <a:ln/>
                <a:solidFill>
                  <a:schemeClr val="accent3"/>
                </a:solidFill>
              </a:rPr>
              <a:t>프로그램의 기법을 알아 봅시다</a:t>
            </a:r>
            <a:r>
              <a:rPr lang="en-US" altLang="ko-KR" sz="2800" b="1" dirty="0">
                <a:ln/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5" name="웃는 얼굴 4"/>
          <p:cNvSpPr/>
          <p:nvPr/>
        </p:nvSpPr>
        <p:spPr>
          <a:xfrm>
            <a:off x="6372972" y="4817977"/>
            <a:ext cx="648072" cy="558245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109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19536" y="332656"/>
            <a:ext cx="8352928" cy="6192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public class Circle {</a:t>
            </a:r>
          </a:p>
          <a:p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	private 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radius;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	private String name;</a:t>
            </a:r>
          </a:p>
          <a:p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	public Circle()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	{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		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	}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	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	public  Circle( 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m_radius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, String 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m_name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	{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	      radius= 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m_radius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	      name = 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m_name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	   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	}	 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	public double 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getArea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   )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	{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	      return 3.14*radius*radius;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	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|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	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68500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63552" y="476672"/>
            <a:ext cx="8064896" cy="5976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          public static void main(String[]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	{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		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	      Circle pizza = new Circle(10,"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자바피자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" );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	      Circle pizza1 = new Circle(20,"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자바피자중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" );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	      Circle pizza2 = new Circle(30,"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자바피자대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" );</a:t>
            </a:r>
          </a:p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	     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  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pizza.getArea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()  );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	     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   pizza1.getArea()  );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	     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   pizza2.getArea()  );</a:t>
            </a:r>
          </a:p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	}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02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305938" y="1599863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305938" y="5416287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410394" y="303719"/>
            <a:ext cx="403244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double 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getArea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   </a:t>
            </a:r>
            <a:r>
              <a:rPr lang="ko-KR" altLang="en-US" sz="16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★</a:t>
            </a:r>
            <a:r>
              <a:rPr lang="en-US" altLang="ko-KR" sz="16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){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 return 3.14*radius*radius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95863" y="557914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코드영역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데이타영역</a:t>
            </a:r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(static)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3234" y="5429185"/>
            <a:ext cx="145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스택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(stack)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0068" y="1311832"/>
            <a:ext cx="1354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100</a:t>
            </a:r>
            <a:r>
              <a:rPr lang="ko-KR" altLang="en-US" sz="1200" dirty="0">
                <a:solidFill>
                  <a:srgbClr val="FF0000"/>
                </a:solidFill>
              </a:rPr>
              <a:t>번지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566079" y="2823999"/>
            <a:ext cx="1368152" cy="799288"/>
            <a:chOff x="1583668" y="2852936"/>
            <a:chExt cx="1368152" cy="799288"/>
          </a:xfrm>
        </p:grpSpPr>
        <p:sp>
          <p:nvSpPr>
            <p:cNvPr id="9" name="직사각형 8"/>
            <p:cNvSpPr/>
            <p:nvPr/>
          </p:nvSpPr>
          <p:spPr>
            <a:xfrm>
              <a:off x="1583668" y="2852936"/>
              <a:ext cx="684076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10</a:t>
              </a:r>
              <a:endParaRPr lang="ko-KR" altLang="en-US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267744" y="2852936"/>
              <a:ext cx="684076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“</a:t>
              </a:r>
              <a:r>
                <a:rPr lang="ko-KR" altLang="en-US" sz="1200" dirty="0" err="1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자바피자</a:t>
              </a:r>
              <a:r>
                <a:rPr lang="en-US" altLang="ko-KR" sz="1200" dirty="0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”</a:t>
              </a:r>
              <a:endParaRPr lang="ko-KR" altLang="en-US" sz="12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83668" y="3375225"/>
              <a:ext cx="1354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HY강B" panose="02030600000101010101" pitchFamily="18" charset="-127"/>
                  <a:ea typeface="HY강B" panose="02030600000101010101" pitchFamily="18" charset="-127"/>
                </a:rPr>
                <a:t>500</a:t>
              </a:r>
              <a:r>
                <a:rPr lang="ko-KR" altLang="en-US" sz="1200" dirty="0">
                  <a:latin typeface="HY강B" panose="02030600000101010101" pitchFamily="18" charset="-127"/>
                  <a:ea typeface="HY강B" panose="02030600000101010101" pitchFamily="18" charset="-127"/>
                </a:rPr>
                <a:t>번지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746200" y="5683263"/>
            <a:ext cx="1354462" cy="741298"/>
            <a:chOff x="1763789" y="5775526"/>
            <a:chExt cx="1354462" cy="741298"/>
          </a:xfrm>
        </p:grpSpPr>
        <p:sp>
          <p:nvSpPr>
            <p:cNvPr id="13" name="직사각형 12"/>
            <p:cNvSpPr/>
            <p:nvPr/>
          </p:nvSpPr>
          <p:spPr>
            <a:xfrm>
              <a:off x="2051720" y="5775526"/>
              <a:ext cx="684076" cy="5040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</a:rPr>
                <a:t>500</a:t>
              </a:r>
              <a:r>
                <a:rPr lang="ko-KR" altLang="en-US" sz="1000" dirty="0">
                  <a:solidFill>
                    <a:srgbClr val="FF0000"/>
                  </a:solidFill>
                </a:rPr>
                <a:t>번지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63789" y="6239825"/>
              <a:ext cx="1354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pizza</a:t>
              </a:r>
              <a:endParaRPr lang="ko-KR" altLang="en-US" sz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280068" y="2820398"/>
            <a:ext cx="1368152" cy="799288"/>
            <a:chOff x="1583668" y="2852936"/>
            <a:chExt cx="1368152" cy="799288"/>
          </a:xfrm>
        </p:grpSpPr>
        <p:sp>
          <p:nvSpPr>
            <p:cNvPr id="24" name="직사각형 23"/>
            <p:cNvSpPr/>
            <p:nvPr/>
          </p:nvSpPr>
          <p:spPr>
            <a:xfrm>
              <a:off x="1583668" y="2852936"/>
              <a:ext cx="684076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20</a:t>
              </a:r>
              <a:endParaRPr lang="ko-KR" altLang="en-US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267744" y="2852936"/>
              <a:ext cx="684076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“</a:t>
              </a:r>
              <a:r>
                <a:rPr lang="ko-KR" altLang="en-US" sz="1200" dirty="0" err="1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자바피자중</a:t>
              </a:r>
              <a:r>
                <a:rPr lang="en-US" altLang="ko-KR" sz="1200" dirty="0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”</a:t>
              </a:r>
              <a:endParaRPr lang="ko-KR" altLang="en-US" sz="12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83668" y="3375225"/>
              <a:ext cx="1354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HY강B" panose="02030600000101010101" pitchFamily="18" charset="-127"/>
                  <a:ea typeface="HY강B" panose="02030600000101010101" pitchFamily="18" charset="-127"/>
                </a:rPr>
                <a:t>600</a:t>
              </a:r>
              <a:r>
                <a:rPr lang="ko-KR" altLang="en-US" sz="1200" dirty="0">
                  <a:latin typeface="HY강B" panose="02030600000101010101" pitchFamily="18" charset="-127"/>
                  <a:ea typeface="HY강B" panose="02030600000101010101" pitchFamily="18" charset="-127"/>
                </a:rPr>
                <a:t>번지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9586874" y="2820398"/>
            <a:ext cx="1368152" cy="799288"/>
            <a:chOff x="1583668" y="2852936"/>
            <a:chExt cx="1368152" cy="799288"/>
          </a:xfrm>
        </p:grpSpPr>
        <p:sp>
          <p:nvSpPr>
            <p:cNvPr id="29" name="직사각형 28"/>
            <p:cNvSpPr/>
            <p:nvPr/>
          </p:nvSpPr>
          <p:spPr>
            <a:xfrm>
              <a:off x="1583668" y="2852936"/>
              <a:ext cx="684076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30</a:t>
              </a:r>
              <a:endParaRPr lang="ko-KR" altLang="en-US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267744" y="2852936"/>
              <a:ext cx="684076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“</a:t>
              </a:r>
              <a:r>
                <a:rPr lang="ko-KR" altLang="en-US" sz="1200" dirty="0" err="1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자바피자대</a:t>
              </a:r>
              <a:r>
                <a:rPr lang="en-US" altLang="ko-KR" sz="1200" dirty="0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”</a:t>
              </a:r>
              <a:endParaRPr lang="ko-KR" altLang="en-US" sz="12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83668" y="3375225"/>
              <a:ext cx="1354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HY강B" panose="02030600000101010101" pitchFamily="18" charset="-127"/>
                  <a:ea typeface="HY강B" panose="02030600000101010101" pitchFamily="18" charset="-127"/>
                </a:rPr>
                <a:t>700</a:t>
              </a:r>
              <a:r>
                <a:rPr lang="ko-KR" altLang="en-US" sz="1200" dirty="0">
                  <a:latin typeface="HY강B" panose="02030600000101010101" pitchFamily="18" charset="-127"/>
                  <a:ea typeface="HY강B" panose="02030600000101010101" pitchFamily="18" charset="-127"/>
                </a:rPr>
                <a:t>번지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877179" y="5711519"/>
            <a:ext cx="1354462" cy="741298"/>
            <a:chOff x="1763789" y="5775526"/>
            <a:chExt cx="1354462" cy="741298"/>
          </a:xfrm>
        </p:grpSpPr>
        <p:sp>
          <p:nvSpPr>
            <p:cNvPr id="35" name="직사각형 34"/>
            <p:cNvSpPr/>
            <p:nvPr/>
          </p:nvSpPr>
          <p:spPr>
            <a:xfrm>
              <a:off x="2051720" y="5775526"/>
              <a:ext cx="684076" cy="5040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</a:rPr>
                <a:t>600</a:t>
              </a:r>
              <a:r>
                <a:rPr lang="ko-KR" altLang="en-US" sz="1000" dirty="0">
                  <a:solidFill>
                    <a:srgbClr val="FF0000"/>
                  </a:solidFill>
                </a:rPr>
                <a:t>번지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63789" y="6239825"/>
              <a:ext cx="1354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pizza1</a:t>
              </a:r>
              <a:endParaRPr lang="ko-KR" altLang="en-US" sz="12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9245341" y="5704690"/>
            <a:ext cx="1354462" cy="741298"/>
            <a:chOff x="1763789" y="5775526"/>
            <a:chExt cx="1354462" cy="741298"/>
          </a:xfrm>
        </p:grpSpPr>
        <p:sp>
          <p:nvSpPr>
            <p:cNvPr id="38" name="직사각형 37"/>
            <p:cNvSpPr/>
            <p:nvPr/>
          </p:nvSpPr>
          <p:spPr>
            <a:xfrm>
              <a:off x="2051720" y="5775526"/>
              <a:ext cx="684076" cy="5040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</a:rPr>
                <a:t>700</a:t>
              </a:r>
              <a:r>
                <a:rPr lang="ko-KR" altLang="en-US" sz="1000" dirty="0">
                  <a:solidFill>
                    <a:srgbClr val="FF0000"/>
                  </a:solidFill>
                </a:rPr>
                <a:t>번지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63789" y="6239825"/>
              <a:ext cx="1354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pizza2</a:t>
              </a:r>
              <a:endParaRPr lang="ko-KR" altLang="en-US" sz="1200" dirty="0"/>
            </a:p>
          </p:txBody>
        </p:sp>
      </p:grpSp>
      <p:cxnSp>
        <p:nvCxnSpPr>
          <p:cNvPr id="41" name="구부러진 연결선 40"/>
          <p:cNvCxnSpPr>
            <a:endCxn id="14" idx="1"/>
          </p:cNvCxnSpPr>
          <p:nvPr/>
        </p:nvCxnSpPr>
        <p:spPr>
          <a:xfrm rot="16200000" flipV="1">
            <a:off x="3857759" y="4193109"/>
            <a:ext cx="2226731" cy="810090"/>
          </a:xfrm>
          <a:prstGeom prst="curvedConnector4">
            <a:avLst>
              <a:gd name="adj1" fmla="val 46890"/>
              <a:gd name="adj2" fmla="val 1282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 42"/>
          <p:cNvCxnSpPr>
            <a:stCxn id="35" idx="0"/>
            <a:endCxn id="27" idx="1"/>
          </p:cNvCxnSpPr>
          <p:nvPr/>
        </p:nvCxnSpPr>
        <p:spPr>
          <a:xfrm rot="16200000" flipV="1">
            <a:off x="6278442" y="4482813"/>
            <a:ext cx="2230332" cy="227080"/>
          </a:xfrm>
          <a:prstGeom prst="curvedConnector4">
            <a:avLst>
              <a:gd name="adj1" fmla="val 46895"/>
              <a:gd name="adj2" fmla="val 251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 44"/>
          <p:cNvCxnSpPr>
            <a:stCxn id="38" idx="0"/>
            <a:endCxn id="32" idx="1"/>
          </p:cNvCxnSpPr>
          <p:nvPr/>
        </p:nvCxnSpPr>
        <p:spPr>
          <a:xfrm rot="16200000" flipV="1">
            <a:off x="8619341" y="4448721"/>
            <a:ext cx="2223503" cy="288436"/>
          </a:xfrm>
          <a:prstGeom prst="curvedConnector4">
            <a:avLst>
              <a:gd name="adj1" fmla="val 46886"/>
              <a:gd name="adj2" fmla="val 197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52006" y="163321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heap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5659" y="3155709"/>
            <a:ext cx="3726347" cy="1623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		</a:t>
            </a: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Circle </a:t>
            </a:r>
            <a:r>
              <a:rPr lang="en-US" altLang="ko-KR" sz="1400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pizza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= new Circle(10,"</a:t>
            </a:r>
            <a:r>
              <a:rPr lang="ko-KR" altLang="en-US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자바피자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" );</a:t>
            </a: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Circle </a:t>
            </a:r>
            <a:r>
              <a:rPr lang="en-US" altLang="ko-KR" sz="1400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pizza1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= new Circle(20,"</a:t>
            </a:r>
            <a:r>
              <a:rPr lang="ko-KR" altLang="en-US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자바피자중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" );</a:t>
            </a: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Circle </a:t>
            </a:r>
            <a:r>
              <a:rPr lang="en-US" altLang="ko-KR" sz="1400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pizza2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= new Circle(30,"</a:t>
            </a:r>
            <a:r>
              <a:rPr lang="ko-KR" altLang="en-US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자바피자대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" );</a:t>
            </a:r>
          </a:p>
          <a:p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(   </a:t>
            </a:r>
            <a:r>
              <a:rPr lang="en-US" altLang="ko-KR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pizza.getArea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   ) 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(   pizza1.getArea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   ) 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(   pizza2.getArea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   ) 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</a:p>
          <a:p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051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305938" y="1599863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305938" y="5416287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410394" y="303719"/>
            <a:ext cx="403244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double 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getArea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   </a:t>
            </a:r>
            <a:r>
              <a:rPr lang="en-US" altLang="ko-KR" sz="16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Circle </a:t>
            </a:r>
            <a:r>
              <a:rPr lang="en-US" altLang="ko-KR" sz="16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this</a:t>
            </a:r>
            <a:r>
              <a:rPr lang="en-US" altLang="ko-KR" sz="16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){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 return 3.14*radius*radius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95863" y="557914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코드영역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데이타영역</a:t>
            </a:r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(static)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3234" y="5429185"/>
            <a:ext cx="145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스택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(stack)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0068" y="1311832"/>
            <a:ext cx="1354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100</a:t>
            </a:r>
            <a:r>
              <a:rPr lang="ko-KR" altLang="en-US" sz="1200" dirty="0">
                <a:solidFill>
                  <a:srgbClr val="FF0000"/>
                </a:solidFill>
              </a:rPr>
              <a:t>번지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566079" y="2823999"/>
            <a:ext cx="1368152" cy="799288"/>
            <a:chOff x="1583668" y="2852936"/>
            <a:chExt cx="1368152" cy="799288"/>
          </a:xfrm>
        </p:grpSpPr>
        <p:sp>
          <p:nvSpPr>
            <p:cNvPr id="9" name="직사각형 8"/>
            <p:cNvSpPr/>
            <p:nvPr/>
          </p:nvSpPr>
          <p:spPr>
            <a:xfrm>
              <a:off x="1583668" y="2852936"/>
              <a:ext cx="684076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10</a:t>
              </a:r>
              <a:endParaRPr lang="ko-KR" altLang="en-US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267744" y="2852936"/>
              <a:ext cx="684076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“</a:t>
              </a:r>
              <a:r>
                <a:rPr lang="ko-KR" altLang="en-US" sz="1200" dirty="0" err="1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자바피자</a:t>
              </a:r>
              <a:r>
                <a:rPr lang="en-US" altLang="ko-KR" sz="1200" dirty="0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”</a:t>
              </a:r>
              <a:endParaRPr lang="ko-KR" altLang="en-US" sz="12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83668" y="3375225"/>
              <a:ext cx="1354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HY강B" panose="02030600000101010101" pitchFamily="18" charset="-127"/>
                  <a:ea typeface="HY강B" panose="02030600000101010101" pitchFamily="18" charset="-127"/>
                </a:rPr>
                <a:t>500</a:t>
              </a:r>
              <a:r>
                <a:rPr lang="ko-KR" altLang="en-US" sz="1200" dirty="0">
                  <a:latin typeface="HY강B" panose="02030600000101010101" pitchFamily="18" charset="-127"/>
                  <a:ea typeface="HY강B" panose="02030600000101010101" pitchFamily="18" charset="-127"/>
                </a:rPr>
                <a:t>번지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746200" y="5683263"/>
            <a:ext cx="1354462" cy="741298"/>
            <a:chOff x="1763789" y="5775526"/>
            <a:chExt cx="1354462" cy="741298"/>
          </a:xfrm>
        </p:grpSpPr>
        <p:sp>
          <p:nvSpPr>
            <p:cNvPr id="13" name="직사각형 12"/>
            <p:cNvSpPr/>
            <p:nvPr/>
          </p:nvSpPr>
          <p:spPr>
            <a:xfrm>
              <a:off x="2051720" y="5775526"/>
              <a:ext cx="684076" cy="5040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</a:rPr>
                <a:t>500</a:t>
              </a:r>
              <a:r>
                <a:rPr lang="ko-KR" altLang="en-US" sz="1000" dirty="0">
                  <a:solidFill>
                    <a:srgbClr val="FF0000"/>
                  </a:solidFill>
                </a:rPr>
                <a:t>번지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63789" y="6239825"/>
              <a:ext cx="1354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pizza</a:t>
              </a:r>
              <a:endParaRPr lang="ko-KR" altLang="en-US" sz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280068" y="2820398"/>
            <a:ext cx="1368152" cy="799288"/>
            <a:chOff x="1583668" y="2852936"/>
            <a:chExt cx="1368152" cy="799288"/>
          </a:xfrm>
        </p:grpSpPr>
        <p:sp>
          <p:nvSpPr>
            <p:cNvPr id="24" name="직사각형 23"/>
            <p:cNvSpPr/>
            <p:nvPr/>
          </p:nvSpPr>
          <p:spPr>
            <a:xfrm>
              <a:off x="1583668" y="2852936"/>
              <a:ext cx="684076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20</a:t>
              </a:r>
              <a:endParaRPr lang="ko-KR" altLang="en-US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267744" y="2852936"/>
              <a:ext cx="684076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“</a:t>
              </a:r>
              <a:r>
                <a:rPr lang="ko-KR" altLang="en-US" sz="1200" dirty="0" err="1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자바피자중</a:t>
              </a:r>
              <a:r>
                <a:rPr lang="en-US" altLang="ko-KR" sz="1200" dirty="0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”</a:t>
              </a:r>
              <a:endParaRPr lang="ko-KR" altLang="en-US" sz="12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83668" y="3375225"/>
              <a:ext cx="1354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HY강B" panose="02030600000101010101" pitchFamily="18" charset="-127"/>
                  <a:ea typeface="HY강B" panose="02030600000101010101" pitchFamily="18" charset="-127"/>
                </a:rPr>
                <a:t>600</a:t>
              </a:r>
              <a:r>
                <a:rPr lang="ko-KR" altLang="en-US" sz="1200" dirty="0">
                  <a:latin typeface="HY강B" panose="02030600000101010101" pitchFamily="18" charset="-127"/>
                  <a:ea typeface="HY강B" panose="02030600000101010101" pitchFamily="18" charset="-127"/>
                </a:rPr>
                <a:t>번지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9586874" y="2820398"/>
            <a:ext cx="1368152" cy="799288"/>
            <a:chOff x="1583668" y="2852936"/>
            <a:chExt cx="1368152" cy="799288"/>
          </a:xfrm>
        </p:grpSpPr>
        <p:sp>
          <p:nvSpPr>
            <p:cNvPr id="29" name="직사각형 28"/>
            <p:cNvSpPr/>
            <p:nvPr/>
          </p:nvSpPr>
          <p:spPr>
            <a:xfrm>
              <a:off x="1583668" y="2852936"/>
              <a:ext cx="684076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30</a:t>
              </a:r>
              <a:endParaRPr lang="ko-KR" altLang="en-US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267744" y="2852936"/>
              <a:ext cx="684076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“</a:t>
              </a:r>
              <a:r>
                <a:rPr lang="ko-KR" altLang="en-US" sz="1200" dirty="0" err="1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자바피자대</a:t>
              </a:r>
              <a:r>
                <a:rPr lang="en-US" altLang="ko-KR" sz="1200" dirty="0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”</a:t>
              </a:r>
              <a:endParaRPr lang="ko-KR" altLang="en-US" sz="12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83668" y="3375225"/>
              <a:ext cx="1354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HY강B" panose="02030600000101010101" pitchFamily="18" charset="-127"/>
                  <a:ea typeface="HY강B" panose="02030600000101010101" pitchFamily="18" charset="-127"/>
                </a:rPr>
                <a:t>700</a:t>
              </a:r>
              <a:r>
                <a:rPr lang="ko-KR" altLang="en-US" sz="1200" dirty="0">
                  <a:latin typeface="HY강B" panose="02030600000101010101" pitchFamily="18" charset="-127"/>
                  <a:ea typeface="HY강B" panose="02030600000101010101" pitchFamily="18" charset="-127"/>
                </a:rPr>
                <a:t>번지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877179" y="5711519"/>
            <a:ext cx="1354462" cy="741298"/>
            <a:chOff x="1763789" y="5775526"/>
            <a:chExt cx="1354462" cy="741298"/>
          </a:xfrm>
        </p:grpSpPr>
        <p:sp>
          <p:nvSpPr>
            <p:cNvPr id="35" name="직사각형 34"/>
            <p:cNvSpPr/>
            <p:nvPr/>
          </p:nvSpPr>
          <p:spPr>
            <a:xfrm>
              <a:off x="2051720" y="5775526"/>
              <a:ext cx="684076" cy="5040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</a:rPr>
                <a:t>600</a:t>
              </a:r>
              <a:r>
                <a:rPr lang="ko-KR" altLang="en-US" sz="1000" dirty="0">
                  <a:solidFill>
                    <a:srgbClr val="FF0000"/>
                  </a:solidFill>
                </a:rPr>
                <a:t>번지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63789" y="6239825"/>
              <a:ext cx="1354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pizza1</a:t>
              </a:r>
              <a:endParaRPr lang="ko-KR" altLang="en-US" sz="12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9245341" y="5704690"/>
            <a:ext cx="1354462" cy="741298"/>
            <a:chOff x="1763789" y="5775526"/>
            <a:chExt cx="1354462" cy="741298"/>
          </a:xfrm>
        </p:grpSpPr>
        <p:sp>
          <p:nvSpPr>
            <p:cNvPr id="38" name="직사각형 37"/>
            <p:cNvSpPr/>
            <p:nvPr/>
          </p:nvSpPr>
          <p:spPr>
            <a:xfrm>
              <a:off x="2051720" y="5775526"/>
              <a:ext cx="684076" cy="5040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</a:rPr>
                <a:t>700</a:t>
              </a:r>
              <a:r>
                <a:rPr lang="ko-KR" altLang="en-US" sz="1000" dirty="0">
                  <a:solidFill>
                    <a:srgbClr val="FF0000"/>
                  </a:solidFill>
                </a:rPr>
                <a:t>번지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63789" y="6239825"/>
              <a:ext cx="1354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pizza2</a:t>
              </a:r>
              <a:endParaRPr lang="ko-KR" altLang="en-US" sz="1200" dirty="0"/>
            </a:p>
          </p:txBody>
        </p:sp>
      </p:grpSp>
      <p:cxnSp>
        <p:nvCxnSpPr>
          <p:cNvPr id="41" name="구부러진 연결선 40"/>
          <p:cNvCxnSpPr>
            <a:endCxn id="14" idx="1"/>
          </p:cNvCxnSpPr>
          <p:nvPr/>
        </p:nvCxnSpPr>
        <p:spPr>
          <a:xfrm rot="16200000" flipV="1">
            <a:off x="3857759" y="4193109"/>
            <a:ext cx="2226731" cy="810090"/>
          </a:xfrm>
          <a:prstGeom prst="curvedConnector4">
            <a:avLst>
              <a:gd name="adj1" fmla="val 46890"/>
              <a:gd name="adj2" fmla="val 1282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 42"/>
          <p:cNvCxnSpPr>
            <a:stCxn id="35" idx="0"/>
            <a:endCxn id="27" idx="1"/>
          </p:cNvCxnSpPr>
          <p:nvPr/>
        </p:nvCxnSpPr>
        <p:spPr>
          <a:xfrm rot="16200000" flipV="1">
            <a:off x="6278442" y="4482813"/>
            <a:ext cx="2230332" cy="227080"/>
          </a:xfrm>
          <a:prstGeom prst="curvedConnector4">
            <a:avLst>
              <a:gd name="adj1" fmla="val 46895"/>
              <a:gd name="adj2" fmla="val 251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 44"/>
          <p:cNvCxnSpPr>
            <a:stCxn id="38" idx="0"/>
            <a:endCxn id="32" idx="1"/>
          </p:cNvCxnSpPr>
          <p:nvPr/>
        </p:nvCxnSpPr>
        <p:spPr>
          <a:xfrm rot="16200000" flipV="1">
            <a:off x="8619341" y="4448721"/>
            <a:ext cx="2223503" cy="288436"/>
          </a:xfrm>
          <a:prstGeom prst="curvedConnector4">
            <a:avLst>
              <a:gd name="adj1" fmla="val 46886"/>
              <a:gd name="adj2" fmla="val 197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52006" y="163321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heap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7971" y="2361559"/>
            <a:ext cx="4046070" cy="1623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		</a:t>
            </a: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Circle </a:t>
            </a:r>
            <a:r>
              <a:rPr lang="en-US" altLang="ko-KR" sz="1400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pizza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= new Circle(10,"</a:t>
            </a:r>
            <a:r>
              <a:rPr lang="ko-KR" altLang="en-US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자바피자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" );</a:t>
            </a: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Circle </a:t>
            </a:r>
            <a:r>
              <a:rPr lang="en-US" altLang="ko-KR" sz="1400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pizza1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= new Circle(20,"</a:t>
            </a:r>
            <a:r>
              <a:rPr lang="ko-KR" altLang="en-US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자바피자중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" );</a:t>
            </a: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Circle </a:t>
            </a:r>
            <a:r>
              <a:rPr lang="en-US" altLang="ko-KR" sz="1400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pizza2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= new Circle(30,"</a:t>
            </a:r>
            <a:r>
              <a:rPr lang="ko-KR" altLang="en-US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자바피자대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" );</a:t>
            </a:r>
          </a:p>
          <a:p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(   </a:t>
            </a:r>
            <a:r>
              <a:rPr lang="en-US" altLang="ko-KR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pizza.getArea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   </a:t>
            </a:r>
            <a:r>
              <a:rPr lang="en-US" altLang="ko-KR" sz="14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pizza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) 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(   pizza1.getArea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  </a:t>
            </a:r>
            <a:r>
              <a:rPr lang="en-US" altLang="ko-KR" sz="14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pizza1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) 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(   pizza2.getArea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  </a:t>
            </a:r>
            <a:r>
              <a:rPr lang="en-US" altLang="ko-KR" sz="14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pizza2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) 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</a:p>
          <a:p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8990" y="894555"/>
            <a:ext cx="12939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this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8747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53077" y="1525296"/>
            <a:ext cx="31117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캡슐화  도구</a:t>
            </a:r>
            <a:endParaRPr lang="en-US" altLang="ko-K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35529" y="2696901"/>
            <a:ext cx="7407798" cy="1985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클래스 문법 제공 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데이터 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+ </a:t>
            </a:r>
            <a:r>
              <a:rPr lang="ko-KR" altLang="en-US" sz="2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매서드</a:t>
            </a: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 , this </a:t>
            </a: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제공됨</a:t>
            </a:r>
            <a:endParaRPr lang="en-US" altLang="ko-KR" sz="2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400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접근제어자 </a:t>
            </a:r>
            <a:r>
              <a:rPr lang="ko-KR" altLang="en-US" sz="24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문법</a:t>
            </a:r>
            <a:endParaRPr lang="en-US" altLang="ko-KR" sz="2400" dirty="0" smtClean="0">
              <a:solidFill>
                <a:srgbClr val="0070C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400" dirty="0" err="1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생성자</a:t>
            </a:r>
            <a:r>
              <a:rPr lang="ko-KR" altLang="en-US" sz="24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문법</a:t>
            </a:r>
            <a:endParaRPr lang="en-US" altLang="ko-KR" sz="2400" dirty="0" smtClean="0">
              <a:solidFill>
                <a:srgbClr val="0070C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654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91544" y="1664191"/>
            <a:ext cx="35108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3600" b="1" dirty="0" err="1">
                <a:ln/>
                <a:solidFill>
                  <a:schemeClr val="accent3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캡슐화로</a:t>
            </a:r>
            <a:r>
              <a:rPr lang="ko-KR" altLang="en-US" sz="3600" b="1" dirty="0">
                <a:ln/>
                <a:solidFill>
                  <a:schemeClr val="accent3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3600" b="1" dirty="0" err="1">
                <a:ln/>
                <a:solidFill>
                  <a:schemeClr val="accent3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얻는것</a:t>
            </a:r>
            <a:endParaRPr lang="en-US" altLang="ko-KR" sz="3600" b="1" dirty="0">
              <a:ln/>
              <a:solidFill>
                <a:schemeClr val="accent3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91544" y="2673752"/>
            <a:ext cx="8208912" cy="3054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구조화된 데이터의 종속적인 함수들의 변경 작업이 </a:t>
            </a:r>
            <a:r>
              <a:rPr lang="ko-KR" altLang="en-US" sz="1600" dirty="0" err="1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편리해짐</a:t>
            </a:r>
            <a:endParaRPr lang="en-US" altLang="ko-KR" sz="1600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 :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구조화된 데이터 와 그 데이터를 사용하는 함수를 묶기 때문에 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구조화된 데이터의 변경에 대한 유지 보수가 쉽다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  (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에러의 범위가 클래스 내에 집중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2. </a:t>
            </a:r>
            <a:r>
              <a:rPr lang="ko-KR" altLang="en-US" sz="1600" dirty="0" err="1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데이터보호</a:t>
            </a:r>
            <a:r>
              <a:rPr lang="ko-KR" altLang="en-US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 err="1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정보은닉</a:t>
            </a:r>
            <a:r>
              <a:rPr lang="en-US" altLang="ko-KR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(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외부에서 의도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실수등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데이터의 변경을 요청하는 작업이 완전히 배제됩니다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.)</a:t>
            </a:r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052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40151" y="2926170"/>
            <a:ext cx="78697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접근제어자로 캡슐화 구현</a:t>
            </a:r>
            <a:endParaRPr lang="en-US" altLang="ko-KR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정보은닉</a:t>
            </a:r>
            <a:endParaRPr lang="en-US" altLang="ko-KR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53429" y="1676103"/>
            <a:ext cx="23182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1. 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접근제어자</a:t>
            </a:r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92729" y="4213185"/>
            <a:ext cx="2968906" cy="1383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p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rivate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d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efault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p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ublic</a:t>
            </a:r>
          </a:p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protected</a:t>
            </a:r>
            <a:endParaRPr lang="ko-KR" altLang="en-US" dirty="0" err="1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09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87113" y="1034251"/>
            <a:ext cx="350288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2. </a:t>
            </a:r>
            <a:r>
              <a:rPr lang="ko-KR" alt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생성자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(constructor)</a:t>
            </a:r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70927" y="2381614"/>
            <a:ext cx="8501537" cy="4021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생성자의 이름은 클래스이름과 동일하다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.(</a:t>
            </a: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리턴형을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쓰지 않는다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주의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할 것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생성자를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만들지 않으면 기본생성자를 하나 만들어 준다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생성자는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여러 개 작성할 수 있다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.( </a:t>
            </a:r>
            <a:r>
              <a:rPr lang="ko-KR" altLang="en-US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생성자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오버로딩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생성자는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new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를 통해 객체 생성시 한 번 만 호출된다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생성자에는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리턴타입을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지정할 수 없다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생성자를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하나라도 만들게 되면 디폴트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기본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생성자가 제공되지 않는다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=&gt;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별도의 기본 </a:t>
            </a: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생성자를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만드는 것이 좋다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20085" y="1677155"/>
            <a:ext cx="56493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목적</a:t>
            </a:r>
            <a:r>
              <a:rPr lang="en-US" altLang="ko-K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멤버변수의 초기값 설정</a:t>
            </a:r>
            <a:endParaRPr lang="en-US" altLang="ko-KR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69653" y="2475300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규칙</a:t>
            </a:r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7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20487" y="1427451"/>
            <a:ext cx="553845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생성자로</a:t>
            </a: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값을 초기화 하는 의미</a:t>
            </a:r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생각해 보자</a:t>
            </a:r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4882103" y="2965494"/>
            <a:ext cx="1656184" cy="72008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53100" y="3902465"/>
            <a:ext cx="5472608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데이타보호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캡슐화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정보은닉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61322" y="4767428"/>
            <a:ext cx="573907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객체가 생성될 때 단 한번 값 설정 </a:t>
            </a:r>
            <a:endParaRPr lang="en-US" altLang="ko-KR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66280" y="5356291"/>
            <a:ext cx="81259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객체의 값이 실수에 의해 변경되지 않도록 하겠다</a:t>
            </a:r>
            <a:endParaRPr lang="en-US" altLang="ko-KR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18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07592" y="719630"/>
            <a:ext cx="38507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생성자를</a:t>
            </a:r>
            <a:r>
              <a:rPr lang="ko-KR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두는 이유</a:t>
            </a:r>
            <a:r>
              <a:rPr lang="en-US" altLang="ko-KR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69741" y="399327"/>
            <a:ext cx="4680520" cy="5780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class Score{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private 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kor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private 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eng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private double 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avg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en-US" altLang="ko-KR" sz="16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public Score() {  }</a:t>
            </a:r>
          </a:p>
          <a:p>
            <a:r>
              <a:rPr lang="en-US" altLang="ko-KR" sz="16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public Score(</a:t>
            </a:r>
            <a:r>
              <a:rPr lang="en-US" altLang="ko-KR" sz="1600" b="1" dirty="0" err="1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p_kor</a:t>
            </a:r>
            <a:r>
              <a:rPr lang="en-US" altLang="ko-KR" sz="16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en-US" altLang="ko-KR" sz="1600" b="1" dirty="0" err="1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p_eng</a:t>
            </a:r>
            <a:r>
              <a:rPr lang="en-US" altLang="ko-KR" sz="16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r>
              <a:rPr lang="en-US" altLang="ko-KR" sz="16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{</a:t>
            </a:r>
          </a:p>
          <a:p>
            <a:r>
              <a:rPr lang="en-US" altLang="ko-KR" sz="16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 </a:t>
            </a:r>
            <a:r>
              <a:rPr lang="en-US" altLang="ko-KR" sz="1600" b="1" dirty="0" err="1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kor</a:t>
            </a:r>
            <a:r>
              <a:rPr lang="en-US" altLang="ko-KR" sz="16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=</a:t>
            </a:r>
            <a:r>
              <a:rPr lang="en-US" altLang="ko-KR" sz="1600" b="1" dirty="0" err="1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p_kor</a:t>
            </a:r>
            <a:r>
              <a:rPr lang="en-US" altLang="ko-KR" sz="16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r>
              <a:rPr lang="en-US" altLang="ko-KR" sz="16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 </a:t>
            </a:r>
            <a:r>
              <a:rPr lang="en-US" altLang="ko-KR" sz="1600" b="1" dirty="0" err="1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eng</a:t>
            </a:r>
            <a:r>
              <a:rPr lang="en-US" altLang="ko-KR" sz="16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= </a:t>
            </a:r>
            <a:r>
              <a:rPr lang="en-US" altLang="ko-KR" sz="1600" b="1" dirty="0" err="1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p_eng</a:t>
            </a:r>
            <a:r>
              <a:rPr lang="en-US" altLang="ko-KR" sz="16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r>
              <a:rPr lang="en-US" altLang="ko-KR" sz="16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}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public void </a:t>
            </a:r>
            <a:r>
              <a:rPr lang="en-US" altLang="ko-KR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input (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p_kor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en-US" altLang="ko-KR" sz="16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p_eng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)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{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 </a:t>
            </a:r>
            <a:r>
              <a:rPr lang="en-US" altLang="ko-KR" sz="16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kor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=</a:t>
            </a:r>
            <a:r>
              <a:rPr lang="en-US" altLang="ko-KR" sz="16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p_kor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 </a:t>
            </a:r>
            <a:r>
              <a:rPr lang="en-US" altLang="ko-KR" sz="16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eng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= </a:t>
            </a:r>
            <a:r>
              <a:rPr lang="en-US" altLang="ko-KR" sz="16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p_eng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}  </a:t>
            </a:r>
            <a:endParaRPr lang="en-US" altLang="ko-KR" sz="1600" b="1" dirty="0" smtClean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public double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getAvg</a:t>
            </a:r>
            <a:r>
              <a:rPr lang="en-US" altLang="ko-KR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 ) {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total  =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kor</a:t>
            </a:r>
            <a:r>
              <a:rPr lang="en-US" altLang="ko-KR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+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eng</a:t>
            </a:r>
            <a:r>
              <a:rPr lang="en-US" altLang="ko-KR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avg</a:t>
            </a:r>
            <a:r>
              <a:rPr lang="en-US" altLang="ko-KR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= total/2.0;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return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avg</a:t>
            </a:r>
            <a:r>
              <a:rPr lang="en-US" altLang="ko-KR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}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07592" y="1585618"/>
            <a:ext cx="4506521" cy="4536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class  Program{ </a:t>
            </a:r>
          </a:p>
          <a:p>
            <a:pPr lvl="1"/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public 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static void 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mian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(String[] 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Score s = new Score</a:t>
            </a:r>
            <a:r>
              <a:rPr lang="en-US" altLang="ko-KR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(10,10)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Score s1 = new Score();</a:t>
            </a: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s1.</a:t>
            </a:r>
            <a:r>
              <a:rPr lang="en-US" altLang="ko-KR" sz="16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input(10,10</a:t>
            </a:r>
            <a:r>
              <a:rPr lang="en-US" altLang="ko-KR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871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75520" y="623325"/>
            <a:ext cx="3528392" cy="553224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 </a:t>
            </a:r>
          </a:p>
          <a:p>
            <a:pPr lvl="1"/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main() { 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//</a:t>
            </a:r>
            <a:r>
              <a:rPr lang="ko-KR" altLang="en-US" sz="1600" dirty="0" err="1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변수선언</a:t>
            </a:r>
            <a:endParaRPr lang="en-US" altLang="ko-KR" sz="1600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학번 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pPr lvl="1"/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이름 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pPr lvl="1"/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주소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pPr lvl="1"/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//</a:t>
            </a:r>
            <a:r>
              <a:rPr lang="ko-KR" altLang="en-US" sz="1600" dirty="0" err="1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값저장</a:t>
            </a:r>
            <a:endParaRPr lang="en-US" altLang="ko-KR" sz="1600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학번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=“S100”</a:t>
            </a:r>
          </a:p>
          <a:p>
            <a:pPr lvl="1"/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이름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=“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홍길동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“</a:t>
            </a:r>
          </a:p>
          <a:p>
            <a:pPr lvl="1"/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주소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=“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서울시 노원구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”</a:t>
            </a:r>
          </a:p>
          <a:p>
            <a:pPr lvl="1"/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//</a:t>
            </a:r>
            <a:r>
              <a:rPr lang="ko-KR" altLang="en-US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출력</a:t>
            </a:r>
            <a:endParaRPr lang="en-US" altLang="ko-KR" sz="1600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학번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</a:p>
          <a:p>
            <a:pPr lvl="1"/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System.outprintln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이름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</a:p>
          <a:p>
            <a:pPr lvl="1"/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주소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</a:p>
          <a:p>
            <a:r>
              <a:rPr lang="en-US" altLang="ko-KR" dirty="0"/>
              <a:t>}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502574" y="623325"/>
            <a:ext cx="4644008" cy="554461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main(){ 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학번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이름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주소</a:t>
            </a:r>
            <a:endParaRPr lang="en-US" altLang="ko-KR" sz="16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ko-KR" altLang="en-US" sz="1600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입력하기</a:t>
            </a:r>
            <a:r>
              <a:rPr lang="en-US" altLang="ko-KR" sz="1600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학번</a:t>
            </a:r>
            <a:r>
              <a:rPr lang="en-US" altLang="ko-KR" sz="1600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이름</a:t>
            </a:r>
            <a:r>
              <a:rPr lang="en-US" altLang="ko-KR" sz="1600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주소</a:t>
            </a:r>
            <a:r>
              <a:rPr lang="en-US" altLang="ko-KR" sz="1600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pPr lvl="1"/>
            <a:r>
              <a:rPr lang="en-US" altLang="ko-KR" sz="1600" dirty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ko-KR" altLang="en-US" sz="1600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출력하기</a:t>
            </a:r>
            <a:r>
              <a:rPr lang="en-US" altLang="ko-KR" sz="1600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학번</a:t>
            </a:r>
            <a:r>
              <a:rPr lang="en-US" altLang="ko-KR" sz="1600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이름</a:t>
            </a:r>
            <a:r>
              <a:rPr lang="en-US" altLang="ko-KR" sz="1600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주소</a:t>
            </a:r>
            <a:r>
              <a:rPr lang="en-US" altLang="ko-KR" sz="1600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pPr lvl="1"/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입력하기</a:t>
            </a:r>
            <a:r>
              <a:rPr lang="en-US" altLang="ko-KR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 </a:t>
            </a:r>
            <a:r>
              <a:rPr lang="ko-KR" altLang="en-US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학번</a:t>
            </a:r>
            <a:r>
              <a:rPr lang="en-US" altLang="ko-KR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이름</a:t>
            </a:r>
            <a:r>
              <a:rPr lang="en-US" altLang="ko-KR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주소</a:t>
            </a:r>
            <a:r>
              <a:rPr lang="en-US" altLang="ko-KR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){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학번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=“S100”;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이름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=“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홍길동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”;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주소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=“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서울시 노원구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“;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}</a:t>
            </a:r>
          </a:p>
          <a:p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ko-KR" altLang="en-US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출력하기</a:t>
            </a:r>
            <a:r>
              <a:rPr lang="en-US" altLang="ko-KR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 </a:t>
            </a:r>
            <a:r>
              <a:rPr lang="ko-KR" altLang="en-US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학번</a:t>
            </a:r>
            <a:r>
              <a:rPr lang="en-US" altLang="ko-KR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이름</a:t>
            </a:r>
            <a:r>
              <a:rPr lang="en-US" altLang="ko-KR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주소</a:t>
            </a:r>
            <a:r>
              <a:rPr lang="en-US" altLang="ko-KR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){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학번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출력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이름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출력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주소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}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폭발 1 3"/>
          <p:cNvSpPr/>
          <p:nvPr/>
        </p:nvSpPr>
        <p:spPr>
          <a:xfrm>
            <a:off x="8075712" y="764704"/>
            <a:ext cx="2304256" cy="1368152"/>
          </a:xfrm>
          <a:prstGeom prst="irregularSeal1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구조적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함수기반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폭발 1 6"/>
          <p:cNvSpPr/>
          <p:nvPr/>
        </p:nvSpPr>
        <p:spPr>
          <a:xfrm>
            <a:off x="4874252" y="299917"/>
            <a:ext cx="1625764" cy="929574"/>
          </a:xfrm>
          <a:prstGeom prst="irregularSeal1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절차지향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48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15142" y="2328512"/>
            <a:ext cx="57839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생성자</a:t>
            </a:r>
            <a:r>
              <a:rPr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 오버로딩 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(overloading)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15142" y="3948968"/>
            <a:ext cx="57054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매서드</a:t>
            </a:r>
            <a:r>
              <a:rPr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 오버로딩 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(overloading)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00905" y="4533743"/>
            <a:ext cx="58240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매개변수가 다른 같은 이름의 </a:t>
            </a:r>
            <a:r>
              <a:rPr lang="ko-KR" alt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매서드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작성하는 것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21932" y="2913287"/>
            <a:ext cx="58240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매개변수가 다른 같은 이름의 </a:t>
            </a:r>
            <a:r>
              <a:rPr lang="ko-KR" alt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생성자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작성하는 것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424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62585" y="3368677"/>
            <a:ext cx="692369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3200" b="1" dirty="0">
                <a:ln/>
                <a:solidFill>
                  <a:schemeClr val="accent3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데이터 변수는 감추겠다</a:t>
            </a:r>
            <a:r>
              <a:rPr lang="en-US" altLang="ko-KR" sz="3200" b="1" dirty="0">
                <a:ln/>
                <a:solidFill>
                  <a:schemeClr val="accent3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algn="ctr"/>
            <a:r>
              <a:rPr lang="ko-KR" altLang="en-US" sz="3200" b="1" dirty="0">
                <a:ln/>
                <a:solidFill>
                  <a:schemeClr val="accent3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필요한 </a:t>
            </a:r>
            <a:r>
              <a:rPr lang="ko-KR" altLang="en-US" sz="3200" b="1" dirty="0" smtClean="0">
                <a:ln/>
                <a:solidFill>
                  <a:schemeClr val="accent3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서비스</a:t>
            </a:r>
            <a:r>
              <a:rPr lang="en-US" altLang="ko-KR" sz="3200" b="1" dirty="0" smtClean="0">
                <a:ln/>
                <a:solidFill>
                  <a:schemeClr val="accent3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3200" b="1" dirty="0" smtClean="0">
                <a:ln/>
                <a:solidFill>
                  <a:schemeClr val="accent3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기능을</a:t>
            </a:r>
            <a:r>
              <a:rPr lang="en-US" altLang="ko-KR" sz="3200" b="1" dirty="0" smtClean="0">
                <a:ln/>
                <a:solidFill>
                  <a:schemeClr val="accent3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r>
              <a:rPr lang="ko-KR" altLang="en-US" sz="3200" b="1" dirty="0" smtClean="0">
                <a:ln/>
                <a:solidFill>
                  <a:schemeClr val="accent3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를 제공하겠다</a:t>
            </a:r>
            <a:endParaRPr lang="en-US" altLang="ko-KR" sz="3200" b="1" dirty="0">
              <a:ln/>
              <a:solidFill>
                <a:schemeClr val="accent3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49855" y="1918833"/>
            <a:ext cx="4032448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latin typeface="HY강B" panose="02030600000101010101" pitchFamily="18" charset="-127"/>
                <a:ea typeface="HY강B" panose="02030600000101010101" pitchFamily="18" charset="-127"/>
              </a:rPr>
              <a:t>객체지향의 캡슐화</a:t>
            </a:r>
          </a:p>
        </p:txBody>
      </p:sp>
    </p:spTree>
    <p:extLst>
      <p:ext uri="{BB962C8B-B14F-4D97-AF65-F5344CB8AC3E}">
        <p14:creationId xmlns:p14="http://schemas.microsoft.com/office/powerpoint/2010/main" val="19540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87588" y="1282647"/>
            <a:ext cx="1487983" cy="43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su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=10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25274" y="424502"/>
            <a:ext cx="88569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변수는 데이터가 보호 되나요</a:t>
            </a:r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87588" y="2554685"/>
            <a:ext cx="2808312" cy="3168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class A{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 private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su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 public A(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p_su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){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     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su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=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p_a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; </a:t>
            </a:r>
          </a:p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 public double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sq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ure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(){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    return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su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*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su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;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 }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45187" y="2515917"/>
            <a:ext cx="2808312" cy="3168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A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a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= new A(5);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     a.su = 10 ;     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    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a.squre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곱셈 기호 5"/>
          <p:cNvSpPr/>
          <p:nvPr/>
        </p:nvSpPr>
        <p:spPr>
          <a:xfrm>
            <a:off x="8328248" y="4018780"/>
            <a:ext cx="432048" cy="3600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31998" y="1180120"/>
            <a:ext cx="1512168" cy="43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su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=5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11016" y="5645501"/>
            <a:ext cx="88569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생성자가 한 번만 </a:t>
            </a:r>
            <a:r>
              <a:rPr lang="ko-KR" altLang="en-US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호출되는이유</a:t>
            </a:r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28663" y="6141526"/>
            <a:ext cx="88569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알겠나요</a:t>
            </a:r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87320" y="1841148"/>
            <a:ext cx="88569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객체는 </a:t>
            </a:r>
            <a:r>
              <a:rPr lang="ko-KR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데이터가 보호 되나요</a:t>
            </a:r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977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2489064" y="4138191"/>
            <a:ext cx="2160240" cy="10034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현실세계</a:t>
            </a:r>
          </a:p>
        </p:txBody>
      </p:sp>
      <p:sp>
        <p:nvSpPr>
          <p:cNvPr id="6" name="타원 5"/>
          <p:cNvSpPr/>
          <p:nvPr/>
        </p:nvSpPr>
        <p:spPr>
          <a:xfrm>
            <a:off x="2285604" y="3355008"/>
            <a:ext cx="648072" cy="501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객체</a:t>
            </a:r>
          </a:p>
        </p:txBody>
      </p:sp>
      <p:sp>
        <p:nvSpPr>
          <p:cNvPr id="7" name="타원 6"/>
          <p:cNvSpPr/>
          <p:nvPr/>
        </p:nvSpPr>
        <p:spPr>
          <a:xfrm>
            <a:off x="2976216" y="3016864"/>
            <a:ext cx="648072" cy="501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객체</a:t>
            </a:r>
          </a:p>
        </p:txBody>
      </p:sp>
      <p:sp>
        <p:nvSpPr>
          <p:cNvPr id="8" name="타원 7"/>
          <p:cNvSpPr/>
          <p:nvPr/>
        </p:nvSpPr>
        <p:spPr>
          <a:xfrm>
            <a:off x="3624288" y="3342061"/>
            <a:ext cx="648072" cy="501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객체</a:t>
            </a:r>
          </a:p>
        </p:txBody>
      </p:sp>
      <p:sp>
        <p:nvSpPr>
          <p:cNvPr id="9" name="타원 8"/>
          <p:cNvSpPr/>
          <p:nvPr/>
        </p:nvSpPr>
        <p:spPr>
          <a:xfrm>
            <a:off x="4325268" y="3605875"/>
            <a:ext cx="648072" cy="501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객체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25856" y="2658451"/>
            <a:ext cx="101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김태희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21436" y="2862975"/>
            <a:ext cx="101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송혜교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9304" y="3605671"/>
            <a:ext cx="101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전지현</a:t>
            </a:r>
          </a:p>
        </p:txBody>
      </p:sp>
      <p:cxnSp>
        <p:nvCxnSpPr>
          <p:cNvPr id="15" name="직선 화살표 연결선 14"/>
          <p:cNvCxnSpPr>
            <a:stCxn id="6" idx="0"/>
          </p:cNvCxnSpPr>
          <p:nvPr/>
        </p:nvCxnSpPr>
        <p:spPr>
          <a:xfrm flipV="1">
            <a:off x="2609640" y="2048241"/>
            <a:ext cx="690612" cy="1306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3389164" y="2048240"/>
            <a:ext cx="7200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3624288" y="2048240"/>
            <a:ext cx="648072" cy="764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3821212" y="2048241"/>
            <a:ext cx="1152128" cy="1122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78280" y="2994786"/>
            <a:ext cx="101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아이린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74302" y="1484784"/>
            <a:ext cx="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966472" y="5254889"/>
            <a:ext cx="3909928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관련있는</a:t>
            </a:r>
            <a:r>
              <a:rPr lang="ko-KR" altLang="en-US" sz="14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data </a:t>
            </a:r>
            <a:r>
              <a:rPr lang="ko-KR" altLang="en-US" sz="14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와 기능을 묶어서 관리하겠다</a:t>
            </a:r>
            <a:r>
              <a:rPr lang="en-US" altLang="ko-KR" sz="14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endParaRPr lang="ko-KR" altLang="en-US" sz="14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72064" y="1261886"/>
            <a:ext cx="3528392" cy="47792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6672064" y="2947461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72064" y="892554"/>
            <a:ext cx="74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학생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89322" y="1484784"/>
            <a:ext cx="14013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이름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국어점수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영어점수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총합계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평균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학점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61966" y="1894932"/>
            <a:ext cx="1401316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속성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값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 ,Field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ko-KR" altLang="en-US" sz="1400" b="1" dirty="0" smtClean="0">
                <a:solidFill>
                  <a:srgbClr val="FF0000"/>
                </a:solidFill>
              </a:rPr>
              <a:t>변수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31495" y="4220444"/>
            <a:ext cx="140131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학점구하기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28098" y="3397184"/>
            <a:ext cx="140131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총점구하기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18350" y="4012482"/>
            <a:ext cx="140131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평균구하기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88121" y="4703587"/>
            <a:ext cx="14013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연산</a:t>
            </a:r>
            <a:r>
              <a:rPr lang="en-US" altLang="ko-KR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기능</a:t>
            </a:r>
            <a:r>
              <a:rPr lang="en-US" altLang="ko-KR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Method</a:t>
            </a:r>
          </a:p>
        </p:txBody>
      </p:sp>
      <p:sp>
        <p:nvSpPr>
          <p:cNvPr id="38" name="오른쪽 화살표 37"/>
          <p:cNvSpPr/>
          <p:nvPr/>
        </p:nvSpPr>
        <p:spPr>
          <a:xfrm>
            <a:off x="5826544" y="3053915"/>
            <a:ext cx="428704" cy="655622"/>
          </a:xfrm>
          <a:prstGeom prst="rightArrow">
            <a:avLst>
              <a:gd name="adj1" fmla="val 64604"/>
              <a:gd name="adj2" fmla="val 50000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8511" y="6025448"/>
            <a:ext cx="6202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&lt;</a:t>
            </a: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실세계에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존재하거나 생각할 수 있는 것을 </a:t>
            </a:r>
            <a:r>
              <a:rPr lang="ko-KR" altLang="en-US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객체라고 한다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.&gt;</a:t>
            </a:r>
          </a:p>
          <a:p>
            <a:r>
              <a:rPr lang="ko-KR" altLang="en-US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독립적으로 존재하는 유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,</a:t>
            </a:r>
            <a:r>
              <a:rPr lang="ko-KR" altLang="en-US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무형의 실체이다</a:t>
            </a:r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88869" y="379581"/>
            <a:ext cx="420499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400" b="1" dirty="0" smtClean="0">
                <a:ln/>
                <a:solidFill>
                  <a:schemeClr val="accent3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성적처리를  위한 객체 모델링</a:t>
            </a:r>
            <a:endParaRPr lang="en-US" altLang="ko-KR" sz="2400" b="1" dirty="0">
              <a:ln/>
              <a:solidFill>
                <a:schemeClr val="accent3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9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2846" y="1968186"/>
            <a:ext cx="1851744" cy="38164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88870" y="2217994"/>
            <a:ext cx="1419696" cy="1029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데이터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속성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21662" y="3847916"/>
            <a:ext cx="1386904" cy="14873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기능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연산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72846" y="1608146"/>
            <a:ext cx="1328936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</a:rPr>
              <a:t>클래스명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15078" y="1968186"/>
            <a:ext cx="2161840" cy="38164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31102" y="2217994"/>
            <a:ext cx="1729792" cy="13343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멤버변수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인스턴스변수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63894" y="4162210"/>
            <a:ext cx="1697000" cy="13343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 err="1" smtClean="0">
                <a:solidFill>
                  <a:schemeClr val="tx1"/>
                </a:solidFill>
              </a:rPr>
              <a:t>메서드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31102" y="3639414"/>
            <a:ext cx="1729792" cy="4170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</a:rPr>
              <a:t>생성자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15078" y="1608146"/>
            <a:ext cx="1328936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</a:rPr>
              <a:t>클래스명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5568606" y="3427954"/>
            <a:ext cx="504056" cy="62846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3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07568" y="1628800"/>
            <a:ext cx="3168352" cy="43402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객체의 내부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</a:rPr>
              <a:t>데이터</a:t>
            </a:r>
            <a:r>
              <a:rPr lang="en-US" altLang="ko-KR" sz="1600" b="1" dirty="0">
                <a:solidFill>
                  <a:schemeClr val="tx1"/>
                </a:solidFill>
              </a:rPr>
              <a:t>+</a:t>
            </a:r>
            <a:r>
              <a:rPr lang="ko-KR" altLang="en-US" sz="1600" b="1" dirty="0">
                <a:solidFill>
                  <a:schemeClr val="tx1"/>
                </a:solidFill>
              </a:rPr>
              <a:t>기능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  <a:r>
              <a:rPr lang="ko-KR" altLang="en-US" sz="1600" b="1" dirty="0">
                <a:solidFill>
                  <a:schemeClr val="tx1"/>
                </a:solidFill>
              </a:rPr>
              <a:t>을 감춰진 채로 외부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</a:rPr>
              <a:t>공개된</a:t>
            </a:r>
            <a:r>
              <a:rPr lang="en-US" altLang="ko-KR" sz="1600" b="1" dirty="0">
                <a:solidFill>
                  <a:schemeClr val="tx1"/>
                </a:solidFill>
              </a:rPr>
              <a:t>) </a:t>
            </a:r>
            <a:r>
              <a:rPr lang="ko-KR" altLang="en-US" sz="1600" b="1" dirty="0">
                <a:solidFill>
                  <a:schemeClr val="tx1"/>
                </a:solidFill>
              </a:rPr>
              <a:t>단순 </a:t>
            </a:r>
            <a:r>
              <a:rPr lang="en-US" altLang="ko-KR" sz="1600" b="1" dirty="0" err="1">
                <a:solidFill>
                  <a:schemeClr val="tx1"/>
                </a:solidFill>
              </a:rPr>
              <a:t>inferface</a:t>
            </a:r>
            <a:r>
              <a:rPr lang="ko-KR" altLang="en-US" sz="1600" b="1" dirty="0">
                <a:solidFill>
                  <a:schemeClr val="tx1"/>
                </a:solidFill>
              </a:rPr>
              <a:t>을 통해 객체를 이용할 수 있도록 한 것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</a:rPr>
              <a:t>캡슐화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</a:p>
          <a:p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=&gt;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접근지정자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이용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ko-KR" altLang="en-US" sz="1600" b="1" dirty="0">
                <a:solidFill>
                  <a:schemeClr val="tx1"/>
                </a:solidFill>
              </a:rPr>
              <a:t> 캡슐화 구현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166842" y="1855118"/>
            <a:ext cx="2664296" cy="33843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91245" y="1520578"/>
            <a:ext cx="1081286" cy="3242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객체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528048" y="2348880"/>
            <a:ext cx="1440160" cy="57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데이타</a:t>
            </a:r>
            <a:endParaRPr lang="ko-KR" altLang="en-US" sz="14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47074" y="3429000"/>
            <a:ext cx="1421135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메소드</a:t>
            </a:r>
            <a:endParaRPr lang="ko-KR" altLang="en-US" sz="14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21228" y="3734296"/>
            <a:ext cx="977962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메소드</a:t>
            </a:r>
            <a:endParaRPr lang="ko-KR" altLang="en-US" sz="14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28248" y="3212976"/>
            <a:ext cx="970942" cy="334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메소드</a:t>
            </a:r>
            <a:endParaRPr lang="ko-KR" altLang="en-US" sz="14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92344" y="2471542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공개된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interface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9425" y="1418424"/>
            <a:ext cx="190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캡슐화 모습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28248" y="5661248"/>
            <a:ext cx="2697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외부에서 접근할 수 있는 통로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9768408" y="3127048"/>
            <a:ext cx="0" cy="2390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6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19536" y="404664"/>
            <a:ext cx="4176464" cy="5904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s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truct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Student{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학번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이름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주소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입력하기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 Student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obj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){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obj.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학번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= “S100”;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obj.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이름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=“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홍길동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“;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obj.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주소 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=“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서울시 노원구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“;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출력하기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(Student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obj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){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(obj.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학번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(obj.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이름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(obj.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주소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56040" y="404664"/>
            <a:ext cx="3960440" cy="5832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main(){</a:t>
            </a:r>
          </a:p>
          <a:p>
            <a:endParaRPr lang="en-US" altLang="ko-KR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     </a:t>
            </a:r>
            <a:r>
              <a:rPr lang="en-US" altLang="ko-KR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Student</a:t>
            </a:r>
            <a:r>
              <a:rPr lang="ko-KR" altLang="en-US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;   //</a:t>
            </a:r>
            <a:r>
              <a:rPr lang="ko-KR" altLang="en-US" sz="1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구조체변수</a:t>
            </a:r>
            <a:endParaRPr lang="en-US" altLang="ko-KR" sz="12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b="1" dirty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</a:t>
            </a:r>
            <a:r>
              <a:rPr lang="ko-KR" altLang="en-US" b="1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입력하기</a:t>
            </a:r>
            <a:r>
              <a:rPr lang="en-US" altLang="ko-KR" b="1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      );</a:t>
            </a:r>
          </a:p>
          <a:p>
            <a:endParaRPr lang="en-US" altLang="ko-KR" b="1" dirty="0">
              <a:solidFill>
                <a:srgbClr val="00B0F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b="1" dirty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</a:t>
            </a:r>
            <a:r>
              <a:rPr lang="ko-KR" altLang="en-US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출력하기</a:t>
            </a:r>
            <a:r>
              <a:rPr lang="en-US" altLang="ko-KR" b="1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      );</a:t>
            </a:r>
            <a:endParaRPr lang="en-US" altLang="ko-KR" b="1" dirty="0">
              <a:solidFill>
                <a:srgbClr val="00B0F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폭발 1 3"/>
          <p:cNvSpPr/>
          <p:nvPr/>
        </p:nvSpPr>
        <p:spPr>
          <a:xfrm>
            <a:off x="7048983" y="462987"/>
            <a:ext cx="3330986" cy="1669869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절차지향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sz="12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데이터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구조체 변수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pPr algn="ctr"/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데이터 다루는 </a:t>
            </a:r>
            <a:r>
              <a:rPr lang="ko-KR" altLang="en-US" sz="12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함수</a:t>
            </a:r>
            <a:endParaRPr lang="ko-KR" altLang="en-US" sz="1200" dirty="0">
              <a:solidFill>
                <a:srgbClr val="0070C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78319" y="2752319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obj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1908" y="3889657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obj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902410" y="3320988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obj</a:t>
            </a:r>
            <a:endParaRPr lang="ko-KR" altLang="en-US" sz="1400" dirty="0"/>
          </a:p>
        </p:txBody>
      </p:sp>
      <p:cxnSp>
        <p:nvCxnSpPr>
          <p:cNvPr id="14" name="구부러진 연결선 13"/>
          <p:cNvCxnSpPr>
            <a:stCxn id="10" idx="3"/>
            <a:endCxn id="12" idx="3"/>
          </p:cNvCxnSpPr>
          <p:nvPr/>
        </p:nvCxnSpPr>
        <p:spPr>
          <a:xfrm>
            <a:off x="8035495" y="2906208"/>
            <a:ext cx="311267" cy="568669"/>
          </a:xfrm>
          <a:prstGeom prst="curvedConnector3">
            <a:avLst>
              <a:gd name="adj1" fmla="val 1734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3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47528" y="116632"/>
            <a:ext cx="8208912" cy="4752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학생정보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출력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class </a:t>
            </a:r>
            <a:r>
              <a:rPr lang="en-US" altLang="ko-KR" sz="1400" b="1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Student{</a:t>
            </a:r>
            <a:endParaRPr lang="en-US" altLang="ko-KR" sz="1400" b="1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   학번 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   이름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   주소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입력하기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( 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학번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이름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주소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){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    this.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학번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= 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학번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    this.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이름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= 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이름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    this.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주소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= 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주소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}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출력하기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  )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{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    </a:t>
            </a:r>
            <a:r>
              <a:rPr lang="en-US" altLang="ko-KR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학번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    </a:t>
            </a:r>
            <a:r>
              <a:rPr lang="en-US" altLang="ko-KR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이름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    </a:t>
            </a:r>
            <a:r>
              <a:rPr lang="en-US" altLang="ko-KR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주소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}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47528" y="5013176"/>
            <a:ext cx="8208912" cy="1752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//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프로그램 시작 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main(){</a:t>
            </a:r>
          </a:p>
          <a:p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Student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obj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= new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Student();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obj</a:t>
            </a:r>
            <a:r>
              <a:rPr lang="en-US" altLang="ko-KR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r>
              <a:rPr lang="ko-KR" altLang="en-US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입력하기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 “S100”, “</a:t>
            </a:r>
            <a:r>
              <a:rPr lang="ko-KR" altLang="en-US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홍길동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”,”</a:t>
            </a:r>
            <a:r>
              <a:rPr lang="ko-KR" altLang="en-US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서울시 노원구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“);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obj.</a:t>
            </a:r>
            <a:r>
              <a:rPr lang="ko-KR" altLang="en-US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출력하기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폭발 1 3"/>
          <p:cNvSpPr/>
          <p:nvPr/>
        </p:nvSpPr>
        <p:spPr>
          <a:xfrm>
            <a:off x="7104112" y="692696"/>
            <a:ext cx="2736304" cy="2448272"/>
          </a:xfrm>
          <a:prstGeom prst="irregularSeal1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객체지향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객체기반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데이터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+ 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데이터를 다루는 기능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23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67653" y="1215786"/>
            <a:ext cx="4203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클래스 무엇</a:t>
            </a:r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67652" y="2210321"/>
            <a:ext cx="4203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객체가 무엇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5301" y="4334719"/>
            <a:ext cx="7014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클래스 용도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사용자 정의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Type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을 위한 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c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lass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라이브러리를 작성을 위한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class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프로그램 작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성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을 위한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class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9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2208" y="4142652"/>
            <a:ext cx="53127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class 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Calculator{</a:t>
            </a:r>
          </a:p>
          <a:p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public 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add( 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su1, 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su2){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return su1+su2;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}</a:t>
            </a:r>
          </a:p>
          <a:p>
            <a:endParaRPr lang="en-US" altLang="ko-KR" sz="16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public 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sub( 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su1, 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su2){</a:t>
            </a: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return  su1- su2;</a:t>
            </a: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}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30679" y="264667"/>
            <a:ext cx="53127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class Program{</a:t>
            </a:r>
          </a:p>
          <a:p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public static void main( String[] 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){</a:t>
            </a:r>
          </a:p>
          <a:p>
            <a:endParaRPr lang="en-US" altLang="ko-KR" sz="16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 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Sudent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s = new Student();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s.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입력하기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(“12”,”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홍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“, “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서울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“);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Calculator  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cal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= new Calculator();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result= 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cal.add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(5,3);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6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}</a:t>
            </a:r>
          </a:p>
          <a:p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9524" y="203112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class  Student{</a:t>
            </a:r>
          </a:p>
          <a:p>
            <a:pPr lvl="1"/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   학번 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   이름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   주소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입력하기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( 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학번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이름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주소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){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    this.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학번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= 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학번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    this.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이름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= 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이름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    this.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주소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= 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주소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}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출력하기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()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{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    </a:t>
            </a:r>
            <a:r>
              <a:rPr lang="en-US" altLang="ko-KR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학번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    </a:t>
            </a:r>
            <a:r>
              <a:rPr lang="en-US" altLang="ko-KR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이름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    </a:t>
            </a:r>
            <a:r>
              <a:rPr lang="en-US" altLang="ko-KR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주소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}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47712" y="203112"/>
            <a:ext cx="87639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altLang="ko-KR" sz="2400" b="1" dirty="0">
              <a:ln/>
              <a:solidFill>
                <a:schemeClr val="accent4"/>
              </a:solidFill>
            </a:endParaRPr>
          </a:p>
          <a:p>
            <a:pPr algn="ctr"/>
            <a:r>
              <a:rPr lang="en-US" altLang="ko-KR" sz="2400" b="1" dirty="0">
                <a:ln/>
                <a:solidFill>
                  <a:schemeClr val="accent4"/>
                </a:solidFill>
              </a:rPr>
              <a:t>T</a:t>
            </a:r>
            <a:r>
              <a:rPr lang="en-US" altLang="ko-KR" sz="2400" b="1" cap="none" spc="0" dirty="0" smtClean="0">
                <a:ln/>
                <a:solidFill>
                  <a:schemeClr val="accent4"/>
                </a:solidFill>
                <a:effectLst/>
              </a:rPr>
              <a:t>ype</a:t>
            </a:r>
            <a:endParaRPr lang="en-US" altLang="ko-KR" sz="2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19868" y="3311655"/>
            <a:ext cx="120776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altLang="ko-KR" sz="2400" b="1" dirty="0">
              <a:ln/>
              <a:solidFill>
                <a:schemeClr val="accent4"/>
              </a:solidFill>
            </a:endParaRPr>
          </a:p>
          <a:p>
            <a:pPr algn="ctr"/>
            <a:r>
              <a:rPr lang="en-US" altLang="ko-KR" sz="2400" b="1" dirty="0" smtClean="0">
                <a:ln/>
                <a:solidFill>
                  <a:schemeClr val="accent4"/>
                </a:solidFill>
              </a:rPr>
              <a:t>Library</a:t>
            </a:r>
            <a:endParaRPr lang="en-US" altLang="ko-KR" sz="2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549679" y="0"/>
            <a:ext cx="144956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altLang="ko-KR" sz="2400" b="1" dirty="0">
              <a:ln/>
              <a:solidFill>
                <a:schemeClr val="accent4"/>
              </a:solidFill>
            </a:endParaRPr>
          </a:p>
          <a:p>
            <a:pPr algn="ctr"/>
            <a:r>
              <a:rPr lang="en-US" altLang="ko-KR" sz="2400" b="1" dirty="0" smtClean="0">
                <a:ln/>
                <a:solidFill>
                  <a:schemeClr val="accent4"/>
                </a:solidFill>
              </a:rPr>
              <a:t>Program</a:t>
            </a:r>
            <a:endParaRPr lang="en-US" altLang="ko-KR" sz="2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145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02825" y="954911"/>
            <a:ext cx="4722471" cy="4791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class Day{</a:t>
            </a:r>
          </a:p>
          <a:p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String date;</a:t>
            </a: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String content; </a:t>
            </a:r>
          </a:p>
          <a:p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void input ( String date, String content){</a:t>
            </a: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this.date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= date;</a:t>
            </a: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this.content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= content;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}</a:t>
            </a:r>
          </a:p>
          <a:p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void print() {</a:t>
            </a: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 date);</a:t>
            </a: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 content );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}</a:t>
            </a:r>
          </a:p>
          <a:p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3377" y="480350"/>
            <a:ext cx="126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Day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83438" y="954911"/>
            <a:ext cx="4722471" cy="4791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일정 정보를 저장할 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Type  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만들기 </a:t>
            </a:r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주의 사항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!!</a:t>
            </a:r>
          </a:p>
          <a:p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클래스는 일정정보를 담을 수 없다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일정정보를 </a:t>
            </a:r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담기위해서는</a:t>
            </a:r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클래스를 이용해서 변수를 만드는 과정을 거쳐야 한다</a:t>
            </a:r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Day </a:t>
            </a:r>
            <a:r>
              <a:rPr lang="en-US" altLang="ko-KR" sz="1400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day</a:t>
            </a:r>
            <a:r>
              <a:rPr lang="en-US" altLang="ko-KR" sz="14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= new Day();</a:t>
            </a:r>
          </a:p>
          <a:p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day.input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(“2024-08-11” ,”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빨래하기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”);</a:t>
            </a:r>
          </a:p>
          <a:p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day.print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</a:p>
          <a:p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input, print</a:t>
            </a:r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매서드는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일정정보를 다루는 </a:t>
            </a:r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매서드이다</a:t>
            </a:r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Day 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객체가 생성된 이후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즉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day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정보를 담을 수 있는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변수가 만들어진 이후 </a:t>
            </a:r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부터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사용가능하다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!</a:t>
            </a:r>
          </a:p>
          <a:p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반드시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new (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메모리확보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 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이후 부터 </a:t>
            </a:r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사용가능하다</a:t>
            </a:r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8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27859" y="994893"/>
            <a:ext cx="8536329" cy="5521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c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lass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DayMgt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{ </a:t>
            </a: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</a:t>
            </a: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public static void main( String[]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 {</a:t>
            </a:r>
          </a:p>
          <a:p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  Day[] days = new Day[10];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index=0;</a:t>
            </a:r>
          </a:p>
          <a:p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 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loop:   while(true) { 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          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(“1.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등록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, 2. 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조회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, 2.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종료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             switch( menu){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              case 1: </a:t>
            </a:r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       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(“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등록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”);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         break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              case 2:</a:t>
            </a:r>
          </a:p>
          <a:p>
            <a:pPr lvl="1"/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        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(“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조회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”) ;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        break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              case 3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        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(“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종료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”);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                break loop;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             }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       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}</a:t>
            </a:r>
          </a:p>
          <a:p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3686" y="387753"/>
            <a:ext cx="126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DayMgt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7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err="1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</TotalTime>
  <Words>1777</Words>
  <Application>Microsoft Office PowerPoint</Application>
  <PresentationFormat>와이드스크린</PresentationFormat>
  <Paragraphs>607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HY강B</vt:lpstr>
      <vt:lpstr>맑은 고딕</vt:lpstr>
      <vt:lpstr>휴먼엑스포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jooyeon</cp:lastModifiedBy>
  <cp:revision>145</cp:revision>
  <dcterms:created xsi:type="dcterms:W3CDTF">2021-03-20T14:24:09Z</dcterms:created>
  <dcterms:modified xsi:type="dcterms:W3CDTF">2024-08-11T13:56:30Z</dcterms:modified>
</cp:coreProperties>
</file>