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5" r:id="rId6"/>
    <p:sldId id="261" r:id="rId7"/>
    <p:sldId id="262" r:id="rId8"/>
    <p:sldId id="263" r:id="rId9"/>
    <p:sldId id="265" r:id="rId10"/>
    <p:sldId id="266" r:id="rId11"/>
    <p:sldId id="267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E890-70CC-4415-BF4F-AF9D91FDB90D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46CB-376C-45A3-B03B-CBB53EF5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50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E890-70CC-4415-BF4F-AF9D91FDB90D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46CB-376C-45A3-B03B-CBB53EF5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178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E890-70CC-4415-BF4F-AF9D91FDB90D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46CB-376C-45A3-B03B-CBB53EF5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57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E890-70CC-4415-BF4F-AF9D91FDB90D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46CB-376C-45A3-B03B-CBB53EF5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977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E890-70CC-4415-BF4F-AF9D91FDB90D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46CB-376C-45A3-B03B-CBB53EF5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27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E890-70CC-4415-BF4F-AF9D91FDB90D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46CB-376C-45A3-B03B-CBB53EF5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31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E890-70CC-4415-BF4F-AF9D91FDB90D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46CB-376C-45A3-B03B-CBB53EF5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605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E890-70CC-4415-BF4F-AF9D91FDB90D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46CB-376C-45A3-B03B-CBB53EF5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87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E890-70CC-4415-BF4F-AF9D91FDB90D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46CB-376C-45A3-B03B-CBB53EF5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17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E890-70CC-4415-BF4F-AF9D91FDB90D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46CB-376C-45A3-B03B-CBB53EF5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78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DE890-70CC-4415-BF4F-AF9D91FDB90D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F46CB-376C-45A3-B03B-CBB53EF5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17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DE890-70CC-4415-BF4F-AF9D91FDB90D}" type="datetimeFigureOut">
              <a:rPr lang="ko-KR" altLang="en-US" smtClean="0"/>
              <a:t>2021-04-20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F46CB-376C-45A3-B03B-CBB53EF52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48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String.html#length--" TargetMode="External"/><Relationship Id="rId7" Type="http://schemas.openxmlformats.org/officeDocument/2006/relationships/hyperlink" Target="https://docs.oracle.com/javase/8/docs/api/java/lang/String.html#substring-int-int-" TargetMode="External"/><Relationship Id="rId2" Type="http://schemas.openxmlformats.org/officeDocument/2006/relationships/hyperlink" Target="https://docs.oracle.com/javase/8/docs/api/java/lang/String.html#charAt-int-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oracle.com/javase/8/docs/api/java/lang/String.html#substring-int-" TargetMode="External"/><Relationship Id="rId5" Type="http://schemas.openxmlformats.org/officeDocument/2006/relationships/hyperlink" Target="https://docs.oracle.com/javase/8/docs/api/java/lang/String.html#split-java.lang.String-" TargetMode="External"/><Relationship Id="rId4" Type="http://schemas.openxmlformats.org/officeDocument/2006/relationships/hyperlink" Target="https://docs.oracle.com/javase/8/docs/api/java/lang/String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89955" y="364558"/>
            <a:ext cx="4854804" cy="60645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3318235" y="1395167"/>
            <a:ext cx="4798244" cy="9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3645386" y="322408"/>
            <a:ext cx="21426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String</a:t>
            </a:r>
            <a:endParaRPr lang="en-US" altLang="ko-KR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571239" y="416848"/>
            <a:ext cx="9541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클래스</a:t>
            </a:r>
            <a:endParaRPr lang="en-US" altLang="ko-KR" sz="2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45386" y="1874919"/>
            <a:ext cx="36695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</a:t>
            </a:r>
            <a:r>
              <a:rPr lang="en-US" altLang="ko-KR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har[ ] </a:t>
            </a:r>
            <a:r>
              <a:rPr lang="en-US" altLang="ko-KR" sz="2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str</a:t>
            </a:r>
            <a:r>
              <a:rPr lang="en-US" altLang="ko-KR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=“</a:t>
            </a:r>
            <a:r>
              <a:rPr lang="ko-KR" alt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문자열</a:t>
            </a:r>
            <a:r>
              <a:rPr lang="en-US" altLang="ko-KR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”</a:t>
            </a:r>
          </a:p>
        </p:txBody>
      </p:sp>
      <p:sp>
        <p:nvSpPr>
          <p:cNvPr id="5" name="덧셈 기호 4"/>
          <p:cNvSpPr/>
          <p:nvPr/>
        </p:nvSpPr>
        <p:spPr>
          <a:xfrm>
            <a:off x="5086771" y="2829160"/>
            <a:ext cx="1049958" cy="864096"/>
          </a:xfrm>
          <a:prstGeom prst="mathPl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ko-KR" altLang="en-US" b="1">
              <a:ln/>
              <a:solidFill>
                <a:schemeClr val="accent4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92520" y="4533994"/>
            <a:ext cx="43877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2800" b="1" dirty="0">
                <a:ln/>
                <a:solidFill>
                  <a:schemeClr val="accent4"/>
                </a:solidFill>
              </a:rPr>
              <a:t>문자열을 조작하는 메서드</a:t>
            </a:r>
            <a:endParaRPr lang="en-US" altLang="ko-KR" sz="28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05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63552" y="747564"/>
            <a:ext cx="8136904" cy="56886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public class Test {</a:t>
            </a:r>
          </a:p>
          <a:p>
            <a:endParaRPr lang="ko-KR" altLang="en-US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public static void main(String[] </a:t>
            </a:r>
            <a:r>
              <a:rPr lang="en-US" altLang="ko-KR" dirty="0" err="1">
                <a:solidFill>
                  <a:schemeClr val="tx1"/>
                </a:solidFill>
              </a:rPr>
              <a:t>args</a:t>
            </a:r>
            <a:r>
              <a:rPr lang="en-US" altLang="ko-KR" dirty="0">
                <a:solidFill>
                  <a:schemeClr val="tx1"/>
                </a:solidFill>
              </a:rPr>
              <a:t>) {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ko-KR" altLang="en-US" dirty="0">
              <a:solidFill>
                <a:schemeClr val="tx1"/>
              </a:solidFill>
            </a:endParaRP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String date1 = new String("2018-02-19");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String[] s = date1.split("-");</a:t>
            </a:r>
          </a:p>
          <a:p>
            <a:pPr lvl="2"/>
            <a:endParaRPr lang="ko-KR" altLang="en-US" dirty="0">
              <a:solidFill>
                <a:schemeClr val="tx1"/>
              </a:solidFill>
            </a:endParaRP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for(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=0; 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en-US" altLang="ko-KR" dirty="0" err="1">
                <a:solidFill>
                  <a:schemeClr val="tx1"/>
                </a:solidFill>
              </a:rPr>
              <a:t>s.length</a:t>
            </a:r>
            <a:r>
              <a:rPr lang="en-US" altLang="ko-KR" dirty="0">
                <a:solidFill>
                  <a:schemeClr val="tx1"/>
                </a:solidFill>
              </a:rPr>
              <a:t>; 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++)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lvl="3"/>
            <a:r>
              <a:rPr lang="en-US" altLang="ko-KR" dirty="0">
                <a:solidFill>
                  <a:schemeClr val="tx1"/>
                </a:solidFill>
              </a:rPr>
              <a:t>if( </a:t>
            </a:r>
            <a:r>
              <a:rPr lang="en-US" altLang="ko-KR" dirty="0" err="1">
                <a:solidFill>
                  <a:schemeClr val="tx1"/>
                </a:solidFill>
              </a:rPr>
              <a:t>Integer.parseInt</a:t>
            </a:r>
            <a:r>
              <a:rPr lang="en-US" altLang="ko-KR" dirty="0">
                <a:solidFill>
                  <a:schemeClr val="tx1"/>
                </a:solidFill>
              </a:rPr>
              <a:t>(s[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]) &lt;10 &amp;&amp; s[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].contains("0"))</a:t>
            </a:r>
          </a:p>
          <a:p>
            <a:pPr lvl="3"/>
            <a:r>
              <a:rPr lang="en-US" altLang="ko-KR" dirty="0">
                <a:solidFill>
                  <a:schemeClr val="tx1"/>
                </a:solidFill>
              </a:rPr>
              <a:t>s[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] = s[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].replace("0","");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pPr lvl="2"/>
            <a:endParaRPr lang="ko-KR" altLang="en-US" dirty="0">
              <a:solidFill>
                <a:schemeClr val="tx1"/>
              </a:solidFill>
            </a:endParaRP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     </a:t>
            </a:r>
            <a:r>
              <a:rPr lang="en-US" altLang="ko-KR" dirty="0" err="1">
                <a:solidFill>
                  <a:schemeClr val="tx1"/>
                </a:solidFill>
              </a:rPr>
              <a:t>System.out.println</a:t>
            </a:r>
            <a:r>
              <a:rPr lang="en-US" altLang="ko-KR" dirty="0">
                <a:solidFill>
                  <a:schemeClr val="tx1"/>
                </a:solidFill>
              </a:rPr>
              <a:t>(s[0</a:t>
            </a:r>
            <a:r>
              <a:rPr lang="en-US" altLang="ko-KR" dirty="0">
                <a:solidFill>
                  <a:schemeClr val="tx1"/>
                </a:solidFill>
              </a:rPr>
              <a:t>]+ "." + s[1] +"." + s[2]);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760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19536" y="908720"/>
            <a:ext cx="8496944" cy="511256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public class Test {</a:t>
            </a:r>
          </a:p>
          <a:p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public static void main(String[] </a:t>
            </a:r>
            <a:r>
              <a:rPr lang="en-US" altLang="ko-KR" dirty="0" err="1">
                <a:solidFill>
                  <a:schemeClr val="tx1"/>
                </a:solidFill>
              </a:rPr>
              <a:t>args</a:t>
            </a:r>
            <a:r>
              <a:rPr lang="en-US" altLang="ko-KR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 String text ="Love is a variety of different feelings, states, and" +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 "</a:t>
            </a:r>
            <a:r>
              <a:rPr lang="en-US" altLang="ko-KR" dirty="0">
                <a:solidFill>
                  <a:schemeClr val="tx1"/>
                </a:solidFill>
              </a:rPr>
              <a:t>attitudes </a:t>
            </a:r>
            <a:r>
              <a:rPr lang="en-US" altLang="ko-KR" dirty="0">
                <a:solidFill>
                  <a:schemeClr val="tx1"/>
                </a:solidFill>
              </a:rPr>
              <a:t>that ranges from interpersonal affection to pleasure";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cnt</a:t>
            </a:r>
            <a:r>
              <a:rPr lang="en-US" altLang="ko-KR" dirty="0">
                <a:solidFill>
                  <a:schemeClr val="tx1"/>
                </a:solidFill>
              </a:rPr>
              <a:t>=0;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 for(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=0; 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&lt;</a:t>
            </a:r>
            <a:r>
              <a:rPr lang="en-US" altLang="ko-KR" dirty="0" err="1">
                <a:solidFill>
                  <a:schemeClr val="tx1"/>
                </a:solidFill>
              </a:rPr>
              <a:t>text.length</a:t>
            </a:r>
            <a:r>
              <a:rPr lang="en-US" altLang="ko-KR" dirty="0">
                <a:solidFill>
                  <a:schemeClr val="tx1"/>
                </a:solidFill>
              </a:rPr>
              <a:t>(); 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++)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{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	 </a:t>
            </a:r>
            <a:r>
              <a:rPr lang="en-US" altLang="ko-KR" dirty="0">
                <a:solidFill>
                  <a:schemeClr val="tx1"/>
                </a:solidFill>
              </a:rPr>
              <a:t>if(</a:t>
            </a:r>
            <a:r>
              <a:rPr lang="en-US" altLang="ko-KR" dirty="0" err="1">
                <a:solidFill>
                  <a:schemeClr val="tx1"/>
                </a:solidFill>
              </a:rPr>
              <a:t>text.charAt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i</a:t>
            </a:r>
            <a:r>
              <a:rPr lang="en-US" altLang="ko-KR" dirty="0">
                <a:solidFill>
                  <a:schemeClr val="tx1"/>
                </a:solidFill>
              </a:rPr>
              <a:t>) =='a')</a:t>
            </a:r>
            <a:r>
              <a:rPr lang="en-US" altLang="ko-KR" dirty="0" err="1">
                <a:solidFill>
                  <a:schemeClr val="tx1"/>
                </a:solidFill>
              </a:rPr>
              <a:t>cnt</a:t>
            </a:r>
            <a:r>
              <a:rPr lang="en-US" altLang="ko-KR" dirty="0">
                <a:solidFill>
                  <a:schemeClr val="tx1"/>
                </a:solidFill>
              </a:rPr>
              <a:t>++;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}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System.out.println</a:t>
            </a:r>
            <a:r>
              <a:rPr lang="en-US" altLang="ko-KR" dirty="0">
                <a:solidFill>
                  <a:schemeClr val="tx1"/>
                </a:solidFill>
              </a:rPr>
              <a:t>("a</a:t>
            </a:r>
            <a:r>
              <a:rPr lang="ko-KR" altLang="en-US" dirty="0">
                <a:solidFill>
                  <a:schemeClr val="tx1"/>
                </a:solidFill>
              </a:rPr>
              <a:t>문자  </a:t>
            </a:r>
            <a:r>
              <a:rPr lang="en-US" altLang="ko-KR" dirty="0">
                <a:solidFill>
                  <a:schemeClr val="tx1"/>
                </a:solidFill>
              </a:rPr>
              <a:t>:"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en-US" altLang="ko-KR" dirty="0" err="1">
                <a:solidFill>
                  <a:schemeClr val="tx1"/>
                </a:solidFill>
              </a:rPr>
              <a:t>cnt</a:t>
            </a:r>
            <a:r>
              <a:rPr lang="en-US" altLang="ko-KR" dirty="0">
                <a:solidFill>
                  <a:schemeClr val="tx1"/>
                </a:solidFill>
              </a:rPr>
              <a:t>);</a:t>
            </a: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                   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}</a:t>
            </a:r>
            <a:endParaRPr lang="ko-KR" altLang="en-US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407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631504" y="260648"/>
            <a:ext cx="8928992" cy="64087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public class </a:t>
            </a:r>
            <a:r>
              <a:rPr lang="en-US" altLang="ko-KR" dirty="0" err="1"/>
              <a:t>StringMethod</a:t>
            </a:r>
            <a:r>
              <a:rPr lang="en-US" altLang="ko-KR" dirty="0"/>
              <a:t> {</a:t>
            </a:r>
          </a:p>
          <a:p>
            <a:endParaRPr lang="ko-KR" altLang="en-US" dirty="0"/>
          </a:p>
          <a:p>
            <a:pPr lvl="1"/>
            <a:r>
              <a:rPr lang="en-US" altLang="ko-KR" dirty="0"/>
              <a:t>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{</a:t>
            </a:r>
          </a:p>
          <a:p>
            <a:pPr lvl="2"/>
            <a:r>
              <a:rPr lang="en-US" altLang="ko-KR" dirty="0"/>
              <a:t>String </a:t>
            </a:r>
            <a:r>
              <a:rPr lang="en-US" altLang="ko-KR" dirty="0" err="1"/>
              <a:t>str</a:t>
            </a:r>
            <a:r>
              <a:rPr lang="en-US" altLang="ko-KR" dirty="0"/>
              <a:t>="AWESOME-amazing";</a:t>
            </a:r>
          </a:p>
          <a:p>
            <a:pPr lvl="2"/>
            <a:r>
              <a:rPr lang="en-US" altLang="ko-KR" dirty="0"/>
              <a:t>// String </a:t>
            </a:r>
            <a:r>
              <a:rPr lang="en-US" altLang="ko-KR" u="sng" dirty="0" err="1"/>
              <a:t>str</a:t>
            </a:r>
            <a:r>
              <a:rPr lang="en-US" altLang="ko-KR" u="sng" dirty="0"/>
              <a:t>= new String("AWESOME-amazing");</a:t>
            </a:r>
          </a:p>
          <a:p>
            <a:pPr lvl="2"/>
            <a:endParaRPr lang="ko-KR" altLang="en-US" dirty="0"/>
          </a:p>
          <a:p>
            <a:pPr lvl="2"/>
            <a:r>
              <a:rPr lang="en-US" altLang="ko-KR" dirty="0" err="1"/>
              <a:t>System.out.println</a:t>
            </a:r>
            <a:r>
              <a:rPr lang="en-US" altLang="ko-KR" dirty="0"/>
              <a:t>( "</a:t>
            </a:r>
            <a:r>
              <a:rPr lang="ko-KR" altLang="en-US" dirty="0"/>
              <a:t>문자열의 길이 </a:t>
            </a:r>
            <a:r>
              <a:rPr lang="en-US" altLang="ko-KR" dirty="0"/>
              <a:t>="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en-US" altLang="ko-KR" dirty="0" err="1"/>
              <a:t>str.length</a:t>
            </a:r>
            <a:r>
              <a:rPr lang="en-US" altLang="ko-KR" dirty="0"/>
              <a:t>());</a:t>
            </a:r>
          </a:p>
          <a:p>
            <a:pPr lvl="2"/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대문자로 변환</a:t>
            </a:r>
            <a:r>
              <a:rPr lang="en-US" altLang="ko-KR" dirty="0"/>
              <a:t>="+ </a:t>
            </a:r>
            <a:r>
              <a:rPr lang="en-US" altLang="ko-KR" dirty="0" err="1"/>
              <a:t>str.toUpperCase</a:t>
            </a:r>
            <a:r>
              <a:rPr lang="en-US" altLang="ko-KR" dirty="0"/>
              <a:t>());</a:t>
            </a:r>
          </a:p>
          <a:p>
            <a:pPr lvl="2"/>
            <a:r>
              <a:rPr lang="en-US" altLang="ko-KR" dirty="0" err="1"/>
              <a:t>System.out.println</a:t>
            </a:r>
            <a:r>
              <a:rPr lang="en-US" altLang="ko-KR" dirty="0"/>
              <a:t>("2</a:t>
            </a:r>
            <a:r>
              <a:rPr lang="ko-KR" altLang="en-US" dirty="0"/>
              <a:t>번째 문자 출력</a:t>
            </a:r>
            <a:r>
              <a:rPr lang="en-US" altLang="ko-KR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en-US" altLang="ko-KR" dirty="0" err="1"/>
              <a:t>str.charAt</a:t>
            </a:r>
            <a:r>
              <a:rPr lang="en-US" altLang="ko-KR" dirty="0"/>
              <a:t>(2));</a:t>
            </a:r>
          </a:p>
          <a:p>
            <a:pPr lvl="2"/>
            <a:r>
              <a:rPr lang="en-US" altLang="ko-KR" dirty="0" err="1"/>
              <a:t>System.out.println</a:t>
            </a:r>
            <a:r>
              <a:rPr lang="en-US" altLang="ko-KR" dirty="0"/>
              <a:t>("2</a:t>
            </a:r>
            <a:r>
              <a:rPr lang="ko-KR" altLang="en-US" dirty="0"/>
              <a:t>번째 문자부터 부분만 가져오기</a:t>
            </a:r>
            <a:r>
              <a:rPr lang="en-US" altLang="ko-KR" dirty="0"/>
              <a:t>"+ </a:t>
            </a:r>
            <a:r>
              <a:rPr lang="en-US" altLang="ko-KR" dirty="0" err="1"/>
              <a:t>str.substring</a:t>
            </a:r>
            <a:r>
              <a:rPr lang="en-US" altLang="ko-KR" dirty="0"/>
              <a:t>(2));</a:t>
            </a:r>
          </a:p>
          <a:p>
            <a:pPr lvl="2"/>
            <a:r>
              <a:rPr lang="en-US" altLang="ko-KR" dirty="0" err="1"/>
              <a:t>System.out.println</a:t>
            </a:r>
            <a:r>
              <a:rPr lang="en-US" altLang="ko-KR" dirty="0"/>
              <a:t>("1</a:t>
            </a:r>
            <a:r>
              <a:rPr lang="ko-KR" altLang="en-US" dirty="0"/>
              <a:t>번째 문자 이후부터 </a:t>
            </a:r>
            <a:r>
              <a:rPr lang="en-US" altLang="ko-KR" dirty="0"/>
              <a:t>4</a:t>
            </a:r>
            <a:r>
              <a:rPr lang="ko-KR" altLang="en-US" dirty="0"/>
              <a:t>번째  </a:t>
            </a:r>
            <a:r>
              <a:rPr lang="ko-KR" altLang="en-US" dirty="0" err="1" smtClean="0"/>
              <a:t>문자열전</a:t>
            </a:r>
            <a:r>
              <a:rPr lang="ko-KR" altLang="en-US" dirty="0" smtClean="0"/>
              <a:t> 까지 </a:t>
            </a:r>
            <a:r>
              <a:rPr lang="ko-KR" altLang="en-US" dirty="0"/>
              <a:t>가져오기</a:t>
            </a:r>
            <a:r>
              <a:rPr lang="en-US" altLang="ko-KR" dirty="0"/>
              <a:t>"+ </a:t>
            </a:r>
            <a:r>
              <a:rPr lang="en-US" altLang="ko-KR" dirty="0" err="1"/>
              <a:t>str.substring</a:t>
            </a:r>
            <a:r>
              <a:rPr lang="en-US" altLang="ko-KR" dirty="0"/>
              <a:t>(1,4));</a:t>
            </a:r>
          </a:p>
          <a:p>
            <a:pPr lvl="2"/>
            <a:endParaRPr lang="ko-KR" altLang="en-US" dirty="0"/>
          </a:p>
          <a:p>
            <a:pPr lvl="2"/>
            <a:r>
              <a:rPr lang="en-US" altLang="ko-KR" dirty="0"/>
              <a:t>String[] result = </a:t>
            </a:r>
            <a:r>
              <a:rPr lang="en-US" altLang="ko-KR" dirty="0" err="1"/>
              <a:t>str.split</a:t>
            </a:r>
            <a:r>
              <a:rPr lang="en-US" altLang="ko-KR" dirty="0"/>
              <a:t>("-");</a:t>
            </a:r>
          </a:p>
          <a:p>
            <a:pPr lvl="2"/>
            <a:endParaRPr lang="ko-KR" altLang="en-US" dirty="0"/>
          </a:p>
          <a:p>
            <a:pPr lvl="2"/>
            <a:r>
              <a:rPr lang="en-US" altLang="ko-KR" dirty="0"/>
              <a:t>for(String n : result)  </a:t>
            </a:r>
            <a:r>
              <a:rPr lang="en-US" altLang="ko-KR" dirty="0"/>
              <a:t>         </a:t>
            </a:r>
            <a:r>
              <a:rPr lang="en-US" altLang="ko-KR" dirty="0"/>
              <a:t>//for each </a:t>
            </a:r>
            <a:r>
              <a:rPr lang="ko-KR" altLang="en-US" dirty="0"/>
              <a:t>구문</a:t>
            </a:r>
          </a:p>
          <a:p>
            <a:pPr lvl="2"/>
            <a:r>
              <a:rPr lang="en-US" altLang="ko-KR" dirty="0"/>
              <a:t>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(n</a:t>
            </a:r>
            <a:r>
              <a:rPr lang="en-US" altLang="ko-KR" dirty="0"/>
              <a:t>);</a:t>
            </a:r>
          </a:p>
          <a:p>
            <a:pPr lvl="2"/>
            <a:endParaRPr lang="ko-KR" altLang="en-US" dirty="0"/>
          </a:p>
          <a:p>
            <a:pPr lvl="2"/>
            <a:r>
              <a:rPr lang="en-US" altLang="ko-KR" dirty="0"/>
              <a:t>//for(</a:t>
            </a:r>
            <a:r>
              <a:rPr lang="en-US" altLang="ko-KR" u="sng" dirty="0" err="1"/>
              <a:t>int</a:t>
            </a:r>
            <a:r>
              <a:rPr lang="en-US" altLang="ko-KR" u="sng" dirty="0"/>
              <a:t> </a:t>
            </a:r>
            <a:r>
              <a:rPr lang="en-US" altLang="ko-KR" u="sng" dirty="0" err="1"/>
              <a:t>i</a:t>
            </a:r>
            <a:r>
              <a:rPr lang="en-US" altLang="ko-KR" u="sng" dirty="0"/>
              <a:t>=0; </a:t>
            </a:r>
            <a:r>
              <a:rPr lang="en-US" altLang="ko-KR" u="sng" dirty="0" err="1"/>
              <a:t>i</a:t>
            </a:r>
            <a:r>
              <a:rPr lang="en-US" altLang="ko-KR" u="sng" dirty="0"/>
              <a:t>&lt; </a:t>
            </a:r>
            <a:r>
              <a:rPr lang="en-US" altLang="ko-KR" u="sng" dirty="0" err="1"/>
              <a:t>result.length</a:t>
            </a:r>
            <a:r>
              <a:rPr lang="en-US" altLang="ko-KR" u="sng" dirty="0"/>
              <a:t>; </a:t>
            </a:r>
            <a:r>
              <a:rPr lang="en-US" altLang="ko-KR" u="sng" dirty="0" err="1"/>
              <a:t>i</a:t>
            </a:r>
            <a:r>
              <a:rPr lang="en-US" altLang="ko-KR" u="sng" dirty="0"/>
              <a:t>++)   </a:t>
            </a:r>
            <a:r>
              <a:rPr lang="ko-KR" altLang="en-US" u="sng" dirty="0"/>
              <a:t>위와 같은 결과</a:t>
            </a:r>
            <a:endParaRPr lang="en-US" altLang="ko-KR" u="sng" dirty="0"/>
          </a:p>
          <a:p>
            <a:pPr lvl="2"/>
            <a:r>
              <a:rPr lang="en-US" altLang="ko-KR" dirty="0"/>
              <a:t>//  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 result[</a:t>
            </a:r>
            <a:r>
              <a:rPr lang="en-US" altLang="ko-KR" dirty="0" err="1"/>
              <a:t>i</a:t>
            </a:r>
            <a:r>
              <a:rPr lang="en-US" altLang="ko-KR" dirty="0"/>
              <a:t>]); </a:t>
            </a:r>
            <a:endParaRPr lang="ko-KR" altLang="en-US" dirty="0"/>
          </a:p>
          <a:p>
            <a:pPr lvl="1"/>
            <a:r>
              <a:rPr lang="en-US" altLang="ko-KR" dirty="0"/>
              <a:t>}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289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35560" y="4437112"/>
            <a:ext cx="7992888" cy="1512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String name=“apple”;</a:t>
            </a:r>
          </a:p>
          <a:p>
            <a:r>
              <a:rPr lang="en-US" altLang="ko-KR" dirty="0"/>
              <a:t>String another=“banana”;</a:t>
            </a:r>
          </a:p>
          <a:p>
            <a:r>
              <a:rPr lang="en-US" altLang="ko-KR" dirty="0" err="1"/>
              <a:t>compareTo</a:t>
            </a:r>
            <a:r>
              <a:rPr lang="en-US" altLang="ko-KR" dirty="0"/>
              <a:t> : </a:t>
            </a:r>
            <a:r>
              <a:rPr lang="ko-KR" altLang="en-US" dirty="0"/>
              <a:t>같으면 </a:t>
            </a:r>
            <a:r>
              <a:rPr lang="en-US" altLang="ko-KR" dirty="0"/>
              <a:t>0,  </a:t>
            </a:r>
            <a:r>
              <a:rPr lang="ko-KR" altLang="en-US" dirty="0"/>
              <a:t>내가 크면</a:t>
            </a:r>
            <a:r>
              <a:rPr lang="en-US" altLang="ko-KR" dirty="0"/>
              <a:t>(</a:t>
            </a:r>
            <a:r>
              <a:rPr lang="ko-KR" altLang="en-US" dirty="0"/>
              <a:t>사전 상 뒤에 오는 문자열이면</a:t>
            </a:r>
            <a:r>
              <a:rPr lang="en-US" altLang="ko-KR" dirty="0"/>
              <a:t>)</a:t>
            </a:r>
            <a:r>
              <a:rPr lang="ko-KR" altLang="en-US" dirty="0"/>
              <a:t> 양수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/>
              <a:t>                              </a:t>
            </a:r>
            <a:r>
              <a:rPr lang="ko-KR" altLang="en-US" dirty="0"/>
              <a:t>내가 작으면 음수 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2133936" y="2636912"/>
            <a:ext cx="7994512" cy="17338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문자열 정렬을 위한 비교</a:t>
            </a:r>
            <a:r>
              <a:rPr lang="en-US" altLang="ko-KR" dirty="0"/>
              <a:t>(</a:t>
            </a:r>
            <a:r>
              <a:rPr lang="ko-KR" altLang="en-US" dirty="0"/>
              <a:t>크다 </a:t>
            </a:r>
            <a:r>
              <a:rPr lang="en-US" altLang="ko-KR" dirty="0"/>
              <a:t>,</a:t>
            </a:r>
            <a:r>
              <a:rPr lang="ko-KR" altLang="en-US" dirty="0"/>
              <a:t>작다 </a:t>
            </a:r>
            <a:r>
              <a:rPr lang="en-US" altLang="ko-KR" dirty="0"/>
              <a:t>,</a:t>
            </a:r>
            <a:r>
              <a:rPr lang="ko-KR" altLang="en-US" dirty="0"/>
              <a:t>같다</a:t>
            </a:r>
            <a:r>
              <a:rPr lang="en-US" altLang="ko-KR" dirty="0"/>
              <a:t>) </a:t>
            </a:r>
          </a:p>
          <a:p>
            <a:pPr algn="ctr"/>
            <a:r>
              <a:rPr lang="en-US" altLang="ko-KR" dirty="0" err="1"/>
              <a:t>i</a:t>
            </a:r>
            <a:r>
              <a:rPr lang="en-US" altLang="ko-KR" dirty="0" err="1"/>
              <a:t>nt</a:t>
            </a:r>
            <a:r>
              <a:rPr lang="en-US" altLang="ko-KR" dirty="0"/>
              <a:t> </a:t>
            </a:r>
            <a:r>
              <a:rPr lang="en-US" altLang="ko-KR" dirty="0" err="1"/>
              <a:t>compareTo</a:t>
            </a:r>
            <a:r>
              <a:rPr lang="en-US" altLang="ko-KR" dirty="0"/>
              <a:t> (String </a:t>
            </a:r>
            <a:r>
              <a:rPr lang="en-US" altLang="ko-KR" dirty="0" err="1"/>
              <a:t>anotherString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 </a:t>
            </a:r>
          </a:p>
          <a:p>
            <a:pPr algn="ctr"/>
            <a:r>
              <a:rPr lang="ko-KR" altLang="en-US" dirty="0"/>
              <a:t>내가 크면</a:t>
            </a:r>
            <a:r>
              <a:rPr lang="en-US" altLang="ko-KR" dirty="0"/>
              <a:t> </a:t>
            </a:r>
            <a:r>
              <a:rPr lang="ko-KR" altLang="en-US" dirty="0"/>
              <a:t>양수</a:t>
            </a:r>
            <a:r>
              <a:rPr lang="en-US" altLang="ko-KR" dirty="0"/>
              <a:t>, </a:t>
            </a:r>
            <a:r>
              <a:rPr lang="ko-KR" altLang="en-US" dirty="0"/>
              <a:t>내가 작으면 음수 같으면 </a:t>
            </a:r>
            <a:r>
              <a:rPr lang="en-US" altLang="ko-KR" dirty="0"/>
              <a:t>0 </a:t>
            </a:r>
            <a:r>
              <a:rPr lang="ko-KR" altLang="en-US" dirty="0"/>
              <a:t>반환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160950" y="1647253"/>
            <a:ext cx="36161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compareTo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63552" y="790252"/>
            <a:ext cx="21426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String</a:t>
            </a:r>
            <a:endParaRPr lang="en-US" altLang="ko-KR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35961" y="1713582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메서드</a:t>
            </a:r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5880" y="880886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70C0"/>
                </a:solidFill>
              </a:rPr>
              <a:t>사전상</a:t>
            </a:r>
            <a:r>
              <a:rPr lang="ko-KR" altLang="en-US" dirty="0">
                <a:solidFill>
                  <a:srgbClr val="0070C0"/>
                </a:solidFill>
              </a:rPr>
              <a:t> 등록순서에서 앞인지 뒤인지 같은지를 비교 판단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32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19536" y="980728"/>
            <a:ext cx="8136904" cy="51845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public class </a:t>
            </a:r>
            <a:r>
              <a:rPr lang="en-US" altLang="ko-KR" dirty="0" err="1"/>
              <a:t>StringCompareEx</a:t>
            </a:r>
            <a:r>
              <a:rPr lang="en-US" altLang="ko-KR" dirty="0"/>
              <a:t> {</a:t>
            </a:r>
          </a:p>
          <a:p>
            <a:endParaRPr lang="ko-KR" altLang="en-US" dirty="0"/>
          </a:p>
          <a:p>
            <a:r>
              <a:rPr lang="en-US" altLang="ko-KR" dirty="0"/>
              <a:t>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lvl="2"/>
            <a:r>
              <a:rPr lang="en-US" altLang="ko-KR" dirty="0"/>
              <a:t> </a:t>
            </a:r>
            <a:endParaRPr lang="en-US" altLang="ko-KR" dirty="0"/>
          </a:p>
          <a:p>
            <a:pPr lvl="2"/>
            <a:endParaRPr lang="ko-KR" altLang="en-US" dirty="0"/>
          </a:p>
          <a:p>
            <a:pPr lvl="2"/>
            <a:r>
              <a:rPr lang="en-US" altLang="ko-KR" dirty="0"/>
              <a:t>String name= new String</a:t>
            </a:r>
            <a:r>
              <a:rPr lang="en-US" altLang="ko-KR" dirty="0"/>
              <a:t>(“apple");</a:t>
            </a:r>
            <a:endParaRPr lang="en-US" altLang="ko-KR" dirty="0"/>
          </a:p>
          <a:p>
            <a:pPr lvl="2"/>
            <a:r>
              <a:rPr lang="en-US" altLang="ko-KR" dirty="0"/>
              <a:t>String </a:t>
            </a:r>
            <a:r>
              <a:rPr lang="en-US" altLang="ko-KR" dirty="0" err="1"/>
              <a:t>anotherName</a:t>
            </a:r>
            <a:r>
              <a:rPr lang="en-US" altLang="ko-KR" dirty="0"/>
              <a:t> = new String</a:t>
            </a:r>
            <a:r>
              <a:rPr lang="en-US" altLang="ko-KR" dirty="0"/>
              <a:t>(“banana");</a:t>
            </a:r>
            <a:endParaRPr lang="en-US" altLang="ko-KR" dirty="0"/>
          </a:p>
          <a:p>
            <a:pPr lvl="2"/>
            <a:endParaRPr lang="ko-KR" altLang="en-US" dirty="0"/>
          </a:p>
          <a:p>
            <a:pPr lvl="2"/>
            <a:r>
              <a:rPr lang="en-US" altLang="ko-KR" dirty="0" err="1"/>
              <a:t>System.out.println</a:t>
            </a:r>
            <a:r>
              <a:rPr lang="en-US" altLang="ko-KR" dirty="0"/>
              <a:t>( </a:t>
            </a:r>
            <a:r>
              <a:rPr lang="en-US" altLang="ko-KR" dirty="0" err="1">
                <a:solidFill>
                  <a:srgbClr val="FF0000"/>
                </a:solidFill>
              </a:rPr>
              <a:t>name</a:t>
            </a:r>
            <a:r>
              <a:rPr lang="en-US" altLang="ko-KR" dirty="0" err="1"/>
              <a:t>.compareTo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anotherName</a:t>
            </a:r>
            <a:r>
              <a:rPr lang="en-US" altLang="ko-KR" dirty="0"/>
              <a:t>));</a:t>
            </a:r>
          </a:p>
          <a:p>
            <a:pPr lvl="2"/>
            <a:endParaRPr lang="ko-KR" altLang="en-US" dirty="0"/>
          </a:p>
          <a:p>
            <a:pPr lvl="2"/>
            <a:r>
              <a:rPr lang="en-US" altLang="ko-KR" dirty="0"/>
              <a:t>//</a:t>
            </a:r>
            <a:r>
              <a:rPr lang="ko-KR" altLang="en-US" dirty="0"/>
              <a:t>문자열 정렬에 사용됨</a:t>
            </a:r>
            <a:r>
              <a:rPr lang="en-US" altLang="ko-KR" dirty="0"/>
              <a:t>(</a:t>
            </a:r>
            <a:r>
              <a:rPr lang="ko-KR" altLang="en-US" dirty="0"/>
              <a:t>사전 순 으로 먼저 나오면 작고 뒤에 나오면 큼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//</a:t>
            </a:r>
            <a:r>
              <a:rPr lang="ko-KR" altLang="en-US" dirty="0"/>
              <a:t>현재문자열이 작으면 음수 값이 </a:t>
            </a:r>
            <a:r>
              <a:rPr lang="ko-KR" altLang="en-US" dirty="0"/>
              <a:t>나옴    </a:t>
            </a:r>
            <a:r>
              <a:rPr lang="en-US" altLang="ko-KR" dirty="0"/>
              <a:t>&lt;0    //</a:t>
            </a:r>
            <a:r>
              <a:rPr lang="ko-KR" altLang="en-US" dirty="0"/>
              <a:t>내림차순 </a:t>
            </a:r>
            <a:r>
              <a:rPr lang="en-US" altLang="ko-KR" dirty="0"/>
              <a:t>(</a:t>
            </a:r>
            <a:r>
              <a:rPr lang="ko-KR" altLang="en-US" dirty="0"/>
              <a:t>음수</a:t>
            </a:r>
            <a:r>
              <a:rPr lang="en-US" altLang="ko-KR" dirty="0"/>
              <a:t>)</a:t>
            </a:r>
            <a:endParaRPr lang="ko-KR" altLang="en-US" dirty="0"/>
          </a:p>
          <a:p>
            <a:pPr lvl="2"/>
            <a:r>
              <a:rPr lang="en-US" altLang="ko-KR" dirty="0"/>
              <a:t>//</a:t>
            </a:r>
            <a:r>
              <a:rPr lang="ko-KR" altLang="en-US" dirty="0"/>
              <a:t>현재문자열이 크면 양수 값이 </a:t>
            </a:r>
            <a:r>
              <a:rPr lang="ko-KR" altLang="en-US" dirty="0"/>
              <a:t>나옴       </a:t>
            </a:r>
            <a:r>
              <a:rPr lang="en-US" altLang="ko-KR" dirty="0"/>
              <a:t>&gt;0    //</a:t>
            </a:r>
            <a:r>
              <a:rPr lang="ko-KR" altLang="en-US" dirty="0"/>
              <a:t>오름차순 </a:t>
            </a:r>
            <a:r>
              <a:rPr lang="en-US" altLang="ko-KR" dirty="0"/>
              <a:t>(</a:t>
            </a:r>
            <a:r>
              <a:rPr lang="ko-KR" altLang="en-US" dirty="0"/>
              <a:t>양수</a:t>
            </a:r>
            <a:r>
              <a:rPr lang="en-US" altLang="ko-KR" dirty="0"/>
              <a:t>)</a:t>
            </a:r>
            <a:endParaRPr lang="ko-KR" altLang="en-US" dirty="0"/>
          </a:p>
          <a:p>
            <a:pPr lvl="2"/>
            <a:r>
              <a:rPr lang="en-US" altLang="ko-KR" dirty="0"/>
              <a:t>//</a:t>
            </a:r>
            <a:r>
              <a:rPr lang="ko-KR" altLang="en-US" dirty="0"/>
              <a:t>현재문자열과 비교문자열이 같으면 </a:t>
            </a:r>
            <a:r>
              <a:rPr lang="en-US" altLang="ko-KR" dirty="0"/>
              <a:t>0 </a:t>
            </a:r>
            <a:r>
              <a:rPr lang="ko-KR" altLang="en-US" dirty="0"/>
              <a:t>나옴</a:t>
            </a:r>
          </a:p>
          <a:p>
            <a:pPr lvl="1"/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985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847528" y="188640"/>
            <a:ext cx="8424936" cy="65527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public class </a:t>
            </a:r>
            <a:r>
              <a:rPr lang="en-US" altLang="ko-KR" dirty="0" err="1"/>
              <a:t>StringCompare</a:t>
            </a:r>
            <a:r>
              <a:rPr lang="en-US" altLang="ko-KR" dirty="0"/>
              <a:t>{</a:t>
            </a:r>
            <a:endParaRPr lang="en-US" altLang="ko-KR" dirty="0"/>
          </a:p>
          <a:p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{	</a:t>
            </a:r>
          </a:p>
          <a:p>
            <a:r>
              <a:rPr lang="en-US" altLang="ko-KR" dirty="0"/>
              <a:t>		String </a:t>
            </a:r>
            <a:r>
              <a:rPr lang="en-US" altLang="ko-KR" dirty="0" err="1"/>
              <a:t>tmp</a:t>
            </a:r>
            <a:r>
              <a:rPr lang="en-US" altLang="ko-KR" dirty="0"/>
              <a:t>;		   </a:t>
            </a:r>
          </a:p>
          <a:p>
            <a:r>
              <a:rPr lang="en-US" altLang="ko-KR" dirty="0"/>
              <a:t>		String</a:t>
            </a:r>
            <a:r>
              <a:rPr lang="en-US" altLang="ko-KR" dirty="0"/>
              <a:t>[] </a:t>
            </a:r>
            <a:r>
              <a:rPr lang="en-US" altLang="ko-KR" dirty="0"/>
              <a:t>a =  </a:t>
            </a:r>
            <a:r>
              <a:rPr lang="en-US" altLang="ko-KR" dirty="0"/>
              <a:t>{＂</a:t>
            </a:r>
            <a:r>
              <a:rPr lang="ko-KR" altLang="en-US" dirty="0" err="1"/>
              <a:t>아이린</a:t>
            </a:r>
            <a:r>
              <a:rPr lang="en-US" altLang="ko-KR" dirty="0"/>
              <a:t>",＂</a:t>
            </a:r>
            <a:r>
              <a:rPr lang="ko-KR" altLang="en-US" dirty="0"/>
              <a:t>하늬</a:t>
            </a:r>
            <a:r>
              <a:rPr lang="en-US" altLang="ko-KR" dirty="0"/>
              <a:t>＂,＂</a:t>
            </a:r>
            <a:r>
              <a:rPr lang="ko-KR" altLang="en-US" dirty="0" err="1"/>
              <a:t>트와이스</a:t>
            </a:r>
            <a:r>
              <a:rPr lang="en-US" altLang="ko-KR" dirty="0"/>
              <a:t>"};</a:t>
            </a:r>
            <a:r>
              <a:rPr lang="en-US" altLang="ko-KR" dirty="0"/>
              <a:t>				</a:t>
            </a:r>
          </a:p>
          <a:p>
            <a:r>
              <a:rPr lang="en-US" altLang="ko-KR" dirty="0"/>
              <a:t>		for(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=0; </a:t>
            </a:r>
            <a:r>
              <a:rPr lang="en-US" altLang="ko-KR" dirty="0" err="1"/>
              <a:t>i</a:t>
            </a:r>
            <a:r>
              <a:rPr lang="en-US" altLang="ko-KR" dirty="0"/>
              <a:t>&lt; </a:t>
            </a:r>
            <a:r>
              <a:rPr lang="en-US" altLang="ko-KR" dirty="0" err="1"/>
              <a:t>a.length</a:t>
            </a:r>
            <a:r>
              <a:rPr lang="en-US" altLang="ko-KR" dirty="0"/>
              <a:t> ; </a:t>
            </a:r>
            <a:r>
              <a:rPr lang="en-US" altLang="ko-KR" dirty="0" err="1"/>
              <a:t>i</a:t>
            </a:r>
            <a:r>
              <a:rPr lang="en-US" altLang="ko-KR" dirty="0"/>
              <a:t>++)   //selection  sort</a:t>
            </a:r>
          </a:p>
          <a:p>
            <a:r>
              <a:rPr lang="en-US" altLang="ko-KR" dirty="0"/>
              <a:t>		{</a:t>
            </a:r>
          </a:p>
          <a:p>
            <a:r>
              <a:rPr lang="en-US" altLang="ko-KR" dirty="0"/>
              <a:t>			for(</a:t>
            </a:r>
            <a:r>
              <a:rPr lang="en-US" altLang="ko-KR" dirty="0" err="1"/>
              <a:t>int</a:t>
            </a:r>
            <a:r>
              <a:rPr lang="en-US" altLang="ko-KR" dirty="0"/>
              <a:t> j=i+1 ; j&lt; </a:t>
            </a:r>
            <a:r>
              <a:rPr lang="en-US" altLang="ko-KR" dirty="0" err="1"/>
              <a:t>a.length</a:t>
            </a:r>
            <a:r>
              <a:rPr lang="en-US" altLang="ko-KR" dirty="0"/>
              <a:t> ; </a:t>
            </a:r>
            <a:r>
              <a:rPr lang="en-US" altLang="ko-KR" dirty="0" err="1"/>
              <a:t>j++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		{</a:t>
            </a:r>
          </a:p>
          <a:p>
            <a:r>
              <a:rPr lang="en-US" altLang="ko-KR" dirty="0"/>
              <a:t>				if(  a[</a:t>
            </a:r>
            <a:r>
              <a:rPr lang="en-US" altLang="ko-KR" dirty="0" err="1"/>
              <a:t>i</a:t>
            </a:r>
            <a:r>
              <a:rPr lang="en-US" altLang="ko-KR" dirty="0"/>
              <a:t>].</a:t>
            </a:r>
            <a:r>
              <a:rPr lang="en-US" altLang="ko-KR" dirty="0" err="1"/>
              <a:t>compareTo</a:t>
            </a:r>
            <a:r>
              <a:rPr lang="en-US" altLang="ko-KR" dirty="0"/>
              <a:t>(a[j]) </a:t>
            </a:r>
            <a:r>
              <a:rPr lang="en-US" altLang="ko-KR" dirty="0"/>
              <a:t>&gt;0  </a:t>
            </a:r>
            <a:r>
              <a:rPr lang="en-US" altLang="ko-KR" dirty="0"/>
              <a:t>)  //</a:t>
            </a:r>
            <a:r>
              <a:rPr lang="ko-KR" altLang="en-US" dirty="0"/>
              <a:t>오름차순</a:t>
            </a:r>
          </a:p>
          <a:p>
            <a:r>
              <a:rPr lang="ko-KR" altLang="en-US" dirty="0"/>
              <a:t>				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					</a:t>
            </a:r>
            <a:r>
              <a:rPr lang="en-US" altLang="ko-KR" dirty="0" err="1"/>
              <a:t>tmp</a:t>
            </a:r>
            <a:r>
              <a:rPr lang="en-US" altLang="ko-KR" dirty="0"/>
              <a:t> = a[</a:t>
            </a:r>
            <a:r>
              <a:rPr lang="en-US" altLang="ko-KR" dirty="0" err="1"/>
              <a:t>i</a:t>
            </a:r>
            <a:r>
              <a:rPr lang="en-US" altLang="ko-KR" dirty="0"/>
              <a:t>];</a:t>
            </a:r>
          </a:p>
          <a:p>
            <a:r>
              <a:rPr lang="en-US" altLang="ko-KR" dirty="0"/>
              <a:t>					a[</a:t>
            </a:r>
            <a:r>
              <a:rPr lang="en-US" altLang="ko-KR" dirty="0" err="1"/>
              <a:t>i</a:t>
            </a:r>
            <a:r>
              <a:rPr lang="en-US" altLang="ko-KR" dirty="0"/>
              <a:t>]= a[j];</a:t>
            </a:r>
          </a:p>
          <a:p>
            <a:r>
              <a:rPr lang="en-US" altLang="ko-KR" dirty="0"/>
              <a:t>					a[j]=</a:t>
            </a:r>
            <a:r>
              <a:rPr lang="en-US" altLang="ko-KR" dirty="0" err="1"/>
              <a:t>tmp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		}</a:t>
            </a:r>
          </a:p>
          <a:p>
            <a:r>
              <a:rPr lang="en-US" altLang="ko-KR" dirty="0"/>
              <a:t>			}</a:t>
            </a:r>
          </a:p>
          <a:p>
            <a:r>
              <a:rPr lang="en-US" altLang="ko-KR" dirty="0"/>
              <a:t>		}	 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	for(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=0 ; </a:t>
            </a:r>
            <a:r>
              <a:rPr lang="en-US" altLang="ko-KR" dirty="0" err="1"/>
              <a:t>i</a:t>
            </a:r>
            <a:r>
              <a:rPr lang="en-US" altLang="ko-KR" dirty="0"/>
              <a:t>&lt; </a:t>
            </a:r>
            <a:r>
              <a:rPr lang="en-US" altLang="ko-KR" dirty="0" err="1"/>
              <a:t>a.length</a:t>
            </a:r>
            <a:r>
              <a:rPr lang="en-US" altLang="ko-KR" dirty="0"/>
              <a:t> ; </a:t>
            </a:r>
            <a:r>
              <a:rPr lang="en-US" altLang="ko-KR" dirty="0" err="1"/>
              <a:t>i</a:t>
            </a:r>
            <a:r>
              <a:rPr lang="en-US" altLang="ko-KR" dirty="0"/>
              <a:t>++)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System.out.println</a:t>
            </a:r>
            <a:r>
              <a:rPr lang="en-US" altLang="ko-KR" dirty="0"/>
              <a:t>("a[</a:t>
            </a:r>
            <a:r>
              <a:rPr lang="en-US" altLang="ko-KR" dirty="0" err="1"/>
              <a:t>i</a:t>
            </a:r>
            <a:r>
              <a:rPr lang="en-US" altLang="ko-KR" dirty="0"/>
              <a:t>]="+ a[</a:t>
            </a:r>
            <a:r>
              <a:rPr lang="en-US" altLang="ko-KR" dirty="0" err="1"/>
              <a:t>i</a:t>
            </a:r>
            <a:r>
              <a:rPr lang="en-US" altLang="ko-KR" dirty="0"/>
              <a:t>]);</a:t>
            </a:r>
          </a:p>
          <a:p>
            <a:r>
              <a:rPr lang="en-US" altLang="ko-KR" dirty="0"/>
              <a:t>	</a:t>
            </a:r>
            <a:r>
              <a:rPr lang="en-US" altLang="ko-KR" dirty="0"/>
              <a:t>}</a:t>
            </a:r>
            <a:r>
              <a:rPr lang="en-US" altLang="ko-KR" dirty="0"/>
              <a:t>	 </a:t>
            </a:r>
          </a:p>
          <a:p>
            <a:r>
              <a:rPr lang="en-US" altLang="ko-KR" dirty="0"/>
              <a:t>}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17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39617" y="836712"/>
            <a:ext cx="42201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String</a:t>
            </a:r>
            <a:r>
              <a:rPr lang="ko-KR" alt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클래스</a:t>
            </a:r>
            <a:endParaRPr lang="en-US" altLang="ko-KR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03513" y="2132856"/>
            <a:ext cx="878497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Char</a:t>
            </a:r>
            <a:r>
              <a:rPr lang="ko-KR" alt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배열에 기능</a:t>
            </a:r>
            <a:r>
              <a:rPr lang="en-US" altLang="ko-KR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메서드</a:t>
            </a:r>
            <a:r>
              <a:rPr lang="en-US" altLang="ko-KR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를 추가한 것이다</a:t>
            </a:r>
            <a:r>
              <a:rPr lang="en-US" altLang="ko-KR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en-US" altLang="ko-KR" sz="20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51584" y="2996952"/>
            <a:ext cx="7632848" cy="2160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Char</a:t>
            </a:r>
            <a:r>
              <a:rPr lang="ko-KR" altLang="en-US" dirty="0"/>
              <a:t>배열과 그에 관련된 기능들을 함께 묶어서 클래스에 정의한다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객체지향 개념이 나오기 이전의 언어들은 데이터와 기능을 따로 다루었지만 객체지향 언어에서는 데이터와 그와 관련된 기능을 하나의 클래스에 묶어서 다룰 수 있게 한다</a:t>
            </a:r>
            <a:r>
              <a:rPr lang="en-US" altLang="ko-KR" dirty="0"/>
              <a:t>.  </a:t>
            </a:r>
            <a:r>
              <a:rPr lang="ko-KR" altLang="en-US" dirty="0"/>
              <a:t>즉 서로 </a:t>
            </a:r>
            <a:r>
              <a:rPr lang="ko-KR" altLang="en-US" dirty="0" err="1"/>
              <a:t>관려된</a:t>
            </a:r>
            <a:r>
              <a:rPr lang="ko-KR" altLang="en-US" dirty="0"/>
              <a:t> 것들끼리 데이터와 기능을 함께 묶는 것이다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995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79577" y="476673"/>
            <a:ext cx="327487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3200" b="1" dirty="0">
                <a:ln/>
                <a:solidFill>
                  <a:schemeClr val="accent4"/>
                </a:solidFill>
              </a:rPr>
              <a:t>String </a:t>
            </a:r>
            <a:r>
              <a:rPr lang="ko-KR" altLang="en-US" sz="3200" b="1" dirty="0">
                <a:ln/>
                <a:solidFill>
                  <a:schemeClr val="accent4"/>
                </a:solidFill>
              </a:rPr>
              <a:t>객체 생성</a:t>
            </a:r>
            <a:endParaRPr lang="en-US" altLang="ko-KR" sz="3200" b="1" dirty="0">
              <a:ln/>
              <a:solidFill>
                <a:schemeClr val="accent4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35560" y="1340768"/>
            <a:ext cx="7920880" cy="26642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//</a:t>
            </a:r>
            <a:r>
              <a:rPr lang="ko-KR" altLang="en-US" dirty="0"/>
              <a:t>스트링 </a:t>
            </a:r>
            <a:r>
              <a:rPr lang="ko-KR" altLang="en-US" dirty="0" err="1"/>
              <a:t>리터럴로</a:t>
            </a:r>
            <a:r>
              <a:rPr lang="ko-KR" altLang="en-US" dirty="0"/>
              <a:t>  </a:t>
            </a:r>
            <a:r>
              <a:rPr lang="en-US" altLang="ko-KR" dirty="0"/>
              <a:t>String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r>
              <a:rPr lang="en-US" altLang="ko-KR" dirty="0"/>
              <a:t>String  str1 = “</a:t>
            </a:r>
            <a:r>
              <a:rPr lang="en-US" altLang="ko-KR" dirty="0" err="1"/>
              <a:t>abcd</a:t>
            </a:r>
            <a:r>
              <a:rPr lang="en-US" altLang="ko-KR" dirty="0"/>
              <a:t>”</a:t>
            </a:r>
          </a:p>
          <a:p>
            <a:endParaRPr lang="en-US" altLang="ko-KR" dirty="0"/>
          </a:p>
          <a:p>
            <a:r>
              <a:rPr lang="en-US" altLang="ko-KR" dirty="0"/>
              <a:t>//String </a:t>
            </a:r>
            <a:r>
              <a:rPr lang="ko-KR" altLang="en-US" dirty="0"/>
              <a:t>클래스의 </a:t>
            </a:r>
            <a:r>
              <a:rPr lang="ko-KR" altLang="en-US" dirty="0" err="1"/>
              <a:t>생성자를</a:t>
            </a:r>
            <a:r>
              <a:rPr lang="ko-KR" altLang="en-US" dirty="0"/>
              <a:t> 이용하여 </a:t>
            </a:r>
            <a:r>
              <a:rPr lang="en-US" altLang="ko-KR" dirty="0"/>
              <a:t>String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char data[ ] = { ‘a’, ‘b’, ’c’, ‘d’ };</a:t>
            </a:r>
          </a:p>
          <a:p>
            <a:r>
              <a:rPr lang="en-US" altLang="ko-KR" dirty="0"/>
              <a:t>String str2 = new String(data);</a:t>
            </a:r>
          </a:p>
          <a:p>
            <a:r>
              <a:rPr lang="en-US" altLang="ko-KR" dirty="0"/>
              <a:t>String str3 = new String(“</a:t>
            </a:r>
            <a:r>
              <a:rPr lang="en-US" altLang="ko-KR" dirty="0" err="1"/>
              <a:t>abcd</a:t>
            </a:r>
            <a:r>
              <a:rPr lang="en-US" altLang="ko-KR" dirty="0"/>
              <a:t>”);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150598" y="4257205"/>
          <a:ext cx="7905842" cy="205211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433234">
                  <a:extLst>
                    <a:ext uri="{9D8B030D-6E8A-4147-A177-3AD203B41FA5}">
                      <a16:colId xmlns:a16="http://schemas.microsoft.com/office/drawing/2014/main" val="2185432094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536421764"/>
                    </a:ext>
                  </a:extLst>
                </a:gridCol>
              </a:tblGrid>
              <a:tr h="4104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생성자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580445"/>
                  </a:ext>
                </a:extLst>
              </a:tr>
              <a:tr h="4104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빈 스트링 객체 생성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365463"/>
                  </a:ext>
                </a:extLst>
              </a:tr>
              <a:tr h="4104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String(char[]</a:t>
                      </a:r>
                      <a:r>
                        <a:rPr lang="en-US" altLang="ko-KR" baseline="0" dirty="0" smtClean="0"/>
                        <a:t> value)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Char</a:t>
                      </a:r>
                      <a:r>
                        <a:rPr lang="ko-KR" altLang="en-US" sz="1600" dirty="0" smtClean="0"/>
                        <a:t>배열에 있는 문자들을 스트링 객체로 생성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684891"/>
                  </a:ext>
                </a:extLst>
              </a:tr>
              <a:tr h="4104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String(String original)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매개변수로 주어진 문자열과 동일한 스트링 객체 생성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839601"/>
                  </a:ext>
                </a:extLst>
              </a:tr>
              <a:tr h="4104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70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8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063552" y="555067"/>
            <a:ext cx="47074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String</a:t>
            </a:r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클래스</a:t>
            </a:r>
            <a:r>
              <a:rPr lang="en-US" altLang="ko-K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ko-KR" alt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63552" y="1556792"/>
            <a:ext cx="5760640" cy="4680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c</a:t>
            </a:r>
            <a:r>
              <a:rPr lang="en-US" altLang="ko-KR" sz="2400" dirty="0"/>
              <a:t>har </a:t>
            </a:r>
            <a:r>
              <a:rPr lang="en-US" altLang="ko-KR" sz="2400" dirty="0" err="1"/>
              <a:t>charAt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int</a:t>
            </a:r>
            <a:r>
              <a:rPr lang="en-US" altLang="ko-KR" sz="2400" dirty="0"/>
              <a:t> index)    </a:t>
            </a:r>
          </a:p>
          <a:p>
            <a:pPr>
              <a:lnSpc>
                <a:spcPct val="150000"/>
              </a:lnSpc>
            </a:pPr>
            <a:r>
              <a:rPr lang="en-US" altLang="ko-KR" sz="2400" dirty="0" err="1"/>
              <a:t>int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compareTo</a:t>
            </a:r>
            <a:r>
              <a:rPr lang="en-US" altLang="ko-KR" sz="2400" dirty="0"/>
              <a:t>(String </a:t>
            </a:r>
            <a:r>
              <a:rPr lang="en-US" altLang="ko-KR" sz="2400" dirty="0" err="1"/>
              <a:t>anotherString</a:t>
            </a:r>
            <a:r>
              <a:rPr lang="en-US" altLang="ko-KR" sz="2400" dirty="0"/>
              <a:t>)  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String </a:t>
            </a:r>
            <a:r>
              <a:rPr lang="en-US" altLang="ko-KR" sz="2400" dirty="0" err="1"/>
              <a:t>concat</a:t>
            </a:r>
            <a:r>
              <a:rPr lang="en-US" altLang="ko-KR" sz="2400" dirty="0"/>
              <a:t>(String </a:t>
            </a:r>
            <a:r>
              <a:rPr lang="en-US" altLang="ko-KR" sz="2400" dirty="0" err="1"/>
              <a:t>str</a:t>
            </a:r>
            <a:r>
              <a:rPr lang="en-US" altLang="ko-KR" sz="2400" dirty="0"/>
              <a:t>)  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String[] split(String regex)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String trim()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String </a:t>
            </a:r>
            <a:r>
              <a:rPr lang="en-US" altLang="ko-KR" sz="2400" dirty="0" err="1"/>
              <a:t>toUpperCase</a:t>
            </a:r>
            <a:r>
              <a:rPr lang="en-US" altLang="ko-KR" sz="24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String </a:t>
            </a:r>
            <a:r>
              <a:rPr lang="en-US" altLang="ko-KR" sz="2400" dirty="0" err="1"/>
              <a:t>toLowerCase</a:t>
            </a:r>
            <a:r>
              <a:rPr lang="en-US" altLang="ko-KR" sz="2400" dirty="0"/>
              <a:t>()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7824192" y="1548272"/>
            <a:ext cx="2448272" cy="4689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865853" y="476672"/>
            <a:ext cx="38908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주요 </a:t>
            </a:r>
            <a:r>
              <a:rPr lang="ko-KR" altLang="en-US" sz="54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매서드</a:t>
            </a:r>
            <a:endParaRPr lang="en-US" altLang="ko-KR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39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07568" y="2060847"/>
            <a:ext cx="7776864" cy="433995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  </a:t>
            </a:r>
          </a:p>
          <a:p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 </a:t>
            </a:r>
          </a:p>
          <a:p>
            <a:endParaRPr lang="ko-KR" alt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2402904" y="2233186"/>
          <a:ext cx="8229600" cy="691758"/>
        </p:xfrm>
        <a:graphic>
          <a:graphicData uri="http://schemas.openxmlformats.org/drawingml/2006/table">
            <a:tbl>
              <a:tblPr/>
              <a:tblGrid>
                <a:gridCol w="1676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1758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2"/>
                        </a:rPr>
                        <a:t>charAt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 index) 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342852" y="3212976"/>
          <a:ext cx="8229600" cy="331470"/>
        </p:xfrm>
        <a:graphic>
          <a:graphicData uri="http://schemas.openxmlformats.org/drawingml/2006/table">
            <a:tbl>
              <a:tblPr/>
              <a:tblGrid>
                <a:gridCol w="17369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hlinkClick r:id="rId3"/>
                        </a:rPr>
                        <a:t>length</a:t>
                      </a:r>
                      <a:r>
                        <a:rPr lang="en-US" b="1" dirty="0"/>
                        <a:t>() 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321520" y="3645024"/>
          <a:ext cx="8229600" cy="331718"/>
        </p:xfrm>
        <a:graphic>
          <a:graphicData uri="http://schemas.openxmlformats.org/drawingml/2006/table">
            <a:tbl>
              <a:tblPr/>
              <a:tblGrid>
                <a:gridCol w="1758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1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718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 tooltip="class in java.lang"/>
                        </a:rPr>
                        <a:t>String</a:t>
                      </a:r>
                      <a:r>
                        <a:rPr lang="en-US" dirty="0"/>
                        <a:t>[]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split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rId4" tooltip="class in java.lang"/>
                        </a:rPr>
                        <a:t>String</a:t>
                      </a:r>
                      <a:r>
                        <a:rPr lang="en-US" dirty="0"/>
                        <a:t> regex) 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2351584" y="4192766"/>
          <a:ext cx="8229600" cy="331470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1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 tooltip="class in java.lang"/>
                        </a:rPr>
                        <a:t>String</a:t>
                      </a:r>
                      <a:endParaRPr lang="en-US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substring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 </a:t>
                      </a:r>
                      <a:r>
                        <a:rPr lang="en-US" dirty="0" err="1"/>
                        <a:t>beginIndex</a:t>
                      </a:r>
                      <a:r>
                        <a:rPr lang="en-US" dirty="0"/>
                        <a:t>) 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689328"/>
              </p:ext>
            </p:extLst>
          </p:nvPr>
        </p:nvGraphicFramePr>
        <p:xfrm>
          <a:off x="2258888" y="4768830"/>
          <a:ext cx="8229600" cy="331470"/>
        </p:xfrm>
        <a:graphic>
          <a:graphicData uri="http://schemas.openxmlformats.org/drawingml/2006/table">
            <a:tbl>
              <a:tblPr/>
              <a:tblGrid>
                <a:gridCol w="1820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8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 tooltip="class in java.lang"/>
                        </a:rPr>
                        <a:t>String</a:t>
                      </a:r>
                      <a:endParaRPr lang="en-US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substring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 </a:t>
                      </a:r>
                      <a:r>
                        <a:rPr lang="en-US" dirty="0" err="1"/>
                        <a:t>beginIndex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int</a:t>
                      </a:r>
                      <a:r>
                        <a:rPr lang="en-US" dirty="0"/>
                        <a:t> </a:t>
                      </a:r>
                      <a:r>
                        <a:rPr lang="en-US" dirty="0" err="1"/>
                        <a:t>endIndex</a:t>
                      </a:r>
                      <a:r>
                        <a:rPr lang="en-US" dirty="0"/>
                        <a:t>) </a:t>
                      </a:r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207568" y="980728"/>
            <a:ext cx="1728192" cy="57606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String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07568" y="1556792"/>
            <a:ext cx="1728192" cy="50405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m</a:t>
            </a:r>
            <a:r>
              <a:rPr lang="en-US" altLang="ko-KR" sz="1600" b="1" dirty="0">
                <a:solidFill>
                  <a:schemeClr val="tx1"/>
                </a:solidFill>
              </a:rPr>
              <a:t>ethod(</a:t>
            </a:r>
            <a:r>
              <a:rPr lang="ko-KR" altLang="en-US" sz="1600" b="1" dirty="0" err="1">
                <a:solidFill>
                  <a:schemeClr val="tx1"/>
                </a:solidFill>
              </a:rPr>
              <a:t>메서드</a:t>
            </a:r>
            <a:r>
              <a:rPr lang="en-US" altLang="ko-KR" sz="1600" b="1" dirty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951915"/>
              </p:ext>
            </p:extLst>
          </p:nvPr>
        </p:nvGraphicFramePr>
        <p:xfrm>
          <a:off x="2207568" y="5383042"/>
          <a:ext cx="8229600" cy="331470"/>
        </p:xfrm>
        <a:graphic>
          <a:graphicData uri="http://schemas.openxmlformats.org/drawingml/2006/table">
            <a:tbl>
              <a:tblPr/>
              <a:tblGrid>
                <a:gridCol w="1820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8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mtClean="0">
                          <a:hlinkClick r:id="rId4" tooltip="class in java.lang"/>
                        </a:rPr>
                        <a:t>String</a:t>
                      </a:r>
                      <a:endParaRPr lang="en-US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hlinkClick r:id="rId7"/>
                        </a:rPr>
                        <a:t>toUpperCase</a:t>
                      </a:r>
                      <a:r>
                        <a:rPr lang="en-US" dirty="0" smtClean="0"/>
                        <a:t>(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) </a:t>
                      </a:r>
                      <a:endParaRPr lang="en-US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259516"/>
              </p:ext>
            </p:extLst>
          </p:nvPr>
        </p:nvGraphicFramePr>
        <p:xfrm>
          <a:off x="2207568" y="5812780"/>
          <a:ext cx="8229600" cy="331470"/>
        </p:xfrm>
        <a:graphic>
          <a:graphicData uri="http://schemas.openxmlformats.org/drawingml/2006/table">
            <a:tbl>
              <a:tblPr/>
              <a:tblGrid>
                <a:gridCol w="1820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8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 tooltip="class in java.lang"/>
                        </a:rPr>
                        <a:t>String</a:t>
                      </a:r>
                      <a:endParaRPr lang="en-US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hlinkClick r:id="rId7"/>
                        </a:rPr>
                        <a:t>toLowerCase</a:t>
                      </a:r>
                      <a:r>
                        <a:rPr lang="en-US" dirty="0" smtClean="0"/>
                        <a:t>( ) </a:t>
                      </a:r>
                      <a:endParaRPr lang="en-US" dirty="0"/>
                    </a:p>
                  </a:txBody>
                  <a:tcPr marL="28575" marR="28575" marT="28575" marB="285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44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75520" y="404664"/>
            <a:ext cx="8712968" cy="61926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/>
              <a:t>public class </a:t>
            </a:r>
            <a:r>
              <a:rPr lang="en-US" altLang="ko-KR" sz="2000" dirty="0" err="1"/>
              <a:t>StringTest</a:t>
            </a:r>
            <a:r>
              <a:rPr lang="en-US" altLang="ko-KR" sz="2000" dirty="0"/>
              <a:t> {</a:t>
            </a:r>
          </a:p>
          <a:p>
            <a:endParaRPr lang="ko-KR" altLang="en-US" sz="2000" dirty="0"/>
          </a:p>
          <a:p>
            <a:pPr lvl="1"/>
            <a:r>
              <a:rPr lang="en-US" altLang="ko-KR" sz="2000" dirty="0"/>
              <a:t>public static void main(String[] </a:t>
            </a:r>
            <a:r>
              <a:rPr lang="en-US" altLang="ko-KR" sz="2000" dirty="0" err="1"/>
              <a:t>args</a:t>
            </a:r>
            <a:r>
              <a:rPr lang="en-US" altLang="ko-KR" sz="2000" dirty="0"/>
              <a:t>) </a:t>
            </a:r>
            <a:r>
              <a:rPr lang="en-US" altLang="ko-KR" sz="2000" dirty="0"/>
              <a:t>{ </a:t>
            </a:r>
          </a:p>
          <a:p>
            <a:pPr lvl="2"/>
            <a:endParaRPr lang="ko-KR" altLang="en-US" sz="2000" dirty="0"/>
          </a:p>
          <a:p>
            <a:pPr lvl="2"/>
            <a:r>
              <a:rPr lang="en-US" altLang="ko-KR" sz="2000" dirty="0"/>
              <a:t>String s ="hello";</a:t>
            </a:r>
          </a:p>
          <a:p>
            <a:pPr lvl="2"/>
            <a:r>
              <a:rPr lang="en-US" altLang="ko-KR" sz="2000" dirty="0"/>
              <a:t>String s2= new String("hello</a:t>
            </a:r>
            <a:r>
              <a:rPr lang="en-US" altLang="ko-KR" sz="2000" dirty="0" smtClean="0"/>
              <a:t>");</a:t>
            </a:r>
          </a:p>
          <a:p>
            <a:pPr lvl="2"/>
            <a:endParaRPr lang="en-US" altLang="ko-KR" sz="2000" dirty="0"/>
          </a:p>
          <a:p>
            <a:pPr lvl="2"/>
            <a:r>
              <a:rPr lang="en-US" altLang="ko-KR" sz="2000" dirty="0" err="1"/>
              <a:t>System.out.println</a:t>
            </a:r>
            <a:r>
              <a:rPr lang="en-US" altLang="ko-KR" sz="2000" dirty="0"/>
              <a:t>(s);</a:t>
            </a:r>
          </a:p>
          <a:p>
            <a:pPr lvl="2"/>
            <a:r>
              <a:rPr lang="ko-KR" altLang="en-US" sz="2000" dirty="0"/>
              <a:t> </a:t>
            </a:r>
          </a:p>
          <a:p>
            <a:pPr lvl="2"/>
            <a:r>
              <a:rPr lang="en-US" altLang="ko-KR" sz="2000" dirty="0" err="1"/>
              <a:t>System.out.println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s.length</a:t>
            </a:r>
            <a:r>
              <a:rPr lang="en-US" altLang="ko-KR" sz="2000" dirty="0"/>
              <a:t>());</a:t>
            </a:r>
          </a:p>
          <a:p>
            <a:pPr lvl="2"/>
            <a:r>
              <a:rPr lang="en-US" altLang="ko-KR" sz="2000" dirty="0" err="1"/>
              <a:t>System.out.println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s.charAt</a:t>
            </a:r>
            <a:r>
              <a:rPr lang="en-US" altLang="ko-KR" sz="2000" dirty="0"/>
              <a:t>(0));</a:t>
            </a:r>
          </a:p>
          <a:p>
            <a:pPr lvl="2"/>
            <a:r>
              <a:rPr lang="en-US" altLang="ko-KR" sz="2000" dirty="0" err="1"/>
              <a:t>System.out.println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s.toUpperCase</a:t>
            </a:r>
            <a:r>
              <a:rPr lang="en-US" altLang="ko-KR" sz="2000" dirty="0"/>
              <a:t>());</a:t>
            </a:r>
          </a:p>
          <a:p>
            <a:pPr lvl="2"/>
            <a:r>
              <a:rPr lang="en-US" altLang="ko-KR" sz="2000" dirty="0" err="1"/>
              <a:t>System.out.println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s.toLowerCase</a:t>
            </a:r>
            <a:r>
              <a:rPr lang="en-US" altLang="ko-KR" sz="2000" dirty="0"/>
              <a:t>());</a:t>
            </a:r>
          </a:p>
          <a:p>
            <a:pPr lvl="2"/>
            <a:endParaRPr lang="ko-KR" altLang="en-US" sz="2000" dirty="0"/>
          </a:p>
          <a:p>
            <a:pPr lvl="2"/>
            <a:r>
              <a:rPr lang="en-US" altLang="ko-KR" sz="2000" dirty="0" err="1"/>
              <a:t>System.out.println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s.compareTo</a:t>
            </a:r>
            <a:r>
              <a:rPr lang="en-US" altLang="ko-KR" sz="2000" dirty="0"/>
              <a:t>(s2));   // </a:t>
            </a:r>
            <a:r>
              <a:rPr lang="ko-KR" altLang="en-US" sz="2000" dirty="0"/>
              <a:t>같으면 </a:t>
            </a:r>
            <a:r>
              <a:rPr lang="en-US" altLang="ko-KR" sz="2000" dirty="0"/>
              <a:t>0</a:t>
            </a:r>
            <a:r>
              <a:rPr lang="ko-KR" altLang="en-US" sz="2000" dirty="0"/>
              <a:t>을 줌   </a:t>
            </a:r>
          </a:p>
          <a:p>
            <a:pPr lvl="1"/>
            <a:endParaRPr lang="ko-KR" altLang="en-US" sz="2000" dirty="0"/>
          </a:p>
          <a:p>
            <a:pPr lvl="1"/>
            <a:r>
              <a:rPr lang="en-US" altLang="ko-KR" sz="2000" dirty="0"/>
              <a:t>}</a:t>
            </a:r>
          </a:p>
          <a:p>
            <a:endParaRPr lang="ko-KR" altLang="en-US" sz="2000" dirty="0"/>
          </a:p>
          <a:p>
            <a:r>
              <a:rPr lang="en-US" altLang="ko-KR" sz="2000" dirty="0"/>
              <a:t>}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4837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207568" y="1124744"/>
            <a:ext cx="7920880" cy="48965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/>
              <a:t>// </a:t>
            </a:r>
            <a:r>
              <a:rPr lang="ko-KR" altLang="en-US" sz="2000" dirty="0" err="1"/>
              <a:t>문자열상수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스트링 </a:t>
            </a:r>
            <a:r>
              <a:rPr lang="ko-KR" altLang="en-US" sz="2000" dirty="0" err="1"/>
              <a:t>리터럴로</a:t>
            </a:r>
            <a:r>
              <a:rPr lang="ko-KR" altLang="en-US" sz="2000" dirty="0"/>
              <a:t> </a:t>
            </a:r>
            <a:r>
              <a:rPr lang="en-US" altLang="ko-KR" sz="2000" dirty="0"/>
              <a:t>String </a:t>
            </a:r>
            <a:r>
              <a:rPr lang="ko-KR" altLang="en-US" sz="2000" dirty="0" err="1"/>
              <a:t>객체생성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String str1=“</a:t>
            </a:r>
            <a:r>
              <a:rPr lang="en-US" altLang="ko-KR" sz="2000" dirty="0" err="1"/>
              <a:t>abcd</a:t>
            </a:r>
            <a:r>
              <a:rPr lang="en-US" altLang="ko-KR" sz="2000" dirty="0"/>
              <a:t>”;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//String </a:t>
            </a:r>
            <a:r>
              <a:rPr lang="ko-KR" altLang="en-US" sz="2000" dirty="0"/>
              <a:t>클래스의 </a:t>
            </a:r>
            <a:r>
              <a:rPr lang="ko-KR" altLang="en-US" sz="2000" dirty="0" err="1"/>
              <a:t>생성자를</a:t>
            </a:r>
            <a:r>
              <a:rPr lang="ko-KR" altLang="en-US" sz="2000" dirty="0"/>
              <a:t> 이용하여 </a:t>
            </a:r>
            <a:r>
              <a:rPr lang="en-US" altLang="ko-KR" sz="2000" dirty="0"/>
              <a:t>String </a:t>
            </a:r>
            <a:r>
              <a:rPr lang="ko-KR" altLang="en-US" sz="2000" dirty="0"/>
              <a:t>객체 생성</a:t>
            </a:r>
            <a:endParaRPr lang="en-US" altLang="ko-KR" sz="2000" dirty="0"/>
          </a:p>
          <a:p>
            <a:r>
              <a:rPr lang="en-US" altLang="ko-KR" sz="2000" dirty="0"/>
              <a:t>char data[] = {‘a’, ‘b’, ‘c’, ‘d’};</a:t>
            </a:r>
          </a:p>
          <a:p>
            <a:r>
              <a:rPr lang="en-US" altLang="ko-KR" sz="2000" dirty="0"/>
              <a:t>String str2 = new String(data);</a:t>
            </a:r>
          </a:p>
          <a:p>
            <a:r>
              <a:rPr lang="en-US" altLang="ko-KR" sz="2000" dirty="0"/>
              <a:t>String str3 = new String(“</a:t>
            </a:r>
            <a:r>
              <a:rPr lang="en-US" altLang="ko-KR" sz="2000" dirty="0" err="1"/>
              <a:t>abcd</a:t>
            </a:r>
            <a:r>
              <a:rPr lang="en-US" altLang="ko-KR" sz="2000" dirty="0"/>
              <a:t>”);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07569" y="1124744"/>
            <a:ext cx="5400601" cy="6176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s</a:t>
            </a:r>
            <a:r>
              <a:rPr lang="en-US" altLang="ko-KR" sz="2000" dirty="0"/>
              <a:t>tatic 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문자열상수</a:t>
            </a:r>
            <a:r>
              <a:rPr lang="ko-KR" altLang="en-US" sz="2000" dirty="0"/>
              <a:t> 저장되는 공간</a:t>
            </a:r>
            <a:endParaRPr lang="ko-KR" altLang="en-US" sz="2000" dirty="0"/>
          </a:p>
        </p:txBody>
      </p:sp>
      <p:sp>
        <p:nvSpPr>
          <p:cNvPr id="5" name="직사각형 4"/>
          <p:cNvSpPr/>
          <p:nvPr/>
        </p:nvSpPr>
        <p:spPr>
          <a:xfrm>
            <a:off x="2207569" y="3048169"/>
            <a:ext cx="5400601" cy="617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new</a:t>
            </a:r>
            <a:r>
              <a:rPr lang="ko-KR" altLang="en-US" sz="2000" dirty="0"/>
              <a:t>에 의해 </a:t>
            </a:r>
            <a:r>
              <a:rPr lang="en-US" altLang="ko-KR" sz="2000" dirty="0"/>
              <a:t>heap</a:t>
            </a:r>
            <a:r>
              <a:rPr lang="ko-KR" altLang="en-US" sz="2000" dirty="0"/>
              <a:t>공간에 개별적으로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3529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19536" y="692696"/>
            <a:ext cx="2376264" cy="50405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String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919536" y="1844824"/>
            <a:ext cx="4392488" cy="16561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String a=“Hello”;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String b=“Hello”;</a:t>
            </a:r>
          </a:p>
          <a:p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i</a:t>
            </a:r>
            <a:r>
              <a:rPr lang="en-US" altLang="ko-KR" sz="1600" b="1" dirty="0">
                <a:solidFill>
                  <a:schemeClr val="tx1"/>
                </a:solidFill>
              </a:rPr>
              <a:t>f( a==b)  </a:t>
            </a:r>
            <a:r>
              <a:rPr lang="en-US" altLang="ko-KR" sz="1600" b="1" dirty="0">
                <a:solidFill>
                  <a:srgbClr val="C00000"/>
                </a:solidFill>
              </a:rPr>
              <a:t>“a</a:t>
            </a:r>
            <a:r>
              <a:rPr lang="ko-KR" altLang="en-US" sz="1600" b="1" dirty="0">
                <a:solidFill>
                  <a:srgbClr val="C00000"/>
                </a:solidFill>
              </a:rPr>
              <a:t>와</a:t>
            </a:r>
            <a:r>
              <a:rPr lang="en-US" altLang="ko-KR" sz="1600" b="1" dirty="0">
                <a:solidFill>
                  <a:srgbClr val="C00000"/>
                </a:solidFill>
              </a:rPr>
              <a:t>b</a:t>
            </a:r>
            <a:r>
              <a:rPr lang="ko-KR" altLang="en-US" sz="1600" b="1" dirty="0">
                <a:solidFill>
                  <a:srgbClr val="C00000"/>
                </a:solidFill>
              </a:rPr>
              <a:t>의 </a:t>
            </a:r>
            <a:r>
              <a:rPr lang="ko-KR" altLang="en-US" sz="1600" b="1" dirty="0" err="1">
                <a:solidFill>
                  <a:srgbClr val="C00000"/>
                </a:solidFill>
              </a:rPr>
              <a:t>참조값이</a:t>
            </a:r>
            <a:r>
              <a:rPr lang="ko-KR" altLang="en-US" sz="1600" b="1" dirty="0">
                <a:solidFill>
                  <a:srgbClr val="C00000"/>
                </a:solidFill>
              </a:rPr>
              <a:t> 같다</a:t>
            </a:r>
            <a:r>
              <a:rPr lang="en-US" altLang="ko-KR" sz="1600" b="1" dirty="0">
                <a:solidFill>
                  <a:srgbClr val="C00000"/>
                </a:solidFill>
              </a:rPr>
              <a:t>”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if(</a:t>
            </a:r>
            <a:r>
              <a:rPr lang="en-US" altLang="ko-KR" sz="1600" b="1" dirty="0" err="1">
                <a:solidFill>
                  <a:schemeClr val="tx1"/>
                </a:solidFill>
              </a:rPr>
              <a:t>a.equals</a:t>
            </a:r>
            <a:r>
              <a:rPr lang="en-US" altLang="ko-KR" sz="1600" b="1" dirty="0">
                <a:solidFill>
                  <a:schemeClr val="tx1"/>
                </a:solidFill>
              </a:rPr>
              <a:t>(b))  </a:t>
            </a:r>
            <a:r>
              <a:rPr lang="en-US" altLang="ko-KR" sz="1600" b="1" dirty="0">
                <a:solidFill>
                  <a:srgbClr val="C00000"/>
                </a:solidFill>
              </a:rPr>
              <a:t>“a</a:t>
            </a:r>
            <a:r>
              <a:rPr lang="ko-KR" altLang="en-US" sz="1600" b="1" dirty="0">
                <a:solidFill>
                  <a:srgbClr val="C00000"/>
                </a:solidFill>
              </a:rPr>
              <a:t>와 </a:t>
            </a:r>
            <a:r>
              <a:rPr lang="en-US" altLang="ko-KR" sz="1600" b="1" dirty="0">
                <a:solidFill>
                  <a:srgbClr val="C00000"/>
                </a:solidFill>
              </a:rPr>
              <a:t>b</a:t>
            </a:r>
            <a:r>
              <a:rPr lang="ko-KR" altLang="en-US" sz="1600" b="1" dirty="0">
                <a:solidFill>
                  <a:srgbClr val="C00000"/>
                </a:solidFill>
              </a:rPr>
              <a:t>의 </a:t>
            </a:r>
            <a:r>
              <a:rPr lang="ko-KR" altLang="en-US" sz="1600" b="1" dirty="0" err="1">
                <a:solidFill>
                  <a:srgbClr val="C00000"/>
                </a:solidFill>
              </a:rPr>
              <a:t>내용값이</a:t>
            </a:r>
            <a:r>
              <a:rPr lang="ko-KR" altLang="en-US" sz="1600" b="1" dirty="0">
                <a:solidFill>
                  <a:srgbClr val="C00000"/>
                </a:solidFill>
              </a:rPr>
              <a:t> 같다</a:t>
            </a:r>
            <a:r>
              <a:rPr lang="en-US" altLang="ko-KR" sz="1600" b="1" dirty="0">
                <a:solidFill>
                  <a:srgbClr val="C00000"/>
                </a:solidFill>
              </a:rPr>
              <a:t>”</a:t>
            </a:r>
          </a:p>
          <a:p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02520" y="4509120"/>
            <a:ext cx="4370908" cy="165618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String c= new String(“Hello”);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String d= new String(“Hello”);</a:t>
            </a:r>
          </a:p>
          <a:p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600" b="1" dirty="0">
                <a:solidFill>
                  <a:schemeClr val="tx1"/>
                </a:solidFill>
              </a:rPr>
              <a:t>i</a:t>
            </a:r>
            <a:r>
              <a:rPr lang="en-US" altLang="ko-KR" sz="1600" b="1" dirty="0">
                <a:solidFill>
                  <a:schemeClr val="tx1"/>
                </a:solidFill>
              </a:rPr>
              <a:t>f( c==d)  “c</a:t>
            </a:r>
            <a:r>
              <a:rPr lang="ko-KR" altLang="en-US" sz="1600" b="1" dirty="0">
                <a:solidFill>
                  <a:schemeClr val="tx1"/>
                </a:solidFill>
              </a:rPr>
              <a:t>와</a:t>
            </a:r>
            <a:r>
              <a:rPr lang="en-US" altLang="ko-KR" sz="1600" b="1" dirty="0">
                <a:solidFill>
                  <a:schemeClr val="tx1"/>
                </a:solidFill>
              </a:rPr>
              <a:t>d</a:t>
            </a:r>
            <a:r>
              <a:rPr lang="ko-KR" altLang="en-US" sz="1600" b="1" dirty="0">
                <a:solidFill>
                  <a:schemeClr val="tx1"/>
                </a:solidFill>
              </a:rPr>
              <a:t>의 </a:t>
            </a:r>
            <a:r>
              <a:rPr lang="ko-KR" altLang="en-US" sz="1600" b="1" dirty="0" err="1">
                <a:solidFill>
                  <a:schemeClr val="tx1"/>
                </a:solidFill>
              </a:rPr>
              <a:t>참조값이</a:t>
            </a:r>
            <a:r>
              <a:rPr lang="ko-KR" altLang="en-US" sz="1600" b="1" dirty="0">
                <a:solidFill>
                  <a:schemeClr val="tx1"/>
                </a:solidFill>
              </a:rPr>
              <a:t> 같다</a:t>
            </a:r>
            <a:r>
              <a:rPr lang="en-US" altLang="ko-KR" sz="1600" b="1" dirty="0">
                <a:solidFill>
                  <a:schemeClr val="tx1"/>
                </a:solidFill>
              </a:rPr>
              <a:t>”</a:t>
            </a:r>
          </a:p>
          <a:p>
            <a:r>
              <a:rPr lang="en-US" altLang="ko-KR" sz="1600" b="1" dirty="0">
                <a:solidFill>
                  <a:schemeClr val="tx1"/>
                </a:solidFill>
              </a:rPr>
              <a:t>if(</a:t>
            </a:r>
            <a:r>
              <a:rPr lang="en-US" altLang="ko-KR" sz="1600" b="1" dirty="0" err="1">
                <a:solidFill>
                  <a:schemeClr val="tx1"/>
                </a:solidFill>
              </a:rPr>
              <a:t>c.equals</a:t>
            </a:r>
            <a:r>
              <a:rPr lang="en-US" altLang="ko-KR" sz="1600" b="1" dirty="0">
                <a:solidFill>
                  <a:schemeClr val="tx1"/>
                </a:solidFill>
              </a:rPr>
              <a:t>(d))  </a:t>
            </a:r>
            <a:r>
              <a:rPr lang="en-US" altLang="ko-KR" sz="1600" b="1" dirty="0">
                <a:solidFill>
                  <a:srgbClr val="C00000"/>
                </a:solidFill>
              </a:rPr>
              <a:t>“c</a:t>
            </a:r>
            <a:r>
              <a:rPr lang="ko-KR" altLang="en-US" sz="1600" b="1" dirty="0">
                <a:solidFill>
                  <a:srgbClr val="C00000"/>
                </a:solidFill>
              </a:rPr>
              <a:t>와 </a:t>
            </a:r>
            <a:r>
              <a:rPr lang="en-US" altLang="ko-KR" sz="1600" b="1" dirty="0">
                <a:solidFill>
                  <a:srgbClr val="C00000"/>
                </a:solidFill>
              </a:rPr>
              <a:t>d</a:t>
            </a:r>
            <a:r>
              <a:rPr lang="ko-KR" altLang="en-US" sz="1600" b="1" dirty="0">
                <a:solidFill>
                  <a:srgbClr val="C00000"/>
                </a:solidFill>
              </a:rPr>
              <a:t>의 </a:t>
            </a:r>
            <a:r>
              <a:rPr lang="ko-KR" altLang="en-US" sz="1600" b="1" dirty="0" err="1">
                <a:solidFill>
                  <a:srgbClr val="C00000"/>
                </a:solidFill>
              </a:rPr>
              <a:t>내용값이</a:t>
            </a:r>
            <a:r>
              <a:rPr lang="ko-KR" altLang="en-US" sz="1600" b="1" dirty="0">
                <a:solidFill>
                  <a:srgbClr val="C00000"/>
                </a:solidFill>
              </a:rPr>
              <a:t> 같다</a:t>
            </a:r>
            <a:r>
              <a:rPr lang="en-US" altLang="ko-KR" sz="1600" b="1" dirty="0">
                <a:solidFill>
                  <a:srgbClr val="C00000"/>
                </a:solidFill>
              </a:rPr>
              <a:t>”</a:t>
            </a:r>
          </a:p>
          <a:p>
            <a:endParaRPr lang="ko-KR" altLang="en-US" sz="1600" b="1" dirty="0">
              <a:solidFill>
                <a:schemeClr val="tx1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6672064" y="1844825"/>
            <a:ext cx="2664296" cy="1592135"/>
            <a:chOff x="5148064" y="1484784"/>
            <a:chExt cx="3384376" cy="1968899"/>
          </a:xfrm>
        </p:grpSpPr>
        <p:sp>
          <p:nvSpPr>
            <p:cNvPr id="5" name="직사각형 4"/>
            <p:cNvSpPr/>
            <p:nvPr/>
          </p:nvSpPr>
          <p:spPr>
            <a:xfrm>
              <a:off x="7524328" y="1484784"/>
              <a:ext cx="1008112" cy="5760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“Hello”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364088" y="2492896"/>
              <a:ext cx="576064" cy="5040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228184" y="2492896"/>
              <a:ext cx="576064" cy="5040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48064" y="2996952"/>
              <a:ext cx="360040" cy="456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48164" y="2996952"/>
              <a:ext cx="360040" cy="456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 flipV="1">
              <a:off x="5364088" y="1988840"/>
              <a:ext cx="216024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 flipV="1">
              <a:off x="6804248" y="2060848"/>
              <a:ext cx="864096" cy="6120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/>
          <p:cNvGrpSpPr/>
          <p:nvPr/>
        </p:nvGrpSpPr>
        <p:grpSpPr>
          <a:xfrm>
            <a:off x="6600056" y="4653136"/>
            <a:ext cx="2736304" cy="1408318"/>
            <a:chOff x="5076056" y="4149080"/>
            <a:chExt cx="3456384" cy="1952099"/>
          </a:xfrm>
        </p:grpSpPr>
        <p:sp>
          <p:nvSpPr>
            <p:cNvPr id="20" name="직사각형 19"/>
            <p:cNvSpPr/>
            <p:nvPr/>
          </p:nvSpPr>
          <p:spPr>
            <a:xfrm>
              <a:off x="5292080" y="5085184"/>
              <a:ext cx="576064" cy="5040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156176" y="5085184"/>
              <a:ext cx="576064" cy="5040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076056" y="5589240"/>
              <a:ext cx="360040" cy="511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76156" y="5589240"/>
              <a:ext cx="360040" cy="511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940152" y="4149080"/>
              <a:ext cx="1008112" cy="5760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“Hello”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524328" y="4149080"/>
              <a:ext cx="1008112" cy="5760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“Hello”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화살표 연결선 31"/>
            <p:cNvCxnSpPr/>
            <p:nvPr/>
          </p:nvCxnSpPr>
          <p:spPr>
            <a:xfrm flipV="1">
              <a:off x="5436096" y="4725144"/>
              <a:ext cx="54006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flipV="1">
              <a:off x="6732240" y="4653136"/>
              <a:ext cx="792088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/>
        </p:nvSpPr>
        <p:spPr>
          <a:xfrm>
            <a:off x="1919536" y="1340768"/>
            <a:ext cx="2808312" cy="50405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 err="1">
                <a:solidFill>
                  <a:schemeClr val="tx1"/>
                </a:solidFill>
              </a:rPr>
              <a:t>스트링리터럴</a:t>
            </a:r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ko-KR" altLang="en-US" sz="1600" b="1" dirty="0" err="1">
                <a:solidFill>
                  <a:schemeClr val="tx1"/>
                </a:solidFill>
              </a:rPr>
              <a:t>문자열상수</a:t>
            </a:r>
            <a:r>
              <a:rPr lang="en-US" altLang="ko-KR" sz="1600" b="1" dirty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919536" y="4018654"/>
            <a:ext cx="2808312" cy="504056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n</a:t>
            </a:r>
            <a:r>
              <a:rPr lang="en-US" altLang="ko-KR" sz="1600" b="1" dirty="0">
                <a:solidFill>
                  <a:schemeClr val="tx1"/>
                </a:solidFill>
              </a:rPr>
              <a:t>ew String()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472264" y="1361080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정적</a:t>
            </a:r>
            <a:r>
              <a:rPr lang="en-US" altLang="ko-KR" dirty="0"/>
              <a:t>static</a:t>
            </a:r>
            <a:r>
              <a:rPr lang="ko-KR" altLang="en-US" dirty="0"/>
              <a:t>영역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651776" y="4211453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Heap</a:t>
            </a:r>
            <a:r>
              <a:rPr lang="ko-KR" altLang="en-US" dirty="0"/>
              <a:t>영역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510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727857" y="764705"/>
            <a:ext cx="713368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스트링 객체는 수정이 불가능하다</a:t>
            </a:r>
            <a:endParaRPr lang="en-US" altLang="ko-KR" sz="3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890723" y="1844824"/>
            <a:ext cx="680795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String s = new String(“hello”);</a:t>
            </a:r>
          </a:p>
          <a:p>
            <a:pPr algn="ctr"/>
            <a:r>
              <a:rPr lang="en-US" altLang="ko-KR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String t = </a:t>
            </a:r>
            <a:r>
              <a:rPr lang="en-US" altLang="ko-KR" sz="36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s.concat</a:t>
            </a:r>
            <a:r>
              <a:rPr lang="en-US" altLang="ko-KR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(“java”);</a:t>
            </a:r>
          </a:p>
          <a:p>
            <a:pPr algn="ctr"/>
            <a:endParaRPr lang="en-US" altLang="ko-KR" sz="3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23592" y="3356992"/>
            <a:ext cx="4824536" cy="34563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public class </a:t>
            </a:r>
            <a:r>
              <a:rPr lang="en-US" altLang="ko-KR" dirty="0" err="1"/>
              <a:t>StringEx</a:t>
            </a:r>
            <a:r>
              <a:rPr lang="en-US" altLang="ko-KR" dirty="0"/>
              <a:t> {</a:t>
            </a:r>
          </a:p>
          <a:p>
            <a:endParaRPr lang="ko-KR" altLang="en-US" dirty="0"/>
          </a:p>
          <a:p>
            <a:pPr lvl="1"/>
            <a:r>
              <a:rPr lang="en-US" altLang="ko-KR" dirty="0"/>
              <a:t>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{</a:t>
            </a:r>
          </a:p>
          <a:p>
            <a:pPr lvl="1"/>
            <a:r>
              <a:rPr lang="en-US" altLang="ko-KR" dirty="0"/>
              <a:t>String </a:t>
            </a:r>
            <a:r>
              <a:rPr lang="en-US" altLang="ko-KR" dirty="0"/>
              <a:t>s = new String("hello");</a:t>
            </a:r>
          </a:p>
          <a:p>
            <a:pPr lvl="1"/>
            <a:r>
              <a:rPr lang="en-US" altLang="ko-KR" dirty="0"/>
              <a:t>String t = </a:t>
            </a:r>
            <a:r>
              <a:rPr lang="en-US" altLang="ko-KR" dirty="0" err="1"/>
              <a:t>s.concat</a:t>
            </a:r>
            <a:r>
              <a:rPr lang="en-US" altLang="ko-KR" dirty="0"/>
              <a:t>("java");</a:t>
            </a:r>
          </a:p>
          <a:p>
            <a:pPr lvl="1"/>
            <a:endParaRPr lang="ko-KR" altLang="en-US" dirty="0"/>
          </a:p>
          <a:p>
            <a:pPr lvl="1"/>
            <a:r>
              <a:rPr lang="en-US" altLang="ko-KR" dirty="0" err="1"/>
              <a:t>System.out.println</a:t>
            </a:r>
            <a:r>
              <a:rPr lang="en-US" altLang="ko-KR" dirty="0"/>
              <a:t>(s);</a:t>
            </a:r>
          </a:p>
          <a:p>
            <a:pPr lvl="1"/>
            <a:r>
              <a:rPr lang="en-US" altLang="ko-KR" dirty="0" err="1"/>
              <a:t>System.out.println</a:t>
            </a:r>
            <a:r>
              <a:rPr lang="en-US" altLang="ko-KR" dirty="0"/>
              <a:t>(t</a:t>
            </a:r>
            <a:r>
              <a:rPr lang="en-US" altLang="ko-KR" dirty="0"/>
              <a:t>);</a:t>
            </a:r>
            <a:r>
              <a:rPr lang="ko-KR" altLang="en-US" dirty="0"/>
              <a:t> </a:t>
            </a:r>
            <a:endParaRPr lang="ko-KR" altLang="en-US" dirty="0"/>
          </a:p>
          <a:p>
            <a:pPr lvl="1"/>
            <a:r>
              <a:rPr lang="en-US" altLang="ko-KR" dirty="0"/>
              <a:t>}</a:t>
            </a:r>
          </a:p>
          <a:p>
            <a:endParaRPr lang="ko-KR" altLang="en-US" dirty="0"/>
          </a:p>
          <a:p>
            <a:r>
              <a:rPr lang="en-US" altLang="ko-KR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680176" y="3717032"/>
            <a:ext cx="432048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510804" y="3717032"/>
            <a:ext cx="1187871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“hello”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510804" y="4450179"/>
            <a:ext cx="1617645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“</a:t>
            </a:r>
            <a:r>
              <a:rPr lang="en-US" altLang="ko-KR" dirty="0" err="1"/>
              <a:t>helloJava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680176" y="4472086"/>
            <a:ext cx="432048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92144" y="396906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409791" y="465621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8167499" y="4153726"/>
            <a:ext cx="343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8167498" y="4724114"/>
            <a:ext cx="448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97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870</Words>
  <Application>Microsoft Office PowerPoint</Application>
  <PresentationFormat>와이드스크린</PresentationFormat>
  <Paragraphs>234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</cp:revision>
  <dcterms:created xsi:type="dcterms:W3CDTF">2021-04-20T07:39:50Z</dcterms:created>
  <dcterms:modified xsi:type="dcterms:W3CDTF">2021-04-20T12:15:13Z</dcterms:modified>
</cp:coreProperties>
</file>