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84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1" r:id="rId13"/>
    <p:sldId id="275" r:id="rId14"/>
    <p:sldId id="276" r:id="rId15"/>
    <p:sldId id="278" r:id="rId16"/>
    <p:sldId id="281" r:id="rId17"/>
    <p:sldId id="283" r:id="rId18"/>
    <p:sldId id="279" r:id="rId19"/>
    <p:sldId id="280" r:id="rId20"/>
    <p:sldId id="282" r:id="rId21"/>
    <p:sldId id="265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9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6858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6057900" y="4387215"/>
            <a:ext cx="6172200" cy="15163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400" b="1">
                <a:solidFill>
                  <a:schemeClr val="lt1"/>
                </a:solidFill>
              </a:rPr>
              <a:t>배열</a:t>
            </a:r>
            <a:endParaRPr lang="ko-KR" altLang="en-US" sz="9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51137" y="1417665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배열의 생성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15" name="Rectangle 227"/>
          <p:cNvSpPr>
            <a:spLocks noChangeArrowheads="1"/>
          </p:cNvSpPr>
          <p:nvPr/>
        </p:nvSpPr>
        <p:spPr>
          <a:xfrm>
            <a:off x="931864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선언한 </a:t>
            </a:r>
            <a:r>
              <a:rPr xmlns:mc="http://schemas.openxmlformats.org/markup-compatibility/2006" xmlns:hp="http://schemas.haansoft.com/office/presentation/8.0" kumimoji="1" lang="en-US" altLang="ko-KR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subject</a:t>
            </a:r>
            <a:r>
              <a:rPr xmlns:mc="http://schemas.openxmlformats.org/markup-compatibility/2006" xmlns:hp="http://schemas.haansoft.com/office/presentation/8.0" kumimoji="1" lang="ko-KR" altLang="en-US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배열을 </a:t>
            </a:r>
            <a:r>
              <a:rPr xmlns:mc="http://schemas.openxmlformats.org/markup-compatibility/2006" xmlns:hp="http://schemas.haansoft.com/office/presentation/8.0" kumimoji="1" lang="en-US" altLang="ko-KR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의 크기로 생성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0" name="Rectangle 227"/>
          <p:cNvSpPr>
            <a:spLocks noChangeArrowheads="1"/>
          </p:cNvSpPr>
          <p:nvPr/>
        </p:nvSpPr>
        <p:spPr>
          <a:xfrm>
            <a:off x="990600" y="5524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두 생성문을 합쳐서 한 문장으로 선언</a:t>
            </a:r>
            <a:endParaRPr xmlns:mc="http://schemas.openxmlformats.org/markup-compatibility/2006" xmlns:hp="http://schemas.haansoft.com/office/presentation/8.0" kumimoji="1" lang="ko-KR" altLang="en-US" sz="48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2" name="Rectangle 8"/>
          <p:cNvSpPr>
            <a:spLocks noChangeArrowheads="1"/>
          </p:cNvSpPr>
          <p:nvPr/>
        </p:nvSpPr>
        <p:spPr>
          <a:xfrm>
            <a:off x="1143000" y="2933700"/>
            <a:ext cx="14554200" cy="19812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subject;                 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subject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배열 선언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subject = new int[5];    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크기가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인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subject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 배열 생성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 </a:t>
            </a:r>
            <a:r>
              <a: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"/>
            </a:endParaRPr>
          </a:p>
        </p:txBody>
      </p:sp>
      <p:sp>
        <p:nvSpPr>
          <p:cNvPr id="1023" name="Rectangle 8"/>
          <p:cNvSpPr>
            <a:spLocks noChangeArrowheads="1"/>
          </p:cNvSpPr>
          <p:nvPr/>
        </p:nvSpPr>
        <p:spPr>
          <a:xfrm>
            <a:off x="1219200" y="6591300"/>
            <a:ext cx="14554200" cy="19812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subject = new int[5];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값이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0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인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개의 요소들로 이루어진 배열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 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 </a:t>
            </a:r>
            <a:r>
              <a: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174784464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사용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pic>
        <p:nvPicPr>
          <p:cNvPr id="1009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19400" y="4914900"/>
            <a:ext cx="12115800" cy="49308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10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배열요소를 이용하기 위해서는 배열의 변수명과 인덱스를 사용하여 접근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//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 값을 가져오거나 할당해줄 수 있다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chemeClr val="dk1"/>
              </a:solidFill>
              <a:latin typeface="HY엽서L"/>
              <a:ea typeface="HY엽서L"/>
            </a:endParaRPr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6301" y="3543300"/>
            <a:ext cx="8915398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08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초기화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10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배열 변수의 초기화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 선언문에서 초기 값을 할당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chemeClr val="dk1"/>
              </a:solidFill>
              <a:latin typeface="HY엽서L"/>
              <a:ea typeface="HY엽서L"/>
            </a:endParaRPr>
          </a:p>
        </p:txBody>
      </p:sp>
      <p:sp>
        <p:nvSpPr>
          <p:cNvPr id="1016" name="Rectangle 227"/>
          <p:cNvSpPr>
            <a:spLocks noChangeArrowheads="1"/>
          </p:cNvSpPr>
          <p:nvPr/>
        </p:nvSpPr>
        <p:spPr>
          <a:xfrm>
            <a:off x="1295400" y="2628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 생성 코드를 생략해도 자동으로 배열이 생성됨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7" name="Rectangle 227"/>
          <p:cNvSpPr>
            <a:spLocks noChangeArrowheads="1"/>
          </p:cNvSpPr>
          <p:nvPr/>
        </p:nvSpPr>
        <p:spPr>
          <a:xfrm>
            <a:off x="1295400" y="3238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선언과 동시에 값을 할당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8" name="Rectangle 8"/>
          <p:cNvSpPr>
            <a:spLocks noChangeArrowheads="1"/>
          </p:cNvSpPr>
          <p:nvPr/>
        </p:nvSpPr>
        <p:spPr>
          <a:xfrm>
            <a:off x="1066800" y="4686300"/>
            <a:ext cx="14097000" cy="14478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 db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=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80;             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                       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 기본 자료형의 초기화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 grade; = {10,20,30,40,50,60}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배열의 초기화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pic>
        <p:nvPicPr>
          <p:cNvPr id="1020" name="Picture 8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667000" y="6210300"/>
            <a:ext cx="10287000" cy="388619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1" name="Rectangle 227"/>
          <p:cNvSpPr>
            <a:spLocks noChangeArrowheads="1"/>
          </p:cNvSpPr>
          <p:nvPr/>
        </p:nvSpPr>
        <p:spPr>
          <a:xfrm>
            <a:off x="1295400" y="38481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초기 값의 개수만큼이 배열의 크기로 잡힌다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334816420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다차원 배열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10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배열의 선언에서 첨자의 개수를 나타내는 대괄호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]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의 개수에 따라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차원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차원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HY엽서L"/>
                <a:ea typeface="HY엽서L"/>
              </a:rPr>
              <a:t>차원 배열로 표시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chemeClr val="dk1"/>
              </a:solidFill>
              <a:latin typeface="HY엽서L"/>
              <a:ea typeface="HY엽서L"/>
            </a:endParaRPr>
          </a:p>
        </p:txBody>
      </p:sp>
      <p:sp>
        <p:nvSpPr>
          <p:cNvPr id="1020" name="Rectangle 227"/>
          <p:cNvSpPr>
            <a:spLocks noChangeArrowheads="1"/>
          </p:cNvSpPr>
          <p:nvPr/>
        </p:nvSpPr>
        <p:spPr>
          <a:xfrm>
            <a:off x="838200" y="3390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차원에 대한 제한은 없으나 보통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차원 배열까지 주로 사용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22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77400" y="5143500"/>
            <a:ext cx="6374635" cy="394811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3" name="Rectangle 4"/>
          <p:cNvSpPr>
            <a:spLocks noChangeArrowheads="1"/>
          </p:cNvSpPr>
          <p:nvPr/>
        </p:nvSpPr>
        <p:spPr>
          <a:xfrm>
            <a:off x="1352550" y="5143500"/>
            <a:ext cx="7791450" cy="411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</p:spPr>
        <p:txBody>
          <a:bodyPr/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rgbClr val="0000ff"/>
                </a:solidFill>
                <a:latin typeface="Comic Sans MS"/>
                <a:ea typeface="휴먼명조"/>
              </a:rPr>
              <a:t>int</a:t>
            </a:r>
            <a:r>
              <a:rPr kumimoji="1" lang="en-US" altLang="ko-KR" sz="3600">
                <a:solidFill>
                  <a:schemeClr val="dk1"/>
                </a:solidFill>
                <a:latin typeface="Comic Sans MS"/>
                <a:ea typeface="휴먼명조"/>
              </a:rPr>
              <a:t>[][] s = {</a:t>
            </a:r>
            <a:r>
              <a:rPr kumimoji="1" lang="ko-KR" altLang="en-US" sz="3600">
                <a:solidFill>
                  <a:schemeClr val="dk1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2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차원 배열 선언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chemeClr val="dk1"/>
                </a:solidFill>
                <a:latin typeface="Comic Sans MS"/>
                <a:ea typeface="휴먼명조"/>
              </a:rPr>
              <a:t>	{0,1,2,3,4},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첫번째 행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chemeClr val="dk1"/>
                </a:solidFill>
                <a:latin typeface="Comic Sans MS"/>
                <a:ea typeface="휴먼명조"/>
              </a:rPr>
              <a:t>	{10,11,12,13,14},</a:t>
            </a:r>
            <a:r>
              <a:rPr kumimoji="1" lang="ko-KR" altLang="en-US" sz="3600">
                <a:solidFill>
                  <a:schemeClr val="dk1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두번째 행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chemeClr val="dk1"/>
                </a:solidFill>
                <a:latin typeface="Comic Sans MS"/>
                <a:ea typeface="휴먼명조"/>
              </a:rPr>
              <a:t>	{20,21,22,23,24}</a:t>
            </a:r>
            <a:r>
              <a:rPr kumimoji="1" lang="ko-KR" altLang="en-US" sz="3600">
                <a:solidFill>
                  <a:schemeClr val="dk1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세번째 행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chemeClr val="dk1"/>
                </a:solidFill>
                <a:latin typeface="Comic Sans MS"/>
                <a:ea typeface="휴먼명조"/>
              </a:rPr>
              <a:t>}</a:t>
            </a:r>
            <a:endParaRPr kumimoji="1" lang="en-US" altLang="ko-KR" sz="3600">
              <a:solidFill>
                <a:schemeClr val="dk1"/>
              </a:solidFill>
              <a:latin typeface="Comic Sans MS"/>
              <a:ea typeface="휴먼명조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각 행의 원소들 초기 값 할당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2288984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다차원 배열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6800" y="6134100"/>
            <a:ext cx="13868400" cy="3810000"/>
          </a:xfrm>
          <a:prstGeom prst="rect">
            <a:avLst/>
          </a:prstGeom>
        </p:spPr>
      </p:pic>
      <p:sp>
        <p:nvSpPr>
          <p:cNvPr id="1025" name="Rectangle 4"/>
          <p:cNvSpPr>
            <a:spLocks noChangeArrowheads="1"/>
          </p:cNvSpPr>
          <p:nvPr/>
        </p:nvSpPr>
        <p:spPr>
          <a:xfrm>
            <a:off x="990600" y="1790700"/>
            <a:ext cx="13954125" cy="41148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[][]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sub;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sub = new int[2][3];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또는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[][]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sub = new int[2][3];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[][]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"/>
              </a:rPr>
              <a:t>sub = new int[2][];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 비정방형배열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가변배열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26" name="Rectangle 4"/>
          <p:cNvSpPr>
            <a:spLocks noChangeArrowheads="1"/>
          </p:cNvSpPr>
          <p:nvPr/>
        </p:nvSpPr>
        <p:spPr>
          <a:xfrm>
            <a:off x="7010400" y="5753100"/>
            <a:ext cx="9067800" cy="64389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/>
              <a:t>비정방형배열 </a:t>
            </a:r>
            <a:r>
              <a:rPr lang="en-US" altLang="ko-KR" sz="3600"/>
              <a:t>:</a:t>
            </a:r>
            <a:r>
              <a:rPr lang="ko-KR" altLang="en-US" sz="3600"/>
              <a:t> 각 행의 열의 개수가 다른 배열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099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출력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28" name="Rectangle 227"/>
          <p:cNvSpPr>
            <a:spLocks noChangeArrowheads="1"/>
          </p:cNvSpPr>
          <p:nvPr/>
        </p:nvSpPr>
        <p:spPr>
          <a:xfrm>
            <a:off x="914400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9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자바에서의 배열은 참조 변수이기 때문에 배열에 대한 정보를 갖고 있다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41" name="Picture 5"/>
          <p:cNvPicPr>
            <a:picLocks noChangeAspect="1" noChangeArrowheads="1"/>
          </p:cNvPicPr>
          <p:nvPr/>
        </p:nvPicPr>
        <p:blipFill rotWithShape="1">
          <a:blip r:embed="rId4"/>
          <a:srcRect t="16370" b="29050"/>
          <a:stretch>
            <a:fillRect/>
          </a:stretch>
        </p:blipFill>
        <p:spPr>
          <a:xfrm>
            <a:off x="5334000" y="7048500"/>
            <a:ext cx="7620000" cy="289559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42" name="Rectangle 227"/>
          <p:cNvSpPr>
            <a:spLocks noChangeArrowheads="1"/>
          </p:cNvSpPr>
          <p:nvPr/>
        </p:nvSpPr>
        <p:spPr>
          <a:xfrm>
            <a:off x="1295400" y="49911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length :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배열의 크기를 가지고 있는 속성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3" name="Rectangle 227"/>
          <p:cNvSpPr>
            <a:spLocks noChangeArrowheads="1"/>
          </p:cNvSpPr>
          <p:nvPr/>
        </p:nvSpPr>
        <p:spPr>
          <a:xfrm>
            <a:off x="931864" y="3390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 객체는 자바의 모든 객체처럼 다양한 메소드와 속성을 갖고 있다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4" name="Rectangle 227"/>
          <p:cNvSpPr>
            <a:spLocks noChangeArrowheads="1"/>
          </p:cNvSpPr>
          <p:nvPr/>
        </p:nvSpPr>
        <p:spPr>
          <a:xfrm>
            <a:off x="7819231" y="6362700"/>
            <a:ext cx="2649537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HY엽서L"/>
                <a:ea typeface="HY엽서L"/>
              </a:rPr>
              <a:t>score.length</a:t>
            </a:r>
            <a:endParaRPr xmlns:mc="http://schemas.openxmlformats.org/markup-compatibility/2006" xmlns:hp="http://schemas.haansoft.com/office/presentation/8.0" kumimoji="1" lang="en-US" altLang="ko-KR" sz="3100" b="1" i="0" u="none" strike="noStrike" kern="1200" cap="none" spc="0" normalizeH="0" baseline="0" mc:Ignorable="hp" hp:hslEmbossed="0">
              <a:solidFill>
                <a:srgbClr val="0000ff"/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321581747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출력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28" name="Rectangle 227"/>
          <p:cNvSpPr>
            <a:spLocks noChangeArrowheads="1"/>
          </p:cNvSpPr>
          <p:nvPr/>
        </p:nvSpPr>
        <p:spPr>
          <a:xfrm>
            <a:off x="914400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9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배열은 객체의 주소를 참조하는 참조타입이다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5" name="Rectangle 227"/>
          <p:cNvSpPr>
            <a:spLocks noChangeArrowheads="1"/>
          </p:cNvSpPr>
          <p:nvPr/>
        </p:nvSpPr>
        <p:spPr>
          <a:xfrm>
            <a:off x="1008064" y="27813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6" name="Rectangle 227"/>
          <p:cNvSpPr>
            <a:spLocks noChangeArrowheads="1"/>
          </p:cNvSpPr>
          <p:nvPr/>
        </p:nvSpPr>
        <p:spPr>
          <a:xfrm>
            <a:off x="990600" y="2552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참조타입을 이용해 선언된 변수는 메모리의 주소를 값으로 갖는다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7199" y="3408238"/>
            <a:ext cx="7924798" cy="6612062"/>
          </a:xfrm>
          <a:prstGeom prst="rect">
            <a:avLst/>
          </a:prstGeom>
        </p:spPr>
      </p:pic>
      <p:sp>
        <p:nvSpPr>
          <p:cNvPr id="1048" name="Rectangle 4"/>
          <p:cNvSpPr>
            <a:spLocks noChangeArrowheads="1"/>
          </p:cNvSpPr>
          <p:nvPr/>
        </p:nvSpPr>
        <p:spPr>
          <a:xfrm>
            <a:off x="914400" y="4381500"/>
            <a:ext cx="5181600" cy="25146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array = {1,2,3,4}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System.out.println(array);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주소 값이 출력됨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49" name="Rectangle 4"/>
          <p:cNvSpPr>
            <a:spLocks noChangeArrowheads="1"/>
          </p:cNvSpPr>
          <p:nvPr/>
        </p:nvSpPr>
        <p:spPr>
          <a:xfrm>
            <a:off x="2057400" y="6743700"/>
            <a:ext cx="3048000" cy="1981200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출력결과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[I@24d46ca6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89850444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출력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>
          <a:xfrm>
            <a:off x="914400" y="2705100"/>
            <a:ext cx="11887200" cy="24384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[] array = {1,2,3,4} 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배열 선언 후 초기화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for(int i = 0; i &lt; array.length; i++) {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	System.out.println(array[i]);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}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28" name="Rectangle 227"/>
          <p:cNvSpPr>
            <a:spLocks noChangeArrowheads="1"/>
          </p:cNvSpPr>
          <p:nvPr/>
        </p:nvSpPr>
        <p:spPr>
          <a:xfrm>
            <a:off x="914400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9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for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문 사용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>
          <a:xfrm>
            <a:off x="11658600" y="1790699"/>
            <a:ext cx="2743200" cy="2895600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출력결과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1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2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3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4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34" name="Rectangle 227"/>
          <p:cNvSpPr>
            <a:spLocks noChangeArrowheads="1"/>
          </p:cNvSpPr>
          <p:nvPr/>
        </p:nvSpPr>
        <p:spPr>
          <a:xfrm>
            <a:off x="914400" y="53721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향상된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확장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for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문 사용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35" name="Rectangle 4"/>
          <p:cNvSpPr>
            <a:spLocks noChangeArrowheads="1"/>
          </p:cNvSpPr>
          <p:nvPr/>
        </p:nvSpPr>
        <p:spPr>
          <a:xfrm>
            <a:off x="838200" y="6286500"/>
            <a:ext cx="12954000" cy="38100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array = {{1,2,3,4},{5,6}} 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2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차원 배열 선언 후 초기화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for(int i[] :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array) { 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행	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for(int j : i) {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열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	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System.out.println(j);	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}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}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37" name="Rectangle 4"/>
          <p:cNvSpPr>
            <a:spLocks noChangeArrowheads="1"/>
          </p:cNvSpPr>
          <p:nvPr/>
        </p:nvSpPr>
        <p:spPr>
          <a:xfrm>
            <a:off x="12573000" y="5753100"/>
            <a:ext cx="3200400" cy="4038599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출력결과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1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2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3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4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5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6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3347216430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출력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>
          <a:xfrm>
            <a:off x="914400" y="4305300"/>
            <a:ext cx="13182600" cy="12954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[] array = {1,2,3,4}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배열 선언 후 초기화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System.out.println(Arrays.toString(array))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28" name="Rectangle 227"/>
          <p:cNvSpPr>
            <a:spLocks noChangeArrowheads="1"/>
          </p:cNvSpPr>
          <p:nvPr/>
        </p:nvSpPr>
        <p:spPr>
          <a:xfrm>
            <a:off x="914400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9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Arrays.toString() 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사용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>
          <a:xfrm>
            <a:off x="13563600" y="1943100"/>
            <a:ext cx="2209800" cy="2895600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출력결과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[1,2,3,4]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34" name="Rectangle 227"/>
          <p:cNvSpPr>
            <a:spLocks noChangeArrowheads="1"/>
          </p:cNvSpPr>
          <p:nvPr/>
        </p:nvSpPr>
        <p:spPr>
          <a:xfrm>
            <a:off x="931863" y="5981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Arrays.deepToString() 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사용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//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다차원 배열일 경우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35" name="Rectangle 4"/>
          <p:cNvSpPr>
            <a:spLocks noChangeArrowheads="1"/>
          </p:cNvSpPr>
          <p:nvPr/>
        </p:nvSpPr>
        <p:spPr>
          <a:xfrm>
            <a:off x="914400" y="6819900"/>
            <a:ext cx="13639800" cy="12954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array = {{1,2,3,4},{5,6}}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2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차원 배열 선언 후 초기화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8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omic Sans MS"/>
                <a:ea typeface="휴먼명조,한컴돋움"/>
                <a:cs typeface="휴먼명조,한컴돋움"/>
              </a:rPr>
              <a:t>System.out.println(Arrays.deepToString(array))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chemeClr val="dk1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37" name="Rectangle 4"/>
          <p:cNvSpPr>
            <a:spLocks noChangeArrowheads="1"/>
          </p:cNvSpPr>
          <p:nvPr/>
        </p:nvSpPr>
        <p:spPr>
          <a:xfrm>
            <a:off x="13563600" y="7200900"/>
            <a:ext cx="3200400" cy="2667000"/>
          </a:xfrm>
          <a:prstGeom prst="rect">
            <a:avLst/>
          </a:prstGeom>
          <a:solidFill>
            <a:srgbClr val="cc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출력결과</a:t>
            </a:r>
            <a:endParaRPr xmlns:mc="http://schemas.openxmlformats.org/markup-compatibility/2006" xmlns:hp="http://schemas.haansoft.com/office/presentation/8.0" kumimoji="1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[[1,2,3,4],[5,6]]</a:t>
            </a:r>
            <a:endParaRPr xmlns:mc="http://schemas.openxmlformats.org/markup-compatibility/2006" xmlns:hp="http://schemas.haansoft.com/office/presentation/8.0" kumimoji="1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,한컴돋움"/>
              <a:cs typeface="휴먼명조,한컴돋움"/>
            </a:endParaRPr>
          </a:p>
        </p:txBody>
      </p:sp>
      <p:sp>
        <p:nvSpPr>
          <p:cNvPr id="1039" name="Rectangle 227"/>
          <p:cNvSpPr>
            <a:spLocks noChangeArrowheads="1"/>
          </p:cNvSpPr>
          <p:nvPr/>
        </p:nvSpPr>
        <p:spPr>
          <a:xfrm>
            <a:off x="1295400" y="2552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java.util.Arrays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클래스의 메소드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0" name="Rectangle 227"/>
          <p:cNvSpPr>
            <a:spLocks noChangeArrowheads="1"/>
          </p:cNvSpPr>
          <p:nvPr/>
        </p:nvSpPr>
        <p:spPr>
          <a:xfrm>
            <a:off x="1295400" y="3238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배열에 정의된 값들을 문자열 형태로 만들어서 리턴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110089226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특징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28" name="Rectangle 227"/>
          <p:cNvSpPr>
            <a:spLocks noChangeArrowheads="1"/>
          </p:cNvSpPr>
          <p:nvPr/>
        </p:nvSpPr>
        <p:spPr>
          <a:xfrm>
            <a:off x="914400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29" name="Rectangle 227"/>
          <p:cNvSpPr>
            <a:spLocks noChangeArrowheads="1"/>
          </p:cNvSpPr>
          <p:nvPr/>
        </p:nvSpPr>
        <p:spPr>
          <a:xfrm>
            <a:off x="931864" y="1790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동일한 데이터 타입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3" name="Rectangle 227"/>
          <p:cNvSpPr>
            <a:spLocks noChangeArrowheads="1"/>
          </p:cNvSpPr>
          <p:nvPr/>
        </p:nvSpPr>
        <p:spPr>
          <a:xfrm>
            <a:off x="914400" y="3619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고정된 크기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5" name="Rectangle 227"/>
          <p:cNvSpPr>
            <a:spLocks noChangeArrowheads="1"/>
          </p:cNvSpPr>
          <p:nvPr/>
        </p:nvSpPr>
        <p:spPr>
          <a:xfrm>
            <a:off x="1295400" y="2628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배열은 같은 타입의 값만 관리한다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6" name="Rectangle 227"/>
          <p:cNvSpPr>
            <a:spLocks noChangeArrowheads="1"/>
          </p:cNvSpPr>
          <p:nvPr/>
        </p:nvSpPr>
        <p:spPr>
          <a:xfrm>
            <a:off x="1295400" y="4381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배열의 길이는 늘리거나 줄일 수 없다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7" name="Rectangle 227"/>
          <p:cNvSpPr>
            <a:spLocks noChangeArrowheads="1"/>
          </p:cNvSpPr>
          <p:nvPr/>
        </p:nvSpPr>
        <p:spPr>
          <a:xfrm>
            <a:off x="761999" y="7505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동적 배열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ArrayList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baff1a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HY엽서L"/>
                <a:ea typeface="HY엽서L"/>
              </a:rPr>
              <a:t>//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HY엽서L"/>
                <a:ea typeface="HY엽서L"/>
              </a:rPr>
              <a:t> 가변 배열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8000"/>
              </a:solidFill>
              <a:latin typeface="HY엽서L"/>
              <a:ea typeface="HY엽서L"/>
            </a:endParaRPr>
          </a:p>
        </p:txBody>
      </p:sp>
      <p:sp>
        <p:nvSpPr>
          <p:cNvPr id="1048" name="Rectangle 227"/>
          <p:cNvSpPr>
            <a:spLocks noChangeArrowheads="1"/>
          </p:cNvSpPr>
          <p:nvPr/>
        </p:nvSpPr>
        <p:spPr>
          <a:xfrm>
            <a:off x="1142999" y="8420100"/>
            <a:ext cx="166878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ArrayList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는 동적 배열로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필요에 따라 크기가 자동으로 조절된다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49" name="Rectangle 227"/>
          <p:cNvSpPr>
            <a:spLocks noChangeArrowheads="1"/>
          </p:cNvSpPr>
          <p:nvPr/>
        </p:nvSpPr>
        <p:spPr>
          <a:xfrm>
            <a:off x="1142999" y="9105900"/>
            <a:ext cx="166878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요소 추가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삭제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검색</a:t>
            </a: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정렬들의 메서드가 있음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336426485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27337" y="1409700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이클립스 단축키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08" name="Rectangle 227"/>
          <p:cNvSpPr>
            <a:spLocks noChangeArrowheads="1"/>
          </p:cNvSpPr>
          <p:nvPr/>
        </p:nvSpPr>
        <p:spPr>
          <a:xfrm>
            <a:off x="1066800" y="19431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Space : 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자동 완성</a:t>
            </a:r>
            <a:endPara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09" name="Rectangle 227"/>
          <p:cNvSpPr>
            <a:spLocks noChangeArrowheads="1"/>
          </p:cNvSpPr>
          <p:nvPr/>
        </p:nvSpPr>
        <p:spPr>
          <a:xfrm>
            <a:off x="1084264" y="3695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F11 : 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실행</a:t>
            </a:r>
            <a:endPara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0" name="Rectangle 227"/>
          <p:cNvSpPr>
            <a:spLocks noChangeArrowheads="1"/>
          </p:cNvSpPr>
          <p:nvPr/>
        </p:nvSpPr>
        <p:spPr>
          <a:xfrm>
            <a:off x="1066800" y="4762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Shift + F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소스코드 자동 정리</a:t>
            </a:r>
            <a:endPara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1" name="Rectangle 227"/>
          <p:cNvSpPr>
            <a:spLocks noChangeArrowheads="1"/>
          </p:cNvSpPr>
          <p:nvPr/>
        </p:nvSpPr>
        <p:spPr>
          <a:xfrm>
            <a:off x="1084264" y="5753100"/>
            <a:ext cx="157559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Alt + Up/Down :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현재 줄을 위</a:t>
            </a: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아래 줄에 복사</a:t>
            </a: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/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붙여넣기</a:t>
            </a:r>
            <a:endPara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2" name="Rectangle 227"/>
          <p:cNvSpPr>
            <a:spLocks noChangeArrowheads="1"/>
          </p:cNvSpPr>
          <p:nvPr/>
        </p:nvSpPr>
        <p:spPr>
          <a:xfrm>
            <a:off x="1532732" y="2705100"/>
            <a:ext cx="16374268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sysout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입력한 후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Space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하면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System.out.println();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으로 바뀐다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3" name="Rectangle 227"/>
          <p:cNvSpPr>
            <a:spLocks noChangeArrowheads="1"/>
          </p:cNvSpPr>
          <p:nvPr/>
        </p:nvSpPr>
        <p:spPr>
          <a:xfrm>
            <a:off x="1066800" y="67437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D : 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한 줄 삭제</a:t>
            </a:r>
            <a:endPara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4" name="Rectangle 227"/>
          <p:cNvSpPr>
            <a:spLocks noChangeArrowheads="1"/>
          </p:cNvSpPr>
          <p:nvPr/>
        </p:nvSpPr>
        <p:spPr>
          <a:xfrm>
            <a:off x="1066800" y="7734300"/>
            <a:ext cx="159258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Shift + O : 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소스코드에 필요한 패키지를 자동으로 </a:t>
            </a: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import</a:t>
            </a:r>
            <a:endPara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5" name="Rectangle 227"/>
          <p:cNvSpPr>
            <a:spLocks noChangeArrowheads="1"/>
          </p:cNvSpPr>
          <p:nvPr/>
        </p:nvSpPr>
        <p:spPr>
          <a:xfrm>
            <a:off x="1065733" y="8801100"/>
            <a:ext cx="159258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en-US" altLang="ko-KR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Ctrl + Shift + L : </a:t>
            </a:r>
            <a:r>
              <a: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모든 단축키 보기</a:t>
            </a:r>
            <a:endParaRPr xmlns:mc="http://schemas.openxmlformats.org/markup-compatibility/2006" xmlns:hp="http://schemas.haansoft.com/office/presentation/8.0" kumimoji="1" lang="ko-KR" altLang="en-US" sz="41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68438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85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57067"/>
            <a:ext cx="18285714" cy="1828648"/>
            <a:chOff x="0" y="8457067"/>
            <a:chExt cx="18285714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57067"/>
              <a:ext cx="18285714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571" y="8457067"/>
            <a:ext cx="18314286" cy="1828648"/>
            <a:chOff x="-28571" y="8457067"/>
            <a:chExt cx="18314286" cy="1828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1" y="8457067"/>
              <a:ext cx="18314286" cy="1828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186" y="3492381"/>
            <a:ext cx="5171229" cy="1699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7901" y="5095238"/>
            <a:ext cx="1224229" cy="47619"/>
            <a:chOff x="1207901" y="5095238"/>
            <a:chExt cx="1224229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07901" y="5095238"/>
              <a:ext cx="1224229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27337" y="1409700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solidFill>
                  <a:srgbClr val="595959"/>
                </a:solidFill>
              </a:rPr>
              <a:t>1.</a:t>
            </a:r>
            <a:r>
              <a:rPr lang="ko-KR" altLang="en-US" sz="5000" b="1">
                <a:solidFill>
                  <a:srgbClr val="595959"/>
                </a:solidFill>
              </a:rPr>
              <a:t> 배열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pic>
        <p:nvPicPr>
          <p:cNvPr id="1005" name="Picture 230"/>
          <p:cNvPicPr>
            <a:picLocks noChangeAspect="1" noChangeArrowheads="1"/>
          </p:cNvPicPr>
          <p:nvPr/>
        </p:nvPicPr>
        <p:blipFill rotWithShape="1">
          <a:blip r:embed="rId4"/>
          <a:srcRect r="240"/>
          <a:stretch>
            <a:fillRect/>
          </a:stretch>
        </p:blipFill>
        <p:spPr>
          <a:xfrm>
            <a:off x="1087437" y="3467099"/>
            <a:ext cx="14533563" cy="600372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06" name="Rectangle 227"/>
          <p:cNvSpPr>
            <a:spLocks noChangeArrowheads="1"/>
          </p:cNvSpPr>
          <p:nvPr/>
        </p:nvSpPr>
        <p:spPr>
          <a:xfrm>
            <a:off x="1084264" y="24003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lvl="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/>
            </a:pPr>
            <a:r>
              <a:rPr kumimoji="1" lang="ko-KR" altLang="en-US" sz="4100">
                <a:latin typeface="HY엽서L"/>
                <a:ea typeface="HY엽서L"/>
              </a:rPr>
              <a:t>학생이 </a:t>
            </a:r>
            <a:r>
              <a:rPr kumimoji="1" lang="en-US" altLang="ko-KR" sz="4100">
                <a:latin typeface="HY엽서L"/>
                <a:ea typeface="HY엽서L"/>
              </a:rPr>
              <a:t>10</a:t>
            </a:r>
            <a:r>
              <a:rPr kumimoji="1" lang="ko-KR" altLang="en-US" sz="4100">
                <a:latin typeface="HY엽서L"/>
                <a:ea typeface="HY엽서L"/>
              </a:rPr>
              <a:t>명이 있고 이들의 점수를 저장해야 한다면</a:t>
            </a:r>
            <a:endParaRPr kumimoji="1" lang="ko-KR" altLang="en-US" sz="4100">
              <a:latin typeface="HY엽서L"/>
              <a:ea typeface="HY엽서L"/>
            </a:endParaRPr>
          </a:p>
        </p:txBody>
      </p:sp>
      <p:sp>
        <p:nvSpPr>
          <p:cNvPr id="1007" name="Rectangle 8"/>
          <p:cNvSpPr>
            <a:spLocks noChangeArrowheads="1"/>
          </p:cNvSpPr>
          <p:nvPr/>
        </p:nvSpPr>
        <p:spPr>
          <a:xfrm>
            <a:off x="9982200" y="7581900"/>
            <a:ext cx="5638800" cy="1828800"/>
          </a:xfrm>
          <a:prstGeom prst="rect">
            <a:avLst/>
          </a:prstGeom>
          <a:solidFill>
            <a:srgbClr val="ffff99">
              <a:alpha val="100000"/>
            </a:srgbClr>
          </a:solidFill>
          <a:ln w="9525">
            <a:solidFill>
              <a:srgbClr val="ffff99">
                <a:alpha val="100000"/>
              </a:srgbClr>
            </a:solidFill>
            <a:miter/>
          </a:ln>
        </p:spPr>
        <p:txBody>
          <a:bodyPr anchor="ctr" anchorCtr="0"/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s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=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new int[10];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 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 </a:t>
            </a:r>
            <a:r>
              <a: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129010318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90600" y="1409700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배열이란</a:t>
            </a:r>
            <a:r>
              <a:rPr lang="en-US" altLang="ko-KR" sz="5000" b="1">
                <a:solidFill>
                  <a:srgbClr val="595959"/>
                </a:solidFill>
              </a:rPr>
              <a:t>?</a:t>
            </a:r>
            <a:endParaRPr lang="en-US" altLang="ko-KR" sz="5000" b="1">
              <a:solidFill>
                <a:srgbClr val="595959"/>
              </a:solidFill>
            </a:endParaRPr>
          </a:p>
        </p:txBody>
      </p:sp>
      <p:sp>
        <p:nvSpPr>
          <p:cNvPr id="1006" name="Rectangle 227"/>
          <p:cNvSpPr>
            <a:spLocks noChangeArrowheads="1"/>
          </p:cNvSpPr>
          <p:nvPr/>
        </p:nvSpPr>
        <p:spPr>
          <a:xfrm>
            <a:off x="1066800" y="2247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변수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하나의 기억장소를 정의하는 이름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41034" y="3733337"/>
            <a:ext cx="12805933" cy="43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509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90600" y="1417665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배열이란</a:t>
            </a:r>
            <a:r>
              <a:rPr lang="en-US" altLang="ko-KR" sz="5000" b="1">
                <a:solidFill>
                  <a:srgbClr val="595959"/>
                </a:solidFill>
              </a:rPr>
              <a:t>?</a:t>
            </a:r>
            <a:endParaRPr lang="en-US" altLang="ko-KR" sz="5000" b="1">
              <a:solidFill>
                <a:srgbClr val="595959"/>
              </a:solidFill>
            </a:endParaRPr>
          </a:p>
        </p:txBody>
      </p:sp>
      <p:sp>
        <p:nvSpPr>
          <p:cNvPr id="1006" name="Rectangle 227"/>
          <p:cNvSpPr>
            <a:spLocks noChangeArrowheads="1"/>
          </p:cNvSpPr>
          <p:nvPr/>
        </p:nvSpPr>
        <p:spPr>
          <a:xfrm>
            <a:off x="1066800" y="2095500"/>
            <a:ext cx="15222536" cy="61207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배열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동일한 타입의 데이터가 여러 개 저장되어 있는 데이터 저장 장소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6800" y="6286500"/>
            <a:ext cx="12877800" cy="3276600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799" y="4487451"/>
            <a:ext cx="13792200" cy="1312097"/>
          </a:xfrm>
          <a:prstGeom prst="rect">
            <a:avLst/>
          </a:prstGeom>
        </p:spPr>
      </p:pic>
      <p:sp>
        <p:nvSpPr>
          <p:cNvPr id="1010" name="Rectangle 227"/>
          <p:cNvSpPr>
            <a:spLocks noChangeArrowheads="1"/>
          </p:cNvSpPr>
          <p:nvPr/>
        </p:nvSpPr>
        <p:spPr>
          <a:xfrm>
            <a:off x="1066800" y="2628900"/>
            <a:ext cx="15222536" cy="64808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 안에 들어있는 각각의 데이터들은 정수로 되어 있는 번호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첨자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에 의하여 접근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1" name="Rectangle 227"/>
          <p:cNvSpPr>
            <a:spLocks noChangeArrowheads="1"/>
          </p:cNvSpPr>
          <p:nvPr/>
        </p:nvSpPr>
        <p:spPr>
          <a:xfrm>
            <a:off x="1084264" y="3314700"/>
            <a:ext cx="15222536" cy="6840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배열을 이용하면 여러 개의 값을 하나의 이름으로 처리할 수 있다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370690077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14400" y="1409700"/>
            <a:ext cx="7010400" cy="220634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2997" y="571500"/>
            <a:ext cx="67056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 원소와 인덱스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06" name="Rectangle 227"/>
          <p:cNvSpPr>
            <a:spLocks noChangeArrowheads="1"/>
          </p:cNvSpPr>
          <p:nvPr/>
        </p:nvSpPr>
        <p:spPr>
          <a:xfrm>
            <a:off x="1066800" y="2247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인덱스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배열 원소의 번호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0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4400" y="4057737"/>
            <a:ext cx="14643100" cy="5048163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09201630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51137" y="1417665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배열의 선언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06" name="Rectangle 227"/>
          <p:cNvSpPr>
            <a:spLocks noChangeArrowheads="1"/>
          </p:cNvSpPr>
          <p:nvPr/>
        </p:nvSpPr>
        <p:spPr>
          <a:xfrm>
            <a:off x="931864" y="4000500"/>
            <a:ext cx="15222536" cy="61207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HY엽서L"/>
                <a:ea typeface="HY엽서L"/>
              </a:rPr>
              <a:t>자료형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배열 원소들이 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int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형이라는 것을 의미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0" name="Rectangle 227"/>
          <p:cNvSpPr>
            <a:spLocks noChangeArrowheads="1"/>
          </p:cNvSpPr>
          <p:nvPr/>
        </p:nvSpPr>
        <p:spPr>
          <a:xfrm>
            <a:off x="931864" y="4495419"/>
            <a:ext cx="15222536" cy="64808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배열 이름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배열을 사용할 때 사용하는 변수의 이름을 의미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1" name="Rectangle 227"/>
          <p:cNvSpPr>
            <a:spLocks noChangeArrowheads="1"/>
          </p:cNvSpPr>
          <p:nvPr/>
        </p:nvSpPr>
        <p:spPr>
          <a:xfrm>
            <a:off x="931863" y="5143500"/>
            <a:ext cx="15222536" cy="6840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HY엽서L"/>
                <a:ea typeface="HY엽서L"/>
              </a:rPr>
              <a:t>배열 크기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배열에 저장하는 원소들의 개수</a:t>
            </a:r>
            <a:endPara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3" name="Rectangle 227"/>
          <p:cNvSpPr>
            <a:spLocks noChangeArrowheads="1"/>
          </p:cNvSpPr>
          <p:nvPr/>
        </p:nvSpPr>
        <p:spPr>
          <a:xfrm>
            <a:off x="914400" y="5754814"/>
            <a:ext cx="15222536" cy="6840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인덱스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배열 번호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는 항상 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0</a:t>
            </a:r>
            <a:r>
              <a:rPr xmlns:mc="http://schemas.openxmlformats.org/markup-compatibility/2006" xmlns:hp="http://schemas.haansoft.com/office/presentation/8.0" kumimoji="1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부터 시작한다</a:t>
            </a:r>
            <a:r>
              <a: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u="none" strike="noStrike" kern="1200" cap="none" spc="0" normalizeH="0" baseline="0" mc:Ignorable="hp" hp:hslEmbossed="0">
              <a:solidFill>
                <a:srgbClr val="ff0000"/>
              </a:solidFill>
              <a:latin typeface="HY엽서L"/>
              <a:ea typeface="HY엽서L"/>
            </a:endParaRPr>
          </a:p>
        </p:txBody>
      </p:sp>
      <p:sp>
        <p:nvSpPr>
          <p:cNvPr id="1014" name="Rectangle 8"/>
          <p:cNvSpPr>
            <a:spLocks noChangeArrowheads="1"/>
          </p:cNvSpPr>
          <p:nvPr/>
        </p:nvSpPr>
        <p:spPr>
          <a:xfrm>
            <a:off x="1066800" y="6743700"/>
            <a:ext cx="15163800" cy="3276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</p:spPr>
        <p:txBody>
          <a:bodyPr/>
          <a:lstStyle/>
          <a:p>
            <a:pPr marL="342900" lvl="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360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score = new int[60];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60</a:t>
            </a:r>
            <a:r>
              <a:rPr kumimoji="1" lang="ko-KR" altLang="en-US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int</a:t>
            </a:r>
            <a:r>
              <a:rPr kumimoji="1" lang="ko-KR" altLang="en-US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grade</a:t>
            </a:r>
            <a:r>
              <a:rPr kumimoji="1" lang="en-US" altLang="ko-KR" sz="360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kumimoji="1" lang="en-US" altLang="ko-KR" sz="3600">
              <a:solidFill>
                <a:srgbClr val="000000"/>
              </a:solidFill>
              <a:latin typeface="Comic Sans MS"/>
              <a:ea typeface="휴먼명조"/>
            </a:endParaRPr>
          </a:p>
          <a:p>
            <a:pPr marL="342900" lvl="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/>
            </a:pPr>
            <a:endParaRPr kumimoji="1" lang="en-US" altLang="ko-KR" sz="3600">
              <a:solidFill>
                <a:srgbClr val="0000ff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float</a:t>
            </a:r>
            <a:r>
              <a:rPr kumimoji="1" lang="en-US" altLang="ko-KR" sz="360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cost = new float[12]; 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12</a:t>
            </a:r>
            <a:r>
              <a:rPr kumimoji="1" lang="ko-KR" altLang="en-US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float</a:t>
            </a:r>
            <a:r>
              <a:rPr kumimoji="1" lang="ko-KR" altLang="en-US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cost</a:t>
            </a:r>
            <a:r>
              <a:rPr kumimoji="1" lang="en-US" altLang="ko-KR" sz="360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kumimoji="1" lang="en-US" altLang="ko-KR" sz="3600">
              <a:solidFill>
                <a:srgbClr val="000000"/>
              </a:solidFill>
              <a:latin typeface="Comic Sans MS"/>
              <a:ea typeface="휴먼명조"/>
            </a:endParaRPr>
          </a:p>
          <a:p>
            <a:pPr marL="342900" lvl="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/>
            </a:pPr>
            <a:endParaRPr kumimoji="1" lang="en-US" altLang="ko-KR" sz="3600">
              <a:solidFill>
                <a:srgbClr val="0000ff"/>
              </a:solidFill>
              <a:latin typeface="Comic Sans MS"/>
              <a:ea typeface="휴먼명조,한컴돋움"/>
              <a:cs typeface="휴먼명조,한컴돋움"/>
            </a:endParaRPr>
          </a:p>
          <a:p>
            <a:pPr marL="342900" lvl="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360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char</a:t>
            </a:r>
            <a:r>
              <a:rPr kumimoji="1" lang="en-US" altLang="ko-KR" sz="360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 name = new char[50];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// 50</a:t>
            </a:r>
            <a:r>
              <a:rPr kumimoji="1" lang="ko-KR" altLang="en-US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char</a:t>
            </a:r>
            <a:r>
              <a:rPr kumimoji="1" lang="ko-KR" altLang="en-US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sz="360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name</a:t>
            </a:r>
            <a:r>
              <a:rPr kumimoji="1" lang="en-US" altLang="ko-KR" sz="360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r>
              <a:rPr kumimoji="1" lang="ko-KR" altLang="en-US" sz="160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kumimoji="1" lang="ko-KR" altLang="en-US" sz="1600">
              <a:solidFill>
                <a:srgbClr val="000000"/>
              </a:solidFill>
              <a:latin typeface="Comic Sans MS"/>
              <a:ea typeface="휴먼명조"/>
            </a:endParaRPr>
          </a:p>
        </p:txBody>
      </p:sp>
      <p:sp>
        <p:nvSpPr>
          <p:cNvPr id="1015" name="Rectangle 8"/>
          <p:cNvSpPr>
            <a:spLocks noChangeArrowheads="1"/>
          </p:cNvSpPr>
          <p:nvPr/>
        </p:nvSpPr>
        <p:spPr>
          <a:xfrm>
            <a:off x="990600" y="1866899"/>
            <a:ext cx="6705600" cy="1066800"/>
          </a:xfrm>
          <a:prstGeom prst="rect">
            <a:avLst/>
          </a:prstGeom>
          <a:solidFill>
            <a:srgbClr val="ffffcc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 anchorCtr="0"/>
          <a:p>
            <a:pPr marL="342900" lvl="0" indent="-34290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omic Sans MS"/>
                <a:ea typeface="휴먼명조,한컴돋움"/>
                <a:cs typeface="휴먼명조,한컴돋움"/>
              </a:rPr>
              <a:t>   int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[]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omic Sans MS"/>
                <a:ea typeface="휴먼명조,한컴돋움"/>
                <a:cs typeface="휴먼명조,한컴돋움"/>
              </a:rPr>
              <a:t>grade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=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new  int[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omic Sans MS"/>
                <a:ea typeface="휴먼명조,한컴돋움"/>
                <a:cs typeface="휴먼명조,한컴돋움"/>
              </a:rPr>
              <a:t>10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];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,한컴돋움"/>
                <a:cs typeface="휴먼명조,한컴돋움"/>
              </a:rPr>
              <a:t>   </a:t>
            </a: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 </a:t>
            </a:r>
            <a:r>
              <a: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mic Sans MS"/>
                <a:ea typeface="휴먼명조"/>
              </a:rPr>
              <a:t> </a:t>
            </a:r>
            <a:endParaRPr xmlns:mc="http://schemas.openxmlformats.org/markup-compatibility/2006" xmlns:hp="http://schemas.haansoft.com/office/presentation/8.0" kumimoji="1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mic Sans MS"/>
              <a:ea typeface="휴먼명조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3057425"/>
            <a:ext cx="952633" cy="790674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28714" y="3009900"/>
            <a:ext cx="1333686" cy="838200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038362"/>
            <a:ext cx="1324159" cy="7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828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51137" y="1417665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배열의 선언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15" name="Rectangle 227"/>
          <p:cNvSpPr>
            <a:spLocks noChangeArrowheads="1"/>
          </p:cNvSpPr>
          <p:nvPr/>
        </p:nvSpPr>
        <p:spPr>
          <a:xfrm>
            <a:off x="931864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자바에서 배열은 클래스이기 때문에 선언하고 생성하여 사용하여야 한다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3782515"/>
            <a:ext cx="11353800" cy="1056184"/>
          </a:xfrm>
          <a:prstGeom prst="rect">
            <a:avLst/>
          </a:prstGeom>
        </p:spPr>
      </p:pic>
      <p:sp>
        <p:nvSpPr>
          <p:cNvPr id="1017" name="Rectangle 227"/>
          <p:cNvSpPr>
            <a:spLocks noChangeArrowheads="1"/>
          </p:cNvSpPr>
          <p:nvPr/>
        </p:nvSpPr>
        <p:spPr>
          <a:xfrm>
            <a:off x="914400" y="54483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선언 예시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) 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int[ ] subject;</a:t>
            </a:r>
            <a:r>
              <a:rPr xmlns:mc="http://schemas.openxmlformats.org/markup-compatibility/2006" xmlns:hp="http://schemas.haansoft.com/office/presentation/8.0" kumimoji="1" lang="en-US" altLang="ko-KR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혹은 </a:t>
            </a:r>
            <a:r>
              <a:rPr xmlns:mc="http://schemas.openxmlformats.org/markup-compatibility/2006" xmlns:hp="http://schemas.haansoft.com/office/presentation/8.0" kumimoji="1" lang="en-US" altLang="ko-KR" sz="4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int subject[ ];</a:t>
            </a:r>
            <a:endParaRPr xmlns:mc="http://schemas.openxmlformats.org/markup-compatibility/2006" xmlns:hp="http://schemas.haansoft.com/office/presentation/8.0" kumimoji="1" lang="en-US" altLang="ko-KR" sz="4500" b="1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00200" y="6800719"/>
            <a:ext cx="13997190" cy="23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341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2219010" y="4238057"/>
            <a:ext cx="10304762" cy="1828648"/>
            <a:chOff x="12219010" y="4238057"/>
            <a:chExt cx="10304762" cy="1828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2219010" y="4238057"/>
              <a:ext cx="10304762" cy="1828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51137" y="1417665"/>
            <a:ext cx="5068662" cy="220635"/>
            <a:chOff x="1103538" y="1570065"/>
            <a:chExt cx="4039003" cy="2002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3538" y="1570065"/>
              <a:ext cx="4039003" cy="200243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1143000" y="571500"/>
            <a:ext cx="4953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 b="1">
                <a:solidFill>
                  <a:srgbClr val="595959"/>
                </a:solidFill>
              </a:rPr>
              <a:t>배열의 생성</a:t>
            </a:r>
            <a:endParaRPr lang="ko-KR" altLang="en-US" sz="5000" b="1">
              <a:solidFill>
                <a:srgbClr val="595959"/>
              </a:solidFill>
            </a:endParaRPr>
          </a:p>
        </p:txBody>
      </p:sp>
      <p:sp>
        <p:nvSpPr>
          <p:cNvPr id="1015" name="Rectangle 227"/>
          <p:cNvSpPr>
            <a:spLocks noChangeArrowheads="1"/>
          </p:cNvSpPr>
          <p:nvPr/>
        </p:nvSpPr>
        <p:spPr>
          <a:xfrm>
            <a:off x="931864" y="18669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xmlns:mc="http://schemas.openxmlformats.org/markup-compatibility/2006" xmlns:hp="http://schemas.haansoft.com/office/presentation/8.0" kumimoji="1" lang="ko-KR" altLang="en-US" sz="4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배열 생성의 의미는 배열에 메모리를 할당해 주는 것</a:t>
            </a:r>
            <a:r>
              <a: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endParaRPr xmlns:mc="http://schemas.openxmlformats.org/markup-compatibility/2006" xmlns:hp="http://schemas.haansoft.com/office/presentation/8.0" kumimoji="1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sp>
        <p:nvSpPr>
          <p:cNvPr id="1017" name="Rectangle 227"/>
          <p:cNvSpPr>
            <a:spLocks noChangeArrowheads="1"/>
          </p:cNvSpPr>
          <p:nvPr/>
        </p:nvSpPr>
        <p:spPr>
          <a:xfrm>
            <a:off x="1295400" y="2857500"/>
            <a:ext cx="15222536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</a:t>
            </a:r>
            <a:r>
              <a:rPr xmlns:mc="http://schemas.openxmlformats.org/markup-compatibility/2006" xmlns:hp="http://schemas.haansoft.com/office/presentation/8.0" kumimoji="1" lang="ko-KR" altLang="en-US" sz="250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400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new </a:t>
            </a:r>
            <a:r>
              <a:rPr xmlns:mc="http://schemas.openxmlformats.org/markup-compatibility/2006" xmlns:hp="http://schemas.haansoft.com/office/presentation/8.0" kumimoji="1" lang="ko-KR" altLang="en-US" sz="4000" i="0" u="none" strike="noStrike" kern="1200" cap="none" spc="0" normalizeH="0" baseline="0" mc:Ignorable="hp" hp:hslEmbossed="0">
                <a:solidFill>
                  <a:srgbClr val="000000"/>
                </a:solidFill>
                <a:latin typeface="HY엽서L"/>
                <a:ea typeface="HY엽서L"/>
              </a:rPr>
              <a:t>연산자를 이용하여 배열에 메모리를 할당해 주어야 함</a:t>
            </a:r>
            <a:endParaRPr xmlns:mc="http://schemas.openxmlformats.org/markup-compatibility/2006" xmlns:hp="http://schemas.haansoft.com/office/presentation/8.0" kumimoji="1" lang="ko-KR" altLang="en-US" sz="4000" i="0" u="none" strike="noStrike" kern="1200" cap="none" spc="0" normalizeH="0" baseline="0" mc:Ignorable="hp" hp:hslEmbossed="0">
              <a:solidFill>
                <a:srgbClr val="000000"/>
              </a:solidFill>
              <a:latin typeface="HY엽서L"/>
              <a:ea typeface="HY엽서L"/>
            </a:endParaRPr>
          </a:p>
        </p:txBody>
      </p:sp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5400" y="4381500"/>
            <a:ext cx="1386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85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628</ep:Words>
  <ep:PresentationFormat>On-screen Show (4:3)</ep:PresentationFormat>
  <ep:Paragraphs>138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2023-05-29T00:52:30.000</dcterms:created>
  <dc:creator>officegen</dc:creator>
  <cp:lastModifiedBy>SBH</cp:lastModifiedBy>
  <dcterms:modified xsi:type="dcterms:W3CDTF">2024-08-06T18:00:08.331</dcterms:modified>
  <cp:revision>110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