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72" r:id="rId5"/>
    <p:sldId id="278" r:id="rId6"/>
    <p:sldId id="271" r:id="rId7"/>
    <p:sldId id="258" r:id="rId8"/>
    <p:sldId id="269" r:id="rId9"/>
    <p:sldId id="259" r:id="rId10"/>
    <p:sldId id="268" r:id="rId11"/>
    <p:sldId id="264" r:id="rId12"/>
    <p:sldId id="265" r:id="rId13"/>
    <p:sldId id="266" r:id="rId14"/>
    <p:sldId id="267" r:id="rId15"/>
    <p:sldId id="262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04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0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1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70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7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07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5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8572C-675A-4461-8FEB-447877CE6A6D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3810-65D8-4AD0-A64E-AF5F130CA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4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2231" y="1160502"/>
            <a:ext cx="5967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변수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값을 저장하기 위한 메모리 공간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기억장소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프로그래머가 메모리공간에 이름을 붙이고 사용함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예시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              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정수형데이터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4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바이트 크기를 갖는다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70232" y="1690437"/>
            <a:ext cx="968542" cy="709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12231" y="3645569"/>
            <a:ext cx="69001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변수선언시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저장될 데이터의 유형과 크기를 고려해야 한다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변수명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</a:p>
          <a:p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첫글자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소문자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카멜법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스네이크법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첫글자가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숫자안된다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의미있는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이름으로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변수명을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짓자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a ;</a:t>
            </a: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kookmin_account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shinhanAccount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5774" y="2400301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solidFill>
                  <a:srgbClr val="FF0000"/>
                </a:solidFill>
              </a:rPr>
              <a:t>kor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2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fld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19824" y="1173731"/>
            <a:ext cx="936104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bit</a:t>
            </a:r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19824" y="2167499"/>
            <a:ext cx="2376264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1byte =8bit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80118" y="1173731"/>
            <a:ext cx="2384122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0,1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의 값만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522528" y="2167499"/>
            <a:ext cx="2376264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1byte  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값의 범위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071802" y="4064107"/>
            <a:ext cx="4778968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08256" y="1173731"/>
            <a:ext cx="890536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진법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09780"/>
              </p:ext>
            </p:extLst>
          </p:nvPr>
        </p:nvGraphicFramePr>
        <p:xfrm>
          <a:off x="2085022" y="3438265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7457774" y="896688"/>
            <a:ext cx="72008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149659" y="1175184"/>
            <a:ext cx="1872208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사람은 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진법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177521" y="2179063"/>
            <a:ext cx="1872208" cy="79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126</a:t>
            </a:r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24116"/>
              </p:ext>
            </p:extLst>
          </p:nvPr>
        </p:nvGraphicFramePr>
        <p:xfrm>
          <a:off x="8146914" y="3466290"/>
          <a:ext cx="1860141" cy="41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0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00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004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118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570164" y="3124332"/>
                <a:ext cx="4533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164" y="3124332"/>
                <a:ext cx="453393" cy="2616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931743" y="3124332"/>
                <a:ext cx="4503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743" y="3124332"/>
                <a:ext cx="450380" cy="2616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301506" y="3124332"/>
                <a:ext cx="4533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1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sz="11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1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506" y="3124332"/>
                <a:ext cx="453393" cy="2616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8135908" y="4054125"/>
            <a:ext cx="1872208" cy="8620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100 *1 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=&gt;  100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 *2  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=&gt;   20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 *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      =&gt;    6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40744" y="3161267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44" y="3161267"/>
                <a:ext cx="393056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82850" y="3161267"/>
                <a:ext cx="3897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850" y="3161267"/>
                <a:ext cx="389786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19261" y="3161267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261" y="3161267"/>
                <a:ext cx="393056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45039" y="3161267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39" y="3161267"/>
                <a:ext cx="393056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54122" y="3161267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122" y="3161267"/>
                <a:ext cx="393056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97040" y="3161267"/>
                <a:ext cx="393056" cy="279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40" y="3161267"/>
                <a:ext cx="393056" cy="27911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791174" y="3161267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174" y="3161267"/>
                <a:ext cx="393056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92013" y="3161267"/>
                <a:ext cx="3930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1200" i="1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sz="1200" dirty="0">
                  <a:latin typeface="HY강B" panose="02030600000101010101" pitchFamily="18" charset="-127"/>
                  <a:ea typeface="HY강B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13" y="3161267"/>
                <a:ext cx="393056" cy="27699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2085022" y="5391261"/>
            <a:ext cx="3176746" cy="889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진수로 변환문제</a:t>
            </a:r>
            <a:endParaRPr lang="en-US" altLang="ko-KR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</a:p>
          <a:p>
            <a:pPr algn="ctr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13</a:t>
            </a:r>
          </a:p>
          <a:p>
            <a:pPr algn="ctr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56</a:t>
            </a:r>
          </a:p>
          <a:p>
            <a:pPr algn="ctr"/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124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1468" y="1056705"/>
            <a:ext cx="622452" cy="6224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2769" y="1111013"/>
            <a:ext cx="917564" cy="5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01488" y="548861"/>
            <a:ext cx="4673770" cy="7200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컴퓨터가 음수를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저장를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저장하는 방식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58788" y="548861"/>
            <a:ext cx="3023619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보수로 저장함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01488" y="1870911"/>
            <a:ext cx="8280920" cy="658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7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07132" y="2781109"/>
            <a:ext cx="8280920" cy="828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더했을 때 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되는 수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07132" y="3933237"/>
            <a:ext cx="8280920" cy="828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보수란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07132" y="4941349"/>
            <a:ext cx="828092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 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되기 위해 보충되는 수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  ( 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여기서 단순히 숫자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말하는 것이 아니다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를 이진수로 표현하면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     -&gt;   10 </a:t>
            </a:r>
            <a:r>
              <a:rPr lang="en-US" altLang="ko-KR" sz="12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(2</a:t>
            </a:r>
            <a:r>
              <a:rPr lang="en-US" altLang="ko-KR" sz="12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12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2</a:t>
            </a: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진수 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1 0</a:t>
            </a: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은  자리올림이 발생되고 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되는 수를 뜻한다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95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162082" y="1611659"/>
            <a:ext cx="324036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00000101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62082" y="758361"/>
            <a:ext cx="3240360" cy="4320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62082" y="2691779"/>
            <a:ext cx="3240360" cy="864096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91789" y="2619771"/>
            <a:ext cx="540060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sz="20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050449" y="3909718"/>
            <a:ext cx="468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162082" y="4203947"/>
            <a:ext cx="3240360" cy="864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00000000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8006" y="4228228"/>
            <a:ext cx="540060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7968208" y="2780928"/>
            <a:ext cx="2304256" cy="2088232"/>
          </a:xfrm>
          <a:prstGeom prst="wedgeEllipseCallout">
            <a:avLst>
              <a:gd name="adj1" fmla="val -127588"/>
              <a:gd name="adj2" fmla="val 33681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이런 결과를 만들어 낼 수 있게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하는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62082" y="5572099"/>
            <a:ext cx="3240360" cy="936104"/>
          </a:xfrm>
          <a:prstGeom prst="rect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쉽게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구하는 방법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3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42492" y="2060848"/>
            <a:ext cx="13681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-6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9536" y="2780928"/>
            <a:ext cx="367240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9976" y="2780928"/>
            <a:ext cx="194421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00000110</a:t>
            </a:r>
            <a:endParaRPr lang="ko-KR" altLang="en-US" sz="20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2492" y="3645024"/>
            <a:ext cx="36494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79976" y="3615970"/>
            <a:ext cx="194421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11111001</a:t>
            </a:r>
            <a:endParaRPr lang="ko-KR" altLang="en-US" sz="20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42492" y="4437112"/>
            <a:ext cx="36494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9976" y="4437112"/>
            <a:ext cx="194421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11111010</a:t>
            </a:r>
            <a:endParaRPr lang="ko-KR" altLang="en-US" b="1" dirty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84232" y="4437112"/>
            <a:ext cx="13681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-6</a:t>
            </a:r>
            <a:endParaRPr lang="ko-KR" altLang="en-US" sz="2000" b="1" dirty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9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960539" y="2536095"/>
            <a:ext cx="13681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37583" y="3256175"/>
            <a:ext cx="3672408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79976" y="3256175"/>
            <a:ext cx="194421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60539" y="4120271"/>
            <a:ext cx="36494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79976" y="4091217"/>
            <a:ext cx="194421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60539" y="4912359"/>
            <a:ext cx="36494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79976" y="4912359"/>
            <a:ext cx="1944216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184232" y="4912359"/>
            <a:ext cx="1368152" cy="5760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4631859" y="940531"/>
            <a:ext cx="3768942" cy="1656184"/>
          </a:xfrm>
          <a:prstGeom prst="irregularSeal1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26301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02986" y="1168456"/>
            <a:ext cx="2622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1byte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별로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메모리 주소 부여됨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번지 시작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96031"/>
              </p:ext>
            </p:extLst>
          </p:nvPr>
        </p:nvGraphicFramePr>
        <p:xfrm>
          <a:off x="3199064" y="1690436"/>
          <a:ext cx="5944940" cy="3200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494"/>
                <a:gridCol w="594494"/>
                <a:gridCol w="594494"/>
                <a:gridCol w="594494"/>
                <a:gridCol w="594494"/>
                <a:gridCol w="594494"/>
                <a:gridCol w="594494"/>
                <a:gridCol w="594494"/>
                <a:gridCol w="594494"/>
                <a:gridCol w="594494"/>
              </a:tblGrid>
              <a:tr h="3981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00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32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03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구부러진 연결선 5"/>
          <p:cNvCxnSpPr/>
          <p:nvPr/>
        </p:nvCxnSpPr>
        <p:spPr>
          <a:xfrm rot="10800000" flipV="1">
            <a:off x="2622886" y="4680284"/>
            <a:ext cx="576179" cy="513548"/>
          </a:xfrm>
          <a:prstGeom prst="curvedConnector3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44039"/>
              </p:ext>
            </p:extLst>
          </p:nvPr>
        </p:nvGraphicFramePr>
        <p:xfrm>
          <a:off x="1859630" y="5229932"/>
          <a:ext cx="16662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07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691928" y="1166670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4G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메모리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약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42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억개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바이트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59630" y="5746472"/>
            <a:ext cx="166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1byte</a:t>
            </a:r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8bit</a:t>
            </a:r>
            <a:r>
              <a:rPr lang="ko-KR" altLang="en-US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구성됨</a:t>
            </a:r>
            <a:endParaRPr lang="en-US" altLang="ko-KR" sz="12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2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2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27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84087"/>
              </p:ext>
            </p:extLst>
          </p:nvPr>
        </p:nvGraphicFramePr>
        <p:xfrm>
          <a:off x="2454034" y="1389646"/>
          <a:ext cx="2088232" cy="35636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82026" y="1024898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유니코드 문자표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10685"/>
              </p:ext>
            </p:extLst>
          </p:nvPr>
        </p:nvGraphicFramePr>
        <p:xfrm>
          <a:off x="4902306" y="1389646"/>
          <a:ext cx="2088232" cy="35636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07647"/>
              </p:ext>
            </p:extLst>
          </p:nvPr>
        </p:nvGraphicFramePr>
        <p:xfrm>
          <a:off x="7422586" y="1389646"/>
          <a:ext cx="2088232" cy="356361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코드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9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382026" y="5164115"/>
            <a:ext cx="2232248" cy="5145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char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=‘A’;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555202" y="5550001"/>
            <a:ext cx="1368152" cy="4344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  65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22050" y="5828740"/>
            <a:ext cx="650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ch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84222" y="5183084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‘A’</a:t>
            </a:r>
            <a:endParaRPr lang="ko-KR" altLang="en-US" sz="1400" b="1" dirty="0"/>
          </a:p>
        </p:txBody>
      </p:sp>
      <p:cxnSp>
        <p:nvCxnSpPr>
          <p:cNvPr id="12" name="구부러진 연결선 11"/>
          <p:cNvCxnSpPr>
            <a:endCxn id="8" idx="0"/>
          </p:cNvCxnSpPr>
          <p:nvPr/>
        </p:nvCxnSpPr>
        <p:spPr>
          <a:xfrm rot="10800000" flipV="1">
            <a:off x="6239278" y="5336973"/>
            <a:ext cx="1044944" cy="21302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382026" y="5846354"/>
            <a:ext cx="2232248" cy="5243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char </a:t>
            </a:r>
            <a:r>
              <a:rPr lang="en-US" altLang="ko-KR" sz="1400" dirty="0" err="1"/>
              <a:t>ch</a:t>
            </a:r>
            <a:r>
              <a:rPr lang="en-US" altLang="ko-KR" sz="1400" dirty="0"/>
              <a:t> =‘</a:t>
            </a:r>
            <a:r>
              <a:rPr lang="ko-KR" altLang="en-US" sz="1400" dirty="0"/>
              <a:t>한</a:t>
            </a:r>
            <a:r>
              <a:rPr lang="en-US" altLang="ko-KR" sz="1400" dirty="0"/>
              <a:t>’;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382026" y="54939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모든데이터는</a:t>
            </a:r>
            <a:r>
              <a:rPr lang="ko-KR" altLang="en-US" sz="1400" b="1" dirty="0" smtClean="0"/>
              <a:t> 숫자이다 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830298" y="578140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문자</a:t>
            </a:r>
            <a:r>
              <a:rPr lang="en-US" altLang="ko-KR" sz="1400" b="1" dirty="0" smtClean="0"/>
              <a:t>-</a:t>
            </a:r>
            <a:r>
              <a:rPr lang="ko-KR" altLang="en-US" sz="1400" b="1" dirty="0" err="1" smtClean="0"/>
              <a:t>인코딩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디코딩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1678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42574" y="2383122"/>
            <a:ext cx="72871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프로그램이 실행되는 동안 변하지 않는 값  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상수라고도 한다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sz="1600" b="1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논리형    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true, false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     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‘a’, ‘</a:t>
            </a:r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한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   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“hello” </a:t>
            </a:r>
          </a:p>
          <a:p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정수형     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40 ,100</a:t>
            </a:r>
          </a:p>
          <a:p>
            <a:r>
              <a:rPr lang="ko-KR" altLang="en-US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실수형</a:t>
            </a:r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24.2</a:t>
            </a:r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4105" y="1245268"/>
            <a:ext cx="52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(</a:t>
            </a:r>
            <a:r>
              <a:rPr lang="ko-KR" altLang="en-US" b="1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리터럴</a:t>
            </a:r>
            <a:r>
              <a:rPr lang="ko-KR" altLang="en-US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literal) =</a:t>
            </a:r>
            <a:r>
              <a:rPr lang="ko-KR" altLang="en-US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 그대로의 </a:t>
            </a:r>
            <a:r>
              <a:rPr lang="en-US" altLang="ko-KR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값자체</a:t>
            </a:r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8751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789" y="1429023"/>
            <a:ext cx="520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리터럴</a:t>
            </a:r>
            <a:r>
              <a:rPr lang="ko-KR" altLang="en-US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도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크기를 갖는다 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상수영역에저장됨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64105" y="1858879"/>
            <a:ext cx="520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nt</a:t>
            </a:r>
            <a:r>
              <a:rPr lang="en-US" altLang="ko-KR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32500;</a:t>
            </a:r>
          </a:p>
          <a:p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979" y="2721991"/>
            <a:ext cx="6803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32500</a:t>
            </a:r>
            <a:r>
              <a:rPr lang="ko-KR" altLang="en-US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이라는 값이 저장</a:t>
            </a:r>
            <a:r>
              <a:rPr lang="en-US" altLang="ko-KR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상수영역</a:t>
            </a:r>
            <a:r>
              <a:rPr lang="en-US" altLang="ko-KR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 저장되고 사용되어짐</a:t>
            </a:r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정수형은 기본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형으로 저장됨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실수형은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기본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double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형으로 저장됨</a:t>
            </a:r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979" y="4523874"/>
            <a:ext cx="52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l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ong  point  =2200000000;  //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오류발생</a:t>
            </a:r>
            <a:endParaRPr lang="en-US" altLang="ko-KR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8295" y="4037876"/>
            <a:ext cx="520967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sz="14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p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oint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라는 변수에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22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억을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저장하려고한다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그러나 오류가 발생됨</a:t>
            </a:r>
            <a:endParaRPr lang="en-US" altLang="ko-KR" sz="14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8295" y="4961206"/>
            <a:ext cx="5209674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22</a:t>
            </a:r>
            <a:r>
              <a:rPr lang="ko-KR" altLang="en-US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억이 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ko-KR" altLang="en-US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형자료형의</a:t>
            </a:r>
            <a:r>
              <a:rPr lang="ko-KR" altLang="en-US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범위를 넘어서기 때문이다</a:t>
            </a:r>
            <a:endParaRPr lang="en-US" altLang="ko-KR" sz="14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long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형 상수로 저장하고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싶을때는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을 붙여야 한다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22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억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리터럴이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상수영역에 저장될 때 문제를 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일으킨다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64105" y="5152295"/>
            <a:ext cx="5209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ong  point  =2200000000L;</a:t>
            </a:r>
          </a:p>
        </p:txBody>
      </p:sp>
    </p:spTree>
    <p:extLst>
      <p:ext uri="{BB962C8B-B14F-4D97-AF65-F5344CB8AC3E}">
        <p14:creationId xmlns:p14="http://schemas.microsoft.com/office/powerpoint/2010/main" val="407953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80317"/>
              </p:ext>
            </p:extLst>
          </p:nvPr>
        </p:nvGraphicFramePr>
        <p:xfrm>
          <a:off x="2677025" y="2623428"/>
          <a:ext cx="6096000" cy="1193800"/>
        </p:xfrm>
        <a:graphic>
          <a:graphicData uri="http://schemas.openxmlformats.org/drawingml/2006/table">
            <a:tbl>
              <a:tblPr lastRow="1">
                <a:tableStyleId>{5940675A-B579-460E-94D1-54222C63F5DA}</a:tableStyleId>
              </a:tblPr>
              <a:tblGrid>
                <a:gridCol w="14182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77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기본형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실제 값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(DATA)</a:t>
                      </a:r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을 저장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참조형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실제값이</a:t>
                      </a:r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있는 공간의</a:t>
                      </a:r>
                      <a:endParaRPr lang="en-US" altLang="ko-KR" sz="1600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주소를 저장한다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</a:t>
                      </a:r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객체와 배열에서 </a:t>
                      </a:r>
                      <a:r>
                        <a:rPr lang="ko-KR" altLang="en-US" sz="160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참조형변수를</a:t>
                      </a:r>
                      <a:r>
                        <a:rPr lang="ko-KR" altLang="en-US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사용한다</a:t>
                      </a:r>
                      <a:r>
                        <a:rPr lang="en-US" altLang="ko-KR" sz="160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)</a:t>
                      </a:r>
                      <a:endParaRPr lang="ko-KR" altLang="en-US" sz="1600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77025" y="4106968"/>
            <a:ext cx="6096000" cy="1296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=90;</a:t>
            </a:r>
          </a:p>
          <a:p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[ ]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= new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[3];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7025" y="1964356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기본형변수와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참조형변수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4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0156"/>
              </p:ext>
            </p:extLst>
          </p:nvPr>
        </p:nvGraphicFramePr>
        <p:xfrm>
          <a:off x="2027820" y="1435207"/>
          <a:ext cx="7560840" cy="3276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논리형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boolean</a:t>
                      </a:r>
                      <a:r>
                        <a:rPr lang="en-US" altLang="ko-KR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(1byte)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true, false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문자형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char (2byte)-</a:t>
                      </a:r>
                      <a:r>
                        <a:rPr lang="en-US" altLang="ko-KR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unicode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‘a’, ‘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한</a:t>
                      </a:r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’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정수형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byte(1byte)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short(2byte)</a:t>
                      </a:r>
                    </a:p>
                    <a:p>
                      <a:pPr latinLnBrk="1"/>
                      <a:r>
                        <a:rPr lang="en-US" altLang="ko-KR" baseline="0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int</a:t>
                      </a:r>
                      <a:r>
                        <a:rPr lang="en-US" altLang="ko-KR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 (4byte)</a:t>
                      </a:r>
                    </a:p>
                    <a:p>
                      <a:pPr latinLnBrk="1"/>
                      <a:r>
                        <a:rPr lang="en-US" altLang="ko-KR" baseline="0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long(8byte)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127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32767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21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억</a:t>
                      </a:r>
                      <a:endParaRPr lang="en-US" altLang="ko-KR" dirty="0" smtClean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922</a:t>
                      </a:r>
                      <a:r>
                        <a:rPr lang="ko-KR" altLang="en-US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경 </a:t>
                      </a:r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922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L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실수형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float (4byte)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double</a:t>
                      </a:r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(8byte)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23.2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F</a:t>
                      </a:r>
                    </a:p>
                    <a:p>
                      <a:pPr latinLnBrk="1"/>
                      <a:r>
                        <a:rPr lang="en-US" altLang="ko-KR" dirty="0" smtClean="0">
                          <a:latin typeface="HY강B" panose="02030600000101010101" pitchFamily="18" charset="-127"/>
                          <a:ea typeface="HY강B" panose="02030600000101010101" pitchFamily="18" charset="-127"/>
                        </a:rPr>
                        <a:t>23.2</a:t>
                      </a:r>
                      <a:endParaRPr lang="ko-KR" altLang="en-US" dirty="0">
                        <a:latin typeface="HY강B" panose="02030600000101010101" pitchFamily="18" charset="-127"/>
                        <a:ea typeface="HY강B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7917568" y="3049222"/>
                <a:ext cx="1584176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1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schemeClr val="tx1"/>
                    </a:solidFill>
                  </a:rPr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altLang="ko-KR" sz="1400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sz="1400" b="1" dirty="0">
                    <a:solidFill>
                      <a:schemeClr val="tx1"/>
                    </a:solidFill>
                  </a:rPr>
                  <a:t>-1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68" y="3049222"/>
                <a:ext cx="1584176" cy="324036"/>
              </a:xfrm>
              <a:prstGeom prst="rect">
                <a:avLst/>
              </a:prstGeom>
              <a:blipFill rotWithShape="0">
                <a:blip r:embed="rId2"/>
                <a:stretch>
                  <a:fillRect b="-145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7917568" y="3397058"/>
                <a:ext cx="1584176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𝟏𝟐𝟖</m:t>
                      </m:r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altLang="ko-KR" sz="1400" b="1" i="1">
                          <a:solidFill>
                            <a:schemeClr val="tx1"/>
                          </a:solidFill>
                          <a:latin typeface="Cambria Math"/>
                        </a:rPr>
                        <m:t>𝟏𝟐𝟕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568" y="3397058"/>
                <a:ext cx="1584176" cy="3240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2027820" y="5097842"/>
            <a:ext cx="2304256" cy="1233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=90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double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=45.77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char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=‘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d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’;</a:t>
            </a:r>
          </a:p>
          <a:p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oolean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d=true;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9544" y="5163208"/>
            <a:ext cx="792088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90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1224" y="5901517"/>
            <a:ext cx="64807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endParaRPr lang="ko-KR" altLang="en-US" sz="14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39290" y="5163208"/>
            <a:ext cx="1584176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45.77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9416" y="5901517"/>
            <a:ext cx="64807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endParaRPr lang="ko-KR" altLang="en-US" sz="14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709656" y="5157220"/>
            <a:ext cx="7200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‘d’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65640" y="5901517"/>
            <a:ext cx="64807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</a:t>
            </a:r>
            <a:endParaRPr lang="ko-KR" altLang="en-US" sz="14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0831" y="741839"/>
            <a:ext cx="458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크기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해석의 도구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15926" y="5121180"/>
            <a:ext cx="720080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true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15926" y="5901516"/>
            <a:ext cx="648072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</a:t>
            </a:r>
            <a:endParaRPr lang="ko-KR" altLang="en-US" sz="14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95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436395" y="2685220"/>
            <a:ext cx="7416824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문자와 </a:t>
            </a:r>
            <a:r>
              <a:rPr lang="ko-KR" altLang="en-US" b="1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문자열을 구분해서 이야기 합니다</a:t>
            </a:r>
            <a:r>
              <a:rPr lang="en-US" altLang="ko-KR" b="1" dirty="0" smtClean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b="1" dirty="0" smtClean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문자와 문자열은 다르다</a:t>
            </a:r>
            <a:endParaRPr lang="en-US" altLang="ko-KR" b="1" dirty="0" smtClean="0">
              <a:solidFill>
                <a:srgbClr val="C0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b="1" dirty="0" smtClean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b="1" dirty="0">
              <a:solidFill>
                <a:srgbClr val="C0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문자 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:  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문자 하나 </a:t>
            </a:r>
            <a:r>
              <a:rPr lang="en-US" altLang="ko-KR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‘a’  ,’1</a:t>
            </a:r>
            <a:r>
              <a:rPr lang="en-US" altLang="ko-KR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’</a:t>
            </a:r>
          </a:p>
          <a:p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문자열 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문자의 집합  </a:t>
            </a:r>
            <a:r>
              <a:rPr lang="en-US" altLang="ko-KR" sz="2400" dirty="0" smtClean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“hello”</a:t>
            </a:r>
          </a:p>
          <a:p>
            <a:r>
              <a:rPr lang="en-US" altLang="ko-KR" sz="2400" dirty="0" smtClean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문자배열로 처리함</a:t>
            </a:r>
            <a:r>
              <a:rPr lang="en-US" altLang="ko-KR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221" y="2207795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프로그래머에게 문자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2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598" y="1287379"/>
            <a:ext cx="211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형변환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cast )</a:t>
            </a: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자동형변환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명시적형변환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7535" y="3206416"/>
            <a:ext cx="346509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큰변수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작은변수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599" y="3781017"/>
            <a:ext cx="355533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작은변수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=  (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작은변수형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큰변수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3340" y="3206416"/>
            <a:ext cx="42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자동형변환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83340" y="3781017"/>
            <a:ext cx="4271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강제형변환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명시적형변환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5188" y="4836695"/>
            <a:ext cx="40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=98;          //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가능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ouble result  =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9832" y="4763142"/>
            <a:ext cx="40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double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=98.89;   //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불가능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result  =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99909" y="5575274"/>
            <a:ext cx="4054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double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=98.89;</a:t>
            </a: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result  = 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kor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  //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강제형변환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20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7693" y="2057400"/>
            <a:ext cx="5727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5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accent5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정수연산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avg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= 10/3;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double avg2 = 10/3; 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실수연산</a:t>
            </a:r>
            <a:endParaRPr lang="en-US" altLang="ko-KR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double avg3  = 10/ (double)3;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2414" y="2015290"/>
            <a:ext cx="57270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피연산자에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따라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정수연산과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실수연산으로 나뉜다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정수연산의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기본자료형은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이다 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정수연산의 결과는 정수이다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!!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기억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그래서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소수이하의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데이터가 필요하다면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실수연산이 이루어 질 수 있도록 해야 한다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주의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0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088" y="1618247"/>
            <a:ext cx="2111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바이트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8088" y="2048748"/>
            <a:ext cx="291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8bit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로 구성되어 있다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4992" y="1618247"/>
            <a:ext cx="7507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컴퓨터구조에서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의미있는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값을 저장할 수 있는 최소한의 단위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581791"/>
              </p:ext>
            </p:extLst>
          </p:nvPr>
        </p:nvGraphicFramePr>
        <p:xfrm>
          <a:off x="2574994" y="3569549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부호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10505" y="3025055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05" y="3025055"/>
                <a:ext cx="50199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2611" y="3025055"/>
                <a:ext cx="4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611" y="3025055"/>
                <a:ext cx="49705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89022" y="3025055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22" y="3025055"/>
                <a:ext cx="50199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4800" y="3025055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00" y="3025055"/>
                <a:ext cx="50199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23883" y="3025055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83" y="3025055"/>
                <a:ext cx="50199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66801" y="3025055"/>
                <a:ext cx="50199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01" y="3025055"/>
                <a:ext cx="501996" cy="3724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60935" y="3025055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935" y="3025055"/>
                <a:ext cx="50199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61774" y="3025055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i="1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774" y="3025055"/>
                <a:ext cx="50199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56833"/>
              </p:ext>
            </p:extLst>
          </p:nvPr>
        </p:nvGraphicFramePr>
        <p:xfrm>
          <a:off x="2574994" y="4073605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88403"/>
              </p:ext>
            </p:extLst>
          </p:nvPr>
        </p:nvGraphicFramePr>
        <p:xfrm>
          <a:off x="2574994" y="4565275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61148" y="4156910"/>
            <a:ext cx="499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양수</a:t>
            </a:r>
            <a:endParaRPr lang="ko-KR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961148" y="4644189"/>
            <a:ext cx="499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음수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2784580" y="5280794"/>
            <a:ext cx="163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-128  ~ 127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28650" y="5311572"/>
            <a:ext cx="163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0~255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61148" y="5219239"/>
            <a:ext cx="499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값의 범위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5985709" y="5219239"/>
            <a:ext cx="920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 smtClean="0"/>
          </a:p>
          <a:p>
            <a:r>
              <a:rPr lang="ko-KR" altLang="en-US" sz="1000" dirty="0" err="1" smtClean="0"/>
              <a:t>부호없는</a:t>
            </a:r>
            <a:endParaRPr lang="en-US" altLang="ko-KR" sz="1000" dirty="0" smtClean="0"/>
          </a:p>
          <a:p>
            <a:r>
              <a:rPr lang="ko-KR" altLang="en-US" sz="1000" dirty="0" smtClean="0"/>
              <a:t>값의 범위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7767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791</Words>
  <Application>Microsoft Office PowerPoint</Application>
  <PresentationFormat>와이드스크린</PresentationFormat>
  <Paragraphs>287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HY강B</vt:lpstr>
      <vt:lpstr>HY강M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jooyeon</dc:creator>
  <cp:lastModifiedBy>jooyeon</cp:lastModifiedBy>
  <cp:revision>65</cp:revision>
  <dcterms:created xsi:type="dcterms:W3CDTF">2024-08-04T10:04:39Z</dcterms:created>
  <dcterms:modified xsi:type="dcterms:W3CDTF">2024-08-04T13:35:24Z</dcterms:modified>
</cp:coreProperties>
</file>