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259" r:id="rId3"/>
    <p:sldId id="266" r:id="rId4"/>
    <p:sldId id="316" r:id="rId5"/>
    <p:sldId id="275" r:id="rId6"/>
    <p:sldId id="277" r:id="rId7"/>
    <p:sldId id="278" r:id="rId8"/>
    <p:sldId id="327" r:id="rId9"/>
    <p:sldId id="328" r:id="rId10"/>
    <p:sldId id="279" r:id="rId11"/>
    <p:sldId id="281" r:id="rId12"/>
    <p:sldId id="282" r:id="rId13"/>
    <p:sldId id="324" r:id="rId14"/>
    <p:sldId id="325" r:id="rId15"/>
    <p:sldId id="326" r:id="rId16"/>
    <p:sldId id="280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321" r:id="rId27"/>
    <p:sldId id="320" r:id="rId28"/>
    <p:sldId id="317" r:id="rId29"/>
    <p:sldId id="322" r:id="rId30"/>
    <p:sldId id="292" r:id="rId31"/>
    <p:sldId id="293" r:id="rId32"/>
    <p:sldId id="294" r:id="rId33"/>
    <p:sldId id="323" r:id="rId34"/>
    <p:sldId id="295" r:id="rId35"/>
    <p:sldId id="296" r:id="rId36"/>
    <p:sldId id="297" r:id="rId37"/>
    <p:sldId id="312" r:id="rId38"/>
    <p:sldId id="313" r:id="rId39"/>
    <p:sldId id="314" r:id="rId40"/>
    <p:sldId id="318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11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85519-E792-471E-A234-A35EBAFFAB96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CAF1E-CE07-4791-8637-9B58166862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45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2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98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2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6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5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35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93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96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6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C0AA0-9C3F-4AD5-8EB9-9CF2AD0CB80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A1E99-E7A8-4B6B-BC33-FA94E78B0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05424" y="1308290"/>
            <a:ext cx="9839095" cy="44043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상속</a:t>
            </a:r>
            <a:r>
              <a:rPr lang="en-US" altLang="ko-KR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Inheritance)</a:t>
            </a:r>
          </a:p>
          <a:p>
            <a:endParaRPr lang="en-US" altLang="ko-KR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Super class: </a:t>
            </a:r>
            <a:r>
              <a:rPr lang="ko-KR" altLang="en-US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상속해 주는 </a:t>
            </a:r>
            <a:r>
              <a:rPr lang="en-US" altLang="ko-KR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sub class : </a:t>
            </a:r>
            <a:r>
              <a:rPr lang="ko-KR" altLang="en-US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상속받는  </a:t>
            </a:r>
            <a:r>
              <a:rPr lang="en-US" altLang="ko-KR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</a:p>
          <a:p>
            <a:pPr marL="342900" indent="-342900">
              <a:buAutoNum type="arabicPeriod" startAt="2"/>
            </a:pPr>
            <a:r>
              <a:rPr lang="ko-KR" altLang="en-US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모든 </a:t>
            </a:r>
            <a:r>
              <a:rPr lang="en-US" altLang="ko-KR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</a:t>
            </a:r>
            <a:r>
              <a:rPr lang="ko-KR" altLang="en-US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object class</a:t>
            </a:r>
            <a:r>
              <a:rPr lang="ko-KR" altLang="en-US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로 부터 상속 받는다</a:t>
            </a:r>
            <a:r>
              <a:rPr lang="en-US" altLang="ko-KR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AutoNum type="arabicPeriod" startAt="2"/>
            </a:pPr>
            <a:r>
              <a:rPr lang="ko-KR" altLang="en-US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단일 </a:t>
            </a:r>
            <a:r>
              <a:rPr lang="ko-KR" altLang="en-US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상속만 </a:t>
            </a:r>
            <a:r>
              <a:rPr lang="ko-KR" altLang="en-US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가능</a:t>
            </a:r>
            <a:endParaRPr lang="en-US" altLang="ko-KR" b="1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부모클래스의 모든 것을 상속받는다 </a:t>
            </a:r>
            <a:endParaRPr lang="en-US" altLang="ko-KR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형식</a:t>
            </a:r>
            <a:r>
              <a:rPr lang="en-US" altLang="ko-KR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&gt;  class </a:t>
            </a:r>
            <a:r>
              <a:rPr lang="en-US" altLang="ko-KR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sub</a:t>
            </a:r>
            <a:r>
              <a:rPr lang="ko-KR" altLang="en-US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클래스명</a:t>
            </a:r>
            <a:r>
              <a:rPr lang="ko-KR" altLang="en-US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extends   super</a:t>
            </a:r>
            <a:r>
              <a:rPr lang="ko-KR" altLang="en-US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클래스명</a:t>
            </a:r>
            <a:r>
              <a:rPr lang="ko-KR" altLang="en-US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3832" y="1412776"/>
            <a:ext cx="31983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업캐스팅</a:t>
            </a:r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75270" y="2564905"/>
            <a:ext cx="721543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자식객체는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부모형</a:t>
            </a:r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참조변수에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담을 수 있다</a:t>
            </a:r>
            <a:endParaRPr lang="en-US" altLang="ko-K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7664355" y="5477577"/>
            <a:ext cx="936104" cy="9361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사과</a:t>
            </a:r>
          </a:p>
        </p:txBody>
      </p:sp>
      <p:sp>
        <p:nvSpPr>
          <p:cNvPr id="5" name="순서도: 연결자 4"/>
          <p:cNvSpPr/>
          <p:nvPr/>
        </p:nvSpPr>
        <p:spPr>
          <a:xfrm>
            <a:off x="7608168" y="4581128"/>
            <a:ext cx="936104" cy="9361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딸기</a:t>
            </a:r>
          </a:p>
        </p:txBody>
      </p:sp>
      <p:sp>
        <p:nvSpPr>
          <p:cNvPr id="6" name="순서도: 연결자 5"/>
          <p:cNvSpPr/>
          <p:nvPr/>
        </p:nvSpPr>
        <p:spPr>
          <a:xfrm>
            <a:off x="8688288" y="5049180"/>
            <a:ext cx="936104" cy="936104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HY강B" panose="02030600000101010101" pitchFamily="18" charset="-127"/>
                <a:ea typeface="HY강B" panose="02030600000101010101" pitchFamily="18" charset="-127"/>
              </a:rPr>
              <a:t>복숭아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23692" y="5221024"/>
            <a:ext cx="223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과일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5127585" y="5428527"/>
            <a:ext cx="1886673" cy="4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0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8084" y="2780929"/>
            <a:ext cx="9065302" cy="954107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사과를 과일이라고 부를 수 있다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그러나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과일이라고 부르는 순간 과일의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공통성질만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알 수 있다</a:t>
            </a:r>
            <a:r>
              <a:rPr lang="en-US" altLang="ko-K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15864" y="4594595"/>
            <a:ext cx="6309741" cy="523220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자료형은</a:t>
            </a:r>
            <a:r>
              <a:rPr lang="ko-KR" altLang="en-US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크기와 해석방법을 결정한다</a:t>
            </a:r>
            <a:endParaRPr lang="en-US" altLang="ko-KR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2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7" y="1196752"/>
            <a:ext cx="3348991" cy="301409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639616" y="5229200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7648" y="594928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744692" y="5227200"/>
            <a:ext cx="648072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96720" y="58906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과일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3323692" y="3933056"/>
            <a:ext cx="1836204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0"/>
          </p:cNvCxnSpPr>
          <p:nvPr/>
        </p:nvCxnSpPr>
        <p:spPr>
          <a:xfrm flipH="1" flipV="1">
            <a:off x="5449224" y="3933056"/>
            <a:ext cx="1619504" cy="129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7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1172" y="692696"/>
            <a:ext cx="3456384" cy="37444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class A{</a:t>
            </a:r>
          </a:p>
          <a:p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a=5, b=2;</a:t>
            </a:r>
          </a:p>
          <a:p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void sum( )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a+b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}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91944" y="691580"/>
            <a:ext cx="3456384" cy="374441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class B extends A{</a:t>
            </a:r>
          </a:p>
          <a:p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c=10 ,d=2;          </a:t>
            </a:r>
          </a:p>
          <a:p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void minus( )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c-d);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}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41600" y="4581128"/>
            <a:ext cx="3923928" cy="2016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TestMain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public static void main( String[]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B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 new B();</a:t>
            </a:r>
          </a:p>
          <a:p>
            <a:pPr lvl="1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b.sum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 ;</a:t>
            </a:r>
          </a:p>
          <a:p>
            <a:pPr lvl="1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b.minus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65528" y="4581128"/>
            <a:ext cx="4740708" cy="20162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TestMain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public static void main( String[]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A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b = new B();</a:t>
            </a:r>
          </a:p>
          <a:p>
            <a:pPr lvl="1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b.sum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 ; </a:t>
            </a:r>
          </a:p>
          <a:p>
            <a:pPr lvl="1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//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b.minus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 </a:t>
            </a:r>
            <a:r>
              <a:rPr lang="ko-KR" altLang="en-US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호출할 수 없다</a:t>
            </a:r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endParaRPr lang="en-US" altLang="ko-KR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392716" y="3068960"/>
            <a:ext cx="2572231" cy="1512168"/>
          </a:xfrm>
          <a:prstGeom prst="wedgeRoundRectCallout">
            <a:avLst>
              <a:gd name="adj1" fmla="val -58282"/>
              <a:gd name="adj2" fmla="val 10565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부모형으로</a:t>
            </a:r>
            <a:r>
              <a:rPr lang="ko-KR" altLang="en-US" sz="1400" b="1" dirty="0">
                <a:solidFill>
                  <a:schemeClr val="tx1"/>
                </a:solidFill>
              </a:rPr>
              <a:t> 받은 경우 </a:t>
            </a:r>
            <a:r>
              <a:rPr lang="ko-KR" altLang="en-US" sz="1400" b="1" dirty="0" err="1">
                <a:solidFill>
                  <a:schemeClr val="tx1"/>
                </a:solidFill>
              </a:rPr>
              <a:t>부모꺼만</a:t>
            </a:r>
            <a:r>
              <a:rPr lang="ko-KR" altLang="en-US" sz="1400" b="1" dirty="0">
                <a:solidFill>
                  <a:schemeClr val="tx1"/>
                </a:solidFill>
              </a:rPr>
              <a:t> 호출할 수 있다</a:t>
            </a:r>
            <a:r>
              <a:rPr lang="en-US" altLang="ko-KR" sz="1600" b="1" dirty="0">
                <a:solidFill>
                  <a:schemeClr val="tx1"/>
                </a:solidFill>
              </a:rPr>
              <a:t>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도넛 9"/>
          <p:cNvSpPr/>
          <p:nvPr/>
        </p:nvSpPr>
        <p:spPr>
          <a:xfrm>
            <a:off x="3551536" y="5733256"/>
            <a:ext cx="384224" cy="390010"/>
          </a:xfrm>
          <a:prstGeom prst="donu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곱셈 기호 10"/>
          <p:cNvSpPr/>
          <p:nvPr/>
        </p:nvSpPr>
        <p:spPr>
          <a:xfrm>
            <a:off x="8976320" y="5733256"/>
            <a:ext cx="432048" cy="252028"/>
          </a:xfrm>
          <a:prstGeom prst="mathMultiply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10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5" y="620688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상속관계에서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552" y="2276872"/>
            <a:ext cx="7128792" cy="41044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en-US" altLang="ko-KR" sz="24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TestMain</a:t>
            </a:r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public static void main( String[] </a:t>
            </a:r>
            <a:r>
              <a:rPr lang="en-US" altLang="ko-KR" sz="24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lvl="1"/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pPr lvl="1"/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B</a:t>
            </a:r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= </a:t>
            </a:r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B();</a:t>
            </a:r>
          </a:p>
          <a:p>
            <a:pPr lvl="1"/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4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en-US" altLang="ko-KR" sz="24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= </a:t>
            </a:r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new B();</a:t>
            </a:r>
          </a:p>
          <a:p>
            <a:pPr lvl="1"/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</a:p>
          <a:p>
            <a:pPr lvl="1"/>
            <a:r>
              <a:rPr lang="en-US" altLang="ko-KR" sz="2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2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31196" y="1112712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dirty="0" err="1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참조형변수</a:t>
            </a:r>
            <a:endParaRPr lang="en-US" altLang="ko-KR" sz="5400" b="1" dirty="0">
              <a:ln/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671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91544" y="692696"/>
            <a:ext cx="8280920" cy="5688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5" name="직선 연결선 4"/>
          <p:cNvCxnSpPr>
            <a:stCxn id="3" idx="1"/>
            <a:endCxn id="3" idx="3"/>
          </p:cNvCxnSpPr>
          <p:nvPr/>
        </p:nvCxnSpPr>
        <p:spPr>
          <a:xfrm>
            <a:off x="1991544" y="3537012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육면체 8"/>
          <p:cNvSpPr/>
          <p:nvPr/>
        </p:nvSpPr>
        <p:spPr>
          <a:xfrm>
            <a:off x="5807968" y="1772816"/>
            <a:ext cx="2232248" cy="648072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7824192" y="1772816"/>
            <a:ext cx="720080" cy="64807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3592" y="155679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b= new B()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5790616" y="4149080"/>
            <a:ext cx="2232248" cy="648072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7806840" y="4149080"/>
            <a:ext cx="720080" cy="64807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9897" y="373282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a= new B()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 rot="16200000">
            <a:off x="6636060" y="2870419"/>
            <a:ext cx="504056" cy="20162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2600" y="2484707"/>
            <a:ext cx="50405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1704" y="27902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0" name="구부러진 연결선 19"/>
          <p:cNvCxnSpPr/>
          <p:nvPr/>
        </p:nvCxnSpPr>
        <p:spPr>
          <a:xfrm flipV="1">
            <a:off x="4151784" y="2420888"/>
            <a:ext cx="1638832" cy="369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848624" y="4518521"/>
            <a:ext cx="50405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7728" y="48240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flipV="1">
            <a:off x="4352680" y="4797153"/>
            <a:ext cx="1455288" cy="153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대괄호 31"/>
          <p:cNvSpPr/>
          <p:nvPr/>
        </p:nvSpPr>
        <p:spPr>
          <a:xfrm rot="16200000">
            <a:off x="6890377" y="239703"/>
            <a:ext cx="648072" cy="26250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841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51584" y="1256033"/>
            <a:ext cx="7416824" cy="2304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Person p;</a:t>
            </a:r>
          </a:p>
          <a:p>
            <a:r>
              <a:rPr lang="en-US" altLang="ko-KR" sz="3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Student  s= new Student();</a:t>
            </a:r>
          </a:p>
          <a:p>
            <a:r>
              <a:rPr lang="en-US" altLang="ko-KR" sz="3600" dirty="0">
                <a:latin typeface="HY강B" panose="02030600000101010101" pitchFamily="18" charset="-127"/>
                <a:ea typeface="HY강B" panose="02030600000101010101" pitchFamily="18" charset="-127"/>
              </a:rPr>
              <a:t>p=s;</a:t>
            </a:r>
            <a:endParaRPr lang="ko-KR" altLang="en-US" sz="3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11624" y="4478026"/>
            <a:ext cx="64807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531603" y="510273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51984" y="5013176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44072" y="5013176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36160" y="5013176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79976" y="465313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name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44072" y="4653137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id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7574496" y="4632314"/>
            <a:ext cx="974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classNo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2783633" y="5782841"/>
            <a:ext cx="648072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486401" y="6317992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</a:t>
            </a:r>
            <a:endParaRPr lang="ko-KR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699956" y="5695189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500</a:t>
            </a:r>
            <a:endParaRPr lang="ko-KR" altLang="en-US" sz="1200" dirty="0"/>
          </a:p>
        </p:txBody>
      </p:sp>
      <p:cxnSp>
        <p:nvCxnSpPr>
          <p:cNvPr id="23" name="구부러진 연결선 22"/>
          <p:cNvCxnSpPr>
            <a:endCxn id="3" idx="3"/>
          </p:cNvCxnSpPr>
          <p:nvPr/>
        </p:nvCxnSpPr>
        <p:spPr>
          <a:xfrm rot="10800000">
            <a:off x="3359696" y="4838066"/>
            <a:ext cx="2520280" cy="7977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/>
          <p:nvPr/>
        </p:nvCxnSpPr>
        <p:spPr>
          <a:xfrm rot="10800000" flipV="1">
            <a:off x="3428157" y="5969370"/>
            <a:ext cx="2378754" cy="5541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855641" y="4688028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500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924099" y="596937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500</a:t>
            </a:r>
            <a:endParaRPr lang="ko-KR" altLang="en-US" sz="1200" dirty="0"/>
          </a:p>
        </p:txBody>
      </p:sp>
      <p:sp>
        <p:nvSpPr>
          <p:cNvPr id="32" name="아래쪽 화살표 31"/>
          <p:cNvSpPr/>
          <p:nvPr/>
        </p:nvSpPr>
        <p:spPr>
          <a:xfrm>
            <a:off x="7600242" y="5964884"/>
            <a:ext cx="432048" cy="349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578247" y="6382790"/>
            <a:ext cx="198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인스턴스</a:t>
            </a:r>
          </a:p>
        </p:txBody>
      </p:sp>
      <p:sp>
        <p:nvSpPr>
          <p:cNvPr id="26" name="오른쪽 대괄호 25"/>
          <p:cNvSpPr/>
          <p:nvPr/>
        </p:nvSpPr>
        <p:spPr>
          <a:xfrm rot="16200000">
            <a:off x="6587407" y="3769293"/>
            <a:ext cx="238576" cy="15149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6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557" y="181471"/>
            <a:ext cx="2537269" cy="22640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550" y="4463456"/>
            <a:ext cx="1862336" cy="18623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85384" y="109683"/>
            <a:ext cx="6482962" cy="21131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class Person{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String name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  //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String id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      //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주민번호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public Person(String name, String id){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this.name =name;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this.id = id;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85384" y="2214368"/>
            <a:ext cx="6482962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class Student extends Person{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classNo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    //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public Student(String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name, String id,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classNo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){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    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super(name , id);   //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부모의 </a:t>
            </a:r>
            <a:r>
              <a:rPr lang="ko-KR" altLang="en-US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호출</a:t>
            </a:r>
            <a:endParaRPr lang="en-US" altLang="ko-KR" sz="1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this.classNo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</a:t>
            </a:r>
            <a:r>
              <a:rPr lang="en-US" altLang="ko-KR" sz="1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classNo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;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  <a:endParaRPr lang="ko-KR" altLang="en-US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5384" y="4427066"/>
            <a:ext cx="6522166" cy="23762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class Student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UpcastingEx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public static void main(String[]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){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4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Student s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= new Student(“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홍길동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 ,”090111” , 3);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Person p;</a:t>
            </a: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p=s;   //</a:t>
            </a:r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코드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ok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en-US" altLang="ko-KR" sz="1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}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69231" y="2816932"/>
            <a:ext cx="720080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689311" y="2810372"/>
            <a:ext cx="720080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431298" y="2810372"/>
            <a:ext cx="720080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775520" y="238065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name</a:t>
            </a:r>
            <a:endParaRPr lang="ko-KR" alt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2725315" y="2380656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id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465855" y="2380656"/>
            <a:ext cx="8295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/>
              <a:t>classNo</a:t>
            </a:r>
            <a:endParaRPr lang="ko-KR" altLang="en-US" sz="1100" dirty="0"/>
          </a:p>
        </p:txBody>
      </p:sp>
      <p:sp>
        <p:nvSpPr>
          <p:cNvPr id="17" name="직사각형 16"/>
          <p:cNvSpPr/>
          <p:nvPr/>
        </p:nvSpPr>
        <p:spPr>
          <a:xfrm>
            <a:off x="4360216" y="3844877"/>
            <a:ext cx="339893" cy="4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737312" y="4234299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</a:t>
            </a:r>
            <a:endParaRPr lang="ko-KR" altLang="en-US" sz="1100" dirty="0"/>
          </a:p>
        </p:txBody>
      </p:sp>
      <p:sp>
        <p:nvSpPr>
          <p:cNvPr id="19" name="직사각형 18"/>
          <p:cNvSpPr/>
          <p:nvPr/>
        </p:nvSpPr>
        <p:spPr>
          <a:xfrm>
            <a:off x="1799285" y="3899927"/>
            <a:ext cx="339893" cy="48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775520" y="4315811"/>
            <a:ext cx="6480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</a:t>
            </a:r>
            <a:endParaRPr lang="ko-KR" altLang="en-US" sz="1100" dirty="0"/>
          </a:p>
        </p:txBody>
      </p:sp>
      <p:cxnSp>
        <p:nvCxnSpPr>
          <p:cNvPr id="22" name="구부러진 연결선 21"/>
          <p:cNvCxnSpPr/>
          <p:nvPr/>
        </p:nvCxnSpPr>
        <p:spPr>
          <a:xfrm rot="10800000">
            <a:off x="2074908" y="3607703"/>
            <a:ext cx="2431354" cy="18575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/>
          <p:nvPr/>
        </p:nvCxnSpPr>
        <p:spPr>
          <a:xfrm rot="5400000" flipH="1" flipV="1">
            <a:off x="1723010" y="3653707"/>
            <a:ext cx="320350" cy="1720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91744" y="260648"/>
            <a:ext cx="7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9578" y="5000634"/>
            <a:ext cx="71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학생</a:t>
            </a:r>
          </a:p>
        </p:txBody>
      </p:sp>
      <p:sp>
        <p:nvSpPr>
          <p:cNvPr id="3" name="오른쪽 대괄호 2"/>
          <p:cNvSpPr/>
          <p:nvPr/>
        </p:nvSpPr>
        <p:spPr>
          <a:xfrm rot="16200000">
            <a:off x="2378938" y="1709458"/>
            <a:ext cx="571051" cy="141784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77525" y="6409794"/>
            <a:ext cx="451277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상속관계에서 </a:t>
            </a:r>
            <a:r>
              <a:rPr lang="ko-KR" alt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생성자</a:t>
            </a:r>
            <a:r>
              <a:rPr lang="ko-KR" alt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호출 순서</a:t>
            </a:r>
            <a:endParaRPr lang="en-US" altLang="ko-KR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950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676665" y="1772816"/>
            <a:ext cx="4764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생각해 봅시다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59929" y="3284985"/>
            <a:ext cx="6747360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전화기 넘어 상대에게 과일을 </a:t>
            </a:r>
            <a:endParaRPr lang="en-US" altLang="ko-K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먹는다라고</a:t>
            </a:r>
            <a:endParaRPr lang="en-US" altLang="ko-K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하면 상대는 내가 먹는 사과의 모든 </a:t>
            </a:r>
            <a:endParaRPr lang="en-US" altLang="ko-K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특성을 알 수 있나요</a:t>
            </a:r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그냥 과일의 특성만을 알 수 있죠</a:t>
            </a:r>
            <a:endParaRPr lang="en-US" altLang="ko-KR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581561" y="555067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업캐스팅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603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894073" y="2470027"/>
            <a:ext cx="668965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부모형으로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다루게 되면 </a:t>
            </a:r>
            <a:endParaRPr lang="en-US" altLang="ko-KR" sz="4000" b="1" dirty="0" smtClean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4000" b="1" dirty="0" err="1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부모형으로</a:t>
            </a:r>
            <a:r>
              <a:rPr lang="ko-KR" altLang="en-US" sz="40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의미가 </a:t>
            </a:r>
            <a:r>
              <a:rPr lang="ko-KR" alt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축소된다</a:t>
            </a:r>
            <a:r>
              <a:rPr lang="en-US" altLang="ko-KR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185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66887" y="601041"/>
            <a:ext cx="8940983" cy="583264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java.awt.Color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import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java.awt.Frame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WindowTest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extends Frame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public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WindowTest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()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this.setSize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(300, 400);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this.setVisible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(true);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this.setBackground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Color.</a:t>
            </a:r>
            <a:r>
              <a:rPr lang="en-US" altLang="ko-KR" sz="1600" i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YELLOW</a:t>
            </a:r>
            <a:r>
              <a:rPr lang="en-US" altLang="ko-KR" sz="1600" i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}</a:t>
            </a: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public static void main(String[]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{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WindowTest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m= new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WindowTest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();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005204" y="1119682"/>
            <a:ext cx="34259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Frame 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클래스를 상속받아서</a:t>
            </a:r>
            <a:endParaRPr lang="en-US" altLang="ko-K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sz="20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윈도우창을</a:t>
            </a:r>
            <a:r>
              <a:rPr lang="ko-KR" alt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하나 만들자</a:t>
            </a:r>
            <a:endParaRPr lang="en-US" altLang="ko-KR" sz="20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974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42224" y="2145099"/>
            <a:ext cx="488787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잊지말자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크기</a:t>
            </a:r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해석방법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780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08" y="4216261"/>
            <a:ext cx="2975571" cy="185973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27" y="4174019"/>
            <a:ext cx="2160240" cy="19442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117" y="4164892"/>
            <a:ext cx="2902843" cy="21836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18887" y="1001235"/>
            <a:ext cx="10081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과일</a:t>
            </a:r>
          </a:p>
        </p:txBody>
      </p:sp>
      <p:cxnSp>
        <p:nvCxnSpPr>
          <p:cNvPr id="7" name="직선 화살표 연결선 6"/>
          <p:cNvCxnSpPr>
            <a:stCxn id="12" idx="0"/>
          </p:cNvCxnSpPr>
          <p:nvPr/>
        </p:nvCxnSpPr>
        <p:spPr>
          <a:xfrm flipH="1" flipV="1">
            <a:off x="5594073" y="1548293"/>
            <a:ext cx="51183" cy="1903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14" idx="0"/>
          </p:cNvCxnSpPr>
          <p:nvPr/>
        </p:nvCxnSpPr>
        <p:spPr>
          <a:xfrm flipH="1" flipV="1">
            <a:off x="5913748" y="1548294"/>
            <a:ext cx="3304983" cy="183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13" idx="0"/>
          </p:cNvCxnSpPr>
          <p:nvPr/>
        </p:nvCxnSpPr>
        <p:spPr>
          <a:xfrm flipV="1">
            <a:off x="2603635" y="1544439"/>
            <a:ext cx="2599802" cy="1907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141199" y="3451723"/>
            <a:ext cx="10081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사과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099579" y="3451723"/>
            <a:ext cx="10081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딸기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714674" y="3384530"/>
            <a:ext cx="1008112" cy="576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복숭아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55850" y="1344384"/>
            <a:ext cx="139974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000" b="1" dirty="0" err="1">
                <a:ln/>
                <a:solidFill>
                  <a:schemeClr val="accent4"/>
                </a:solidFill>
              </a:rPr>
              <a:t>U</a:t>
            </a:r>
            <a:r>
              <a:rPr lang="en-US" altLang="ko-KR" sz="2000" b="1" cap="none" spc="0" dirty="0" err="1" smtClean="0">
                <a:ln/>
                <a:solidFill>
                  <a:schemeClr val="accent4"/>
                </a:solidFill>
                <a:effectLst/>
              </a:rPr>
              <a:t>pcasting</a:t>
            </a:r>
            <a:endParaRPr lang="en-US" altLang="ko-KR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133336" y="1333078"/>
            <a:ext cx="217078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000" b="1" cap="none" spc="0" dirty="0" err="1" smtClean="0">
                <a:ln/>
                <a:solidFill>
                  <a:schemeClr val="accent4"/>
                </a:solidFill>
                <a:effectLst/>
              </a:rPr>
              <a:t>Downcasting</a:t>
            </a:r>
            <a:r>
              <a:rPr lang="en-US" altLang="ko-KR" sz="2000" b="1" cap="none" spc="0" dirty="0" smtClean="0">
                <a:ln/>
                <a:solidFill>
                  <a:schemeClr val="accent4"/>
                </a:solidFill>
                <a:effectLst/>
              </a:rPr>
              <a:t>  ??</a:t>
            </a:r>
            <a:endParaRPr lang="en-US" altLang="ko-KR" sz="2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4631" y="564951"/>
            <a:ext cx="264687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상속관계에서</a:t>
            </a:r>
            <a:endParaRPr lang="en-US" altLang="ko-KR" sz="2000" b="1" spc="50" dirty="0" smtClean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타입변환이 가능하다</a:t>
            </a:r>
            <a:endParaRPr lang="en-US" altLang="ko-KR" sz="2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62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947764"/>
            <a:ext cx="1993404" cy="19934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281294"/>
            <a:ext cx="2592710" cy="1643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3355256"/>
            <a:ext cx="2381250" cy="158591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071664" y="2443708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63952" y="2385212"/>
            <a:ext cx="1080120" cy="320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고양이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832304" y="2463719"/>
            <a:ext cx="1080120" cy="320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늑대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383684" y="5013176"/>
            <a:ext cx="3062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그래서 </a:t>
            </a:r>
            <a:r>
              <a:rPr lang="en-US" altLang="ko-K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25948" y="5301208"/>
            <a:ext cx="3510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어떤 </a:t>
            </a:r>
            <a:r>
              <a:rPr lang="ko-KR" alt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잇점</a:t>
            </a:r>
            <a:r>
              <a:rPr lang="en-US" altLang="ko-K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663952" y="476672"/>
            <a:ext cx="9361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animal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4" idx="0"/>
          </p:cNvCxnSpPr>
          <p:nvPr/>
        </p:nvCxnSpPr>
        <p:spPr>
          <a:xfrm flipH="1" flipV="1">
            <a:off x="6744072" y="878012"/>
            <a:ext cx="2628292" cy="158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204012" y="1193833"/>
            <a:ext cx="0" cy="119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endCxn id="17" idx="1"/>
          </p:cNvCxnSpPr>
          <p:nvPr/>
        </p:nvCxnSpPr>
        <p:spPr>
          <a:xfrm flipV="1">
            <a:off x="3287688" y="764704"/>
            <a:ext cx="2376264" cy="169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985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4099892"/>
            <a:ext cx="1993404" cy="19934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4433422"/>
            <a:ext cx="2592710" cy="1643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4507384"/>
            <a:ext cx="2381250" cy="15859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71664" y="3595836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63952" y="3537340"/>
            <a:ext cx="1080120" cy="320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고양이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2304" y="3615847"/>
            <a:ext cx="1080120" cy="320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늑대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19536" y="4431252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42094" y="4431252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81406" y="4412555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484093" y="1124744"/>
            <a:ext cx="9361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animal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3287688" y="1719033"/>
            <a:ext cx="2566342" cy="179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6023993" y="1700808"/>
            <a:ext cx="72219" cy="172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0"/>
          </p:cNvCxnSpPr>
          <p:nvPr/>
        </p:nvCxnSpPr>
        <p:spPr>
          <a:xfrm flipH="1" flipV="1">
            <a:off x="6096212" y="1772816"/>
            <a:ext cx="3276152" cy="184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6942094" y="1232756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</a:p>
        </p:txBody>
      </p:sp>
    </p:spTree>
    <p:extLst>
      <p:ext uri="{BB962C8B-B14F-4D97-AF65-F5344CB8AC3E}">
        <p14:creationId xmlns:p14="http://schemas.microsoft.com/office/powerpoint/2010/main" val="2504062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2803748"/>
            <a:ext cx="1993404" cy="19934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3137278"/>
            <a:ext cx="2592710" cy="16434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3211240"/>
            <a:ext cx="2381250" cy="1585913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071664" y="2299692"/>
            <a:ext cx="648072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63952" y="2241196"/>
            <a:ext cx="1080120" cy="320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고양이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832304" y="2319703"/>
            <a:ext cx="1080120" cy="3200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늑대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19536" y="3135108"/>
            <a:ext cx="648072" cy="1324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  <a:endParaRPr lang="en-US" altLang="ko-KR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멍멍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942094" y="3135108"/>
            <a:ext cx="648072" cy="1324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  <a:endParaRPr lang="en-US" altLang="ko-KR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야옹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9881406" y="3116411"/>
            <a:ext cx="648072" cy="1343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  <a:endParaRPr lang="en-US" altLang="ko-KR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아우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~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11987" y="5366055"/>
            <a:ext cx="68339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HY강B" panose="02030600000101010101" pitchFamily="18" charset="-127"/>
                <a:ea typeface="HY강B" panose="02030600000101010101" pitchFamily="18" charset="-127"/>
              </a:rPr>
              <a:t>각 각에 맞게 </a:t>
            </a:r>
            <a:r>
              <a:rPr lang="ko-KR" alt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HY강B" panose="02030600000101010101" pitchFamily="18" charset="-127"/>
                <a:ea typeface="HY강B" panose="02030600000101010101" pitchFamily="18" charset="-127"/>
              </a:rPr>
              <a:t>오버라이딩</a:t>
            </a:r>
            <a:r>
              <a:rPr lang="ko-KR" alt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HY강B" panose="02030600000101010101" pitchFamily="18" charset="-127"/>
                <a:ea typeface="HY강B" panose="02030600000101010101" pitchFamily="18" charset="-127"/>
              </a:rPr>
              <a:t> 합니다</a:t>
            </a:r>
            <a:endParaRPr lang="en-US" altLang="ko-KR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663952" y="709881"/>
            <a:ext cx="93610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animal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6618058" y="1309341"/>
            <a:ext cx="2646294" cy="190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6312024" y="1309341"/>
            <a:ext cx="0" cy="774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endCxn id="18" idx="2"/>
          </p:cNvCxnSpPr>
          <p:nvPr/>
        </p:nvCxnSpPr>
        <p:spPr>
          <a:xfrm flipV="1">
            <a:off x="3287688" y="1285945"/>
            <a:ext cx="2844316" cy="1595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780076" y="561609"/>
            <a:ext cx="1861370" cy="7477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  <a:endParaRPr lang="en-US" altLang="ko-KR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동물이 짖는다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9083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68209" y="1886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다형성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257" y="5229200"/>
            <a:ext cx="1296144" cy="129614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153" y="1308420"/>
            <a:ext cx="1564485" cy="9916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031" y="3488234"/>
            <a:ext cx="1297441" cy="86409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25639" y="2996952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동물 짖다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endCxn id="4" idx="1"/>
          </p:cNvCxnSpPr>
          <p:nvPr/>
        </p:nvCxnSpPr>
        <p:spPr>
          <a:xfrm flipV="1">
            <a:off x="4979876" y="1804262"/>
            <a:ext cx="2484276" cy="1840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5015880" y="3645026"/>
            <a:ext cx="2448272" cy="11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4943872" y="4149080"/>
            <a:ext cx="2448272" cy="1812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1624" y="2414501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하나의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메세지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68208" y="2400399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40216" y="4409322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15470" y="6476558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짖다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72264" y="2674041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야옹</a:t>
            </a:r>
            <a:r>
              <a:rPr lang="en-US" altLang="ko-KR" b="1" dirty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~</a:t>
            </a:r>
            <a:endParaRPr lang="ko-KR" altLang="en-US" b="1" dirty="0">
              <a:solidFill>
                <a:srgbClr val="7030A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9255" y="4738736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아우</a:t>
            </a:r>
            <a:r>
              <a:rPr lang="en-US" altLang="ko-KR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~</a:t>
            </a:r>
            <a:endParaRPr lang="ko-KR" altLang="en-US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68308" y="6500952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멍멍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22524" y="1353998"/>
            <a:ext cx="1656184" cy="381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다양한 구현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27648" y="40918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O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ne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message</a:t>
            </a: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Multple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implements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4943872" y="61962"/>
            <a:ext cx="0" cy="6288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919536" y="4149080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0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2356148"/>
            <a:ext cx="3240360" cy="56879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600" b="1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9536" y="2924944"/>
            <a:ext cx="8424936" cy="14401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ko-KR" altLang="en-US" sz="20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상속시</a:t>
            </a:r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super </a:t>
            </a:r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와 </a:t>
            </a:r>
            <a:r>
              <a:rPr lang="en-US" altLang="ko-KR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sub </a:t>
            </a:r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클래스에 똑같은 </a:t>
            </a:r>
            <a:r>
              <a:rPr lang="ko-KR" altLang="en-US" sz="20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메소드가</a:t>
            </a:r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존재하는 것</a:t>
            </a:r>
            <a:endParaRPr lang="en-US" altLang="ko-KR" sz="20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( </a:t>
            </a:r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상속관계에서  부모의 </a:t>
            </a:r>
            <a:r>
              <a:rPr lang="ko-KR" altLang="en-US" sz="20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메소드를</a:t>
            </a:r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자식이 다시 재정의 하는 것</a:t>
            </a:r>
            <a:r>
              <a:rPr lang="en-US" altLang="ko-KR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en-US" altLang="ko-KR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:</a:t>
            </a:r>
            <a:r>
              <a:rPr lang="ko-KR" altLang="en-US" sz="20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overriding</a:t>
            </a:r>
            <a:r>
              <a:rPr lang="ko-KR" altLang="en-US" sz="20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된 </a:t>
            </a:r>
            <a:r>
              <a:rPr lang="ko-KR" altLang="en-US" sz="2000" b="1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메소드가</a:t>
            </a:r>
            <a:r>
              <a:rPr lang="ko-KR" altLang="en-US" sz="20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우선순위를 갖는다</a:t>
            </a:r>
            <a:r>
              <a:rPr lang="en-US" altLang="ko-KR" sz="20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ko-KR" altLang="en-US" sz="20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497554" y="2348160"/>
            <a:ext cx="19014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overriding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36849" y="1894483"/>
            <a:ext cx="4279631" cy="9848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ko-KR" altLang="en-US" sz="2000" b="1" dirty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다른 무엇보다 더 중요한</a:t>
            </a:r>
            <a:r>
              <a:rPr lang="en-US" altLang="ko-KR" sz="2000" b="1" dirty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</a:p>
          <a:p>
            <a:r>
              <a:rPr lang="ko-KR" altLang="en-US" sz="2000" b="1" dirty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최우선시 되는</a:t>
            </a:r>
          </a:p>
          <a:p>
            <a:endParaRPr lang="ko-KR" altLang="en-US" b="1" dirty="0">
              <a:ln/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19536" y="4619134"/>
            <a:ext cx="8424936" cy="1310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상속받으면서 부모의 메서드를 재정의 </a:t>
            </a:r>
            <a:r>
              <a:rPr lang="ko-KR" altLang="en-US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하는것을</a:t>
            </a:r>
            <a:r>
              <a:rPr lang="ko-KR" altLang="en-US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말한다</a:t>
            </a:r>
            <a:r>
              <a:rPr lang="en-US" altLang="ko-KR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72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91544" y="692696"/>
            <a:ext cx="8280920" cy="56886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5" name="직선 연결선 4"/>
          <p:cNvCxnSpPr>
            <a:stCxn id="3" idx="1"/>
            <a:endCxn id="3" idx="3"/>
          </p:cNvCxnSpPr>
          <p:nvPr/>
        </p:nvCxnSpPr>
        <p:spPr>
          <a:xfrm>
            <a:off x="1991544" y="3537012"/>
            <a:ext cx="828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정육면체 8"/>
          <p:cNvSpPr/>
          <p:nvPr/>
        </p:nvSpPr>
        <p:spPr>
          <a:xfrm>
            <a:off x="5807968" y="1772816"/>
            <a:ext cx="2232248" cy="648072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정육면체 9"/>
          <p:cNvSpPr/>
          <p:nvPr/>
        </p:nvSpPr>
        <p:spPr>
          <a:xfrm>
            <a:off x="7824192" y="1772816"/>
            <a:ext cx="720080" cy="64807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3592" y="1556793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b= new B()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5790616" y="4149080"/>
            <a:ext cx="2232248" cy="648072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정육면체 13"/>
          <p:cNvSpPr/>
          <p:nvPr/>
        </p:nvSpPr>
        <p:spPr>
          <a:xfrm>
            <a:off x="7806840" y="4149080"/>
            <a:ext cx="720080" cy="64807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9897" y="373282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a= new B()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 rot="16200000">
            <a:off x="6636060" y="2870419"/>
            <a:ext cx="504056" cy="20162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32600" y="2484707"/>
            <a:ext cx="50405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31704" y="27902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0" name="구부러진 연결선 19"/>
          <p:cNvCxnSpPr/>
          <p:nvPr/>
        </p:nvCxnSpPr>
        <p:spPr>
          <a:xfrm flipV="1">
            <a:off x="4151784" y="2420888"/>
            <a:ext cx="1638832" cy="369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848624" y="4518521"/>
            <a:ext cx="50405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47728" y="482403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4" name="구부러진 연결선 23"/>
          <p:cNvCxnSpPr/>
          <p:nvPr/>
        </p:nvCxnSpPr>
        <p:spPr>
          <a:xfrm flipV="1">
            <a:off x="4352680" y="4797153"/>
            <a:ext cx="1455288" cy="153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대괄호 31"/>
          <p:cNvSpPr/>
          <p:nvPr/>
        </p:nvSpPr>
        <p:spPr>
          <a:xfrm rot="16200000">
            <a:off x="6890377" y="239703"/>
            <a:ext cx="648072" cy="262501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09846" y="2420888"/>
            <a:ext cx="11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40216" y="2420888"/>
            <a:ext cx="11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1561" y="4710689"/>
            <a:ext cx="11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61269" y="4643157"/>
            <a:ext cx="111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888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74265" y="2262432"/>
            <a:ext cx="8280920" cy="43349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158156" y="3272231"/>
            <a:ext cx="653095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부모의 메서드를 자식이 재정의 했다면 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자식의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메서드가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실행된다</a:t>
            </a:r>
            <a:endParaRPr lang="en-US" altLang="ko-KR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5862697" y="5155261"/>
            <a:ext cx="2232248" cy="648072"/>
          </a:xfrm>
          <a:prstGeom prst="cub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7878921" y="5155261"/>
            <a:ext cx="720080" cy="648072"/>
          </a:xfrm>
          <a:prstGeom prst="cub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91978" y="473900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 a= new B()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2" name="오른쪽 대괄호 41"/>
          <p:cNvSpPr/>
          <p:nvPr/>
        </p:nvSpPr>
        <p:spPr>
          <a:xfrm rot="16200000">
            <a:off x="6708141" y="3876600"/>
            <a:ext cx="504056" cy="201622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920705" y="5524702"/>
            <a:ext cx="504056" cy="4320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19809" y="583021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5" name="구부러진 연결선 44"/>
          <p:cNvCxnSpPr/>
          <p:nvPr/>
        </p:nvCxnSpPr>
        <p:spPr>
          <a:xfrm flipV="1">
            <a:off x="4424761" y="5803334"/>
            <a:ext cx="1455288" cy="1534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423633" y="5411005"/>
            <a:ext cx="129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(“A”)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12297" y="5340036"/>
            <a:ext cx="1291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(“B’)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155398" y="6014881"/>
            <a:ext cx="1204299" cy="3917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a.disp</a:t>
            </a:r>
            <a:r>
              <a:rPr lang="en-US" altLang="ko-KR" b="1" dirty="0">
                <a:solidFill>
                  <a:srgbClr val="7030A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  <a:endParaRPr lang="ko-KR" altLang="en-US" b="1" dirty="0">
              <a:solidFill>
                <a:srgbClr val="7030A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705141" y="4110087"/>
            <a:ext cx="1832725" cy="10905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누구의 </a:t>
            </a:r>
            <a:r>
              <a:rPr lang="en-US" altLang="ko-KR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호출될것인가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8" name="직선 화살표 연결선 7"/>
          <p:cNvCxnSpPr>
            <a:endCxn id="4" idx="1"/>
          </p:cNvCxnSpPr>
          <p:nvPr/>
        </p:nvCxnSpPr>
        <p:spPr>
          <a:xfrm flipV="1">
            <a:off x="8917757" y="4655377"/>
            <a:ext cx="787384" cy="31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465144" y="1171219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오버라이딩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69907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03512" y="188640"/>
            <a:ext cx="9165116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class Animal {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public void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{  </a:t>
            </a:r>
            <a:r>
              <a:rPr lang="en-US" altLang="ko-KR" sz="14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동물이 짖는다</a:t>
            </a:r>
            <a:r>
              <a:rPr lang="en-US" altLang="ko-KR" sz="1400" dirty="0">
                <a:latin typeface="HY강B" panose="02030600000101010101" pitchFamily="18" charset="-127"/>
                <a:ea typeface="HY강B" panose="02030600000101010101" pitchFamily="18" charset="-127"/>
              </a:rPr>
              <a:t>");}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03513" y="1556792"/>
            <a:ext cx="4575754" cy="2185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class Cat  extends Animal {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야옹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96709" y="3741907"/>
            <a:ext cx="9165116" cy="31160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Test{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public static void main( String[]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) {    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Cat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cat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new Cat();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c.bark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      //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야옹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~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Dog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dog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= new Dog();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d.bark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   //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멍멍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Animal a = cat;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</a:t>
            </a:r>
            <a:r>
              <a:rPr lang="en-US" altLang="ko-KR" sz="16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a.bark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 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//  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야옹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~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        a = dog;      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    </a:t>
            </a:r>
            <a:r>
              <a:rPr lang="en-US" altLang="ko-KR" sz="16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a.bark</a:t>
            </a:r>
            <a:r>
              <a:rPr lang="en-US" altLang="ko-KR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  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//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멍멍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!</a:t>
            </a:r>
            <a:endParaRPr lang="en-US" altLang="ko-KR" sz="1600" dirty="0" smtClean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폭발 1 5"/>
          <p:cNvSpPr/>
          <p:nvPr/>
        </p:nvSpPr>
        <p:spPr>
          <a:xfrm>
            <a:off x="7480169" y="4222310"/>
            <a:ext cx="1989056" cy="952107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다형성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79267" y="1556792"/>
            <a:ext cx="4589361" cy="21851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Dog 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extends Animal {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(＂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멍멍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00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439816" y="1412776"/>
            <a:ext cx="2304256" cy="1728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클래스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455264" y="4365104"/>
            <a:ext cx="2288809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B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클래스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5591944" y="3140968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6744073" y="3573017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400" b="1" dirty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상속</a:t>
            </a:r>
            <a:endParaRPr lang="en-US" altLang="ko-KR" sz="2400" b="1" dirty="0">
              <a:ln/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6789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6272" y="1416115"/>
            <a:ext cx="527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오버라이딩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규칙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96272" y="2460066"/>
            <a:ext cx="772519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부모의 </a:t>
            </a:r>
            <a:r>
              <a:rPr lang="ko-KR" alt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메소드와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동일한 완벽히 일치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 smtClean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err="1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리턴형</a:t>
            </a:r>
            <a:r>
              <a:rPr lang="ko-KR" altLang="en-US" dirty="0" smtClean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메소드명</a:t>
            </a:r>
            <a:r>
              <a:rPr lang="en-US" altLang="ko-KR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매개변수개수 </a:t>
            </a:r>
            <a:r>
              <a:rPr lang="ko-KR" altLang="en-US" dirty="0" err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자료형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완벽 일치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158159" y="5431986"/>
            <a:ext cx="403347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final, static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, private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은</a:t>
            </a:r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오버라이딩</a:t>
            </a:r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안됨</a:t>
            </a:r>
            <a:endParaRPr lang="en-US" altLang="ko-K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10055" y="3959517"/>
            <a:ext cx="5315879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1"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부모의 </a:t>
            </a:r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접근지정자보다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좁혀 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 algn="ctr"/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오버라이딩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할 수 없다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5383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334793" y="1700809"/>
            <a:ext cx="8045792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부모형으로</a:t>
            </a:r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참조하더라도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5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오버라이딩</a:t>
            </a:r>
            <a:r>
              <a:rPr lang="ko-KR" alt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된것은</a:t>
            </a:r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실제 참조하는 객체의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메소드가</a:t>
            </a:r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호출되는 것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하트 2"/>
          <p:cNvSpPr/>
          <p:nvPr/>
        </p:nvSpPr>
        <p:spPr>
          <a:xfrm rot="20008916">
            <a:off x="2279576" y="2564904"/>
            <a:ext cx="936104" cy="1008112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2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83202" y="2967335"/>
            <a:ext cx="922560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이게 되지 않으면 </a:t>
            </a:r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부모형으로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받는것이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의미가 없다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7614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6375" y="2931856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상속관계에서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호출 순서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6375" y="3553906"/>
            <a:ext cx="447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상속관계에서 </a:t>
            </a:r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접근제어자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protected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9215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03512" y="188640"/>
            <a:ext cx="864096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Animal {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public Animal()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{     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 “Animal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”) ; }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public void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{ 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</a:t>
            </a:r>
            <a:r>
              <a:rPr lang="en-US" altLang="ko-KR" sz="1600" i="1" dirty="0" err="1">
                <a:latin typeface="HY강B" panose="02030600000101010101" pitchFamily="18" charset="-127"/>
                <a:ea typeface="HY강B" panose="02030600000101010101" pitchFamily="18" charset="-127"/>
              </a:rPr>
              <a:t>out.println</a:t>
            </a:r>
            <a:r>
              <a:rPr lang="en-US" altLang="ko-KR" sz="1600" i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(＂</a:t>
            </a:r>
            <a:r>
              <a:rPr lang="ko-KR" altLang="en-US" sz="1600" i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동물이 짖는다</a:t>
            </a:r>
            <a:r>
              <a:rPr lang="en-US" altLang="ko-KR" sz="1600" i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＂);  }</a:t>
            </a:r>
            <a:endParaRPr lang="en-US" altLang="ko-KR" sz="1600" i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93167" y="1700808"/>
            <a:ext cx="8640960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Cat  extends Animal {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Cat() {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("cat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");}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야옹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3167" y="3954151"/>
            <a:ext cx="8640960" cy="2787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Dog  extends Animal{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Dog() {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("dog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");}</a:t>
            </a:r>
          </a:p>
          <a:p>
            <a:pPr lvl="2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bark()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2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멍멍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}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4170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620688"/>
            <a:ext cx="8424936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Wolf extends  Animal{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Wolf() {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늑대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void bike()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아우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~");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983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41217"/>
            <a:ext cx="8712968" cy="6624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public class Poly {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public static void main(String[]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) {			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Cat c = new Cat();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Dog d = new Dog();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Wolf w = new Wolf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c.bark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();   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d.bark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w.bark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   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Animal  a1= new Cat()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;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a1.bark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Animal  a2= new Dog();   a2.bark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                   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Animal  a3= new Wolf;    a3.bark();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//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아래배열로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처리가능함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Animal[]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 = new Animal[3];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[0]= </a:t>
            </a:r>
            <a:r>
              <a:rPr lang="en-US" altLang="ko-KR" sz="16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new 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Cat();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[1] = new Dog();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[2] = new Wolf();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		for(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=0 ;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&lt; 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arr.length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 ;</a:t>
            </a:r>
            <a:r>
              <a:rPr lang="en-US" altLang="ko-KR" sz="1600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++)</a:t>
            </a:r>
          </a:p>
          <a:p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		</a:t>
            </a:r>
            <a:r>
              <a:rPr lang="en-US" altLang="ko-KR" sz="16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arr</a:t>
            </a:r>
            <a:r>
              <a:rPr lang="en-US" altLang="ko-KR" sz="1600" b="1" dirty="0" smtClean="0">
                <a:latin typeface="HY강B" panose="02030600000101010101" pitchFamily="18" charset="-127"/>
                <a:ea typeface="HY강B" panose="02030600000101010101" pitchFamily="18" charset="-127"/>
              </a:rPr>
              <a:t>[</a:t>
            </a:r>
            <a:r>
              <a:rPr lang="en-US" altLang="ko-KR" sz="1600" b="1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latin typeface="HY강B" panose="02030600000101010101" pitchFamily="18" charset="-127"/>
                <a:ea typeface="HY강B" panose="02030600000101010101" pitchFamily="18" charset="-127"/>
              </a:rPr>
              <a:t>].bark();	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폭발 1 2"/>
          <p:cNvSpPr/>
          <p:nvPr/>
        </p:nvSpPr>
        <p:spPr>
          <a:xfrm>
            <a:off x="7428322" y="3353585"/>
            <a:ext cx="3393649" cy="1847653"/>
          </a:xfrm>
          <a:prstGeom prst="irregularSeal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Animal</a:t>
            </a:r>
            <a:r>
              <a:rPr lang="ko-KR" altLang="en-US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형 배열로 관리할 수 있다</a:t>
            </a:r>
            <a:r>
              <a:rPr lang="en-US" altLang="ko-KR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33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21968" y="345489"/>
            <a:ext cx="8136904" cy="62646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Car {</a:t>
            </a:r>
          </a:p>
          <a:p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protected String name;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protected </a:t>
            </a:r>
            <a:r>
              <a:rPr lang="en-US" altLang="ko-KR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velocity;</a:t>
            </a:r>
          </a:p>
          <a:p>
            <a:pPr lvl="2"/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Car() {}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Car(String name, </a:t>
            </a:r>
            <a:r>
              <a:rPr lang="en-US" altLang="ko-KR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velocity)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3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this.name = name;</a:t>
            </a:r>
          </a:p>
          <a:p>
            <a:pPr lvl="3"/>
            <a:r>
              <a:rPr lang="en-US" altLang="ko-KR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this.velocity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 velocity;</a:t>
            </a:r>
          </a:p>
          <a:p>
            <a:pPr lvl="2"/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endParaRPr lang="ko-KR" altLang="en-US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speedUp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	velocity+=1;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자동차 입니다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.");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58219" y="537328"/>
            <a:ext cx="2290713" cy="18853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상속 관계에서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오버라이딩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예시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348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476672"/>
            <a:ext cx="8640960" cy="30243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K5  extends Car{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speedUp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	velocity +=5;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("K5 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 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속도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="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 velocity);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75520" y="3501008"/>
            <a:ext cx="8640960" cy="31683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SantaFeCar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extends Car {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speedUp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	velocity +=10;</a:t>
            </a:r>
          </a:p>
          <a:p>
            <a:pPr lvl="1"/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산타페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입니다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속도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="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  velocity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16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88640"/>
            <a:ext cx="8424936" cy="64087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CarMain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/*Car c = new </a:t>
            </a:r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SantaFeCar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c.speedUp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sz="1600" b="1" dirty="0" err="1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c.disp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endParaRPr lang="ko-KR" altLang="en-US" sz="1600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Car c1= new K5();</a:t>
            </a:r>
          </a:p>
          <a:p>
            <a:pPr lvl="2"/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c1.speedUp();</a:t>
            </a:r>
          </a:p>
          <a:p>
            <a:pPr lvl="2"/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c1.</a:t>
            </a:r>
            <a:r>
              <a:rPr lang="en-US" altLang="ko-KR" sz="1600" b="1" u="sng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disp();</a:t>
            </a:r>
            <a:endParaRPr lang="ko-KR" altLang="en-US" sz="1600" b="1" dirty="0">
              <a:solidFill>
                <a:srgbClr val="0070C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ko-KR" altLang="en-US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*</a:t>
            </a:r>
            <a:r>
              <a:rPr lang="en-US" altLang="ko-KR" sz="1600" b="1" dirty="0">
                <a:solidFill>
                  <a:srgbClr val="0070C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</a:p>
          <a:p>
            <a:pPr lvl="2"/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다형성</a:t>
            </a:r>
            <a:r>
              <a:rPr lang="ko-KR" altLang="en-US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Car</a:t>
            </a:r>
            <a:r>
              <a:rPr lang="en-US" altLang="ko-KR" sz="16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 ] 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 = new Car[2];</a:t>
            </a:r>
          </a:p>
          <a:p>
            <a:pPr lvl="2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c[0]= new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SantaFeCar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c[1]= new K5();</a:t>
            </a:r>
          </a:p>
          <a:p>
            <a:pPr lvl="2"/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for(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=0; 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&lt;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c.length;i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++ )</a:t>
            </a:r>
          </a:p>
          <a:p>
            <a:pPr lvl="2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3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c[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].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speedUp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3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c[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].</a:t>
            </a:r>
            <a:r>
              <a:rPr lang="en-US" altLang="ko-KR" sz="1600" b="1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endParaRPr lang="ko-KR" altLang="en-US" sz="16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24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951418" y="3118648"/>
            <a:ext cx="87142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코드의 </a:t>
            </a:r>
            <a:r>
              <a:rPr lang="ko-KR" altLang="en-US" sz="5400" b="1" dirty="0" smtClean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재사용</a:t>
            </a:r>
            <a:r>
              <a:rPr lang="en-US" altLang="ko-KR" sz="5400" b="1" dirty="0" smtClean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5400" b="1" dirty="0" smtClean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코드 집중화</a:t>
            </a:r>
            <a:endParaRPr lang="en-US" altLang="ko-KR" sz="5400" b="1" dirty="0">
              <a:ln/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51418" y="3947710"/>
            <a:ext cx="84705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dirty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코드의 확장</a:t>
            </a:r>
            <a:r>
              <a:rPr lang="en-US" altLang="ko-KR" sz="5400" b="1" dirty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5400" b="1" dirty="0" smtClean="0">
                <a:ln/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유지보수 용이</a:t>
            </a:r>
            <a:endParaRPr lang="en-US" altLang="ko-KR" sz="5400" b="1" dirty="0">
              <a:ln/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2" y="1766580"/>
            <a:ext cx="30668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상속</a:t>
            </a:r>
            <a:r>
              <a:rPr lang="en-US" altLang="ko-KR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(Inheritance)</a:t>
            </a:r>
            <a:endParaRPr lang="en-US" altLang="ko-KR" sz="32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34829" y="5069003"/>
            <a:ext cx="259237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코드중복</a:t>
            </a:r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제거 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클래스 간결</a:t>
            </a:r>
            <a:endParaRPr lang="en-US" altLang="ko-K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765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24870" y="785527"/>
            <a:ext cx="8927183" cy="16968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44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다형성</a:t>
            </a:r>
            <a:r>
              <a:rPr lang="ko-KR" altLang="en-US" sz="4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예제 숙제</a:t>
            </a:r>
            <a:endParaRPr lang="ko-KR" altLang="en-US" sz="4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14020" y="2969444"/>
            <a:ext cx="1706252" cy="140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과일</a:t>
            </a:r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92511" y="3671741"/>
            <a:ext cx="1706252" cy="140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동물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173039" y="2813901"/>
            <a:ext cx="1706252" cy="1404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고기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772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583833" y="1340768"/>
            <a:ext cx="2335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Object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43775" y="2967336"/>
            <a:ext cx="690445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dirty="0" err="1">
                <a:ln/>
                <a:solidFill>
                  <a:schemeClr val="accent4"/>
                </a:solidFill>
              </a:rPr>
              <a:t>모든클래스에</a:t>
            </a:r>
            <a:r>
              <a:rPr lang="ko-KR" altLang="en-US" sz="5400" b="1" dirty="0">
                <a:ln/>
                <a:solidFill>
                  <a:schemeClr val="accent4"/>
                </a:solidFill>
              </a:rPr>
              <a:t> 강제로 </a:t>
            </a:r>
            <a:endParaRPr lang="en-US" altLang="ko-KR" sz="5400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ko-KR" altLang="en-US" sz="5400" b="1" dirty="0">
                <a:ln/>
                <a:solidFill>
                  <a:schemeClr val="accent4"/>
                </a:solidFill>
              </a:rPr>
              <a:t>상속받는다</a:t>
            </a:r>
            <a:r>
              <a:rPr lang="en-US" altLang="ko-KR" sz="5400" b="1" dirty="0">
                <a:ln/>
                <a:solidFill>
                  <a:schemeClr val="accent4"/>
                </a:solidFill>
              </a:rPr>
              <a:t>.</a:t>
            </a:r>
          </a:p>
          <a:p>
            <a:pPr algn="ctr"/>
            <a:r>
              <a:rPr lang="ko-KR" altLang="en-US" sz="5400" b="1" dirty="0">
                <a:ln/>
                <a:solidFill>
                  <a:schemeClr val="accent4"/>
                </a:solidFill>
              </a:rPr>
              <a:t>최상위 클래스</a:t>
            </a:r>
            <a:endParaRPr lang="en-US" altLang="ko-KR" sz="5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8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- Collection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60648"/>
            <a:ext cx="48768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. 데이터 캡슐화 &amp; 상속 &amp; 이클립스 폰트 바꾸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2969568"/>
            <a:ext cx="4978565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7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.lang 패키지 주요 클래스 계층 구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836712"/>
            <a:ext cx="7013675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4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1196752"/>
            <a:ext cx="7920880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String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toString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boolean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equals(Object)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207568" y="548680"/>
            <a:ext cx="2736304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주요메서드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07568" y="2564904"/>
            <a:ext cx="7920880" cy="36724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Object </a:t>
            </a:r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= new Object();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99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3729" r="83471" b="50203"/>
          <a:stretch/>
        </p:blipFill>
        <p:spPr>
          <a:xfrm>
            <a:off x="2207568" y="692696"/>
            <a:ext cx="6408712" cy="56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80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5560" y="116632"/>
            <a:ext cx="7920880" cy="66247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package parent;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import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child.Cat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import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child.Dog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AnimalTest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public static void main(String[]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 {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Cat c = new Cat();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Dog d = new Dog();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c.bark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d.bark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///////////////////////////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Animal[] animals = new Animal[2];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animals[0]= new Cat();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animals[1]= new Dog();</a:t>
            </a:r>
          </a:p>
          <a:p>
            <a:pPr lvl="2"/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for( Animal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animal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: animals)</a:t>
            </a:r>
          </a:p>
          <a:p>
            <a:pPr lvl="2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animal.bark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3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animal.toString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());</a:t>
            </a:r>
          </a:p>
          <a:p>
            <a:pPr lvl="3"/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(animal);</a:t>
            </a:r>
          </a:p>
          <a:p>
            <a:pPr lvl="1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	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     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471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0"/>
            <a:ext cx="8064896" cy="3356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package child;</a:t>
            </a: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import  parent.*;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 public class Cat extends Animal {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 void bark() {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야옹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  String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toString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	return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"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야옹이 입니다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.";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91544" y="3483204"/>
            <a:ext cx="8064896" cy="3356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package child;</a:t>
            </a: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import parent.*;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 class Dog extends Animal {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 void bark()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	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멍멍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public  String </a:t>
            </a:r>
            <a:r>
              <a:rPr lang="en-US" altLang="ko-KR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toString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() {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	return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"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고양이 입니다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.";</a:t>
            </a:r>
          </a:p>
          <a:p>
            <a:pPr lvl="1"/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736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1196752"/>
            <a:ext cx="8064896" cy="3356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/>
              <a:t>package parent;</a:t>
            </a:r>
            <a:endParaRPr lang="ko-KR" altLang="en-US" b="1" dirty="0"/>
          </a:p>
          <a:p>
            <a:r>
              <a:rPr lang="en-US" altLang="ko-KR" b="1" dirty="0"/>
              <a:t>public class Animal {</a:t>
            </a:r>
          </a:p>
          <a:p>
            <a:endParaRPr lang="ko-KR" altLang="en-US" b="1" dirty="0"/>
          </a:p>
          <a:p>
            <a:pPr lvl="1"/>
            <a:r>
              <a:rPr lang="en-US" altLang="ko-KR" b="1" dirty="0"/>
              <a:t>public void bark()</a:t>
            </a:r>
          </a:p>
          <a:p>
            <a:pPr lvl="1"/>
            <a:r>
              <a:rPr lang="en-US" altLang="ko-KR" b="1" dirty="0"/>
              <a:t>{</a:t>
            </a:r>
          </a:p>
          <a:p>
            <a:pPr lvl="1"/>
            <a:r>
              <a:rPr lang="en-US" altLang="ko-KR" b="1" dirty="0"/>
              <a:t>	</a:t>
            </a:r>
            <a:r>
              <a:rPr lang="en-US" altLang="ko-KR" b="1" dirty="0" err="1"/>
              <a:t>System.out.println</a:t>
            </a:r>
            <a:r>
              <a:rPr lang="en-US" altLang="ko-KR" b="1" dirty="0"/>
              <a:t>("</a:t>
            </a:r>
            <a:r>
              <a:rPr lang="ko-KR" altLang="en-US" b="1" dirty="0"/>
              <a:t>동물이 짖는다</a:t>
            </a:r>
            <a:r>
              <a:rPr lang="en-US" altLang="ko-KR" b="1" dirty="0"/>
              <a:t>");</a:t>
            </a:r>
          </a:p>
          <a:p>
            <a:pPr lvl="1"/>
            <a:r>
              <a:rPr lang="en-US" altLang="ko-KR" b="1" dirty="0"/>
              <a:t>}</a:t>
            </a:r>
          </a:p>
          <a:p>
            <a:endParaRPr lang="ko-KR" altLang="en-US" b="1" dirty="0"/>
          </a:p>
          <a:p>
            <a:r>
              <a:rPr lang="en-US" altLang="ko-KR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4963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148553" y="1828800"/>
            <a:ext cx="5957740" cy="2102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/>
              <a:t>Object </a:t>
            </a:r>
            <a:r>
              <a:rPr lang="ko-KR" altLang="en-US" dirty="0" smtClean="0"/>
              <a:t>클래스  멤버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148553" y="4138366"/>
            <a:ext cx="5957740" cy="11500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p</a:t>
            </a:r>
            <a:r>
              <a:rPr lang="en-US" altLang="ko-KR" b="1" dirty="0" smtClean="0">
                <a:solidFill>
                  <a:srgbClr val="00B0F0"/>
                </a:solidFill>
              </a:rPr>
              <a:t>ublic String  </a:t>
            </a:r>
            <a:r>
              <a:rPr lang="en-US" altLang="ko-KR" b="1" dirty="0" err="1" smtClean="0">
                <a:solidFill>
                  <a:srgbClr val="00B0F0"/>
                </a:solidFill>
              </a:rPr>
              <a:t>toString</a:t>
            </a:r>
            <a:r>
              <a:rPr lang="en-US" altLang="ko-KR" b="1" dirty="0" smtClean="0">
                <a:solidFill>
                  <a:srgbClr val="00B0F0"/>
                </a:solidFill>
              </a:rPr>
              <a:t>()</a:t>
            </a:r>
          </a:p>
          <a:p>
            <a:endParaRPr lang="en-US" altLang="ko-KR" b="1" dirty="0" smtClean="0">
              <a:solidFill>
                <a:srgbClr val="00B0F0"/>
              </a:solidFill>
            </a:endParaRPr>
          </a:p>
          <a:p>
            <a:r>
              <a:rPr lang="en-US" altLang="ko-KR" b="1" dirty="0">
                <a:solidFill>
                  <a:srgbClr val="00B0F0"/>
                </a:solidFill>
              </a:rPr>
              <a:t>public </a:t>
            </a:r>
            <a:r>
              <a:rPr lang="en-US" altLang="ko-KR" b="1" dirty="0" err="1">
                <a:solidFill>
                  <a:srgbClr val="00B0F0"/>
                </a:solidFill>
              </a:rPr>
              <a:t>boolean</a:t>
            </a:r>
            <a:r>
              <a:rPr lang="en-US" altLang="ko-KR" b="1" dirty="0">
                <a:solidFill>
                  <a:srgbClr val="00B0F0"/>
                </a:solidFill>
              </a:rPr>
              <a:t> equals(Object </a:t>
            </a:r>
            <a:r>
              <a:rPr lang="en-US" altLang="ko-KR" b="1" dirty="0" err="1">
                <a:solidFill>
                  <a:srgbClr val="00B0F0"/>
                </a:solidFill>
              </a:rPr>
              <a:t>obj</a:t>
            </a:r>
            <a:r>
              <a:rPr lang="en-US" altLang="ko-KR" b="1" dirty="0" smtClean="0">
                <a:solidFill>
                  <a:srgbClr val="00B0F0"/>
                </a:solidFill>
              </a:rPr>
              <a:t>)</a:t>
            </a:r>
            <a:endParaRPr lang="en-US" altLang="ko-KR" b="1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50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03401" y="476672"/>
            <a:ext cx="50497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상속</a:t>
            </a:r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(Inheritance)</a:t>
            </a:r>
          </a:p>
          <a:p>
            <a:pPr algn="ctr"/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51157" y="1484785"/>
            <a:ext cx="6768752" cy="128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기존의 클래스로 새로운 클래스를 작성하는 것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코드의 재사용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algn="ct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두 클래스를 부모와 자식으로 관계를 맺어 주는 것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651157" y="2595282"/>
            <a:ext cx="6768752" cy="977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class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자식클래스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extends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부모클래스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51157" y="3611881"/>
            <a:ext cx="3156811" cy="13208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class Parent{ }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class Child </a:t>
            </a:r>
            <a:r>
              <a:rPr lang="en-US" altLang="ko-KR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extends parent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{ }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7248128" y="3861049"/>
            <a:ext cx="1728192" cy="8224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Parent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endCxn id="6" idx="4"/>
          </p:cNvCxnSpPr>
          <p:nvPr/>
        </p:nvCxnSpPr>
        <p:spPr>
          <a:xfrm flipV="1">
            <a:off x="8112224" y="4683516"/>
            <a:ext cx="0" cy="47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248128" y="5125752"/>
            <a:ext cx="1800200" cy="9675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Child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277731" y="4028229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일반적인것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85402" y="5353464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구체적인것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747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340768"/>
            <a:ext cx="8568952" cy="5328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class Point2{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x,y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public Point2(</a:t>
            </a:r>
            <a:r>
              <a:rPr lang="en-US" altLang="ko-KR" dirty="0" err="1"/>
              <a:t>int</a:t>
            </a:r>
            <a:r>
              <a:rPr lang="en-US" altLang="ko-KR" dirty="0"/>
              <a:t> x, </a:t>
            </a:r>
            <a:r>
              <a:rPr lang="en-US" altLang="ko-KR" dirty="0" err="1"/>
              <a:t>int</a:t>
            </a:r>
            <a:r>
              <a:rPr lang="en-US" altLang="ko-KR" dirty="0"/>
              <a:t> y)</a:t>
            </a:r>
          </a:p>
          <a:p>
            <a:r>
              <a:rPr lang="en-US" altLang="ko-KR" dirty="0"/>
              <a:t>	{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this.x</a:t>
            </a:r>
            <a:r>
              <a:rPr lang="en-US" altLang="ko-KR" dirty="0"/>
              <a:t> =x;</a:t>
            </a:r>
          </a:p>
          <a:p>
            <a:r>
              <a:rPr lang="en-US" altLang="ko-KR" dirty="0"/>
              <a:t>		</a:t>
            </a:r>
            <a:r>
              <a:rPr lang="en-US" altLang="ko-KR" dirty="0" err="1"/>
              <a:t>this.y</a:t>
            </a:r>
            <a:r>
              <a:rPr lang="en-US" altLang="ko-KR" dirty="0"/>
              <a:t> = y;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}</a:t>
            </a:r>
          </a:p>
          <a:p>
            <a:r>
              <a:rPr lang="en-US" altLang="ko-KR" dirty="0"/>
              <a:t>	</a:t>
            </a:r>
            <a:r>
              <a:rPr lang="en-US" altLang="ko-KR" b="1" dirty="0">
                <a:solidFill>
                  <a:srgbClr val="00B0F0"/>
                </a:solidFill>
              </a:rPr>
              <a:t>//</a:t>
            </a:r>
            <a:r>
              <a:rPr lang="ko-KR" altLang="en-US" b="1" dirty="0" err="1">
                <a:solidFill>
                  <a:srgbClr val="00B0F0"/>
                </a:solidFill>
              </a:rPr>
              <a:t>오버라이딩</a:t>
            </a:r>
            <a:r>
              <a:rPr lang="ko-KR" altLang="en-US" b="1" dirty="0">
                <a:solidFill>
                  <a:srgbClr val="00B0F0"/>
                </a:solidFill>
              </a:rPr>
              <a:t>   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 err="1">
                <a:solidFill>
                  <a:srgbClr val="00B0F0"/>
                </a:solidFill>
              </a:rPr>
              <a:t>오버라이딩</a:t>
            </a:r>
            <a:r>
              <a:rPr lang="ko-KR" altLang="en-US" b="1" dirty="0">
                <a:solidFill>
                  <a:srgbClr val="00B0F0"/>
                </a:solidFill>
              </a:rPr>
              <a:t> 하지 않으면 기본적인 값 출력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public String </a:t>
            </a:r>
            <a:r>
              <a:rPr lang="en-US" altLang="ko-KR" b="1" dirty="0" err="1">
                <a:solidFill>
                  <a:srgbClr val="00B0F0"/>
                </a:solidFill>
              </a:rPr>
              <a:t>toString</a:t>
            </a:r>
            <a:r>
              <a:rPr lang="en-US" altLang="ko-KR" b="1" dirty="0">
                <a:solidFill>
                  <a:srgbClr val="00B0F0"/>
                </a:solidFill>
              </a:rPr>
              <a:t>() {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	return "Point(" +x + "," + y + ")";</a:t>
            </a:r>
          </a:p>
          <a:p>
            <a:r>
              <a:rPr lang="en-US" altLang="ko-KR" b="1" dirty="0">
                <a:solidFill>
                  <a:srgbClr val="00B0F0"/>
                </a:solidFill>
              </a:rPr>
              <a:t>	}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41848" y="620688"/>
            <a:ext cx="331236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F0"/>
                </a:solidFill>
              </a:rPr>
              <a:t>String </a:t>
            </a:r>
            <a:r>
              <a:rPr lang="en-US" altLang="ko-KR" b="1" dirty="0" err="1">
                <a:solidFill>
                  <a:srgbClr val="00B0F0"/>
                </a:solidFill>
              </a:rPr>
              <a:t>toString</a:t>
            </a:r>
            <a:r>
              <a:rPr lang="en-US" altLang="ko-KR" b="1" dirty="0">
                <a:solidFill>
                  <a:srgbClr val="00B0F0"/>
                </a:solidFill>
              </a:rPr>
              <a:t>()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3552" y="1052736"/>
            <a:ext cx="7632848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000" dirty="0"/>
          </a:p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TostringTest</a:t>
            </a:r>
            <a:r>
              <a:rPr lang="en-US" altLang="ko-KR" sz="2000" dirty="0"/>
              <a:t> {</a:t>
            </a:r>
          </a:p>
          <a:p>
            <a:endParaRPr lang="en-US" altLang="ko-KR" sz="2000" dirty="0"/>
          </a:p>
          <a:p>
            <a:r>
              <a:rPr lang="en-US" altLang="ko-KR" sz="2000" dirty="0"/>
              <a:t>	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{</a:t>
            </a:r>
          </a:p>
          <a:p>
            <a:r>
              <a:rPr lang="en-US" altLang="ko-KR" sz="2000" dirty="0"/>
              <a:t>				</a:t>
            </a:r>
          </a:p>
          <a:p>
            <a:r>
              <a:rPr lang="en-US" altLang="ko-KR" dirty="0"/>
              <a:t>		</a:t>
            </a:r>
            <a:r>
              <a:rPr lang="en-US" altLang="ko-KR" sz="2400" dirty="0"/>
              <a:t>Point2 p = new Point2(2,3);</a:t>
            </a:r>
          </a:p>
          <a:p>
            <a:r>
              <a:rPr lang="en-US" altLang="ko-KR" dirty="0"/>
              <a:t>		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p.toString</a:t>
            </a:r>
            <a:r>
              <a:rPr lang="en-US" altLang="ko-KR" sz="2400" dirty="0"/>
              <a:t>());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System.out.println</a:t>
            </a:r>
            <a:r>
              <a:rPr lang="en-US" altLang="ko-KR" sz="2400" dirty="0"/>
              <a:t>(p);</a:t>
            </a:r>
          </a:p>
          <a:p>
            <a:endParaRPr lang="en-US" altLang="ko-KR" dirty="0"/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8081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620688"/>
            <a:ext cx="8424936" cy="5616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ko-KR" sz="2400" dirty="0"/>
          </a:p>
          <a:p>
            <a:r>
              <a:rPr lang="en-US" altLang="ko-KR" sz="2400" dirty="0"/>
              <a:t>class Point{</a:t>
            </a:r>
          </a:p>
          <a:p>
            <a:r>
              <a:rPr lang="en-US" altLang="ko-KR" sz="2400" dirty="0"/>
              <a:t>	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x,y</a:t>
            </a:r>
            <a:r>
              <a:rPr lang="en-US" altLang="ko-KR" sz="2400" dirty="0"/>
              <a:t>;</a:t>
            </a:r>
          </a:p>
          <a:p>
            <a:r>
              <a:rPr lang="en-US" altLang="ko-KR" sz="2400" dirty="0"/>
              <a:t>	public Point(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x, 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y) {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this.x</a:t>
            </a:r>
            <a:r>
              <a:rPr lang="en-US" altLang="ko-KR" sz="2400" dirty="0"/>
              <a:t> =x;</a:t>
            </a:r>
          </a:p>
          <a:p>
            <a:r>
              <a:rPr lang="en-US" altLang="ko-KR" sz="2400" dirty="0"/>
              <a:t>		</a:t>
            </a:r>
            <a:r>
              <a:rPr lang="en-US" altLang="ko-KR" sz="2400" dirty="0" err="1"/>
              <a:t>this.y</a:t>
            </a:r>
            <a:r>
              <a:rPr lang="en-US" altLang="ko-KR" sz="2400" dirty="0"/>
              <a:t>=y;</a:t>
            </a:r>
          </a:p>
          <a:p>
            <a:r>
              <a:rPr lang="en-US" altLang="ko-KR" sz="2400" dirty="0"/>
              <a:t>	}</a:t>
            </a:r>
          </a:p>
          <a:p>
            <a:r>
              <a:rPr lang="en-US" altLang="ko-KR" sz="2400" dirty="0"/>
              <a:t>	</a:t>
            </a:r>
            <a:r>
              <a:rPr lang="en-US" altLang="ko-KR" sz="2400" b="1" dirty="0">
                <a:solidFill>
                  <a:srgbClr val="00B0F0"/>
                </a:solidFill>
              </a:rPr>
              <a:t>// equals </a:t>
            </a:r>
            <a:r>
              <a:rPr lang="ko-KR" altLang="en-US" sz="2400" b="1" dirty="0" err="1">
                <a:solidFill>
                  <a:srgbClr val="00B0F0"/>
                </a:solidFill>
              </a:rPr>
              <a:t>오버라이딩</a:t>
            </a:r>
            <a:endParaRPr lang="ko-KR" altLang="en-US" sz="2400" b="1" dirty="0">
              <a:solidFill>
                <a:srgbClr val="00B0F0"/>
              </a:solidFill>
            </a:endParaRPr>
          </a:p>
          <a:p>
            <a:r>
              <a:rPr lang="ko-KR" altLang="en-US" sz="2400" b="1" dirty="0">
                <a:solidFill>
                  <a:srgbClr val="00B0F0"/>
                </a:solidFill>
              </a:rPr>
              <a:t>	</a:t>
            </a:r>
            <a:r>
              <a:rPr lang="en-US" altLang="ko-KR" sz="2400" b="1" dirty="0">
                <a:solidFill>
                  <a:srgbClr val="00B0F0"/>
                </a:solidFill>
              </a:rPr>
              <a:t>public </a:t>
            </a:r>
            <a:r>
              <a:rPr lang="en-US" altLang="ko-KR" sz="2400" b="1" dirty="0" err="1">
                <a:solidFill>
                  <a:srgbClr val="00B0F0"/>
                </a:solidFill>
              </a:rPr>
              <a:t>boolean</a:t>
            </a:r>
            <a:r>
              <a:rPr lang="en-US" altLang="ko-KR" sz="2400" b="1" dirty="0">
                <a:solidFill>
                  <a:srgbClr val="00B0F0"/>
                </a:solidFill>
              </a:rPr>
              <a:t> equals(Object </a:t>
            </a:r>
            <a:r>
              <a:rPr lang="en-US" altLang="ko-KR" sz="2400" b="1" dirty="0" err="1">
                <a:solidFill>
                  <a:srgbClr val="00B0F0"/>
                </a:solidFill>
              </a:rPr>
              <a:t>obj</a:t>
            </a:r>
            <a:r>
              <a:rPr lang="en-US" altLang="ko-KR" sz="2400" b="1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sz="2400" b="1" dirty="0">
                <a:solidFill>
                  <a:srgbClr val="00B0F0"/>
                </a:solidFill>
              </a:rPr>
              <a:t>	{</a:t>
            </a:r>
          </a:p>
          <a:p>
            <a:r>
              <a:rPr lang="en-US" altLang="ko-KR" sz="2400" b="1" dirty="0">
                <a:solidFill>
                  <a:srgbClr val="00B0F0"/>
                </a:solidFill>
              </a:rPr>
              <a:t>		Point p= (Point)</a:t>
            </a:r>
            <a:r>
              <a:rPr lang="en-US" altLang="ko-KR" sz="2400" b="1" dirty="0" err="1">
                <a:solidFill>
                  <a:srgbClr val="00B0F0"/>
                </a:solidFill>
              </a:rPr>
              <a:t>obj</a:t>
            </a:r>
            <a:r>
              <a:rPr lang="en-US" altLang="ko-KR" sz="2400" b="1" dirty="0">
                <a:solidFill>
                  <a:srgbClr val="00B0F0"/>
                </a:solidFill>
              </a:rPr>
              <a:t>;</a:t>
            </a:r>
          </a:p>
          <a:p>
            <a:r>
              <a:rPr lang="en-US" altLang="ko-KR" sz="2400" b="1" dirty="0">
                <a:solidFill>
                  <a:srgbClr val="00B0F0"/>
                </a:solidFill>
              </a:rPr>
              <a:t>		if(x == </a:t>
            </a:r>
            <a:r>
              <a:rPr lang="en-US" altLang="ko-KR" sz="2400" b="1" dirty="0" err="1">
                <a:solidFill>
                  <a:srgbClr val="00B0F0"/>
                </a:solidFill>
              </a:rPr>
              <a:t>p.x</a:t>
            </a:r>
            <a:r>
              <a:rPr lang="en-US" altLang="ko-KR" sz="2400" b="1" dirty="0">
                <a:solidFill>
                  <a:srgbClr val="00B0F0"/>
                </a:solidFill>
              </a:rPr>
              <a:t>  &amp;&amp; y== </a:t>
            </a:r>
            <a:r>
              <a:rPr lang="en-US" altLang="ko-KR" sz="2400" b="1" dirty="0" err="1">
                <a:solidFill>
                  <a:srgbClr val="00B0F0"/>
                </a:solidFill>
              </a:rPr>
              <a:t>p.y</a:t>
            </a:r>
            <a:r>
              <a:rPr lang="en-US" altLang="ko-KR" sz="2400" b="1" dirty="0">
                <a:solidFill>
                  <a:srgbClr val="00B0F0"/>
                </a:solidFill>
              </a:rPr>
              <a:t>)return true;</a:t>
            </a:r>
          </a:p>
          <a:p>
            <a:r>
              <a:rPr lang="en-US" altLang="ko-KR" sz="2400" b="1" dirty="0">
                <a:solidFill>
                  <a:srgbClr val="00B0F0"/>
                </a:solidFill>
              </a:rPr>
              <a:t>		else return false;		</a:t>
            </a:r>
          </a:p>
          <a:p>
            <a:r>
              <a:rPr lang="en-US" altLang="ko-KR" sz="2400" b="1" dirty="0">
                <a:solidFill>
                  <a:srgbClr val="00B0F0"/>
                </a:solidFill>
              </a:rPr>
              <a:t>	}</a:t>
            </a:r>
          </a:p>
          <a:p>
            <a:r>
              <a:rPr lang="en-US" altLang="ko-KR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458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1484784"/>
            <a:ext cx="8568952" cy="5112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EqualsEx</a:t>
            </a:r>
            <a:r>
              <a:rPr lang="en-US" altLang="ko-KR" dirty="0"/>
              <a:t> {</a:t>
            </a:r>
          </a:p>
          <a:p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Point a = new Point(2,3);</a:t>
            </a:r>
          </a:p>
          <a:p>
            <a:r>
              <a:rPr lang="en-US" altLang="ko-KR" dirty="0"/>
              <a:t>		Point b = new Point(2,3);</a:t>
            </a:r>
          </a:p>
          <a:p>
            <a:r>
              <a:rPr lang="en-US" altLang="ko-KR" dirty="0"/>
              <a:t>		Point c = new Point(3,4);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		if(a==b)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("a==b");</a:t>
            </a:r>
          </a:p>
          <a:p>
            <a:r>
              <a:rPr lang="en-US" altLang="ko-KR" dirty="0"/>
              <a:t>		if(</a:t>
            </a:r>
            <a:r>
              <a:rPr lang="en-US" altLang="ko-KR" dirty="0" err="1"/>
              <a:t>a.equals</a:t>
            </a:r>
            <a:r>
              <a:rPr lang="en-US" altLang="ko-KR" dirty="0"/>
              <a:t>(b))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("a is equal to b");</a:t>
            </a:r>
          </a:p>
          <a:p>
            <a:r>
              <a:rPr lang="en-US" altLang="ko-KR" dirty="0"/>
              <a:t>		if(</a:t>
            </a:r>
            <a:r>
              <a:rPr lang="en-US" altLang="ko-KR" dirty="0" err="1"/>
              <a:t>a.equals</a:t>
            </a:r>
            <a:r>
              <a:rPr lang="en-US" altLang="ko-KR" dirty="0"/>
              <a:t>(c))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("a is equal to c");</a:t>
            </a:r>
          </a:p>
          <a:p>
            <a:endParaRPr lang="en-US" altLang="ko-KR" dirty="0"/>
          </a:p>
          <a:p>
            <a:r>
              <a:rPr lang="en-US" altLang="ko-KR" dirty="0"/>
              <a:t>	}</a:t>
            </a:r>
          </a:p>
          <a:p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283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91544" y="332656"/>
            <a:ext cx="78406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부모형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참조변수로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 받을 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수 있다 </a:t>
            </a:r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그러나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3515" y="2086982"/>
            <a:ext cx="8352928" cy="3502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String </a:t>
            </a:r>
            <a:r>
              <a:rPr lang="en-US" altLang="ko-KR" sz="2800" dirty="0" err="1">
                <a:latin typeface="HY강B" panose="02030600000101010101" pitchFamily="18" charset="-127"/>
                <a:ea typeface="HY강B" panose="02030600000101010101" pitchFamily="18" charset="-127"/>
              </a:rPr>
              <a:t>str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="AWESOMW";</a:t>
            </a:r>
          </a:p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Object </a:t>
            </a:r>
            <a:r>
              <a:rPr lang="en-US" altLang="ko-KR" sz="2800" dirty="0" err="1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</a:p>
          <a:p>
            <a:r>
              <a:rPr lang="en-US" altLang="ko-KR" sz="28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28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=</a:t>
            </a:r>
            <a:r>
              <a:rPr lang="en-US" altLang="ko-KR" sz="2800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str</a:t>
            </a:r>
            <a:r>
              <a:rPr lang="en-US" altLang="ko-KR" sz="28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   //</a:t>
            </a:r>
            <a:r>
              <a:rPr lang="ko-KR" altLang="en-US" sz="2800" dirty="0" err="1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업캐스팅</a:t>
            </a:r>
            <a:r>
              <a:rPr lang="ko-KR" altLang="en-US" sz="28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28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ok</a:t>
            </a:r>
            <a:endParaRPr lang="en-US" altLang="ko-KR" sz="28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String str1;</a:t>
            </a:r>
          </a:p>
          <a:p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str1= (String)</a:t>
            </a:r>
            <a:r>
              <a:rPr lang="en-US" altLang="ko-KR" sz="2800" dirty="0" err="1">
                <a:latin typeface="HY강B" panose="02030600000101010101" pitchFamily="18" charset="-127"/>
                <a:ea typeface="HY강B" panose="02030600000101010101" pitchFamily="18" charset="-127"/>
              </a:rPr>
              <a:t>obj</a:t>
            </a:r>
            <a:r>
              <a:rPr lang="en-US" altLang="ko-KR" sz="2800" dirty="0"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r>
              <a:rPr lang="ko-KR" altLang="en-US" sz="28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//</a:t>
            </a:r>
            <a:r>
              <a:rPr lang="ko-KR" altLang="en-US" sz="2800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다운캐스팅</a:t>
            </a:r>
            <a:endParaRPr lang="en-US" altLang="ko-KR" sz="28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72357" y="5494925"/>
            <a:ext cx="571964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Obj</a:t>
            </a:r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를 통해서는 </a:t>
            </a:r>
            <a:r>
              <a:rPr lang="en-US" altLang="ko-KR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string</a:t>
            </a:r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객체의 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algn="ctr"/>
            <a:r>
              <a:rPr lang="ko-KR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메서드를 사용할 수 없다</a:t>
            </a:r>
            <a:endParaRPr lang="en-US" altLang="ko-KR" sz="3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655324" y="3563332"/>
            <a:ext cx="2177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814062" y="3582186"/>
            <a:ext cx="47134" cy="178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799856" y="587406"/>
            <a:ext cx="2952328" cy="2448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4799856" y="1268760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31904" y="76470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Person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75520" y="3861048"/>
            <a:ext cx="2232248" cy="1872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775520" y="450912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07568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Doctor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087888" y="3861048"/>
            <a:ext cx="2232248" cy="1872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087888" y="450912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19936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Nurse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74465" y="3861048"/>
            <a:ext cx="2232248" cy="1872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974465" y="4509120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06513" y="400506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Patient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4799856" y="2420888"/>
            <a:ext cx="29523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59896" y="1597443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age :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name : String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3892" y="242088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getInfo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1703512" y="515719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5087888" y="515719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974465" y="5157192"/>
            <a:ext cx="2232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3552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treat()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19936" y="526091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care()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28248" y="52466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getTreat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V="1">
            <a:off x="3143672" y="3068960"/>
            <a:ext cx="1872208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6132004" y="3068960"/>
            <a:ext cx="0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7536160" y="3140968"/>
            <a:ext cx="115212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02121" y="136854"/>
            <a:ext cx="71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사람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50657" y="3394846"/>
            <a:ext cx="71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의사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83759" y="3458582"/>
            <a:ext cx="106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간호사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63387" y="3455712"/>
            <a:ext cx="106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환자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438107" y="145894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HY강B" panose="02030600000101010101" pitchFamily="18" charset="-127"/>
                <a:ea typeface="HY강B" panose="02030600000101010101" pitchFamily="18" charset="-127"/>
              </a:rPr>
              <a:t>상속</a:t>
            </a:r>
            <a:endParaRPr lang="en-US" altLang="ko-KR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41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76467" y="337952"/>
            <a:ext cx="1872208" cy="18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말하기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먹기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걷기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잠자기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공부하기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80723" y="326378"/>
            <a:ext cx="1872208" cy="18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말하기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먹기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걷기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잠자기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공부하기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일하기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68955" y="326378"/>
            <a:ext cx="1872208" cy="18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말하기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먹기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걷기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잠자기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연구하기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73211" y="326378"/>
            <a:ext cx="1872208" cy="18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말하기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먹기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걷기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잠자기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연구하기</a:t>
            </a:r>
            <a:endParaRPr lang="en-US" altLang="ko-KR" sz="1600" dirty="0" smtClean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가르치기</a:t>
            </a:r>
            <a:endParaRPr lang="en-US" altLang="ko-KR" sz="1600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4459" y="234260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Student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65104" y="234260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StudentWorker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68955" y="234260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Researcher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73211" y="234260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Professor</a:t>
            </a:r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16828" y="3410918"/>
            <a:ext cx="1496549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말하기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먹기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걷기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잠자기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180524" y="5169943"/>
            <a:ext cx="1496549" cy="452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latin typeface="HY강B" panose="02030600000101010101" pitchFamily="18" charset="-127"/>
                <a:ea typeface="HY강B" panose="02030600000101010101" pitchFamily="18" charset="-127"/>
              </a:rPr>
              <a:t>공부하기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80523" y="6250063"/>
            <a:ext cx="1496549" cy="452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일하기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65101" y="5169943"/>
            <a:ext cx="1496549" cy="452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연구하기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365100" y="6250063"/>
            <a:ext cx="1496549" cy="4521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가르치기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6" name="직선 연결선 15"/>
          <p:cNvCxnSpPr>
            <a:stCxn id="11" idx="0"/>
          </p:cNvCxnSpPr>
          <p:nvPr/>
        </p:nvCxnSpPr>
        <p:spPr>
          <a:xfrm flipV="1">
            <a:off x="2928798" y="480990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8286801" y="480990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928797" y="4809902"/>
            <a:ext cx="53580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2" idx="0"/>
            <a:endCxn id="11" idx="2"/>
          </p:cNvCxnSpPr>
          <p:nvPr/>
        </p:nvCxnSpPr>
        <p:spPr>
          <a:xfrm flipV="1">
            <a:off x="2928798" y="5622072"/>
            <a:ext cx="1" cy="6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8229195" y="5622072"/>
            <a:ext cx="0" cy="62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10" idx="2"/>
          </p:cNvCxnSpPr>
          <p:nvPr/>
        </p:nvCxnSpPr>
        <p:spPr>
          <a:xfrm flipV="1">
            <a:off x="5665102" y="4491038"/>
            <a:ext cx="1" cy="318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사각형 설명선 29"/>
          <p:cNvSpPr/>
          <p:nvPr/>
        </p:nvSpPr>
        <p:spPr>
          <a:xfrm>
            <a:off x="7293091" y="3173799"/>
            <a:ext cx="2376264" cy="864096"/>
          </a:xfrm>
          <a:prstGeom prst="wedgeRoundRectCallout">
            <a:avLst>
              <a:gd name="adj1" fmla="val -76881"/>
              <a:gd name="adj2" fmla="val 659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공통기능을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Person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클래스로 작성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05873" y="5078379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183149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63297" y="627501"/>
            <a:ext cx="8496944" cy="61206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Person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 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protected 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String  name;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protected 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String id;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ublic Person(String  name, String id)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부모 </a:t>
            </a:r>
            <a:r>
              <a:rPr lang="ko-KR" altLang="en-US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호출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this.name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name;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this.id =id;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Person()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부모 디폴트 </a:t>
            </a:r>
            <a:r>
              <a:rPr lang="ko-KR" altLang="en-US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호출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(＂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이름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=＂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name+ “ 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아이디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=＂</a:t>
            </a:r>
            <a:r>
              <a:rPr lang="ko-KR" altLang="en-US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+ </a:t>
            </a:r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id</a:t>
            </a:r>
            <a:r>
              <a:rPr lang="en-US" altLang="ko-KR" sz="16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  <a:endParaRPr lang="en-US" altLang="ko-KR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92231" y="627501"/>
            <a:ext cx="2441542" cy="2630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상속관계에서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 err="1" smtClean="0"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호출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4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73952" y="188640"/>
            <a:ext cx="11088661" cy="64533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class 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Student </a:t>
            </a:r>
            <a:r>
              <a:rPr lang="en-US" altLang="ko-KR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extends </a:t>
            </a:r>
            <a:r>
              <a:rPr lang="en-US" altLang="ko-KR" sz="1400" b="1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Person{</a:t>
            </a:r>
            <a:endParaRPr lang="en-US" altLang="ko-KR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classNo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endParaRPr lang="ko-KR" altLang="en-US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public 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Student( String name, String id,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int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classNo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endParaRPr lang="en-US" altLang="ko-KR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{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super(name, id );   </a:t>
            </a:r>
          </a:p>
          <a:p>
            <a:pPr lvl="1"/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// </a:t>
            </a:r>
            <a:r>
              <a:rPr lang="ko-KR" altLang="en-US" sz="1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부모의 </a:t>
            </a:r>
            <a:r>
              <a:rPr lang="ko-KR" altLang="en-US" sz="1400" b="1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생성자</a:t>
            </a:r>
            <a:r>
              <a:rPr lang="ko-KR" altLang="en-US" sz="1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호출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명시적으로 호출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</a:t>
            </a:r>
            <a:r>
              <a:rPr lang="ko-KR" altLang="en-US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하지 </a:t>
            </a:r>
            <a:r>
              <a:rPr lang="ko-KR" altLang="en-US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않으면 부모의 기본생성자를 호출함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</a:p>
          <a:p>
            <a:pPr lvl="1"/>
            <a:r>
              <a:rPr lang="en-US" altLang="ko-KR" sz="1400" b="1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//</a:t>
            </a:r>
            <a:r>
              <a:rPr lang="ko-KR" altLang="en-US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부모의 기본생성자가 없으면 에러가 발생함 </a:t>
            </a:r>
            <a:r>
              <a:rPr lang="en-US" altLang="ko-KR" sz="1400" b="1" dirty="0" smtClean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!!</a:t>
            </a:r>
            <a:endParaRPr lang="ko-KR" altLang="en-US" sz="1400" b="1" dirty="0">
              <a:solidFill>
                <a:srgbClr val="FF0000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this.classNo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classNo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;</a:t>
            </a:r>
            <a:endParaRPr lang="en-US" altLang="ko-KR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("</a:t>
            </a:r>
            <a:r>
              <a:rPr lang="ko-KR" altLang="en-US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자식생성자</a:t>
            </a:r>
            <a:r>
              <a:rPr lang="ko-KR" altLang="en-US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호출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");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}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public void output()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{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disp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System.out.println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   “</a:t>
            </a:r>
            <a:r>
              <a:rPr lang="ko-KR" altLang="en-US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반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="+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classNo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);</a:t>
            </a:r>
          </a:p>
          <a:p>
            <a:pPr lvl="1"/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endParaRPr lang="ko-KR" altLang="en-US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ublic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static void main(String[] </a:t>
            </a:r>
            <a:r>
              <a:rPr lang="en-US" altLang="ko-KR" sz="14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args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 { </a:t>
            </a:r>
          </a:p>
          <a:p>
            <a:pPr lvl="1"/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Student  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 = new 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Student( “</a:t>
            </a:r>
            <a:r>
              <a:rPr lang="ko-KR" altLang="en-US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김솔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”, “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kimssol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”  , 403); </a:t>
            </a:r>
            <a:endParaRPr lang="en-US" altLang="ko-KR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400" dirty="0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  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s.output</a:t>
            </a:r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();</a:t>
            </a:r>
            <a:endParaRPr lang="ko-KR" altLang="en-US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}</a:t>
            </a:r>
            <a:endParaRPr lang="ko-KR" altLang="en-US" sz="14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}</a:t>
            </a:r>
            <a:endParaRPr lang="ko-KR" altLang="en-US" sz="1400" b="1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51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1630</Words>
  <Application>Microsoft Office PowerPoint</Application>
  <PresentationFormat>와이드스크린</PresentationFormat>
  <Paragraphs>663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HY강B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jooyeon</cp:lastModifiedBy>
  <cp:revision>166</cp:revision>
  <dcterms:created xsi:type="dcterms:W3CDTF">2021-03-20T14:27:11Z</dcterms:created>
  <dcterms:modified xsi:type="dcterms:W3CDTF">2024-08-19T14:38:48Z</dcterms:modified>
</cp:coreProperties>
</file>