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  <p:sldId id="267" r:id="rId8"/>
    <p:sldId id="264" r:id="rId9"/>
    <p:sldId id="262" r:id="rId10"/>
    <p:sldId id="265" r:id="rId11"/>
    <p:sldId id="263" r:id="rId12"/>
    <p:sldId id="266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33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7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19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8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23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22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7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2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368B-CC03-4BF1-9DF3-702D6E9DB1A8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6FB2-C875-46F9-953F-44F07DFC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멀티쓰레드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64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1342" y="1540041"/>
            <a:ext cx="1913021" cy="421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Daemon(</a:t>
            </a:r>
            <a:r>
              <a:rPr lang="ko-KR" altLang="en-US" dirty="0" smtClean="0"/>
              <a:t>데몬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8452" y="2502569"/>
            <a:ext cx="5811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MyThread4 </a:t>
            </a:r>
            <a:r>
              <a:rPr lang="en-US" altLang="ko-KR" sz="1200" b="1" dirty="0">
                <a:solidFill>
                  <a:srgbClr val="0070C0"/>
                </a:solidFill>
              </a:rPr>
              <a:t>extends</a:t>
            </a:r>
            <a:r>
              <a:rPr lang="en-US" altLang="ko-KR" sz="1200" dirty="0">
                <a:solidFill>
                  <a:srgbClr val="0070C0"/>
                </a:solidFill>
              </a:rPr>
              <a:t> Thread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@Override</a:t>
            </a:r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run() {</a:t>
            </a:r>
          </a:p>
          <a:p>
            <a:pPr lvl="2"/>
            <a:r>
              <a:rPr lang="en-US" altLang="ko-KR" sz="1200" b="1" dirty="0"/>
              <a:t>for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&gt;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--) {</a:t>
            </a:r>
          </a:p>
          <a:p>
            <a:pPr lvl="3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pPr lvl="3"/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lvl="4"/>
            <a:r>
              <a:rPr lang="en-US" altLang="ko-KR" sz="1200" i="1" dirty="0"/>
              <a:t>sleep</a:t>
            </a:r>
            <a:r>
              <a:rPr lang="en-US" altLang="ko-KR" sz="1200" dirty="0"/>
              <a:t>(2000);</a:t>
            </a:r>
          </a:p>
          <a:p>
            <a:pPr lvl="4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 "2</a:t>
            </a:r>
            <a:r>
              <a:rPr lang="ko-KR" altLang="en-US" sz="1200" dirty="0"/>
              <a:t>초간 잠자는 중 </a:t>
            </a:r>
            <a:r>
              <a:rPr lang="en-US" altLang="ko-KR" sz="1200" dirty="0"/>
              <a:t>!!!!!");</a:t>
            </a:r>
          </a:p>
          <a:p>
            <a:pPr lvl="3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lvl="4"/>
            <a:r>
              <a:rPr lang="en-US" altLang="ko-KR" sz="1200" dirty="0" err="1"/>
              <a:t>e.printStackTrace</a:t>
            </a:r>
            <a:r>
              <a:rPr lang="en-US" altLang="ko-KR" sz="1200" dirty="0" smtClean="0"/>
              <a:t>(); </a:t>
            </a:r>
            <a:endParaRPr lang="ko-KR" altLang="en-US" sz="1200" dirty="0"/>
          </a:p>
          <a:p>
            <a:pPr lvl="4"/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3"/>
            <a:r>
              <a:rPr lang="en-US" altLang="ko-KR" sz="1200" dirty="0"/>
              <a:t>} </a:t>
            </a:r>
          </a:p>
          <a:p>
            <a:pPr lvl="2"/>
            <a:r>
              <a:rPr lang="en-US" altLang="ko-KR" sz="1200" dirty="0"/>
              <a:t>}</a:t>
            </a:r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33136" y="2687235"/>
            <a:ext cx="5642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Intrrupt</a:t>
            </a:r>
            <a:r>
              <a:rPr lang="ko-KR" altLang="en-US" sz="1200" dirty="0"/>
              <a:t>예제 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lvl="2"/>
            <a:r>
              <a:rPr lang="en-US" altLang="ko-KR" sz="1200" dirty="0"/>
              <a:t>MyThread4 th1 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MyThread4</a:t>
            </a:r>
            <a:r>
              <a:rPr lang="en-US" altLang="ko-KR" sz="1200" dirty="0" smtClean="0"/>
              <a:t>();</a:t>
            </a:r>
          </a:p>
          <a:p>
            <a:pPr lvl="2"/>
            <a:r>
              <a:rPr lang="en-US" altLang="ko-KR" sz="1200" dirty="0" smtClean="0"/>
              <a:t>th1.setDaemon(true);</a:t>
            </a:r>
            <a:endParaRPr lang="en-US" altLang="ko-KR" sz="1200" dirty="0"/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th1.start(); </a:t>
            </a:r>
            <a:r>
              <a:rPr lang="en-US" altLang="ko-KR" sz="1200" b="1" dirty="0" smtClean="0"/>
              <a:t> </a:t>
            </a:r>
          </a:p>
          <a:p>
            <a:pPr lvl="2"/>
            <a:endParaRPr lang="en-US" altLang="ko-KR" sz="1200" b="1" dirty="0"/>
          </a:p>
          <a:p>
            <a:pPr lvl="2"/>
            <a:r>
              <a:rPr lang="en-US" altLang="ko-KR" sz="1200" b="1" dirty="0" smtClean="0"/>
              <a:t>//</a:t>
            </a:r>
            <a:r>
              <a:rPr lang="ko-KR" altLang="en-US" sz="1200" b="1" dirty="0" smtClean="0"/>
              <a:t>시간지연코드 추가 </a:t>
            </a:r>
            <a:r>
              <a:rPr lang="en-US" altLang="ko-KR" sz="1200" b="1" dirty="0" smtClean="0"/>
              <a:t>!!</a:t>
            </a:r>
            <a:endParaRPr lang="en-US" altLang="ko-KR" sz="1200" dirty="0"/>
          </a:p>
          <a:p>
            <a:pPr lvl="2"/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 main  </a:t>
            </a:r>
            <a:r>
              <a:rPr lang="ko-KR" altLang="en-US" sz="1200" dirty="0" smtClean="0"/>
              <a:t>종료 </a:t>
            </a:r>
            <a:r>
              <a:rPr lang="en-US" altLang="ko-KR" sz="1200" dirty="0" smtClean="0"/>
              <a:t>!!!”);</a:t>
            </a:r>
            <a:endParaRPr lang="ko-KR" altLang="en-US" sz="1200" dirty="0"/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070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88068" y="1479883"/>
            <a:ext cx="2424363" cy="6256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2593" y="2165684"/>
            <a:ext cx="58112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MyThread4 </a:t>
            </a:r>
            <a:r>
              <a:rPr lang="en-US" altLang="ko-KR" sz="1200" b="1" dirty="0">
                <a:solidFill>
                  <a:srgbClr val="0070C0"/>
                </a:solidFill>
              </a:rPr>
              <a:t>extends</a:t>
            </a:r>
            <a:r>
              <a:rPr lang="en-US" altLang="ko-KR" sz="1200" dirty="0">
                <a:solidFill>
                  <a:srgbClr val="0070C0"/>
                </a:solidFill>
              </a:rPr>
              <a:t> Thread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@Override</a:t>
            </a:r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run() {</a:t>
            </a:r>
          </a:p>
          <a:p>
            <a:pPr lvl="2"/>
            <a:r>
              <a:rPr lang="en-US" altLang="ko-KR" sz="1200" b="1" dirty="0"/>
              <a:t>for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&gt;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--) {</a:t>
            </a:r>
          </a:p>
          <a:p>
            <a:pPr lvl="3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pPr lvl="3"/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lvl="4"/>
            <a:r>
              <a:rPr lang="en-US" altLang="ko-KR" sz="1200" i="1" dirty="0"/>
              <a:t>sleep</a:t>
            </a:r>
            <a:r>
              <a:rPr lang="en-US" altLang="ko-KR" sz="1200" dirty="0"/>
              <a:t>(2000);</a:t>
            </a:r>
          </a:p>
          <a:p>
            <a:pPr lvl="4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 "2</a:t>
            </a:r>
            <a:r>
              <a:rPr lang="ko-KR" altLang="en-US" sz="1200" dirty="0"/>
              <a:t>초간 잠자는 중 </a:t>
            </a:r>
            <a:r>
              <a:rPr lang="en-US" altLang="ko-KR" sz="1200" dirty="0"/>
              <a:t>!!!!!");</a:t>
            </a:r>
          </a:p>
          <a:p>
            <a:pPr lvl="3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lvl="4"/>
            <a:r>
              <a:rPr lang="en-US" altLang="ko-KR" sz="1200" dirty="0" err="1"/>
              <a:t>e.printStackTrace</a:t>
            </a:r>
            <a:r>
              <a:rPr lang="en-US" altLang="ko-KR" sz="1200" dirty="0"/>
              <a:t>();</a:t>
            </a:r>
          </a:p>
          <a:p>
            <a:pPr lvl="4"/>
            <a:r>
              <a:rPr lang="en-US" altLang="ko-KR" sz="1200" dirty="0"/>
              <a:t>//</a:t>
            </a:r>
            <a:r>
              <a:rPr lang="ko-KR" altLang="en-US" sz="1200" dirty="0"/>
              <a:t>인터럽트 발생시 </a:t>
            </a:r>
            <a:r>
              <a:rPr lang="ko-KR" altLang="en-US" sz="1200" dirty="0" smtClean="0"/>
              <a:t> 작업을 </a:t>
            </a:r>
            <a:r>
              <a:rPr lang="ko-KR" altLang="en-US" sz="1200" dirty="0"/>
              <a:t>종료하고 돌아감 </a:t>
            </a:r>
            <a:r>
              <a:rPr lang="en-US" altLang="ko-KR" sz="1200" dirty="0"/>
              <a:t>.. </a:t>
            </a:r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lvl="4"/>
            <a:r>
              <a:rPr lang="en-US" altLang="ko-KR" sz="1200" b="1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FF0000"/>
                </a:solidFill>
              </a:rPr>
              <a:t>;</a:t>
            </a:r>
          </a:p>
          <a:p>
            <a:pPr lvl="3"/>
            <a:r>
              <a:rPr lang="en-US" altLang="ko-KR" sz="1200" dirty="0"/>
              <a:t>} </a:t>
            </a:r>
          </a:p>
          <a:p>
            <a:pPr lvl="2"/>
            <a:r>
              <a:rPr lang="en-US" altLang="ko-KR" sz="1200" dirty="0"/>
              <a:t>}</a:t>
            </a:r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87277" y="2350350"/>
            <a:ext cx="56428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Intrrupt</a:t>
            </a:r>
            <a:r>
              <a:rPr lang="ko-KR" altLang="en-US" sz="1200" dirty="0"/>
              <a:t>예제 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         //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생성 </a:t>
            </a:r>
            <a:r>
              <a:rPr lang="en-US" altLang="ko-KR" sz="1200" dirty="0"/>
              <a:t>,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  <a:p>
            <a:pPr lvl="2"/>
            <a:r>
              <a:rPr lang="en-US" altLang="ko-KR" sz="1200" dirty="0"/>
              <a:t>MyThread4 th1 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MyThread4();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th1.start(); </a:t>
            </a:r>
          </a:p>
          <a:p>
            <a:pPr lvl="2"/>
            <a:r>
              <a:rPr lang="en-US" altLang="ko-KR" sz="1200" dirty="0"/>
              <a:t>//</a:t>
            </a:r>
            <a:r>
              <a:rPr lang="ko-KR" altLang="en-US" sz="1200" dirty="0"/>
              <a:t>시간지연을 시키기 위해 추가된 코드 </a:t>
            </a:r>
          </a:p>
          <a:p>
            <a:pPr lvl="2"/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lvl="3"/>
            <a:r>
              <a:rPr lang="en-US" altLang="ko-KR" sz="1200" dirty="0" err="1" smtClean="0"/>
              <a:t>Thread.</a:t>
            </a:r>
            <a:r>
              <a:rPr lang="en-US" altLang="ko-KR" sz="1200" i="1" dirty="0" err="1" smtClean="0"/>
              <a:t>sleep</a:t>
            </a:r>
            <a:r>
              <a:rPr lang="en-US" altLang="ko-KR" sz="1200" dirty="0" smtClean="0"/>
              <a:t>(5000</a:t>
            </a:r>
            <a:r>
              <a:rPr lang="en-US" altLang="ko-KR" sz="1200" dirty="0"/>
              <a:t>);</a:t>
            </a:r>
          </a:p>
          <a:p>
            <a:pPr lvl="2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lvl="2"/>
            <a:r>
              <a:rPr lang="en-US" altLang="ko-KR" sz="1200" dirty="0"/>
              <a:t> </a:t>
            </a:r>
            <a:r>
              <a:rPr lang="en-US" altLang="ko-KR" sz="1200" dirty="0" smtClean="0"/>
              <a:t>         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/>
              <a:t>();</a:t>
            </a:r>
          </a:p>
          <a:p>
            <a:pPr lvl="2"/>
            <a:r>
              <a:rPr lang="en-US" altLang="ko-KR" sz="1200" dirty="0"/>
              <a:t>}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th1.interrupt(); </a:t>
            </a:r>
            <a:r>
              <a:rPr lang="en-US" altLang="ko-KR" sz="1200" dirty="0" smtClean="0">
                <a:solidFill>
                  <a:srgbClr val="FF0000"/>
                </a:solidFill>
              </a:rPr>
              <a:t>// 5</a:t>
            </a:r>
            <a:r>
              <a:rPr lang="ko-KR" altLang="en-US" sz="1200" dirty="0" smtClean="0">
                <a:solidFill>
                  <a:srgbClr val="FF0000"/>
                </a:solidFill>
              </a:rPr>
              <a:t>초 후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th1 </a:t>
            </a:r>
            <a:r>
              <a:rPr lang="ko-KR" altLang="en-US" sz="1200" dirty="0" err="1">
                <a:solidFill>
                  <a:srgbClr val="FF0000"/>
                </a:solidFill>
              </a:rPr>
              <a:t>스레드에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interrupt() </a:t>
            </a:r>
            <a:r>
              <a:rPr lang="ko-KR" altLang="en-US" sz="1200" dirty="0">
                <a:solidFill>
                  <a:srgbClr val="FF0000"/>
                </a:solidFill>
              </a:rPr>
              <a:t>발생시킨다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4850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5721" y="1407697"/>
            <a:ext cx="4866775" cy="4030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Daemon</a:t>
            </a:r>
            <a:r>
              <a:rPr lang="ko-KR" altLang="en-US" sz="1200" b="1" dirty="0" smtClean="0"/>
              <a:t>응용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>
                <a:solidFill>
                  <a:srgbClr val="00B0F0"/>
                </a:solidFill>
              </a:rPr>
              <a:t>3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초마다 자동저장 </a:t>
            </a:r>
            <a:r>
              <a:rPr lang="ko-KR" altLang="en-US" sz="1200" b="1" dirty="0" err="1" smtClean="0">
                <a:solidFill>
                  <a:srgbClr val="00B0F0"/>
                </a:solidFill>
              </a:rPr>
              <a:t>스레드</a:t>
            </a:r>
            <a:r>
              <a:rPr lang="ko-KR" altLang="en-US" sz="1200" b="1" dirty="0" smtClean="0">
                <a:solidFill>
                  <a:srgbClr val="00B0F0"/>
                </a:solidFill>
              </a:rPr>
              <a:t> 만들기</a:t>
            </a:r>
            <a:endParaRPr lang="ko-KR" altLang="en-US" sz="1200" b="1" dirty="0">
              <a:solidFill>
                <a:srgbClr val="00B0F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3609" y="2237877"/>
            <a:ext cx="4969045" cy="3645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ko-KR" altLang="en-US" sz="1200" dirty="0"/>
              <a:t>자동저장</a:t>
            </a:r>
            <a:r>
              <a:rPr lang="en-US" altLang="ko-KR" sz="1200" dirty="0"/>
              <a:t>3</a:t>
            </a:r>
            <a:r>
              <a:rPr lang="ko-KR" altLang="en-US" sz="1200" dirty="0"/>
              <a:t>초마다 </a:t>
            </a:r>
            <a:r>
              <a:rPr lang="en-US" altLang="ko-KR" sz="1200" dirty="0" smtClean="0"/>
              <a:t>{</a:t>
            </a:r>
          </a:p>
          <a:p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lvl="2"/>
            <a:r>
              <a:rPr lang="en-US" altLang="ko-KR" sz="1200" dirty="0"/>
              <a:t>AutoSave t 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AutoSave ();</a:t>
            </a:r>
          </a:p>
          <a:p>
            <a:pPr lvl="2"/>
            <a:r>
              <a:rPr lang="en-US" altLang="ko-KR" sz="1200" dirty="0" err="1">
                <a:solidFill>
                  <a:srgbClr val="FF0000"/>
                </a:solidFill>
              </a:rPr>
              <a:t>t.setDaemon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true</a:t>
            </a:r>
            <a:r>
              <a:rPr lang="en-US" altLang="ko-KR" sz="1200" dirty="0">
                <a:solidFill>
                  <a:srgbClr val="FF0000"/>
                </a:solidFill>
              </a:rPr>
              <a:t>); // 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데몬스레드로</a:t>
            </a:r>
            <a:r>
              <a:rPr lang="ko-KR" altLang="en-US" sz="1200" dirty="0" smtClean="0">
                <a:solidFill>
                  <a:srgbClr val="FF0000"/>
                </a:solidFill>
              </a:rPr>
              <a:t> 생성됨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lvl="2"/>
            <a:r>
              <a:rPr lang="en-US" altLang="ko-KR" sz="1200" dirty="0" err="1"/>
              <a:t>t.start</a:t>
            </a:r>
            <a:r>
              <a:rPr lang="en-US" altLang="ko-KR" sz="1200" dirty="0"/>
              <a:t>();</a:t>
            </a:r>
          </a:p>
          <a:p>
            <a:pPr lvl="2"/>
            <a:r>
              <a:rPr lang="en-US" altLang="ko-KR" sz="1200" b="1" dirty="0"/>
              <a:t>for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&lt;= 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lvl="3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"</a:t>
            </a:r>
            <a:r>
              <a:rPr lang="ko-KR" altLang="en-US" sz="1200" dirty="0"/>
              <a:t>작업을 진행합니다</a:t>
            </a:r>
            <a:r>
              <a:rPr lang="en-US" altLang="ko-KR" sz="1200" dirty="0"/>
              <a:t>.");</a:t>
            </a:r>
          </a:p>
          <a:p>
            <a:pPr lvl="3"/>
            <a:r>
              <a:rPr lang="en-US" altLang="ko-KR" sz="1200" b="1" dirty="0"/>
              <a:t>try</a:t>
            </a:r>
            <a:r>
              <a:rPr lang="en-US" altLang="ko-KR" sz="1200" dirty="0"/>
              <a:t>{</a:t>
            </a:r>
          </a:p>
          <a:p>
            <a:pPr lvl="3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Thread.</a:t>
            </a:r>
            <a:r>
              <a:rPr lang="en-US" altLang="ko-KR" sz="1200" i="1" dirty="0" err="1" smtClean="0"/>
              <a:t>sleep</a:t>
            </a:r>
            <a:r>
              <a:rPr lang="en-US" altLang="ko-KR" sz="1200" dirty="0" smtClean="0"/>
              <a:t>(1000</a:t>
            </a:r>
            <a:r>
              <a:rPr lang="en-US" altLang="ko-KR" sz="1200" dirty="0"/>
              <a:t>);</a:t>
            </a:r>
          </a:p>
          <a:p>
            <a:pPr lvl="3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{}</a:t>
            </a:r>
          </a:p>
          <a:p>
            <a:pPr lvl="2"/>
            <a:r>
              <a:rPr lang="en-US" altLang="ko-KR" sz="1200" dirty="0" smtClean="0"/>
              <a:t>}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lvl="1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프로그램을 종료합니다</a:t>
            </a:r>
            <a:r>
              <a:rPr lang="en-US" altLang="ko-KR" sz="1200" dirty="0" smtClean="0"/>
              <a:t>.");</a:t>
            </a:r>
          </a:p>
          <a:p>
            <a:pPr lvl="1"/>
            <a:r>
              <a:rPr lang="en-US" altLang="ko-KR" sz="1200" dirty="0" smtClean="0">
                <a:solidFill>
                  <a:srgbClr val="FF0000"/>
                </a:solidFill>
              </a:rPr>
              <a:t>//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데몬스레드도</a:t>
            </a:r>
            <a:r>
              <a:rPr lang="ko-KR" altLang="en-US" sz="1200" dirty="0" smtClean="0">
                <a:solidFill>
                  <a:srgbClr val="FF0000"/>
                </a:solidFill>
              </a:rPr>
              <a:t> 함께 종료됨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63128" y="2237877"/>
            <a:ext cx="5648826" cy="3645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class</a:t>
            </a:r>
            <a:r>
              <a:rPr lang="en-US" altLang="ko-KR" sz="1200" dirty="0"/>
              <a:t> AutoSave </a:t>
            </a:r>
            <a:r>
              <a:rPr lang="en-US" altLang="ko-KR" sz="1200" b="1" dirty="0"/>
              <a:t>extends</a:t>
            </a:r>
            <a:r>
              <a:rPr lang="en-US" altLang="ko-KR" sz="1200" dirty="0"/>
              <a:t> Thread{ </a:t>
            </a:r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autoSave</a:t>
            </a:r>
            <a:r>
              <a:rPr lang="en-US" altLang="ko-KR" sz="1200" dirty="0"/>
              <a:t>() {</a:t>
            </a:r>
          </a:p>
          <a:p>
            <a:pPr lvl="1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</a:t>
            </a:r>
            <a:r>
              <a:rPr lang="en-US" altLang="ko-KR" sz="1200" dirty="0" err="1" smtClean="0"/>
              <a:t>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작업파일이 </a:t>
            </a:r>
            <a:r>
              <a:rPr lang="ko-KR" altLang="en-US" sz="1200" dirty="0" err="1"/>
              <a:t>자동저장되었습니다</a:t>
            </a:r>
            <a:r>
              <a:rPr lang="en-US" altLang="ko-KR" sz="1200" dirty="0"/>
              <a:t>.");</a:t>
            </a:r>
          </a:p>
          <a:p>
            <a:pPr lvl="1"/>
            <a:r>
              <a:rPr lang="en-US" altLang="ko-KR" sz="1200" dirty="0"/>
              <a:t>} 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//3</a:t>
            </a:r>
            <a:r>
              <a:rPr lang="ko-KR" altLang="en-US" sz="1200" dirty="0" smtClean="0"/>
              <a:t>초 간격으로 </a:t>
            </a:r>
            <a:r>
              <a:rPr lang="en-US" altLang="ko-KR" sz="1200" dirty="0" err="1" smtClean="0"/>
              <a:t>autoSave</a:t>
            </a:r>
            <a:r>
              <a:rPr lang="en-US" altLang="ko-KR" sz="1200" dirty="0" smtClean="0"/>
              <a:t>() </a:t>
            </a:r>
            <a:r>
              <a:rPr lang="ko-KR" altLang="en-US" sz="1200" dirty="0" smtClean="0"/>
              <a:t>호출함</a:t>
            </a:r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run() {</a:t>
            </a:r>
          </a:p>
          <a:p>
            <a:pPr lvl="2"/>
            <a:r>
              <a:rPr lang="en-US" altLang="ko-KR" sz="1200" b="1" dirty="0"/>
              <a:t>while</a:t>
            </a:r>
            <a:r>
              <a:rPr lang="en-US" altLang="ko-KR" sz="1200" dirty="0"/>
              <a:t>(</a:t>
            </a:r>
            <a:r>
              <a:rPr lang="en-US" altLang="ko-KR" sz="1200" b="1" dirty="0"/>
              <a:t>true</a:t>
            </a:r>
            <a:r>
              <a:rPr lang="en-US" altLang="ko-KR" sz="1200" dirty="0"/>
              <a:t>) {</a:t>
            </a:r>
          </a:p>
          <a:p>
            <a:pPr lvl="2"/>
            <a:r>
              <a:rPr lang="en-US" altLang="ko-KR" sz="1200" b="1" dirty="0"/>
              <a:t>try</a:t>
            </a:r>
            <a:r>
              <a:rPr lang="en-US" altLang="ko-KR" sz="1200" dirty="0"/>
              <a:t> { </a:t>
            </a:r>
          </a:p>
          <a:p>
            <a:pPr lvl="2"/>
            <a:r>
              <a:rPr lang="en-US" altLang="ko-KR" sz="1200" dirty="0"/>
              <a:t> </a:t>
            </a:r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Thread.</a:t>
            </a:r>
            <a:r>
              <a:rPr lang="en-US" altLang="ko-KR" sz="1200" i="1" dirty="0" err="1" smtClean="0"/>
              <a:t>sleep</a:t>
            </a:r>
            <a:r>
              <a:rPr lang="en-US" altLang="ko-KR" sz="1200" dirty="0" smtClean="0"/>
              <a:t>(3 </a:t>
            </a:r>
            <a:r>
              <a:rPr lang="en-US" altLang="ko-KR" sz="1200" dirty="0"/>
              <a:t>* 1000); //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초 잠자기</a:t>
            </a:r>
            <a:endParaRPr lang="ko-KR" altLang="en-US" sz="1200" dirty="0"/>
          </a:p>
          <a:p>
            <a:pPr lvl="2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{} </a:t>
            </a:r>
          </a:p>
          <a:p>
            <a:pPr lvl="2"/>
            <a:r>
              <a:rPr lang="en-US" altLang="ko-KR" sz="1200" b="1" dirty="0" err="1" smtClean="0">
                <a:solidFill>
                  <a:srgbClr val="0070C0"/>
                </a:solidFill>
              </a:rPr>
              <a:t>autoSave</a:t>
            </a:r>
            <a:r>
              <a:rPr lang="en-US" altLang="ko-KR" sz="1200" b="1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ko-KR" sz="1200" dirty="0"/>
              <a:t>}</a:t>
            </a:r>
          </a:p>
          <a:p>
            <a:pPr lvl="1"/>
            <a:r>
              <a:rPr lang="en-US" altLang="ko-KR" sz="1200" dirty="0"/>
              <a:t>} 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830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6416" y="439153"/>
            <a:ext cx="5769142" cy="529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여러스레드에서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동일한 코드를 수행하는 경우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42209" y="1840835"/>
            <a:ext cx="4042612" cy="3645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Test{</a:t>
            </a:r>
            <a:endParaRPr lang="en-US" altLang="ko-KR" sz="1200" dirty="0" smtClean="0"/>
          </a:p>
          <a:p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lvl="2"/>
            <a:r>
              <a:rPr lang="en-US" altLang="ko-KR" sz="1200" dirty="0" smtClean="0">
                <a:solidFill>
                  <a:schemeClr val="tx1"/>
                </a:solidFill>
              </a:rPr>
              <a:t> Thread th1 = new Thread (      );</a:t>
            </a:r>
          </a:p>
          <a:p>
            <a:pPr lvl="2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th1.start();</a:t>
            </a:r>
          </a:p>
          <a:p>
            <a:pPr lvl="2"/>
            <a:endParaRPr lang="en-US" altLang="ko-KR" sz="1200" dirty="0">
              <a:solidFill>
                <a:schemeClr val="tx1"/>
              </a:solidFill>
            </a:endParaRPr>
          </a:p>
          <a:p>
            <a:pPr lvl="2"/>
            <a:r>
              <a:rPr lang="en-US" altLang="ko-KR" sz="1200" dirty="0" smtClean="0">
                <a:solidFill>
                  <a:schemeClr val="tx1"/>
                </a:solidFill>
              </a:rPr>
              <a:t> Thread th2  = new Thread(     );</a:t>
            </a:r>
          </a:p>
          <a:p>
            <a:pPr lvl="2"/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th2.start();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}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54149" y="1654347"/>
            <a:ext cx="4475748" cy="4018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/>
              <a:t>Runnable</a:t>
            </a:r>
          </a:p>
          <a:p>
            <a:endParaRPr lang="en-US" altLang="ko-KR" sz="1200" b="1" dirty="0"/>
          </a:p>
          <a:p>
            <a:pPr lvl="1"/>
            <a:r>
              <a:rPr lang="en-US" altLang="ko-KR" sz="1200" b="1" dirty="0"/>
              <a:t>v</a:t>
            </a:r>
            <a:r>
              <a:rPr lang="en-US" altLang="ko-KR" sz="1200" b="1" dirty="0" smtClean="0"/>
              <a:t>oid run{</a:t>
            </a:r>
            <a:endParaRPr lang="en-US" altLang="ko-KR" sz="1200" b="1" dirty="0"/>
          </a:p>
          <a:p>
            <a:pPr lvl="1"/>
            <a:r>
              <a:rPr lang="en-US" altLang="ko-KR" sz="1200" b="1" dirty="0" smtClean="0"/>
              <a:t>     print();</a:t>
            </a:r>
          </a:p>
          <a:p>
            <a:pPr lvl="1"/>
            <a:r>
              <a:rPr lang="en-US" altLang="ko-KR" sz="1200" b="1" dirty="0" smtClean="0"/>
              <a:t>}</a:t>
            </a:r>
          </a:p>
          <a:p>
            <a:endParaRPr lang="en-US" altLang="ko-KR" sz="1200" b="1" dirty="0"/>
          </a:p>
          <a:p>
            <a:endParaRPr lang="en-US" altLang="ko-KR" sz="1200" b="1" dirty="0" smtClean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b="1" dirty="0"/>
              <a:t>v</a:t>
            </a:r>
            <a:r>
              <a:rPr lang="en-US" altLang="ko-KR" sz="1200" b="1" dirty="0" smtClean="0"/>
              <a:t>oid print() {</a:t>
            </a:r>
          </a:p>
          <a:p>
            <a:pPr lvl="1"/>
            <a:endParaRPr lang="en-US" altLang="ko-KR" sz="1200" b="1" dirty="0"/>
          </a:p>
          <a:p>
            <a:pPr lvl="1"/>
            <a:r>
              <a:rPr lang="en-US" altLang="ko-KR" sz="1200" b="1" dirty="0" smtClean="0"/>
              <a:t>   Thread </a:t>
            </a:r>
            <a:r>
              <a:rPr lang="en-US" altLang="ko-KR" sz="1200" b="1" dirty="0" err="1" smtClean="0"/>
              <a:t>th</a:t>
            </a:r>
            <a:r>
              <a:rPr lang="en-US" altLang="ko-KR" sz="1200" b="1" dirty="0" smtClean="0"/>
              <a:t> = </a:t>
            </a:r>
            <a:r>
              <a:rPr lang="en-US" altLang="ko-KR" sz="1200" b="1" dirty="0" err="1" smtClean="0"/>
              <a:t>Thread.currentThread</a:t>
            </a:r>
            <a:r>
              <a:rPr lang="en-US" altLang="ko-KR" sz="1200" b="1" dirty="0" smtClean="0"/>
              <a:t>();</a:t>
            </a:r>
          </a:p>
          <a:p>
            <a:pPr lvl="1"/>
            <a:r>
              <a:rPr lang="en-US" altLang="ko-KR" sz="1200" b="1" dirty="0" smtClean="0"/>
              <a:t>      </a:t>
            </a:r>
          </a:p>
          <a:p>
            <a:pPr lvl="1"/>
            <a:r>
              <a:rPr lang="en-US" altLang="ko-KR" sz="1200" b="1" dirty="0"/>
              <a:t> </a:t>
            </a:r>
            <a:r>
              <a:rPr lang="en-US" altLang="ko-KR" sz="1200" b="1" dirty="0" smtClean="0"/>
              <a:t>   for(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=0;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&lt; 100;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++) </a:t>
            </a:r>
          </a:p>
          <a:p>
            <a:pPr lvl="1"/>
            <a:r>
              <a:rPr lang="en-US" altLang="ko-KR" sz="1200" b="1" dirty="0"/>
              <a:t> </a:t>
            </a:r>
            <a:r>
              <a:rPr lang="en-US" altLang="ko-KR" sz="1200" b="1" dirty="0" smtClean="0"/>
              <a:t>    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(“print”+ 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 smtClean="0"/>
              <a:t>);</a:t>
            </a:r>
            <a:endParaRPr lang="en-US" altLang="ko-KR" sz="1200" b="1" dirty="0"/>
          </a:p>
          <a:p>
            <a:pPr lvl="1"/>
            <a:endParaRPr lang="en-US" altLang="ko-KR" sz="1200" b="1" dirty="0" smtClean="0"/>
          </a:p>
          <a:p>
            <a:pPr lvl="1"/>
            <a:r>
              <a:rPr lang="en-US" altLang="ko-KR" sz="1200" b="1" dirty="0"/>
              <a:t> </a:t>
            </a:r>
            <a:r>
              <a:rPr lang="en-US" altLang="ko-KR" sz="1200" b="1" dirty="0" smtClean="0"/>
              <a:t>   </a:t>
            </a:r>
            <a:r>
              <a:rPr lang="en-US" altLang="ko-KR" sz="1200" b="1" dirty="0" err="1" smtClean="0"/>
              <a:t>System.out.println</a:t>
            </a:r>
            <a:r>
              <a:rPr lang="en-US" altLang="ko-KR" sz="1200" b="1" dirty="0" smtClean="0"/>
              <a:t>(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th.getName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  +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th.getId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 </a:t>
            </a:r>
            <a:r>
              <a:rPr lang="en-US" altLang="ko-KR" sz="1200" b="1" dirty="0" smtClean="0"/>
              <a:t>);</a:t>
            </a:r>
            <a:endParaRPr lang="en-US" altLang="ko-KR" sz="1200" b="1" dirty="0" smtClean="0"/>
          </a:p>
          <a:p>
            <a:pPr lvl="1"/>
            <a:endParaRPr lang="en-US" altLang="ko-KR" sz="1200" b="1" dirty="0" smtClean="0"/>
          </a:p>
          <a:p>
            <a:pPr lvl="1"/>
            <a:r>
              <a:rPr lang="en-US" altLang="ko-KR" sz="1200" b="1" dirty="0"/>
              <a:t>}</a:t>
            </a:r>
            <a:endParaRPr lang="en-US" altLang="ko-KR" sz="1200" b="1" dirty="0"/>
          </a:p>
        </p:txBody>
      </p:sp>
      <p:sp>
        <p:nvSpPr>
          <p:cNvPr id="6" name="타원 5"/>
          <p:cNvSpPr/>
          <p:nvPr/>
        </p:nvSpPr>
        <p:spPr>
          <a:xfrm>
            <a:off x="6021803" y="1497932"/>
            <a:ext cx="475248" cy="4752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6" idx="3"/>
          </p:cNvCxnSpPr>
          <p:nvPr/>
        </p:nvCxnSpPr>
        <p:spPr>
          <a:xfrm rot="5400000">
            <a:off x="4340392" y="1593769"/>
            <a:ext cx="1441197" cy="20608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3"/>
          </p:cNvCxnSpPr>
          <p:nvPr/>
        </p:nvCxnSpPr>
        <p:spPr>
          <a:xfrm rot="5400000">
            <a:off x="4111792" y="1798307"/>
            <a:ext cx="1874334" cy="20848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812297" y="3344779"/>
            <a:ext cx="256093" cy="2560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59866" y="3840664"/>
            <a:ext cx="256093" cy="25609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폭발 1 13"/>
          <p:cNvSpPr/>
          <p:nvPr/>
        </p:nvSpPr>
        <p:spPr>
          <a:xfrm>
            <a:off x="8911971" y="1185111"/>
            <a:ext cx="2319508" cy="2237875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실행주체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확인할수</a:t>
            </a:r>
            <a:r>
              <a:rPr lang="ko-KR" altLang="en-US" sz="1200" dirty="0" smtClean="0"/>
              <a:t> 있음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9255709" y="3344779"/>
            <a:ext cx="816016" cy="146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0148637" y="3600872"/>
            <a:ext cx="48126" cy="10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0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8622" y="1203159"/>
            <a:ext cx="8873287" cy="7519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/>
              <a:t>동기 </a:t>
            </a:r>
            <a:r>
              <a:rPr lang="en-US" altLang="ko-KR" dirty="0" smtClean="0"/>
              <a:t>/ 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프로그램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4480" y="2496554"/>
            <a:ext cx="8927430" cy="3104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동기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싱글쓰레드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환경에서는 하나의 흐름을 가지고 프로그램이 실행된다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이해를 돕는 예제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hi^^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출력이 완료되어야 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bye~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가 출력된다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</a:p>
          <a:p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for(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=0;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&lt;100;i++)</a:t>
            </a: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        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+“hi ^^“) ;</a:t>
            </a:r>
          </a:p>
          <a:p>
            <a:pPr fontAlgn="base"/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for(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=0;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&lt;100;i++)</a:t>
            </a: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        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+“ bye~“) ;</a:t>
            </a:r>
            <a:endParaRPr lang="ko-KR" altLang="en-US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15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20417" y="318836"/>
            <a:ext cx="8927430" cy="20213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비동기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멀티쓰레드에서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여러 개의 흐름을 가지고 프로그램이 실행된다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</a:t>
            </a:r>
          </a:p>
          <a:p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	(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우리가 사용하는 대부분의 프로그램이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비동기로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만들어져 있다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.) </a:t>
            </a:r>
          </a:p>
          <a:p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하나의 프로그램에 여러 개의 흐름을 가지고 있다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(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웹브라우저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: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다운로드 받고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음악도 들으면서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검색도 하고 있다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.)</a:t>
            </a:r>
          </a:p>
          <a:p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이해를 돕는 예제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 hi^^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와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bye~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가 출력이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비동기로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실행되도록 한다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</a:p>
          <a:p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        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별도의 흐름을 만들기 위해서는 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쓰레드를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작성하여 실행하여야 한다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0417" y="2400300"/>
            <a:ext cx="8927430" cy="4301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비동기예제기본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){</a:t>
            </a:r>
          </a:p>
          <a:p>
            <a:pPr lvl="1"/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lvl="2"/>
            <a:r>
              <a:rPr lang="en-US" altLang="ko-KR" sz="1200" dirty="0"/>
              <a:t>Thread t 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Thread(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Runnable() {</a:t>
            </a:r>
          </a:p>
          <a:p>
            <a:pPr lvl="3"/>
            <a:r>
              <a:rPr lang="en-US" altLang="ko-KR" sz="1200" b="1" dirty="0" smtClean="0"/>
              <a:t>	public</a:t>
            </a:r>
            <a:r>
              <a:rPr lang="en-US" altLang="ko-KR" sz="1200" dirty="0" smtClean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run(){</a:t>
            </a:r>
          </a:p>
          <a:p>
            <a:pPr lvl="4"/>
            <a:r>
              <a:rPr lang="en-US" altLang="ko-KR" sz="1200" b="1" dirty="0"/>
              <a:t>for</a:t>
            </a:r>
            <a:r>
              <a:rPr lang="en-US" altLang="ko-KR" sz="1200" dirty="0"/>
              <a:t>( 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&lt;100;i++)</a:t>
            </a:r>
          </a:p>
          <a:p>
            <a:pPr lvl="4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System.</a:t>
            </a:r>
            <a:r>
              <a:rPr lang="en-US" altLang="ko-KR" sz="1200" b="1" i="1" dirty="0" err="1" smtClean="0"/>
              <a:t>out</a:t>
            </a:r>
            <a:r>
              <a:rPr lang="en-US" altLang="ko-KR" sz="1200" dirty="0" err="1" smtClean="0"/>
              <a:t>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+"hi ^^") </a:t>
            </a:r>
            <a:r>
              <a:rPr lang="en-US" altLang="ko-KR" sz="1200" dirty="0" smtClean="0"/>
              <a:t>;</a:t>
            </a:r>
          </a:p>
          <a:p>
            <a:pPr lvl="4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lvl="3"/>
            <a:r>
              <a:rPr lang="en-US" altLang="ko-KR" sz="1200" dirty="0"/>
              <a:t>} );</a:t>
            </a:r>
          </a:p>
          <a:p>
            <a:pPr lvl="2"/>
            <a:r>
              <a:rPr lang="en-US" altLang="ko-KR" sz="1200" dirty="0" err="1">
                <a:solidFill>
                  <a:srgbClr val="FF0000"/>
                </a:solidFill>
              </a:rPr>
              <a:t>t.start</a:t>
            </a:r>
            <a:r>
              <a:rPr lang="en-US" altLang="ko-KR" sz="1200" dirty="0">
                <a:solidFill>
                  <a:srgbClr val="FF0000"/>
                </a:solidFill>
              </a:rPr>
              <a:t>();</a:t>
            </a:r>
          </a:p>
          <a:p>
            <a:pPr lvl="2"/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pPr lvl="2"/>
            <a:r>
              <a:rPr lang="en-US" altLang="ko-KR" sz="1200" b="1" dirty="0"/>
              <a:t>for</a:t>
            </a:r>
            <a:r>
              <a:rPr lang="en-US" altLang="ko-KR" sz="1200" dirty="0"/>
              <a:t>( 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&lt;100;i++)</a:t>
            </a:r>
          </a:p>
          <a:p>
            <a:pPr lvl="2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+" bye~") ;</a:t>
            </a:r>
          </a:p>
          <a:p>
            <a:pPr lvl="1"/>
            <a:r>
              <a:rPr lang="en-US" altLang="ko-KR" sz="1200" dirty="0"/>
              <a:t>} </a:t>
            </a:r>
          </a:p>
          <a:p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40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790" y="394965"/>
            <a:ext cx="915904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Thread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만드는 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법</a:t>
            </a:r>
          </a:p>
          <a:p>
            <a:pPr fontAlgn="base"/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1.Thread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상속</a:t>
            </a:r>
            <a:endParaRPr lang="en-US" altLang="ko-KR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</a:t>
            </a:r>
          </a:p>
          <a:p>
            <a:pPr fontAlgn="base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class A  extends Thread{</a:t>
            </a: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void run(){</a:t>
            </a:r>
          </a:p>
          <a:p>
            <a:pPr fontAlgn="base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      for(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=0;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&lt;100;i++)</a:t>
            </a:r>
          </a:p>
          <a:p>
            <a:pPr fontAlgn="base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       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+“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실행할 코드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“) ;</a:t>
            </a:r>
          </a:p>
          <a:p>
            <a:pPr fontAlgn="base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}</a:t>
            </a:r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}</a:t>
            </a:r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A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a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= new A();</a:t>
            </a:r>
          </a:p>
          <a:p>
            <a:pPr fontAlgn="base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a.start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():   </a:t>
            </a:r>
          </a:p>
          <a:p>
            <a:pPr fontAlgn="base"/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endParaRPr lang="ko-KR" altLang="en-US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2.Runnable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인터페이스 </a:t>
            </a:r>
            <a:r>
              <a:rPr lang="ko-KR" altLang="en-US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구현</a:t>
            </a:r>
            <a:endParaRPr lang="en-US" altLang="ko-KR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endParaRPr lang="en-US" altLang="ko-KR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Thread t = new  Thread( new Runnable() {</a:t>
            </a:r>
          </a:p>
          <a:p>
            <a:pPr fontAlgn="base"/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void run(){</a:t>
            </a: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       for(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int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=0;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&lt;100;i++)</a:t>
            </a: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           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i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+“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실행할 코드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“) ;</a:t>
            </a: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      }   </a:t>
            </a:r>
          </a:p>
          <a:p>
            <a:pPr fontAlgn="base"/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} ) ;</a:t>
            </a:r>
          </a:p>
          <a:p>
            <a:pPr fontAlgn="base"/>
            <a:endParaRPr lang="en-US" altLang="ko-KR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fontAlgn="base"/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t.start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();</a:t>
            </a:r>
            <a:endParaRPr lang="ko-KR" altLang="en-US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79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3718" y="127569"/>
            <a:ext cx="1747896" cy="407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Call stack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3718" y="593193"/>
            <a:ext cx="9733548" cy="1732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함수 호출과 관련된 정보를 저장하는 자료 구조인 </a:t>
            </a:r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"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호출 </a:t>
            </a:r>
            <a:r>
              <a:rPr lang="ko-KR" altLang="en-US" sz="14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스택</a:t>
            </a:r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" 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또는 </a:t>
            </a:r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"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콜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스택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“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이라고 함</a:t>
            </a:r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프로그램의 실행 흐름과 함수 호출 순서를 추적하기 위해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사용된다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</a:p>
          <a:p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함수 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호출 및 반환을 관리하고 실행하는 데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사용됨</a:t>
            </a:r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호출 </a:t>
            </a:r>
            <a:r>
              <a:rPr lang="ko-KR" altLang="en-US" sz="1400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스택은</a:t>
            </a:r>
            <a:r>
              <a:rPr lang="ko-KR" altLang="en-US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여러 함수가 중첩되어 호출될 때 현재 실행 중인 함수와 이전에 호출된 함수들의 관계와 순서를 </a:t>
            </a:r>
            <a:r>
              <a:rPr lang="ko-KR" altLang="en-US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유지한다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.</a:t>
            </a:r>
            <a:endParaRPr lang="ko-KR" altLang="en-US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54242" y="3312229"/>
            <a:ext cx="0" cy="2021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66273" y="5357598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286000" y="3234024"/>
            <a:ext cx="0" cy="212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66273" y="4912429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33545" y="491242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54242" y="4479292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3545" y="453708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매서드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54242" y="4014253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3545" y="407204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매서드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5615" y="2551922"/>
            <a:ext cx="5246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class Main{</a:t>
            </a:r>
          </a:p>
          <a:p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void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매서드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1(){</a:t>
            </a: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매서드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2();</a:t>
            </a:r>
          </a:p>
          <a:p>
            <a:pPr lvl="1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(“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매서드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1”);</a:t>
            </a: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  <a:endParaRPr lang="en-US" altLang="ko-KR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void 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매서드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2(){</a:t>
            </a: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(“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매서드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2”);       </a:t>
            </a: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</a:p>
          <a:p>
            <a:pPr lvl="1"/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public static void main(String[]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args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){</a:t>
            </a: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 Main m = new Main();</a:t>
            </a:r>
          </a:p>
          <a:p>
            <a:pPr lvl="1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m.</a:t>
            </a:r>
            <a:r>
              <a:rPr lang="ko-KR" altLang="en-US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매서드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1();</a:t>
            </a:r>
          </a:p>
          <a:p>
            <a:pPr lvl="1"/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 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    </a:t>
            </a:r>
            <a:r>
              <a:rPr lang="en-US" altLang="ko-KR" sz="1400" dirty="0" err="1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(“ main bye “);</a:t>
            </a:r>
          </a:p>
          <a:p>
            <a:pPr lvl="1"/>
            <a:r>
              <a:rPr lang="en-US" altLang="ko-KR" sz="1400" dirty="0" smtClean="0"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  <a:endParaRPr lang="ko-KR" altLang="en-US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endParaRPr lang="en-US" altLang="ko-KR" sz="1400" dirty="0" smtClean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r>
              <a:rPr lang="en-US" altLang="ko-KR" sz="14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}</a:t>
            </a:r>
            <a:endParaRPr lang="ko-KR" altLang="en-US" sz="1400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0706" y="5620059"/>
            <a:ext cx="352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stack</a:t>
            </a:r>
          </a:p>
          <a:p>
            <a:r>
              <a:rPr lang="ko-KR" altLang="en-US" sz="1200" dirty="0" smtClean="0"/>
              <a:t>선입후출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먼저들어간</a:t>
            </a:r>
            <a:r>
              <a:rPr lang="ko-KR" altLang="en-US" sz="1200" dirty="0" smtClean="0"/>
              <a:t> 것이 나중에 꺼내지는 자료구조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448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546058" y="3140241"/>
            <a:ext cx="0" cy="12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58089" y="4433637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977816" y="3140241"/>
            <a:ext cx="0" cy="129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8089" y="3988468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25361" y="39884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546058" y="3555331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25361" y="3613120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60368" y="3192014"/>
            <a:ext cx="0" cy="12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72399" y="4485410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192126" y="3192014"/>
            <a:ext cx="0" cy="129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178114" y="3182538"/>
            <a:ext cx="0" cy="12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190145" y="4475934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7609872" y="3182538"/>
            <a:ext cx="0" cy="129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190145" y="4030765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57417" y="403076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6178114" y="3597628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57417" y="3655417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3116178" y="5093003"/>
            <a:ext cx="0" cy="12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128209" y="6386399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547936" y="5093003"/>
            <a:ext cx="0" cy="129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533924" y="5083527"/>
            <a:ext cx="0" cy="12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545955" y="6376923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965682" y="5083527"/>
            <a:ext cx="0" cy="129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545955" y="5931754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13227" y="59317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1533924" y="5498617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13227" y="5556406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start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3128209" y="5925738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07512" y="597140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7748337" y="5135158"/>
            <a:ext cx="0" cy="12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60368" y="6428554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9180095" y="5135158"/>
            <a:ext cx="0" cy="129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166083" y="5125682"/>
            <a:ext cx="0" cy="12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178114" y="6419078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597841" y="5125682"/>
            <a:ext cx="0" cy="1293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178114" y="5973909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45386" y="59739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7760368" y="5967893"/>
            <a:ext cx="1419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39671" y="601355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run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1533924" y="1094689"/>
            <a:ext cx="4848829" cy="139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Thread 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실행 </a:t>
            </a:r>
            <a:r>
              <a:rPr lang="en-US" altLang="ko-KR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=&gt; </a:t>
            </a:r>
          </a:p>
          <a:p>
            <a:pPr algn="ctr"/>
            <a:r>
              <a:rPr lang="ko-KR" altLang="en-US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스레드를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생성하였다고 </a:t>
            </a:r>
            <a:r>
              <a:rPr lang="ko-KR" altLang="en-US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실행되는것은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아니다</a:t>
            </a:r>
            <a:endParaRPr lang="en-US" altLang="ko-KR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바다M" panose="02030600000101010101" pitchFamily="18" charset="-127"/>
                <a:ea typeface="HY바다M" panose="02030600000101010101" pitchFamily="18" charset="-127"/>
              </a:rPr>
              <a:t>Start()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를 호출해야만 </a:t>
            </a:r>
            <a:r>
              <a:rPr lang="ko-KR" altLang="en-US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스레드가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실행된다</a:t>
            </a:r>
            <a:endParaRPr lang="en-US" altLang="ko-KR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45386" y="1094689"/>
            <a:ext cx="4848829" cy="139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스레드가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</a:t>
            </a:r>
            <a:r>
              <a:rPr lang="en-US" altLang="ko-KR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start()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되면</a:t>
            </a:r>
            <a:endParaRPr lang="en-US" altLang="ko-KR" dirty="0" smtClean="0">
              <a:latin typeface="HY바다M" panose="02030600000101010101" pitchFamily="18" charset="-127"/>
              <a:ea typeface="HY바다M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새로운 </a:t>
            </a:r>
            <a:r>
              <a:rPr lang="ko-KR" altLang="en-US" dirty="0" err="1" smtClean="0">
                <a:latin typeface="HY바다M" panose="02030600000101010101" pitchFamily="18" charset="-127"/>
                <a:ea typeface="HY바다M" panose="02030600000101010101" pitchFamily="18" charset="-127"/>
              </a:rPr>
              <a:t>호출스택이</a:t>
            </a:r>
            <a:r>
              <a:rPr lang="ko-KR" altLang="en-US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 마련된다</a:t>
            </a:r>
            <a:r>
              <a:rPr lang="en-US" altLang="ko-KR" dirty="0" smtClean="0">
                <a:latin typeface="HY바다M" panose="02030600000101010101" pitchFamily="18" charset="-127"/>
                <a:ea typeface="HY바다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58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12508"/>
              </p:ext>
            </p:extLst>
          </p:nvPr>
        </p:nvGraphicFramePr>
        <p:xfrm>
          <a:off x="810793" y="943585"/>
          <a:ext cx="9957469" cy="18597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41054"/>
                <a:gridCol w="7516415"/>
              </a:tblGrid>
              <a:tr h="3271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ID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스레드의</a:t>
                      </a:r>
                      <a:r>
                        <a:rPr lang="ko-KR" altLang="en-US" sz="1200" dirty="0" smtClean="0"/>
                        <a:t> 식별 값</a:t>
                      </a:r>
                      <a:endParaRPr lang="ko-KR" altLang="en-US" sz="1200" dirty="0"/>
                    </a:p>
                  </a:txBody>
                  <a:tcPr/>
                </a:tc>
              </a:tr>
              <a:tr h="4422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스레드의</a:t>
                      </a:r>
                      <a:r>
                        <a:rPr lang="ko-KR" altLang="en-US" sz="1200" dirty="0" smtClean="0"/>
                        <a:t> 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54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Priority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스레드의</a:t>
                      </a:r>
                      <a:r>
                        <a:rPr lang="ko-KR" altLang="en-US" sz="1200" dirty="0" smtClean="0"/>
                        <a:t> 우선순위 </a:t>
                      </a:r>
                      <a:r>
                        <a:rPr lang="en-US" altLang="ko-KR" sz="1200" dirty="0" smtClean="0"/>
                        <a:t>( MIN (0) ~ MAX(10) )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숫자가 클 수록 우선 순위가 높음</a:t>
                      </a:r>
                      <a:endParaRPr lang="ko-KR" altLang="en-US" sz="1200" dirty="0"/>
                    </a:p>
                  </a:txBody>
                  <a:tcPr/>
                </a:tc>
              </a:tr>
              <a:tr h="545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Status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스레드의</a:t>
                      </a:r>
                      <a:r>
                        <a:rPr lang="ko-KR" altLang="en-US" sz="1200" dirty="0" smtClean="0"/>
                        <a:t> 상태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new , runnable , blocked, waiting, time waiting, terminated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원통 6"/>
          <p:cNvSpPr/>
          <p:nvPr/>
        </p:nvSpPr>
        <p:spPr>
          <a:xfrm rot="16200000">
            <a:off x="5198646" y="3223460"/>
            <a:ext cx="745958" cy="462213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0793" y="4572001"/>
            <a:ext cx="691814" cy="6918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NEW</a:t>
            </a:r>
            <a:endParaRPr lang="ko-KR" altLang="en-US" sz="1000" dirty="0"/>
          </a:p>
        </p:txBody>
      </p:sp>
      <p:sp>
        <p:nvSpPr>
          <p:cNvPr id="9" name="원통 8"/>
          <p:cNvSpPr/>
          <p:nvPr/>
        </p:nvSpPr>
        <p:spPr>
          <a:xfrm rot="16200000">
            <a:off x="5126456" y="1638297"/>
            <a:ext cx="745958" cy="462213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08684" y="6057900"/>
            <a:ext cx="136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RUNNABLE</a:t>
            </a: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큐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대기열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8684" y="4387335"/>
            <a:ext cx="2977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F0"/>
                </a:solidFill>
              </a:rPr>
              <a:t>TIMED_WAITING</a:t>
            </a:r>
            <a:endParaRPr lang="ko-KR" altLang="en-US" sz="1200" dirty="0">
              <a:solidFill>
                <a:srgbClr val="00B0F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025104" y="5161546"/>
            <a:ext cx="691814" cy="6918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6286500" y="5161546"/>
            <a:ext cx="691814" cy="6918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도넛 14"/>
          <p:cNvSpPr/>
          <p:nvPr/>
        </p:nvSpPr>
        <p:spPr>
          <a:xfrm>
            <a:off x="9156032" y="4710363"/>
            <a:ext cx="1612230" cy="1612230"/>
          </a:xfrm>
          <a:prstGeom prst="donut">
            <a:avLst>
              <a:gd name="adj" fmla="val 265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623260" y="5176586"/>
            <a:ext cx="691814" cy="6918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7" name="타원 16"/>
          <p:cNvSpPr/>
          <p:nvPr/>
        </p:nvSpPr>
        <p:spPr>
          <a:xfrm>
            <a:off x="6978314" y="3603455"/>
            <a:ext cx="691814" cy="6918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 1</a:t>
            </a:r>
            <a:endParaRPr lang="ko-KR" altLang="en-US" sz="1000" dirty="0"/>
          </a:p>
        </p:txBody>
      </p:sp>
      <p:sp>
        <p:nvSpPr>
          <p:cNvPr id="18" name="오른쪽으로 구부러진 화살표 17"/>
          <p:cNvSpPr/>
          <p:nvPr/>
        </p:nvSpPr>
        <p:spPr>
          <a:xfrm>
            <a:off x="2147637" y="3949362"/>
            <a:ext cx="866274" cy="1512975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구부러진 연결선 22"/>
          <p:cNvCxnSpPr/>
          <p:nvPr/>
        </p:nvCxnSpPr>
        <p:spPr>
          <a:xfrm rot="10800000">
            <a:off x="7928812" y="3949363"/>
            <a:ext cx="1792705" cy="821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1349789" y="5176586"/>
            <a:ext cx="691814" cy="6918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종료</a:t>
            </a:r>
            <a:endParaRPr lang="ko-KR" altLang="en-US" sz="1000" dirty="0"/>
          </a:p>
        </p:txBody>
      </p:sp>
      <p:cxnSp>
        <p:nvCxnSpPr>
          <p:cNvPr id="26" name="직선 화살표 연결선 25"/>
          <p:cNvCxnSpPr>
            <a:stCxn id="15" idx="6"/>
          </p:cNvCxnSpPr>
          <p:nvPr/>
        </p:nvCxnSpPr>
        <p:spPr>
          <a:xfrm flipV="1">
            <a:off x="10768262" y="5507453"/>
            <a:ext cx="366964" cy="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13332" y="3934878"/>
            <a:ext cx="857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leep</a:t>
            </a:r>
          </a:p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12440" y="3994560"/>
            <a:ext cx="1004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Time waiting</a:t>
            </a:r>
            <a:endParaRPr lang="ko-KR" altLang="en-US" sz="1100" dirty="0"/>
          </a:p>
        </p:txBody>
      </p:sp>
      <p:cxnSp>
        <p:nvCxnSpPr>
          <p:cNvPr id="30" name="직선 화살표 연결선 29"/>
          <p:cNvCxnSpPr>
            <a:stCxn id="7" idx="3"/>
          </p:cNvCxnSpPr>
          <p:nvPr/>
        </p:nvCxnSpPr>
        <p:spPr>
          <a:xfrm flipV="1">
            <a:off x="7882691" y="5534525"/>
            <a:ext cx="1159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93263" y="6073288"/>
            <a:ext cx="33768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스레드를</a:t>
            </a:r>
            <a:r>
              <a:rPr lang="ko-KR" altLang="en-US" sz="1100" dirty="0" smtClean="0"/>
              <a:t> 실행하면 바로 실행되는 것은 아니다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대기큐에</a:t>
            </a:r>
            <a:r>
              <a:rPr lang="ko-KR" altLang="en-US" sz="1100" dirty="0" smtClean="0"/>
              <a:t> 들어감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9824785" y="6373370"/>
            <a:ext cx="6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solidFill>
                  <a:srgbClr val="00B0F0"/>
                </a:solidFill>
              </a:rPr>
              <a:t>cpu</a:t>
            </a:r>
            <a:endParaRPr lang="ko-KR" alt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5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7358" y="1395663"/>
            <a:ext cx="1552074" cy="571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sleep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8057" y="2322095"/>
            <a:ext cx="5811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MyThread4 </a:t>
            </a:r>
            <a:r>
              <a:rPr lang="en-US" altLang="ko-KR" sz="1200" b="1" dirty="0">
                <a:solidFill>
                  <a:srgbClr val="0070C0"/>
                </a:solidFill>
              </a:rPr>
              <a:t>extends</a:t>
            </a:r>
            <a:r>
              <a:rPr lang="en-US" altLang="ko-KR" sz="1200" dirty="0">
                <a:solidFill>
                  <a:srgbClr val="0070C0"/>
                </a:solidFill>
              </a:rPr>
              <a:t> Thread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@Override</a:t>
            </a:r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run() {</a:t>
            </a:r>
          </a:p>
          <a:p>
            <a:pPr lvl="2"/>
            <a:r>
              <a:rPr lang="en-US" altLang="ko-KR" sz="1200" b="1" dirty="0"/>
              <a:t>for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&gt;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--) {</a:t>
            </a:r>
          </a:p>
          <a:p>
            <a:pPr lvl="3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pPr lvl="3"/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lvl="4"/>
            <a:r>
              <a:rPr lang="en-US" altLang="ko-KR" sz="1200" i="1" dirty="0"/>
              <a:t>sleep</a:t>
            </a:r>
            <a:r>
              <a:rPr lang="en-US" altLang="ko-KR" sz="1200" dirty="0"/>
              <a:t>(2000);</a:t>
            </a:r>
          </a:p>
          <a:p>
            <a:pPr lvl="4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 "2</a:t>
            </a:r>
            <a:r>
              <a:rPr lang="ko-KR" altLang="en-US" sz="1200" dirty="0"/>
              <a:t>초간 잠자는 중 </a:t>
            </a:r>
            <a:r>
              <a:rPr lang="en-US" altLang="ko-KR" sz="1200" dirty="0"/>
              <a:t>!!!!!");</a:t>
            </a:r>
          </a:p>
          <a:p>
            <a:pPr lvl="3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lvl="4"/>
            <a:r>
              <a:rPr lang="en-US" altLang="ko-KR" sz="1200" dirty="0" err="1"/>
              <a:t>e.printStackTrace</a:t>
            </a:r>
            <a:r>
              <a:rPr lang="en-US" altLang="ko-KR" sz="1200" dirty="0" smtClean="0"/>
              <a:t>();</a:t>
            </a:r>
          </a:p>
          <a:p>
            <a:pPr lvl="4"/>
            <a:r>
              <a:rPr lang="en-US" altLang="ko-KR" sz="1200" dirty="0" smtClean="0"/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sz="1200" dirty="0" smtClean="0"/>
              <a:t>} </a:t>
            </a:r>
            <a:endParaRPr lang="en-US" altLang="ko-KR" sz="1200" dirty="0"/>
          </a:p>
          <a:p>
            <a:pPr lvl="2"/>
            <a:r>
              <a:rPr lang="en-US" altLang="ko-KR" sz="1200" dirty="0"/>
              <a:t>}</a:t>
            </a:r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741" y="2506761"/>
            <a:ext cx="56428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Sleep</a:t>
            </a:r>
            <a:r>
              <a:rPr lang="ko-KR" altLang="en-US" sz="1200" dirty="0" smtClean="0"/>
              <a:t>예제 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         //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생성 </a:t>
            </a:r>
            <a:r>
              <a:rPr lang="en-US" altLang="ko-KR" sz="1200" dirty="0"/>
              <a:t>,</a:t>
            </a:r>
            <a:r>
              <a:rPr lang="ko-KR" altLang="en-US" sz="1200" dirty="0" err="1" smtClean="0"/>
              <a:t>스레드</a:t>
            </a:r>
            <a:r>
              <a:rPr lang="ko-KR" altLang="en-US" sz="1200" dirty="0" smtClean="0"/>
              <a:t> 시작</a:t>
            </a:r>
            <a:endParaRPr lang="ko-KR" altLang="en-US" sz="1200" dirty="0"/>
          </a:p>
          <a:p>
            <a:pPr lvl="2"/>
            <a:r>
              <a:rPr lang="en-US" altLang="ko-KR" sz="1200" dirty="0" smtClean="0"/>
              <a:t>MyThread4  </a:t>
            </a:r>
            <a:r>
              <a:rPr lang="en-US" altLang="ko-KR" sz="1200" dirty="0"/>
              <a:t>th1 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MyThread4();</a:t>
            </a:r>
            <a:endParaRPr lang="en-US" altLang="ko-KR" sz="1200" dirty="0"/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th1.start(); </a:t>
            </a:r>
          </a:p>
          <a:p>
            <a:pPr lvl="2"/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3136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14400" y="1558089"/>
            <a:ext cx="1894973" cy="529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join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4388" y="2117558"/>
            <a:ext cx="58112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MyThread4 </a:t>
            </a:r>
            <a:r>
              <a:rPr lang="en-US" altLang="ko-KR" sz="1200" b="1" dirty="0">
                <a:solidFill>
                  <a:srgbClr val="0070C0"/>
                </a:solidFill>
              </a:rPr>
              <a:t>extends</a:t>
            </a:r>
            <a:r>
              <a:rPr lang="en-US" altLang="ko-KR" sz="1200" dirty="0">
                <a:solidFill>
                  <a:srgbClr val="0070C0"/>
                </a:solidFill>
              </a:rPr>
              <a:t> Thread </a:t>
            </a:r>
            <a:r>
              <a:rPr lang="en-US" altLang="ko-KR" sz="1200" dirty="0"/>
              <a:t>{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@Override</a:t>
            </a:r>
            <a:endParaRPr lang="en-US" altLang="ko-KR" sz="1200" dirty="0"/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run() {</a:t>
            </a:r>
          </a:p>
          <a:p>
            <a:pPr lvl="2"/>
            <a:r>
              <a:rPr lang="en-US" altLang="ko-KR" sz="1200" b="1" dirty="0"/>
              <a:t>for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&gt;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--) {</a:t>
            </a:r>
          </a:p>
          <a:p>
            <a:pPr lvl="3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);</a:t>
            </a:r>
          </a:p>
          <a:p>
            <a:pPr lvl="3"/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lvl="4"/>
            <a:r>
              <a:rPr lang="en-US" altLang="ko-KR" sz="1200" i="1" dirty="0"/>
              <a:t>sleep</a:t>
            </a:r>
            <a:r>
              <a:rPr lang="en-US" altLang="ko-KR" sz="1200" dirty="0"/>
              <a:t>(2000);</a:t>
            </a:r>
          </a:p>
          <a:p>
            <a:pPr lvl="4"/>
            <a:r>
              <a:rPr lang="en-US" altLang="ko-KR" sz="1200" dirty="0" err="1"/>
              <a:t>System.</a:t>
            </a:r>
            <a:r>
              <a:rPr lang="en-US" altLang="ko-KR" sz="1200" b="1" i="1" dirty="0" err="1"/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 "2</a:t>
            </a:r>
            <a:r>
              <a:rPr lang="ko-KR" altLang="en-US" sz="1200" dirty="0"/>
              <a:t>초간 잠자는 중 </a:t>
            </a:r>
            <a:r>
              <a:rPr lang="en-US" altLang="ko-KR" sz="1200" dirty="0"/>
              <a:t>!!!!!");</a:t>
            </a:r>
          </a:p>
          <a:p>
            <a:pPr lvl="3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lvl="4"/>
            <a:r>
              <a:rPr lang="en-US" altLang="ko-KR" sz="1200" dirty="0" err="1"/>
              <a:t>e.printStackTrace</a:t>
            </a:r>
            <a:r>
              <a:rPr lang="en-US" altLang="ko-KR" sz="1200" dirty="0" smtClean="0"/>
              <a:t>(); </a:t>
            </a:r>
            <a:endParaRPr lang="ko-KR" altLang="en-US" sz="1200" dirty="0"/>
          </a:p>
          <a:p>
            <a:pPr lvl="4"/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lvl="3"/>
            <a:r>
              <a:rPr lang="en-US" altLang="ko-KR" sz="1200" dirty="0"/>
              <a:t>} </a:t>
            </a:r>
          </a:p>
          <a:p>
            <a:pPr lvl="2"/>
            <a:r>
              <a:rPr lang="en-US" altLang="ko-KR" sz="1200" dirty="0"/>
              <a:t>}</a:t>
            </a:r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9072" y="2302224"/>
            <a:ext cx="56428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</a:t>
            </a:r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class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Intrrupt</a:t>
            </a:r>
            <a:r>
              <a:rPr lang="ko-KR" altLang="en-US" sz="1200" dirty="0"/>
              <a:t>예제 </a:t>
            </a:r>
            <a:r>
              <a:rPr lang="en-US" altLang="ko-KR" sz="1200" dirty="0"/>
              <a:t>{</a:t>
            </a:r>
          </a:p>
          <a:p>
            <a:pPr lvl="1"/>
            <a:r>
              <a:rPr lang="en-US" altLang="ko-KR" sz="1200" b="1" dirty="0"/>
              <a:t>public</a:t>
            </a:r>
            <a:r>
              <a:rPr lang="en-US" altLang="ko-KR" sz="1200" dirty="0"/>
              <a:t> 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</a:t>
            </a:r>
            <a:r>
              <a:rPr lang="en-US" altLang="ko-KR" sz="1200" dirty="0" smtClean="0"/>
              <a:t>{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 smtClean="0"/>
              <a:t> </a:t>
            </a:r>
            <a:endParaRPr lang="ko-KR" altLang="en-US" sz="1200" dirty="0"/>
          </a:p>
          <a:p>
            <a:pPr lvl="2"/>
            <a:r>
              <a:rPr lang="en-US" altLang="ko-KR" sz="1200" dirty="0"/>
              <a:t>MyThread4 th1 = </a:t>
            </a:r>
            <a:r>
              <a:rPr lang="en-US" altLang="ko-KR" sz="1200" b="1" dirty="0"/>
              <a:t>new</a:t>
            </a:r>
            <a:r>
              <a:rPr lang="en-US" altLang="ko-KR" sz="1200" dirty="0"/>
              <a:t> MyThread4();</a:t>
            </a:r>
          </a:p>
          <a:p>
            <a:pPr lvl="2"/>
            <a:r>
              <a:rPr lang="en-US" altLang="ko-KR" sz="1200" dirty="0">
                <a:solidFill>
                  <a:srgbClr val="FF0000"/>
                </a:solidFill>
              </a:rPr>
              <a:t>th1.start(); </a:t>
            </a:r>
          </a:p>
          <a:p>
            <a:pPr lvl="2"/>
            <a:endParaRPr lang="en-US" altLang="ko-KR" sz="1200" dirty="0" smtClean="0"/>
          </a:p>
          <a:p>
            <a:pPr lvl="2"/>
            <a:r>
              <a:rPr lang="en-US" altLang="ko-KR" sz="1200" b="1" dirty="0"/>
              <a:t>try</a:t>
            </a:r>
            <a:r>
              <a:rPr lang="en-US" altLang="ko-KR" sz="1200" dirty="0"/>
              <a:t> {</a:t>
            </a:r>
          </a:p>
          <a:p>
            <a:pPr lvl="2"/>
            <a:r>
              <a:rPr lang="en-US" altLang="ko-KR" sz="1200" b="1" dirty="0" smtClean="0">
                <a:solidFill>
                  <a:srgbClr val="0070C0"/>
                </a:solidFill>
              </a:rPr>
              <a:t>       th1.join</a:t>
            </a:r>
            <a:r>
              <a:rPr lang="en-US" altLang="ko-KR" sz="1200" b="1" dirty="0">
                <a:solidFill>
                  <a:srgbClr val="0070C0"/>
                </a:solidFill>
              </a:rPr>
              <a:t>();</a:t>
            </a:r>
          </a:p>
          <a:p>
            <a:pPr lvl="2"/>
            <a:r>
              <a:rPr lang="en-US" altLang="ko-KR" sz="1200" dirty="0"/>
              <a:t>} </a:t>
            </a:r>
            <a:r>
              <a:rPr lang="en-US" altLang="ko-KR" sz="1200" b="1" dirty="0"/>
              <a:t>catch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InterruptedException</a:t>
            </a:r>
            <a:r>
              <a:rPr lang="en-US" altLang="ko-KR" sz="1200" dirty="0"/>
              <a:t> e)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lvl="2"/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e.printStackTrace</a:t>
            </a:r>
            <a:r>
              <a:rPr lang="en-US" altLang="ko-KR" sz="1200" dirty="0"/>
              <a:t>();</a:t>
            </a:r>
          </a:p>
          <a:p>
            <a:pPr lvl="2"/>
            <a:r>
              <a:rPr lang="en-US" altLang="ko-KR" sz="1200" dirty="0"/>
              <a:t>}</a:t>
            </a:r>
          </a:p>
          <a:p>
            <a:pPr lvl="2"/>
            <a:r>
              <a:rPr lang="en-US" altLang="ko-KR" sz="1200" dirty="0" err="1" smtClean="0"/>
              <a:t>System.out.println</a:t>
            </a:r>
            <a:r>
              <a:rPr lang="en-US" altLang="ko-KR" sz="1200" dirty="0" smtClean="0"/>
              <a:t>(“ main  </a:t>
            </a:r>
            <a:r>
              <a:rPr lang="ko-KR" altLang="en-US" sz="1200" dirty="0" smtClean="0"/>
              <a:t>종료 </a:t>
            </a:r>
            <a:r>
              <a:rPr lang="en-US" altLang="ko-KR" sz="1200" dirty="0" smtClean="0"/>
              <a:t>!!!”);</a:t>
            </a:r>
            <a:endParaRPr lang="ko-KR" altLang="en-US" sz="1200" dirty="0"/>
          </a:p>
          <a:p>
            <a:pPr lvl="1"/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6804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947</Words>
  <Application>Microsoft Office PowerPoint</Application>
  <PresentationFormat>와이드스크린</PresentationFormat>
  <Paragraphs>327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HY강B</vt:lpstr>
      <vt:lpstr>HY바다M</vt:lpstr>
      <vt:lpstr>HY울릉도M</vt:lpstr>
      <vt:lpstr>맑은 고딕</vt:lpstr>
      <vt:lpstr>Arial</vt:lpstr>
      <vt:lpstr>Wingdings</vt:lpstr>
      <vt:lpstr>Office 테마</vt:lpstr>
      <vt:lpstr>멀티쓰레드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jooyeon</dc:creator>
  <cp:lastModifiedBy>jooyeon</cp:lastModifiedBy>
  <cp:revision>44</cp:revision>
  <dcterms:created xsi:type="dcterms:W3CDTF">2023-08-14T01:02:31Z</dcterms:created>
  <dcterms:modified xsi:type="dcterms:W3CDTF">2023-08-15T13:42:00Z</dcterms:modified>
</cp:coreProperties>
</file>