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32" r:id="rId2"/>
    <p:sldId id="590" r:id="rId3"/>
    <p:sldId id="552" r:id="rId4"/>
    <p:sldId id="571" r:id="rId5"/>
    <p:sldId id="604" r:id="rId6"/>
    <p:sldId id="605" r:id="rId7"/>
    <p:sldId id="608" r:id="rId8"/>
    <p:sldId id="607" r:id="rId9"/>
    <p:sldId id="563" r:id="rId10"/>
    <p:sldId id="564" r:id="rId11"/>
    <p:sldId id="600" r:id="rId12"/>
    <p:sldId id="565" r:id="rId13"/>
    <p:sldId id="581" r:id="rId14"/>
    <p:sldId id="681" r:id="rId15"/>
    <p:sldId id="679" r:id="rId16"/>
    <p:sldId id="546" r:id="rId17"/>
    <p:sldId id="553" r:id="rId18"/>
    <p:sldId id="682" r:id="rId19"/>
    <p:sldId id="575" r:id="rId20"/>
    <p:sldId id="576" r:id="rId21"/>
    <p:sldId id="577" r:id="rId22"/>
    <p:sldId id="585" r:id="rId23"/>
    <p:sldId id="587" r:id="rId24"/>
    <p:sldId id="588" r:id="rId25"/>
    <p:sldId id="610" r:id="rId26"/>
    <p:sldId id="611" r:id="rId27"/>
    <p:sldId id="589" r:id="rId28"/>
    <p:sldId id="586" r:id="rId29"/>
    <p:sldId id="584" r:id="rId30"/>
    <p:sldId id="591" r:id="rId31"/>
    <p:sldId id="592" r:id="rId32"/>
    <p:sldId id="593" r:id="rId33"/>
    <p:sldId id="594" r:id="rId34"/>
    <p:sldId id="609" r:id="rId35"/>
    <p:sldId id="612" r:id="rId36"/>
    <p:sldId id="613" r:id="rId37"/>
    <p:sldId id="615" r:id="rId38"/>
    <p:sldId id="620" r:id="rId39"/>
    <p:sldId id="621" r:id="rId40"/>
    <p:sldId id="616" r:id="rId41"/>
    <p:sldId id="618" r:id="rId42"/>
    <p:sldId id="619" r:id="rId4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6486" autoAdjust="0"/>
  </p:normalViewPr>
  <p:slideViewPr>
    <p:cSldViewPr>
      <p:cViewPr varScale="1">
        <p:scale>
          <a:sx n="59" d="100"/>
          <a:sy n="59" d="100"/>
        </p:scale>
        <p:origin x="14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6332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BF873157-A0DC-4FEA-92EB-F756EC02286D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4265" tIns="47133" rIns="94265" bIns="471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59" cy="496332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F9D210C0-B362-472A-854D-7294F30F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210C0-B362-472A-854D-7294F30F1E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8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4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6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1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F37D-25FE-437A-8807-FAC28CD5BE7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D802-ED89-4A73-89F3-CE3C634EF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7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rinehart.com/frontend-engineering/engineers/html/html-tag-history.html" TargetMode="External"/><Relationship Id="rId2" Type="http://schemas.openxmlformats.org/officeDocument/2006/relationships/hyperlink" Target="https://kilbong0508.tistory.com/15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ilbong0508.tistory.com/1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rogramming.co.kr/" TargetMode="External"/><Relationship Id="rId2" Type="http://schemas.openxmlformats.org/officeDocument/2006/relationships/hyperlink" Target="http://martinrinehart.com/frontend-engineering/engineers/html/html-tag-history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1720" y="1124744"/>
            <a:ext cx="5256584" cy="382548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</a:p>
          <a:p>
            <a:pPr algn="ctr"/>
            <a:r>
              <a:rPr lang="en-US" altLang="ko-KR" sz="5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endParaRPr lang="en-US" altLang="ko-KR" sz="4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UI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740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844824"/>
            <a:ext cx="8424936" cy="453650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&lt;head&gt;&lt;/head&gt;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&lt;body&gt;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&lt;a </a:t>
            </a:r>
            <a:r>
              <a:rPr lang="en-US" altLang="ko-KR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href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="http://www.naver.com" 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target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="_blank"&gt;</a:t>
            </a:r>
            <a:r>
              <a:rPr lang="ko-KR" altLang="en-US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네이버</a:t>
            </a:r>
            <a:r>
              <a:rPr lang="ko-KR" altLang="en-US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&lt;/a&gt; &lt;</a:t>
            </a:r>
            <a:r>
              <a:rPr lang="en-US" altLang="ko-KR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br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&lt;a </a:t>
            </a:r>
            <a:r>
              <a:rPr lang="en-US" altLang="ko-KR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href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="http://www.google.com"&gt;</a:t>
            </a:r>
            <a:r>
              <a:rPr lang="ko-KR" altLang="en-US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구글</a:t>
            </a:r>
            <a:r>
              <a:rPr lang="ko-KR" altLang="en-US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&lt;/a&gt;</a:t>
            </a:r>
          </a:p>
          <a:p>
            <a:endParaRPr lang="en-US" altLang="ko-KR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&lt;/body&gt;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  <a:p>
            <a:endParaRPr lang="en-US" altLang="ko-KR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917" y="1052736"/>
            <a:ext cx="4032448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링크</a:t>
            </a:r>
            <a:r>
              <a:rPr lang="en-US" altLang="ko-KR" sz="28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 </a:t>
            </a:r>
            <a:r>
              <a:rPr lang="ko-KR" altLang="en-US" sz="28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 </a:t>
            </a:r>
          </a:p>
        </p:txBody>
      </p:sp>
    </p:spTree>
    <p:extLst>
      <p:ext uri="{BB962C8B-B14F-4D97-AF65-F5344CB8AC3E}">
        <p14:creationId xmlns:p14="http://schemas.microsoft.com/office/powerpoint/2010/main" val="1370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844824"/>
            <a:ext cx="8424936" cy="453650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&lt;head&gt;&lt;/head&gt;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&lt;body&gt;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&lt;a </a:t>
            </a:r>
            <a:r>
              <a:rPr lang="en-US" altLang="ko-KR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href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="http://www.naver.com" 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target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="_blank"&gt;</a:t>
            </a:r>
            <a:r>
              <a:rPr lang="ko-KR" altLang="en-US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네이버</a:t>
            </a:r>
            <a:r>
              <a:rPr lang="ko-KR" altLang="en-US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&lt;/a&gt; &lt;</a:t>
            </a:r>
            <a:r>
              <a:rPr lang="en-US" altLang="ko-KR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br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&lt;a </a:t>
            </a:r>
            <a:r>
              <a:rPr lang="en-US" altLang="ko-KR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href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="http://www.google.com"&gt;</a:t>
            </a:r>
            <a:r>
              <a:rPr lang="ko-KR" altLang="en-US" sz="2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구글</a:t>
            </a:r>
            <a:r>
              <a:rPr lang="ko-KR" altLang="en-US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&lt;/a&gt;</a:t>
            </a:r>
          </a:p>
          <a:p>
            <a:endParaRPr lang="en-US" altLang="ko-KR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&lt;/body&gt;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  <a:p>
            <a:endParaRPr lang="en-US" altLang="ko-KR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917" y="1052736"/>
            <a:ext cx="4032448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H1 </a:t>
            </a:r>
            <a:r>
              <a:rPr lang="ko-KR" altLang="en-US" sz="28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86998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764704"/>
            <a:ext cx="7416824" cy="590465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&lt;head&gt;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&lt;/head&gt;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&lt;body&gt;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en-US" altLang="ko-KR" sz="2000" dirty="0" err="1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ul</a:t>
            </a:r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&lt;li&gt;html&lt;/li&gt;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&lt;li&gt;</a:t>
            </a:r>
            <a:r>
              <a:rPr lang="en-US" altLang="ko-KR" sz="2000" dirty="0" err="1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css</a:t>
            </a:r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&lt;/li&gt;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&lt;li&gt;JavaScript&lt;/li&gt;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&lt;/</a:t>
            </a:r>
            <a:r>
              <a:rPr lang="en-US" altLang="ko-KR" sz="2000" dirty="0" err="1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ul</a:t>
            </a:r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</a:t>
            </a:r>
            <a:r>
              <a:rPr lang="en-US" altLang="ko-KR" sz="2000" dirty="0" err="1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ul</a:t>
            </a:r>
            <a:r>
              <a:rPr lang="en-US" altLang="ko-KR" sz="2000" dirty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&lt;li&gt;</a:t>
            </a:r>
            <a:r>
              <a:rPr lang="ko-KR" altLang="en-US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&lt;/li&gt;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&lt;li&gt;</a:t>
            </a:r>
            <a:r>
              <a:rPr lang="ko-KR" altLang="en-US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프로그래밍언어</a:t>
            </a:r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&lt;/li&gt;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&lt;li&gt;</a:t>
            </a:r>
            <a:r>
              <a:rPr lang="ko-KR" altLang="en-US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&lt;/li&gt;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&lt;/</a:t>
            </a:r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ul</a:t>
            </a:r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&lt;/body&gt;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4473" y="116632"/>
            <a:ext cx="2304256" cy="648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리스트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목록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&gt;: li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태그</a:t>
            </a:r>
          </a:p>
        </p:txBody>
      </p:sp>
    </p:spTree>
    <p:extLst>
      <p:ext uri="{BB962C8B-B14F-4D97-AF65-F5344CB8AC3E}">
        <p14:creationId xmlns:p14="http://schemas.microsoft.com/office/powerpoint/2010/main" val="34401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28612"/>
            <a:ext cx="1944216" cy="52896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table</a:t>
            </a:r>
            <a:endParaRPr lang="ko-KR" altLang="en-US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83228"/>
              </p:ext>
            </p:extLst>
          </p:nvPr>
        </p:nvGraphicFramePr>
        <p:xfrm>
          <a:off x="4319972" y="28612"/>
          <a:ext cx="455766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알고리즘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데이타베이스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문제풀이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java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화면구현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5576" y="699172"/>
            <a:ext cx="8122062" cy="589818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&lt;title&gt;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화면구현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title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   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&lt;/head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&lt;table border="1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&lt;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tbody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&lt;td&gt;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&lt;td&gt;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데이타베이스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&lt;td&gt;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문제풀이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&lt;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tr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&lt;td&gt; C&lt;/td&gt;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&lt;td&gt;JAVA &lt;/td&gt;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&lt;td&gt;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화면구현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&lt;/td&gt;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&lt;/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tr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&lt;/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tbody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table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&lt;/body&gt;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41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53150"/>
              </p:ext>
            </p:extLst>
          </p:nvPr>
        </p:nvGraphicFramePr>
        <p:xfrm>
          <a:off x="1547664" y="1556792"/>
          <a:ext cx="6096000" cy="383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499307207"/>
                    </a:ext>
                  </a:extLst>
                </a:gridCol>
                <a:gridCol w="3624064">
                  <a:extLst>
                    <a:ext uri="{9D8B030D-6E8A-4147-A177-3AD203B41FA5}">
                      <a16:colId xmlns:a16="http://schemas.microsoft.com/office/drawing/2014/main" val="1115346615"/>
                    </a:ext>
                  </a:extLst>
                </a:gridCol>
              </a:tblGrid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08636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50692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1823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42607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80550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80874"/>
                  </a:ext>
                </a:extLst>
              </a:tr>
              <a:tr h="54745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906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51920" y="4941168"/>
            <a:ext cx="1728192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성적저장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55976" y="1700808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5976" y="2230083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2769567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3284984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3852646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382251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98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54108"/>
              </p:ext>
            </p:extLst>
          </p:nvPr>
        </p:nvGraphicFramePr>
        <p:xfrm>
          <a:off x="1547664" y="1556792"/>
          <a:ext cx="6096000" cy="383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499307207"/>
                    </a:ext>
                  </a:extLst>
                </a:gridCol>
                <a:gridCol w="3624064">
                  <a:extLst>
                    <a:ext uri="{9D8B030D-6E8A-4147-A177-3AD203B41FA5}">
                      <a16:colId xmlns:a16="http://schemas.microsoft.com/office/drawing/2014/main" val="1115346615"/>
                    </a:ext>
                  </a:extLst>
                </a:gridCol>
              </a:tblGrid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08636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50692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1823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42607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80550"/>
                  </a:ext>
                </a:extLst>
              </a:tr>
              <a:tr h="547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80874"/>
                  </a:ext>
                </a:extLst>
              </a:tr>
              <a:tr h="54745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906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51920" y="4941168"/>
            <a:ext cx="1728192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성적저장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55976" y="1700808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5976" y="2230083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2769567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3284984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3852646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976" y="4382251"/>
            <a:ext cx="2736304" cy="3600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9251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학생성적입력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5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556792"/>
            <a:ext cx="7848872" cy="144016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CSS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문법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css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html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문서 내에 작성되거나 외부 파일 형태로 작성 가능하며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css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문법은 다음의 예와 같이 구성된다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3212976"/>
            <a:ext cx="7848872" cy="100811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{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 : red ; text-align: center ; }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속성     값            속성           값</a:t>
            </a:r>
          </a:p>
        </p:txBody>
      </p:sp>
    </p:spTree>
    <p:extLst>
      <p:ext uri="{BB962C8B-B14F-4D97-AF65-F5344CB8AC3E}">
        <p14:creationId xmlns:p14="http://schemas.microsoft.com/office/powerpoint/2010/main" val="24438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0894" y="332656"/>
            <a:ext cx="5976664" cy="432048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css</a:t>
            </a:r>
            <a:r>
              <a:rPr lang="en-US" altLang="ko-KR" sz="1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</a:t>
            </a:r>
            <a:r>
              <a:rPr lang="ko-KR" altLang="en-US" sz="1600" b="1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endParaRPr lang="en-US" altLang="ko-KR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0894" y="1124744"/>
            <a:ext cx="6912768" cy="410445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공용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endParaRPr lang="en-US" altLang="ko-KR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*{  </a:t>
            </a:r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속성이름</a:t>
            </a:r>
            <a:r>
              <a:rPr lang="en-US" altLang="ko-KR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속성값 </a:t>
            </a:r>
            <a:r>
              <a:rPr lang="en-US" altLang="ko-KR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 </a:t>
            </a:r>
            <a:r>
              <a:rPr lang="ko-KR" altLang="en-US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속성이름</a:t>
            </a:r>
            <a:r>
              <a:rPr lang="en-US" altLang="ko-KR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속성값</a:t>
            </a:r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}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(2) 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endParaRPr lang="en-US" altLang="ko-KR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</a:t>
            </a:r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{             }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(3) 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(class selector)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ko-KR" altLang="en-US" b="1" dirty="0" err="1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클래스명</a:t>
            </a:r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{      }</a:t>
            </a:r>
          </a:p>
          <a:p>
            <a:endParaRPr lang="en-US" altLang="ko-KR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(4) 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아이디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선택자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{ID selector)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#id{ </a:t>
            </a:r>
            <a:r>
              <a:rPr lang="ko-KR" altLang="en-US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0894" y="5517232"/>
            <a:ext cx="3456384" cy="72008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Css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</a:t>
            </a:r>
            <a:r>
              <a:rPr lang="ko-KR" altLang="en-US" sz="1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8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484784"/>
            <a:ext cx="7920880" cy="424847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우선순위</a:t>
            </a:r>
            <a:endParaRPr lang="en-US" altLang="ko-KR" sz="3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id, class, </a:t>
            </a:r>
            <a:r>
              <a:rPr lang="ko-KR" altLang="en-US" sz="3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248693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332656"/>
            <a:ext cx="7632848" cy="6192688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&lt;title&gt;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화면구현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title&gt;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&lt;style&gt;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*  {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color:red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text-align:center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h1{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color:blue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text-align:right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h2{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color:green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text-align:left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h3{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color:yellow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text-align:center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   }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&lt;/style&gt;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&lt;/head&gt;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&lt;h1&gt;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창의적인 알고리즘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&lt;/h1&gt;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&lt;h2&gt;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&lt;/h2&gt;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&lt;h3&gt;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&lt;/h3&gt;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&lt;h4&gt;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데이타베이스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&lt;/h4&gt;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&lt;h5&gt;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&lt;/h5&gt;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&lt;/body&gt;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44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231" y="1484784"/>
            <a:ext cx="2143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2924944"/>
            <a:ext cx="666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웹프로그래밍의 시작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71800" y="4581128"/>
            <a:ext cx="3959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파일명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.html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85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188640"/>
            <a:ext cx="7056784" cy="626469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&lt;title&gt;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이젠컴퓨터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학원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&lt;/title&gt;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&lt;style&gt;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*  {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color:red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text-align:center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}       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.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test {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font-size=11px;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color:green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text-align:center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&lt;/style&gt;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&lt;/head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&lt;h1&gt;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창의적인 알고리즘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&lt;/h1&gt;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&lt;h2&gt;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&lt;/h2&gt;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&lt;h3&gt;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&lt;/h3&gt;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&lt;h4&gt;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데이타베이스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&lt;/h4&gt;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&lt;h5&gt;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&lt;/h5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데이타베이스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class="test"&gt;UI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&lt;/p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&lt;/body&gt;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978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404664"/>
            <a:ext cx="8136904" cy="633670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&lt;title&gt;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이젠컴퓨터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학원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&lt;/title&gt;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&lt;style&gt;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*  {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color:red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text-align:center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}         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.test{font-size:11px;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color:green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text-align:center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}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#exam{font-size:20px;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color:red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text-align:left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&lt;/style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    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&lt;/head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&lt;h1&gt;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창의적인 알고리즘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&lt;/h1&gt;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&lt;h2&gt;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&lt;/h2&gt;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&lt;h3&gt; 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&lt;/h3&gt;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&lt;h4&gt;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데이타베이스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&lt;/h4&gt;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&lt;h5&gt;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&lt;/h5&gt;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</a:t>
            </a:r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c,java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class="test"&gt;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데이타베이스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&lt;p id="exam"&gt;UI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&lt;/p&gt;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&lt;/body&gt;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513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260648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문서의 구조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9714" y="2217638"/>
            <a:ext cx="1795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head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1620" y="4377878"/>
            <a:ext cx="1851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body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42466" y="2390416"/>
            <a:ext cx="3057926" cy="3628353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42466" y="1882442"/>
            <a:ext cx="3057926" cy="38098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 html&gt;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6365" y="2459032"/>
            <a:ext cx="683735" cy="27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&lt;html&gt;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187524" y="4172844"/>
            <a:ext cx="2690975" cy="1201915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&lt;body&gt;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화면구현에 사용되는 태그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&lt;/body&gt;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87524" y="2746429"/>
            <a:ext cx="2690975" cy="1231403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&lt;/head&gt;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6365" y="5374759"/>
            <a:ext cx="743640" cy="271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&lt;/html&gt;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68232" y="3152375"/>
            <a:ext cx="2165632" cy="444477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&lt;title&gt;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페이지 제목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&lt;/title&gt;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3326" y="281585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인라인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326" y="107691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블록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블록태그</a:t>
            </a:r>
            <a:r>
              <a:rPr lang="ko-KR" altLang="en-US" dirty="0" smtClean="0"/>
              <a:t>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:&lt;div&gt; </a:t>
            </a:r>
            <a:r>
              <a:rPr lang="en-US" altLang="ko-KR" sz="3200" dirty="0" smtClean="0">
                <a:solidFill>
                  <a:srgbClr val="FF0000"/>
                </a:solidFill>
              </a:rPr>
              <a:t>&lt;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ul</a:t>
            </a:r>
            <a:r>
              <a:rPr lang="en-US" altLang="ko-KR" sz="3200" dirty="0" smtClean="0">
                <a:solidFill>
                  <a:srgbClr val="FF0000"/>
                </a:solidFill>
              </a:rPr>
              <a:t>&gt; </a:t>
            </a:r>
            <a:r>
              <a:rPr lang="en-US" altLang="ko-KR" sz="2800" dirty="0" smtClean="0">
                <a:solidFill>
                  <a:srgbClr val="FF0000"/>
                </a:solidFill>
              </a:rPr>
              <a:t>&lt;h1&gt; &lt;p&gt;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43801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인라인태그</a:t>
            </a:r>
            <a:r>
              <a:rPr lang="ko-KR" altLang="en-US" dirty="0" smtClean="0"/>
              <a:t> 사례 </a:t>
            </a:r>
            <a:r>
              <a:rPr lang="en-US" altLang="ko-KR" dirty="0" smtClean="0"/>
              <a:t>: </a:t>
            </a:r>
            <a:r>
              <a:rPr lang="en-US" altLang="ko-KR" sz="4000" dirty="0" smtClean="0">
                <a:solidFill>
                  <a:srgbClr val="FF0000"/>
                </a:solidFill>
              </a:rPr>
              <a:t>&lt;span&gt; &lt;a&gt;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280857"/>
            <a:ext cx="4320480" cy="92333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display:block</a:t>
            </a:r>
            <a:endParaRPr lang="ko-KR" altLang="en-US" sz="3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789639"/>
            <a:ext cx="4320480" cy="92333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display:inline</a:t>
            </a:r>
            <a:endParaRPr lang="ko-KR" altLang="en-US" sz="3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3326" y="4972088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인라인블럭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525" y="5900219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인라인블럭</a:t>
            </a:r>
            <a:r>
              <a:rPr lang="ko-KR" altLang="en-US" dirty="0" smtClean="0"/>
              <a:t> 사례 </a:t>
            </a:r>
            <a:r>
              <a:rPr lang="en-US" altLang="ko-KR" dirty="0" smtClean="0"/>
              <a:t>: </a:t>
            </a:r>
            <a:r>
              <a:rPr lang="en-US" altLang="ko-KR" sz="4000" dirty="0" smtClean="0">
                <a:solidFill>
                  <a:srgbClr val="FF0000"/>
                </a:solidFill>
              </a:rPr>
              <a:t>&lt;</a:t>
            </a:r>
            <a:r>
              <a:rPr lang="en-US" altLang="ko-KR" sz="4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4000" dirty="0" smtClean="0">
                <a:solidFill>
                  <a:srgbClr val="FF0000"/>
                </a:solidFill>
              </a:rPr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96752"/>
            <a:ext cx="8260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박스의 유형 제어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, display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20234" y="2967335"/>
            <a:ext cx="4703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isplay :block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10616" y="3890665"/>
            <a:ext cx="4722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isplay :inline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8284" y="4941168"/>
            <a:ext cx="6787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isplay :inline-block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55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8830"/>
              </p:ext>
            </p:extLst>
          </p:nvPr>
        </p:nvGraphicFramePr>
        <p:xfrm>
          <a:off x="395536" y="1556792"/>
          <a:ext cx="8424936" cy="33843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82347">
                  <a:extLst>
                    <a:ext uri="{9D8B030D-6E8A-4147-A177-3AD203B41FA5}">
                      <a16:colId xmlns:a16="http://schemas.microsoft.com/office/drawing/2014/main" val="2346697706"/>
                    </a:ext>
                  </a:extLst>
                </a:gridCol>
                <a:gridCol w="2482347">
                  <a:extLst>
                    <a:ext uri="{9D8B030D-6E8A-4147-A177-3AD203B41FA5}">
                      <a16:colId xmlns:a16="http://schemas.microsoft.com/office/drawing/2014/main" val="3334001393"/>
                    </a:ext>
                  </a:extLst>
                </a:gridCol>
                <a:gridCol w="3460242">
                  <a:extLst>
                    <a:ext uri="{9D8B030D-6E8A-4147-A177-3AD203B41FA5}">
                      <a16:colId xmlns:a16="http://schemas.microsoft.com/office/drawing/2014/main" val="4007867646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 smtClean="0"/>
                        <a:t>블럭박스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err="1" smtClean="0"/>
                        <a:t>display:block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 smtClean="0"/>
                        <a:t>인라인박스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err="1" smtClean="0"/>
                        <a:t>display:inline</a:t>
                      </a:r>
                      <a:endParaRPr lang="en-US" altLang="ko-KR" sz="2800" dirty="0" smtClean="0"/>
                    </a:p>
                    <a:p>
                      <a:pPr latinLnBrk="1"/>
                      <a:endParaRPr lang="en-US" altLang="ko-KR" sz="2800" dirty="0" smtClean="0"/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인라인 블록 박스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err="1" smtClean="0"/>
                        <a:t>display:inline-block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1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2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2664296" cy="417646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1052736"/>
            <a:ext cx="1872208" cy="108012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2348880"/>
            <a:ext cx="1872208" cy="108012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3681028"/>
            <a:ext cx="1872208" cy="108012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692696"/>
            <a:ext cx="2520280" cy="406845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7904" y="1412776"/>
            <a:ext cx="1080120" cy="28803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9619" y="1412776"/>
            <a:ext cx="1080120" cy="28803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692696"/>
            <a:ext cx="2520280" cy="406845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8224" y="1412776"/>
            <a:ext cx="1080120" cy="136815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29939" y="1412776"/>
            <a:ext cx="1080120" cy="136815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54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80728"/>
            <a:ext cx="8424936" cy="446449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en-US" altLang="ko-KR" sz="6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lock.html</a:t>
            </a:r>
          </a:p>
          <a:p>
            <a:pPr algn="ctr"/>
            <a:r>
              <a:rPr lang="en-US" altLang="ko-KR" sz="6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6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nline.html</a:t>
            </a:r>
            <a:endParaRPr lang="ko-KR" altLang="en-US" sz="6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0960" y="2967335"/>
            <a:ext cx="81220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Html version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에 따라 태그들의 해석이</a:t>
            </a:r>
            <a:endParaRPr lang="en-US" altLang="ko-KR" sz="36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다르거나</a:t>
            </a:r>
            <a:endParaRPr lang="en-US" altLang="ko-KR" sz="36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작동하지 않을 수 있다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9500" y="5301208"/>
            <a:ext cx="8485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Html5 </a:t>
            </a:r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임을 알려주는 코드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7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0657" y="47698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문서의 구조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4880" y="1331375"/>
            <a:ext cx="5362365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Doctype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=html5</a:t>
            </a:r>
          </a:p>
          <a:p>
            <a:pPr algn="ctr"/>
            <a:r>
              <a:rPr lang="en-US" altLang="ko-KR" dirty="0"/>
              <a:t>&lt;!DOCTYPE html&gt;</a:t>
            </a:r>
          </a:p>
          <a:p>
            <a:pPr algn="ctr"/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51111" y="5301208"/>
            <a:ext cx="4856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Tag 140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개정도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7161" y="4509120"/>
            <a:ext cx="6084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Tag 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개수 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개정도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3586781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브라우저에게 어떤 문서형식으로 만들어 져 있는지 </a:t>
            </a:r>
            <a:r>
              <a:rPr lang="ko-KR" altLang="en-US" dirty="0" err="1" smtClean="0"/>
              <a:t>알려주는것</a:t>
            </a:r>
            <a:endParaRPr lang="en-US" altLang="ko-KR" dirty="0" smtClean="0"/>
          </a:p>
          <a:p>
            <a:r>
              <a:rPr lang="ko-KR" altLang="en-US" dirty="0" err="1" smtClean="0"/>
              <a:t>어떤표준을</a:t>
            </a:r>
            <a:r>
              <a:rPr lang="ko-KR" altLang="en-US" dirty="0" smtClean="0"/>
              <a:t> 따르는 태그들로 만들어진 </a:t>
            </a:r>
            <a:r>
              <a:rPr lang="ko-KR" altLang="en-US" dirty="0" err="1" smtClean="0"/>
              <a:t>묹서라는</a:t>
            </a:r>
            <a:r>
              <a:rPr lang="ko-KR" altLang="en-US" dirty="0" smtClean="0"/>
              <a:t> 정보를 알려 주는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796841"/>
            <a:ext cx="6226089" cy="288032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yper </a:t>
            </a:r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ext(</a:t>
            </a:r>
            <a:r>
              <a:rPr lang="ko-KR" altLang="en-US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링크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문서와 문서가 링크로 연결</a:t>
            </a:r>
            <a:endParaRPr lang="en-US" altLang="ko-KR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arkup ( </a:t>
            </a:r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tag </a:t>
            </a:r>
            <a:r>
              <a:rPr lang="ko-KR" altLang="en-US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이용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anguage (</a:t>
            </a:r>
            <a:r>
              <a:rPr lang="ko-KR" altLang="en-US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약속  </a:t>
            </a:r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&lt;-&gt; </a:t>
            </a:r>
            <a:r>
              <a:rPr lang="ko-KR" altLang="en-US" b="1" dirty="0" err="1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웹브라우저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0072" y="1268760"/>
            <a:ext cx="2625689" cy="50405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팀버너스리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672" y="1268760"/>
            <a:ext cx="1944216" cy="50405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W3c –html 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표준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61" y="1794903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19672" y="4797152"/>
            <a:ext cx="6226089" cy="108012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웹을 위한 언어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099090"/>
            <a:ext cx="1853186" cy="476243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HTML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1" y="260648"/>
            <a:ext cx="6226089" cy="64807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마크업</a:t>
            </a:r>
            <a:r>
              <a:rPr lang="ko-KR" altLang="en-US" b="1" dirty="0">
                <a:solidFill>
                  <a:schemeClr val="tx1"/>
                </a:solidFill>
              </a:rPr>
              <a:t> 언어</a:t>
            </a:r>
            <a:r>
              <a:rPr lang="ko-KR" altLang="en-US" dirty="0">
                <a:solidFill>
                  <a:schemeClr val="tx1"/>
                </a:solidFill>
              </a:rPr>
              <a:t>는 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en-US" b="1" dirty="0">
                <a:solidFill>
                  <a:schemeClr val="tx1"/>
                </a:solidFill>
              </a:rPr>
              <a:t>마크</a:t>
            </a:r>
            <a:r>
              <a:rPr lang="en-US" altLang="ko-KR" b="1" dirty="0">
                <a:solidFill>
                  <a:schemeClr val="tx1"/>
                </a:solidFill>
              </a:rPr>
              <a:t>(Mark)"</a:t>
            </a:r>
            <a:r>
              <a:rPr lang="ko-KR" altLang="en-US" b="1" dirty="0">
                <a:solidFill>
                  <a:schemeClr val="tx1"/>
                </a:solidFill>
              </a:rPr>
              <a:t>로 둘러싸인 언어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 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en-US" b="1" dirty="0" err="1">
                <a:solidFill>
                  <a:schemeClr val="tx1"/>
                </a:solidFill>
              </a:rPr>
              <a:t>태크</a:t>
            </a:r>
            <a:r>
              <a:rPr lang="en-US" altLang="ko-KR" b="1" dirty="0">
                <a:solidFill>
                  <a:schemeClr val="tx1"/>
                </a:solidFill>
              </a:rPr>
              <a:t>(Tag)"</a:t>
            </a:r>
            <a:r>
              <a:rPr lang="ko-KR" altLang="en-US" dirty="0">
                <a:solidFill>
                  <a:schemeClr val="tx1"/>
                </a:solidFill>
              </a:rPr>
              <a:t>로 둘러싸였다고도 표현합니다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5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hlinkClick r:id="rId2"/>
          </p:cNvPr>
          <p:cNvSpPr/>
          <p:nvPr/>
        </p:nvSpPr>
        <p:spPr>
          <a:xfrm>
            <a:off x="1043608" y="2420888"/>
            <a:ext cx="7013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많이 </a:t>
            </a:r>
            <a:r>
              <a:rPr lang="ko-KR" alt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사용하는태그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25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>
            <a:hlinkClick r:id="rId3"/>
          </p:cNvPr>
          <p:cNvSpPr/>
          <p:nvPr/>
        </p:nvSpPr>
        <p:spPr>
          <a:xfrm>
            <a:off x="2555776" y="4077072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프론트개발자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631" y="1289350"/>
            <a:ext cx="577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시멘틱웹</a:t>
            </a:r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의미의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574" y="2408182"/>
            <a:ext cx="784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검색 엔진이 좋아하는 웹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574" y="188640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smtClean="0">
                <a:ln/>
                <a:solidFill>
                  <a:schemeClr val="accent4"/>
                </a:solidFill>
                <a:effectLst/>
              </a:rPr>
              <a:t>구조화된 문서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2824" y="3605741"/>
            <a:ext cx="240963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header&gt;</a:t>
            </a:r>
          </a:p>
          <a:p>
            <a:pPr algn="ctr"/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&lt;section&gt;</a:t>
            </a:r>
          </a:p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altLang="ko-KR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nav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algn="ctr"/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&lt;article&gt;</a:t>
            </a:r>
          </a:p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&lt;aside&gt;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4149080"/>
            <a:ext cx="4968552" cy="1598903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문서의 구조와 의미를 표현하는데 </a:t>
            </a:r>
            <a:endParaRPr lang="en-US" altLang="ko-KR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태그가 추가 되었다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3605741"/>
            <a:ext cx="4968552" cy="543339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HTML5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4864"/>
            <a:ext cx="9286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1994</a:t>
            </a:r>
            <a:r>
              <a:rPr lang="ko-KR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년 </a:t>
            </a:r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Netscape Navigator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3356992"/>
            <a:ext cx="8316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1995</a:t>
            </a:r>
            <a:r>
              <a:rPr lang="ko-KR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년 </a:t>
            </a:r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Internet Explorer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4074" y="2967335"/>
            <a:ext cx="35958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&lt;p&gt; &lt;/p&gt;</a:t>
            </a:r>
          </a:p>
          <a:p>
            <a:pPr algn="ctr"/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1340768"/>
            <a:ext cx="200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태그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4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51081" y="2708920"/>
            <a:ext cx="4248472" cy="288032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72256" y="563920"/>
            <a:ext cx="141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Box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7824" y="3068960"/>
            <a:ext cx="3600400" cy="22322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736" y="2348880"/>
            <a:ext cx="5112568" cy="360040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2998" y="1788785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상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1301" y="6151299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419" y="3985029"/>
            <a:ext cx="6976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>
                <a:ln/>
                <a:solidFill>
                  <a:schemeClr val="accent3"/>
                </a:solidFill>
              </a:rPr>
              <a:t>좌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43076" y="3784974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우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83968" y="2708920"/>
            <a:ext cx="0" cy="36004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44208" y="2348880"/>
            <a:ext cx="0" cy="360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444208" y="1788785"/>
            <a:ext cx="504056" cy="74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1331641" y="1788785"/>
            <a:ext cx="2951317" cy="110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543" y="1445183"/>
            <a:ext cx="249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Padding</a:t>
            </a:r>
          </a:p>
          <a:p>
            <a:r>
              <a:rPr lang="ko-KR" altLang="en-US" dirty="0" err="1" smtClean="0"/>
              <a:t>안쪽여백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41886" y="1250701"/>
            <a:ext cx="249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Margin</a:t>
            </a:r>
          </a:p>
          <a:p>
            <a:r>
              <a:rPr lang="ko-KR" altLang="en-US" dirty="0" smtClean="0"/>
              <a:t>바깥쪽 여백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85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6774" y="980728"/>
            <a:ext cx="7752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</a:t>
            </a:r>
            <a:r>
              <a:rPr lang="en-US" altLang="ko-KR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order,padding,margin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2348880"/>
            <a:ext cx="8208912" cy="396044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   사방</a:t>
            </a:r>
            <a:endParaRPr lang="en-US" altLang="ko-KR" sz="4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  상하   좌우</a:t>
            </a:r>
            <a:endParaRPr lang="en-US" altLang="ko-KR" sz="4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 좌우 하</a:t>
            </a:r>
            <a:endParaRPr lang="en-US" altLang="ko-KR" sz="4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 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 우 하 좌</a:t>
            </a:r>
          </a:p>
        </p:txBody>
      </p:sp>
    </p:spTree>
    <p:extLst>
      <p:ext uri="{BB962C8B-B14F-4D97-AF65-F5344CB8AC3E}">
        <p14:creationId xmlns:p14="http://schemas.microsoft.com/office/powerpoint/2010/main" val="819683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3032" y="409285"/>
            <a:ext cx="666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공간분할목적의 태그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6" y="2139243"/>
            <a:ext cx="118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div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4099" y="2908101"/>
            <a:ext cx="1651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span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2433" y="4246346"/>
            <a:ext cx="66399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네이버 </a:t>
            </a:r>
            <a:r>
              <a:rPr lang="en-US" altLang="ko-KR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div 203</a:t>
            </a:r>
            <a:r>
              <a:rPr lang="ko-KR" altLang="en-U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개 정도 사용</a:t>
            </a:r>
            <a:endParaRPr lang="en-US" altLang="ko-KR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52284" y="5181883"/>
            <a:ext cx="6355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네이버 </a:t>
            </a:r>
            <a:r>
              <a:rPr lang="en-US" altLang="ko-KR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span 400</a:t>
            </a:r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개 정도 사용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5654" y="1398382"/>
            <a:ext cx="7353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err="1" smtClean="0">
                <a:ln/>
                <a:solidFill>
                  <a:schemeClr val="accent3"/>
                </a:solidFill>
              </a:rPr>
              <a:t>다른목적없이</a:t>
            </a:r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 순수하게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6558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9035" y="247983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블럭속성</a:t>
            </a:r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공간분할</a:t>
            </a:r>
            <a:endParaRPr lang="en-US" altLang="ko-KR" sz="54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5856" y="9807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공간분할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0815" y="3429000"/>
            <a:ext cx="6624736" cy="57606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 줄을 공간으로 다 잡음 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 줄 다 잡음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2787" y="4328322"/>
            <a:ext cx="666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인라인속성</a:t>
            </a:r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공간분할</a:t>
            </a:r>
            <a:endParaRPr lang="en-US" altLang="ko-KR" sz="54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0815" y="5106077"/>
            <a:ext cx="6624736" cy="57606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 줄 내에 기록 됨 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자신의 영역만 잡음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3560242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3284984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2987955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712697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55714" y="5915008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9035" y="5915008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76174" y="5915008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90356" y="5915008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10077" y="5915008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675" y="2408114"/>
            <a:ext cx="216024" cy="2287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029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332656"/>
            <a:ext cx="8352928" cy="6192688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 &lt;h1&gt;block</a:t>
            </a:r>
            <a:r>
              <a:rPr lang="ko-KR" altLang="en-US" dirty="0">
                <a:solidFill>
                  <a:srgbClr val="0070C0"/>
                </a:solidFill>
              </a:rPr>
              <a:t>속성</a:t>
            </a:r>
            <a:r>
              <a:rPr lang="en-US" altLang="ko-KR" dirty="0">
                <a:solidFill>
                  <a:srgbClr val="0070C0"/>
                </a:solidFill>
              </a:rPr>
              <a:t>&lt;/h1&gt;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&lt;div&gt;block&lt;/div&gt;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&lt;div&gt;block&lt;/div&gt;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&lt;div&gt;block&lt;/div&gt;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&lt;div&gt;block&lt;/div&gt;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&lt;div&gt;block&lt;/div&gt;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&lt;h1&gt;line</a:t>
            </a:r>
            <a:r>
              <a:rPr lang="ko-KR" altLang="en-US" dirty="0">
                <a:solidFill>
                  <a:srgbClr val="0070C0"/>
                </a:solidFill>
              </a:rPr>
              <a:t>속성</a:t>
            </a:r>
            <a:r>
              <a:rPr lang="en-US" altLang="ko-KR" dirty="0">
                <a:solidFill>
                  <a:srgbClr val="0070C0"/>
                </a:solidFill>
              </a:rPr>
              <a:t>&lt;/h1&gt;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&lt;span&gt;line&lt;/span&gt;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&lt;span&gt;line&lt;/span&gt;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&lt;span&gt;line&lt;/span&gt;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&lt;span&gt;line&lt;/span&gt;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&lt;span&gt;line&lt;/span&gt;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/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   &lt;h1&gt;</a:t>
            </a:r>
            <a:r>
              <a:rPr lang="ko-KR" altLang="en-US" dirty="0" err="1">
                <a:solidFill>
                  <a:srgbClr val="0070C0"/>
                </a:solidFill>
              </a:rPr>
              <a:t>블럭</a:t>
            </a:r>
            <a:r>
              <a:rPr lang="ko-KR" altLang="en-US" dirty="0">
                <a:solidFill>
                  <a:srgbClr val="0070C0"/>
                </a:solidFill>
              </a:rPr>
              <a:t> 속에 라인이 들어감</a:t>
            </a:r>
            <a:r>
              <a:rPr lang="en-US" altLang="ko-KR" dirty="0">
                <a:solidFill>
                  <a:srgbClr val="0070C0"/>
                </a:solidFill>
              </a:rPr>
              <a:t>&lt;/h1&gt;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&lt;div&gt;&lt;span&gt;line&lt;/span&gt;&lt;span&gt;line&lt;/span&gt;&lt;span&gt;line&lt;/span&gt;&lt;/div&gt;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&lt;div&gt;&lt;span&gt;line&lt;/span&gt;&lt;span&gt;line&lt;/span&gt;&lt;span&gt;line&lt;/span&gt;&lt;/div&gt;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&lt;div&gt;&lt;span&gt;line&lt;/span&gt;&lt;span&gt;line&lt;/span&gt;&lt;span&gt;line&lt;/span&gt;&lt;/div&gt;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&lt;div&gt;&lt;span&gt;line&lt;/span&gt;&lt;span&gt;line&lt;/span&gt;&lt;span&gt;line&lt;/span&gt;&lt;/div&gt;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   &lt;div&gt;&lt;span&gt;line&lt;/span&gt;&lt;span&gt;line&lt;/span&gt;&lt;span&gt;line&lt;/span&gt;&lt;/div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3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332656"/>
            <a:ext cx="7128792" cy="6192688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70C0"/>
                </a:solidFill>
              </a:rPr>
              <a:t>&lt;h1&gt;</a:t>
            </a:r>
            <a:r>
              <a:rPr lang="ko-KR" altLang="en-US" sz="1600" dirty="0">
                <a:solidFill>
                  <a:srgbClr val="0070C0"/>
                </a:solidFill>
              </a:rPr>
              <a:t>여러가지</a:t>
            </a:r>
            <a:r>
              <a:rPr lang="en-US" altLang="ko-KR" sz="1600" dirty="0">
                <a:solidFill>
                  <a:srgbClr val="0070C0"/>
                </a:solidFill>
              </a:rPr>
              <a:t>&lt;/h1&gt;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&lt;p&gt;</a:t>
            </a:r>
            <a:r>
              <a:rPr lang="ko-KR" altLang="en-US" sz="1600" dirty="0">
                <a:solidFill>
                  <a:srgbClr val="0070C0"/>
                </a:solidFill>
              </a:rPr>
              <a:t>단락</a:t>
            </a:r>
            <a:r>
              <a:rPr lang="en-US" altLang="ko-KR" sz="1600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&lt;b&gt;</a:t>
            </a:r>
            <a:r>
              <a:rPr lang="ko-KR" altLang="en-US" sz="1600" dirty="0">
                <a:solidFill>
                  <a:srgbClr val="0070C0"/>
                </a:solidFill>
              </a:rPr>
              <a:t>진하게</a:t>
            </a:r>
            <a:r>
              <a:rPr lang="en-US" altLang="ko-KR" sz="1600" dirty="0">
                <a:solidFill>
                  <a:srgbClr val="0070C0"/>
                </a:solidFill>
              </a:rPr>
              <a:t>&lt;/b&gt;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i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이탤릭</a:t>
            </a:r>
            <a:r>
              <a:rPr lang="en-US" altLang="ko-KR" sz="1600" dirty="0">
                <a:solidFill>
                  <a:srgbClr val="0070C0"/>
                </a:solidFill>
              </a:rPr>
              <a:t>&lt;/</a:t>
            </a:r>
            <a:r>
              <a:rPr lang="en-US" altLang="ko-KR" sz="1600" dirty="0" err="1">
                <a:solidFill>
                  <a:srgbClr val="0070C0"/>
                </a:solidFill>
              </a:rPr>
              <a:t>i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&lt;a </a:t>
            </a:r>
            <a:r>
              <a:rPr lang="en-US" altLang="ko-KR" sz="1600" dirty="0" err="1">
                <a:solidFill>
                  <a:srgbClr val="0070C0"/>
                </a:solidFill>
              </a:rPr>
              <a:t>href</a:t>
            </a:r>
            <a:r>
              <a:rPr lang="en-US" altLang="ko-KR" sz="1600" dirty="0">
                <a:solidFill>
                  <a:srgbClr val="0070C0"/>
                </a:solidFill>
              </a:rPr>
              <a:t>="#"&gt;</a:t>
            </a:r>
            <a:r>
              <a:rPr lang="ko-KR" altLang="en-US" sz="1600" dirty="0">
                <a:solidFill>
                  <a:srgbClr val="0070C0"/>
                </a:solidFill>
              </a:rPr>
              <a:t>링크</a:t>
            </a:r>
            <a:r>
              <a:rPr lang="en-US" altLang="ko-KR" sz="1600" dirty="0">
                <a:solidFill>
                  <a:srgbClr val="0070C0"/>
                </a:solidFill>
              </a:rPr>
              <a:t>1&lt;/a&gt;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&lt;a </a:t>
            </a:r>
            <a:r>
              <a:rPr lang="en-US" altLang="ko-KR" sz="1600" dirty="0" err="1">
                <a:solidFill>
                  <a:srgbClr val="0070C0"/>
                </a:solidFill>
              </a:rPr>
              <a:t>href</a:t>
            </a:r>
            <a:r>
              <a:rPr lang="en-US" altLang="ko-KR" sz="1600" dirty="0">
                <a:solidFill>
                  <a:srgbClr val="0070C0"/>
                </a:solidFill>
              </a:rPr>
              <a:t>="#"&gt;</a:t>
            </a:r>
            <a:r>
              <a:rPr lang="ko-KR" altLang="en-US" sz="1600" dirty="0">
                <a:solidFill>
                  <a:srgbClr val="0070C0"/>
                </a:solidFill>
              </a:rPr>
              <a:t>링크</a:t>
            </a:r>
            <a:r>
              <a:rPr lang="en-US" altLang="ko-KR" sz="1600" dirty="0">
                <a:solidFill>
                  <a:srgbClr val="0070C0"/>
                </a:solidFill>
              </a:rPr>
              <a:t>2&lt;/a&gt;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&lt;input type="text"&gt;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img</a:t>
            </a:r>
            <a:r>
              <a:rPr lang="en-US" altLang="ko-KR" sz="1600" dirty="0">
                <a:solidFill>
                  <a:srgbClr val="0070C0"/>
                </a:solidFill>
              </a:rPr>
              <a:t> </a:t>
            </a:r>
            <a:r>
              <a:rPr lang="en-US" altLang="ko-KR" sz="1600" dirty="0" err="1">
                <a:solidFill>
                  <a:srgbClr val="0070C0"/>
                </a:solidFill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</a:rPr>
              <a:t>="http://placehold.it/50x50" alt=""&gt;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img</a:t>
            </a:r>
            <a:r>
              <a:rPr lang="en-US" altLang="ko-KR" sz="1600" dirty="0">
                <a:solidFill>
                  <a:srgbClr val="0070C0"/>
                </a:solidFill>
              </a:rPr>
              <a:t> </a:t>
            </a:r>
            <a:r>
              <a:rPr lang="en-US" altLang="ko-KR" sz="1600" dirty="0" err="1">
                <a:solidFill>
                  <a:srgbClr val="0070C0"/>
                </a:solidFill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</a:rPr>
              <a:t>="http://placehold.it/50x50" alt=""&gt;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img</a:t>
            </a:r>
            <a:r>
              <a:rPr lang="en-US" altLang="ko-KR" sz="1600" dirty="0">
                <a:solidFill>
                  <a:srgbClr val="0070C0"/>
                </a:solidFill>
              </a:rPr>
              <a:t> </a:t>
            </a:r>
            <a:r>
              <a:rPr lang="en-US" altLang="ko-KR" sz="1600" dirty="0" err="1">
                <a:solidFill>
                  <a:srgbClr val="0070C0"/>
                </a:solidFill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</a:rPr>
              <a:t>="http://placehold.it/50x50" alt=""&gt;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img</a:t>
            </a:r>
            <a:r>
              <a:rPr lang="en-US" altLang="ko-KR" sz="1600" dirty="0">
                <a:solidFill>
                  <a:srgbClr val="0070C0"/>
                </a:solidFill>
              </a:rPr>
              <a:t> </a:t>
            </a:r>
            <a:r>
              <a:rPr lang="en-US" altLang="ko-KR" sz="1600" dirty="0" err="1">
                <a:solidFill>
                  <a:srgbClr val="0070C0"/>
                </a:solidFill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</a:rPr>
              <a:t>="http://placehold.it/50x50" alt=""&gt;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en-US" altLang="ko-KR" sz="1600" dirty="0">
                <a:solidFill>
                  <a:srgbClr val="0070C0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2632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33684" y="1040164"/>
            <a:ext cx="3096344" cy="4834791"/>
            <a:chOff x="755576" y="764704"/>
            <a:chExt cx="3645633" cy="5482863"/>
          </a:xfrm>
        </p:grpSpPr>
        <p:sp>
          <p:nvSpPr>
            <p:cNvPr id="2" name="직사각형 1"/>
            <p:cNvSpPr/>
            <p:nvPr/>
          </p:nvSpPr>
          <p:spPr>
            <a:xfrm>
              <a:off x="755576" y="764704"/>
              <a:ext cx="3600400" cy="648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HTML(Hyper Text Markup Language)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00809" y="2132857"/>
              <a:ext cx="3600400" cy="411471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00809" y="1556792"/>
              <a:ext cx="3600400" cy="4320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&lt;!DOCTYPE  html&gt;</a:t>
              </a:r>
              <a:endPara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21067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&lt;html&gt;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4154208"/>
              <a:ext cx="3168352" cy="1363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&lt;body&gt;</a:t>
              </a:r>
            </a:p>
            <a:p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화면구현에 사용되는 태그</a:t>
              </a:r>
              <a:endPara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&lt;/body&gt;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2536591"/>
              <a:ext cx="3168352" cy="13964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&lt;head&gt;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endPara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&lt;/head&gt;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5517232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&lt;/html&gt;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02106" y="2996952"/>
              <a:ext cx="2549814" cy="5040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&lt;title&gt;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페이지 제목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&lt;/title&gt;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851920" y="1071574"/>
            <a:ext cx="4824536" cy="4318449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html&gt;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웹페이지가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HTML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문서임을 의미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&lt;html&gt;&lt;/html&gt; html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문서의 시작과 끝의 의미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&lt;head&gt;&lt;/head&gt;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스타일과 스크립트를 선언하는 부분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&lt;title&gt;&lt;/title&gt;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브라우저의 제목 표시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&lt;body&gt;&lt;/body&gt;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사용자에게 보여주는 실제 내용이 구현되는 부분</a:t>
            </a:r>
          </a:p>
        </p:txBody>
      </p:sp>
    </p:spTree>
    <p:extLst>
      <p:ext uri="{BB962C8B-B14F-4D97-AF65-F5344CB8AC3E}">
        <p14:creationId xmlns:p14="http://schemas.microsoft.com/office/powerpoint/2010/main" val="23971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6631"/>
            <a:ext cx="7920880" cy="920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045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010" y="55897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네비게이션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274" y="948690"/>
            <a:ext cx="8064896" cy="590931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   &lt;style&gt;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header</a:t>
            </a:r>
            <a:endParaRPr lang="en-US" altLang="ko-KR" dirty="0"/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{</a:t>
            </a:r>
            <a:r>
              <a:rPr lang="en-US" altLang="ko-KR" dirty="0"/>
              <a:t>   </a:t>
            </a:r>
            <a:r>
              <a:rPr lang="en-US" altLang="ko-KR" b="1" dirty="0" err="1">
                <a:solidFill>
                  <a:srgbClr val="00B050"/>
                </a:solidFill>
              </a:rPr>
              <a:t>position:relative</a:t>
            </a:r>
            <a:r>
              <a:rPr lang="en-US" altLang="ko-KR" dirty="0">
                <a:solidFill>
                  <a:srgbClr val="FF0000"/>
                </a:solidFill>
              </a:rPr>
              <a:t>; 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            height:120px;  </a:t>
            </a:r>
          </a:p>
          <a:p>
            <a:r>
              <a:rPr lang="en-US" altLang="ko-KR" dirty="0"/>
              <a:t>        }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header</a:t>
            </a:r>
            <a:r>
              <a:rPr lang="en-US" altLang="ko-KR" dirty="0"/>
              <a:t>  #title 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{</a:t>
            </a:r>
            <a:r>
              <a:rPr lang="en-US" altLang="ko-KR" dirty="0"/>
              <a:t>   </a:t>
            </a:r>
            <a:r>
              <a:rPr lang="en-US" altLang="ko-KR" b="1" dirty="0" err="1">
                <a:solidFill>
                  <a:srgbClr val="FF0000"/>
                </a:solidFill>
              </a:rPr>
              <a:t>position:absolute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            left:10px;    top:20px;</a:t>
            </a:r>
          </a:p>
          <a:p>
            <a:r>
              <a:rPr lang="en-US" altLang="ko-KR" dirty="0"/>
              <a:t>        }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header</a:t>
            </a:r>
            <a:r>
              <a:rPr lang="en-US" altLang="ko-KR" dirty="0"/>
              <a:t>  #</a:t>
            </a:r>
            <a:r>
              <a:rPr lang="en-US" altLang="ko-KR" dirty="0" err="1"/>
              <a:t>nav</a:t>
            </a:r>
            <a:endParaRPr lang="en-US" altLang="ko-KR" dirty="0"/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{</a:t>
            </a:r>
            <a:r>
              <a:rPr lang="en-US" altLang="ko-KR" dirty="0"/>
              <a:t>  </a:t>
            </a:r>
            <a:r>
              <a:rPr lang="en-US" altLang="ko-KR" b="1" dirty="0"/>
              <a:t> </a:t>
            </a:r>
            <a:r>
              <a:rPr lang="en-US" altLang="ko-KR" b="1" dirty="0" err="1">
                <a:solidFill>
                  <a:srgbClr val="FF0000"/>
                </a:solidFill>
              </a:rPr>
              <a:t>position:absolute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            right:0px; bottom: 10px;</a:t>
            </a:r>
          </a:p>
          <a:p>
            <a:r>
              <a:rPr lang="en-US" altLang="ko-KR" dirty="0"/>
              <a:t>        }</a:t>
            </a:r>
          </a:p>
          <a:p>
            <a:r>
              <a:rPr lang="en-US" altLang="ko-KR" dirty="0"/>
              <a:t>       &lt;/style&gt;</a:t>
            </a:r>
          </a:p>
          <a:p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r>
              <a:rPr lang="en-US" altLang="ko-KR" dirty="0"/>
              <a:t>    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&lt;header&gt;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   </a:t>
            </a:r>
            <a:r>
              <a:rPr lang="en-US" altLang="ko-KR" b="1" dirty="0"/>
              <a:t> </a:t>
            </a:r>
            <a:r>
              <a:rPr lang="en-US" altLang="ko-KR" b="1" dirty="0">
                <a:solidFill>
                  <a:srgbClr val="FF0000"/>
                </a:solidFill>
              </a:rPr>
              <a:t>&lt;div  id="title"&gt; </a:t>
            </a:r>
            <a:r>
              <a:rPr lang="ko-KR" altLang="en-US" b="1" dirty="0">
                <a:solidFill>
                  <a:srgbClr val="FF0000"/>
                </a:solidFill>
              </a:rPr>
              <a:t>타이틀</a:t>
            </a:r>
            <a:r>
              <a:rPr lang="en-US" altLang="ko-KR" b="1" dirty="0">
                <a:solidFill>
                  <a:srgbClr val="FF0000"/>
                </a:solidFill>
              </a:rPr>
              <a:t>&lt;/div&gt;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    &lt;div  id="</a:t>
            </a:r>
            <a:r>
              <a:rPr lang="en-US" altLang="ko-KR" b="1" dirty="0" err="1">
                <a:solidFill>
                  <a:srgbClr val="FF0000"/>
                </a:solidFill>
              </a:rPr>
              <a:t>nav</a:t>
            </a:r>
            <a:r>
              <a:rPr lang="en-US" altLang="ko-KR" b="1" dirty="0">
                <a:solidFill>
                  <a:srgbClr val="FF0000"/>
                </a:solidFill>
              </a:rPr>
              <a:t>"&gt; </a:t>
            </a:r>
            <a:r>
              <a:rPr lang="ko-KR" altLang="en-US" b="1" dirty="0">
                <a:solidFill>
                  <a:srgbClr val="FF0000"/>
                </a:solidFill>
              </a:rPr>
              <a:t>네비게이션</a:t>
            </a:r>
            <a:r>
              <a:rPr lang="en-US" altLang="ko-KR" b="1" dirty="0">
                <a:solidFill>
                  <a:srgbClr val="FF0000"/>
                </a:solidFill>
              </a:rPr>
              <a:t>&lt;/div&gt;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&lt;/header&gt;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&lt;/body&gt; 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508104" y="1772816"/>
            <a:ext cx="2016224" cy="1800200"/>
          </a:xfrm>
          <a:prstGeom prst="wedgeRoundRectCallout">
            <a:avLst>
              <a:gd name="adj1" fmla="val -131514"/>
              <a:gd name="adj2" fmla="val 54639"/>
              <a:gd name="adj3" fmla="val 16667"/>
            </a:avLst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하나의 공식처럼</a:t>
            </a:r>
            <a:endParaRPr lang="en-US" altLang="ko-KR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기억하자 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^^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45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92696"/>
            <a:ext cx="6912768" cy="5544616"/>
            <a:chOff x="7380312" y="2188699"/>
            <a:chExt cx="1516902" cy="1466071"/>
          </a:xfrm>
        </p:grpSpPr>
        <p:sp>
          <p:nvSpPr>
            <p:cNvPr id="3" name="직사각형 2"/>
            <p:cNvSpPr/>
            <p:nvPr/>
          </p:nvSpPr>
          <p:spPr>
            <a:xfrm>
              <a:off x="7380312" y="2188699"/>
              <a:ext cx="1512168" cy="322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헤더</a:t>
              </a:r>
              <a:endPara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r>
                <a:rPr lang="ko-KR" altLang="en-US" sz="1600" b="1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타이틀</a:t>
              </a:r>
              <a:endPara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just"/>
              <a:r>
                <a:rPr lang="en-US" altLang="ko-KR" sz="1600" b="1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                                                                                                    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네비게이션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380312" y="2558488"/>
              <a:ext cx="936104" cy="72649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섹션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27571" y="2558487"/>
              <a:ext cx="569643" cy="72649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어사이드</a:t>
              </a:r>
              <a:endPara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0312" y="3332090"/>
              <a:ext cx="1512168" cy="322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풋터</a:t>
              </a:r>
              <a:endPara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55576" y="404664"/>
            <a:ext cx="8064896" cy="1584176"/>
          </a:xfrm>
          <a:prstGeom prst="rect">
            <a:avLst/>
          </a:prstGeom>
          <a:grp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943416"/>
            <a:ext cx="8064896" cy="2997752"/>
          </a:xfrm>
          <a:prstGeom prst="rect">
            <a:avLst/>
          </a:prstGeom>
          <a:grp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5000858"/>
            <a:ext cx="8064896" cy="1479061"/>
          </a:xfrm>
          <a:prstGeom prst="rect">
            <a:avLst/>
          </a:prstGeom>
          <a:grp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0527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191" y="29249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55911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85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2204864"/>
            <a:ext cx="7416824" cy="2520280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3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iv</a:t>
            </a:r>
            <a:r>
              <a:rPr lang="en-US" altLang="ko-KR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2348880"/>
            <a:ext cx="2592288" cy="723258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div 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position:absolute</a:t>
            </a:r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20072" y="3465004"/>
            <a:ext cx="2952328" cy="1008112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div</a:t>
            </a:r>
            <a:r>
              <a:rPr lang="en-US" altLang="ko-KR" sz="24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position:absolute</a:t>
            </a:r>
            <a:r>
              <a:rPr lang="en-US" altLang="ko-KR" sz="24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sz="24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999" y="376900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</a:rPr>
              <a:t>p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osition:relative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7485" y="1449939"/>
            <a:ext cx="32015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3200" b="1" smtClean="0">
                <a:ln/>
                <a:solidFill>
                  <a:schemeClr val="accent4"/>
                </a:solidFill>
              </a:rPr>
              <a:t>하나의 공식으로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5775" y="1340768"/>
            <a:ext cx="1260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tag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2452612"/>
            <a:ext cx="43685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&lt;h1&gt; &lt;/h1&gt;</a:t>
            </a:r>
          </a:p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3687566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시작 태그</a:t>
            </a:r>
            <a:r>
              <a:rPr lang="en-US" altLang="ko-KR" sz="4000" dirty="0" smtClean="0"/>
              <a:t>    </a:t>
            </a:r>
            <a:r>
              <a:rPr lang="ko-KR" altLang="en-US" sz="4000" dirty="0" smtClean="0"/>
              <a:t>끝 태그  별도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2987741" y="4553911"/>
            <a:ext cx="2749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</a:t>
            </a:r>
            <a:r>
              <a:rPr lang="en-US" altLang="ko-KR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img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/&gt;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5504827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단독으로 사용하는 태그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519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27784" y="1844824"/>
            <a:ext cx="38908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태그의 종류</a:t>
            </a:r>
            <a:endParaRPr lang="en-US" altLang="ko-KR" sz="5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태그의 속성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직사각형 2">
            <a:hlinkClick r:id="rId2"/>
          </p:cNvPr>
          <p:cNvSpPr/>
          <p:nvPr/>
        </p:nvSpPr>
        <p:spPr>
          <a:xfrm>
            <a:off x="1403648" y="3933056"/>
            <a:ext cx="7013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많이 </a:t>
            </a:r>
            <a:r>
              <a:rPr lang="ko-KR" alt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사용하는태그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25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49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665" y="1124744"/>
            <a:ext cx="6665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&lt;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h1&gt; Hello HTML5 &lt;/h1&gt;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939062"/>
            <a:ext cx="63665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en-US" altLang="ko-KR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img</a:t>
            </a:r>
            <a:r>
              <a:rPr lang="en-US" altLang="ko-K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ko-KR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src</a:t>
            </a:r>
            <a:r>
              <a:rPr lang="en-US" altLang="ko-K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=“</a:t>
            </a:r>
            <a:r>
              <a:rPr lang="ko-KR" alt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이미지경로</a:t>
            </a:r>
            <a:r>
              <a:rPr lang="en-US" altLang="ko-K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”/&gt;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665" y="6269459"/>
            <a:ext cx="35637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태그내  속성 주는 법</a:t>
            </a:r>
            <a:endParaRPr lang="en-US" altLang="ko-KR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7944" y="6196005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&lt;</a:t>
            </a:r>
            <a:r>
              <a:rPr lang="en-US" altLang="ko-KR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tag</a:t>
            </a:r>
            <a:r>
              <a:rPr lang="en-US" altLang="ko-KR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ko-KR" alt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이름</a:t>
            </a:r>
            <a:r>
              <a:rPr lang="en-US" altLang="ko-KR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=“</a:t>
            </a:r>
            <a:r>
              <a:rPr lang="ko-KR" alt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값</a:t>
            </a:r>
            <a:r>
              <a:rPr lang="en-US" altLang="ko-KR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</a:t>
            </a:r>
            <a:r>
              <a:rPr lang="en-US" altLang="ko-KR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en-US" altLang="ko-KR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2179" y="2757095"/>
            <a:ext cx="84541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en-US" altLang="ko-K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img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ko-KR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src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=“http://placehold.it/200x200”/&gt;</a:t>
            </a: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187624" y="3341870"/>
            <a:ext cx="720080" cy="59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978" y="38677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endParaRPr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화살표 연결선 10"/>
          <p:cNvCxnSpPr>
            <a:endCxn id="6" idx="2"/>
          </p:cNvCxnSpPr>
          <p:nvPr/>
        </p:nvCxnSpPr>
        <p:spPr>
          <a:xfrm flipH="1" flipV="1">
            <a:off x="4529266" y="3341870"/>
            <a:ext cx="618798" cy="66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38813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725122" y="3341870"/>
            <a:ext cx="5167134" cy="199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7664" y="3361815"/>
            <a:ext cx="6266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0865" y="4697909"/>
            <a:ext cx="8216800" cy="936104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img</a:t>
            </a:r>
            <a:r>
              <a:rPr lang="ko-KR" altLang="en-US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src</a:t>
            </a:r>
            <a:r>
              <a:rPr lang="en-US" altLang="ko-KR" sz="2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=“media/apple.jpg”  width=“100” height=“50” /&gt;</a:t>
            </a:r>
            <a:endParaRPr lang="ko-KR" altLang="en-US" sz="2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/>
          </p:cNvPr>
          <p:cNvSpPr/>
          <p:nvPr/>
        </p:nvSpPr>
        <p:spPr>
          <a:xfrm>
            <a:off x="2555776" y="314096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프론트개발자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4941168"/>
            <a:ext cx="3240360" cy="122413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5523081"/>
            <a:ext cx="389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http://www.webprogramming.co.kr/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844824"/>
            <a:ext cx="7776864" cy="4464496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&lt;!DOCTYPE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html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   </a:t>
            </a:r>
            <a:endParaRPr lang="en-US" altLang="ko-KR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&lt;html&gt;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&lt;head&gt;&lt;/head&gt;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&lt;body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endParaRPr lang="en-US" altLang="ko-KR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</a:t>
            </a:r>
            <a:r>
              <a:rPr lang="ko-KR" altLang="en-US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안녕하세요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  &lt;strong&gt; </a:t>
            </a:r>
            <a:r>
              <a:rPr lang="ko-KR" altLang="en-US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 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&lt;/strong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수업입니다</a:t>
            </a:r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&lt;/</a:t>
            </a:r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body&gt;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&lt;/html&gt;</a:t>
            </a:r>
            <a:endParaRPr lang="ko-KR" altLang="en-US" sz="24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3648" y="548680"/>
            <a:ext cx="3096344" cy="1152128"/>
          </a:xfrm>
          <a:prstGeom prst="rect">
            <a:avLst/>
          </a:prstGeom>
          <a:grp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tag(</a:t>
            </a:r>
            <a:r>
              <a:rPr lang="ko-KR" altLang="en-US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태그</a:t>
            </a:r>
            <a:r>
              <a:rPr lang="en-US" altLang="ko-KR" sz="4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44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3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12700">
          <a:solidFill>
            <a:schemeClr val="tx1"/>
          </a:solidFill>
        </a:ln>
      </a:spPr>
      <a:bodyPr rtlCol="0" anchor="ctr"/>
      <a:lstStyle>
        <a:defPPr algn="ctr">
          <a:defRPr sz="1600" b="1" dirty="0" smtClean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18460</TotalTime>
  <Words>1399</Words>
  <Application>Microsoft Office PowerPoint</Application>
  <PresentationFormat>화면 슬라이드 쇼(4:3)</PresentationFormat>
  <Paragraphs>400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HY강M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user</cp:lastModifiedBy>
  <cp:revision>1000</cp:revision>
  <cp:lastPrinted>2020-06-26T00:32:58Z</cp:lastPrinted>
  <dcterms:created xsi:type="dcterms:W3CDTF">2018-05-29T04:43:33Z</dcterms:created>
  <dcterms:modified xsi:type="dcterms:W3CDTF">2022-03-27T11:47:59Z</dcterms:modified>
</cp:coreProperties>
</file>