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5.xml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55f7e0c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55f7e0c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55f7e0c2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55f7e0c2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5f7e0c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55f7e0c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55f7e0c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55f7e0c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55f7e0c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55f7e0c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55f7e0c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55f7e0c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55f7e0c2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55f7e0c2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55f7e0c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55f7e0c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55f7e0c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55f7e0c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55f7e0c2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55f7e0c2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a01f05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a01f05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55f7e0c2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55f7e0c2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55f7e0c2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55f7e0c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55f7e0c2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55f7e0c2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55f7e0c2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55f7e0c2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55f7e0c2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55f7e0c2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55f7e0c2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55f7e0c2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55f7e0c2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55f7e0c2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55f7e0c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55f7e0c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5f7e0c2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55f7e0c2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55f7e0c2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55f7e0c2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ea01f05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ea01f05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a01f05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a01f05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a01f05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a01f05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ea01f05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ea01f05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ea01f05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ea01f05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a01f05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a01f05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f6b1e4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4f6b1e4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DC templat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html/html_filepath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19100" y="1735950"/>
            <a:ext cx="5905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HTML/CSS Workshop</a:t>
            </a: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&lt;head&gt; elements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52800" y="1032100"/>
            <a:ext cx="39588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82033" y="1124397"/>
            <a:ext cx="4094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Your website title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&lt;/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552800" y="1958600"/>
            <a:ext cx="53805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682023" y="20509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rel="stylesheet" href="</a:t>
            </a:r>
            <a:r>
              <a:rPr lang="en" sz="20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styles.</a:t>
            </a:r>
            <a:r>
              <a:rPr lang="en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"&gt;&lt;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552800" y="2809050"/>
            <a:ext cx="82371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82025" y="2901350"/>
            <a:ext cx="833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rel="icon" href="</a:t>
            </a:r>
            <a:r>
              <a:rPr lang="en" sz="20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icon.jpg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" type=”image/gif” sizes=”16x16”&gt;&lt;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&lt;head&gt; elements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52800" y="1032100"/>
            <a:ext cx="39588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82033" y="1124397"/>
            <a:ext cx="4094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Your website title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&lt;/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52800" y="1958600"/>
            <a:ext cx="53805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682023" y="20509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rel="stylesheet" href="</a:t>
            </a:r>
            <a:r>
              <a:rPr lang="en" sz="20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styles.</a:t>
            </a:r>
            <a:r>
              <a:rPr lang="en" sz="2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"&gt;&lt;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552800" y="2809050"/>
            <a:ext cx="82371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82025" y="2901350"/>
            <a:ext cx="833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rel="icon" href="</a:t>
            </a:r>
            <a:r>
              <a:rPr lang="en" sz="20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icon.jpg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" type=”image/gif” sizes=”16x16”&gt;&lt;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/link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 flipH="1" rot="10800000">
            <a:off x="4711825" y="1377575"/>
            <a:ext cx="615300" cy="51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" name="Google Shape;171;p23"/>
          <p:cNvSpPr txBox="1"/>
          <p:nvPr/>
        </p:nvSpPr>
        <p:spPr>
          <a:xfrm>
            <a:off x="5382300" y="964400"/>
            <a:ext cx="3104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new file called styles.css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>
            <a:off x="3866800" y="3609625"/>
            <a:ext cx="395100" cy="37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3" name="Google Shape;173;p23"/>
          <p:cNvSpPr txBox="1"/>
          <p:nvPr/>
        </p:nvSpPr>
        <p:spPr>
          <a:xfrm>
            <a:off x="4395775" y="3864000"/>
            <a:ext cx="44583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Find an image to use for your website, place it in the same folder as your index.html and paste the name in this link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254400" y="173800"/>
            <a:ext cx="8774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&lt;head&gt; example: Does your &lt;head&gt; look similar to this?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00" y="878476"/>
            <a:ext cx="8313951" cy="20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00" y="3128676"/>
            <a:ext cx="60674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86800" y="4222300"/>
            <a:ext cx="792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your html file in the browser by copying the path and look at the tab’s name. It should look like this 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&lt;body&gt;: Where all the content goes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330600" y="7072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Navigation menu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4133850" y="1475150"/>
            <a:ext cx="2032500" cy="51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50000"/>
            <a:ext cx="3135775" cy="30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4210050" y="1511750"/>
            <a:ext cx="182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&lt;ul&gt; : Unordered List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4133850" y="2084750"/>
            <a:ext cx="2032500" cy="51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4210050" y="2121350"/>
            <a:ext cx="182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&lt;li&gt; : List item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&lt;body&gt;: Where all the content goes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19750" y="1145200"/>
            <a:ext cx="67902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to create additional pages for our about and contact me sections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83000" y="6310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Navigation menu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52800" y="2022700"/>
            <a:ext cx="60234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605825" y="2115000"/>
            <a:ext cx="6546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TODO: Create an about.html and contact.html page 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&lt;body&gt;: Where all the content goes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83000" y="7834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Navigation menu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52800" y="1425200"/>
            <a:ext cx="20559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682025" y="1517500"/>
            <a:ext cx="1926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h1&gt;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Text&lt;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/h1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24225" y="2413525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Write your name using the header size you prefer in the &lt;ul&gt; element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400" y="152400"/>
            <a:ext cx="1285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&lt;body&gt;: Where all the content goes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83000" y="7834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Navigation menu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552800" y="1958600"/>
            <a:ext cx="53805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682023" y="20509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&lt;li&gt;&lt;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href="</a:t>
            </a:r>
            <a:r>
              <a:rPr lang="en" sz="20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./index.html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"&gt;&lt;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/a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&gt;&lt;/li&gt;</a:t>
            </a:r>
            <a:endParaRPr sz="2000">
              <a:solidFill>
                <a:srgbClr val="999999"/>
              </a:solidFill>
            </a:endParaRPr>
          </a:p>
        </p:txBody>
      </p:sp>
      <p:cxnSp>
        <p:nvCxnSpPr>
          <p:cNvPr id="228" name="Google Shape;228;p28"/>
          <p:cNvCxnSpPr/>
          <p:nvPr/>
        </p:nvCxnSpPr>
        <p:spPr>
          <a:xfrm>
            <a:off x="1304250" y="2516650"/>
            <a:ext cx="275700" cy="5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9" name="Google Shape;229;p28"/>
          <p:cNvSpPr txBox="1"/>
          <p:nvPr/>
        </p:nvSpPr>
        <p:spPr>
          <a:xfrm>
            <a:off x="1632175" y="2987100"/>
            <a:ext cx="2571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Stands for anchor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 flipH="1" rot="10800000">
            <a:off x="2342125" y="1414575"/>
            <a:ext cx="3675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1" name="Google Shape;231;p28"/>
          <p:cNvSpPr txBox="1"/>
          <p:nvPr/>
        </p:nvSpPr>
        <p:spPr>
          <a:xfrm>
            <a:off x="2801375" y="1145375"/>
            <a:ext cx="4978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See html file paths(1) for an explanation regarding “./” 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285875" y="4552600"/>
            <a:ext cx="5758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arabicParenBoth"/>
            </a:pP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https://www.w3schools.com/html/html_filepaths.asp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552800" y="3700425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for about and contact page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&lt;body&gt;: Where all the content goes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483000" y="7072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Navigation menu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56"/>
            <a:ext cx="6892200" cy="35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About section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400400" y="968000"/>
            <a:ext cx="22998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529623" y="10603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h1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 Name 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/h1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400400" y="1830400"/>
            <a:ext cx="22998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529623" y="19227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 your bio 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/p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400400" y="2744800"/>
            <a:ext cx="39900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529623" y="28371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img </a:t>
            </a:r>
            <a:r>
              <a:rPr lang="en" sz="2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src=”sherlock.jpg”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/img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&lt;body&gt;: Where all the content goes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483000" y="7072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Divs, or dividers with class attribute 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552800" y="1425200"/>
            <a:ext cx="45357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682023" y="15175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div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class="</a:t>
            </a:r>
            <a:r>
              <a:rPr lang="en" sz="20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work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"&gt;div content&lt;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/div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cxnSp>
        <p:nvCxnSpPr>
          <p:cNvPr id="267" name="Google Shape;267;p31"/>
          <p:cNvCxnSpPr/>
          <p:nvPr/>
        </p:nvCxnSpPr>
        <p:spPr>
          <a:xfrm>
            <a:off x="2369675" y="1983250"/>
            <a:ext cx="725700" cy="8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Google Shape;268;p31"/>
          <p:cNvSpPr txBox="1"/>
          <p:nvPr/>
        </p:nvSpPr>
        <p:spPr>
          <a:xfrm>
            <a:off x="3068750" y="2846625"/>
            <a:ext cx="4609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Class can be selected to style the element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395975" y="3478325"/>
            <a:ext cx="8844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Todo: 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Copy paste the content of index.html in about.html and contact.html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div for each page with the classes ”work”, “contact” and “about”  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23525" y="2296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will we be building today?</a:t>
            </a:r>
            <a:endParaRPr sz="27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0850" y="7705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portfolio! </a:t>
            </a: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Why?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00850" y="1258325"/>
            <a:ext cx="63099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Nowadays almost everything is done virtually. You need to be able to showcase your work online, especially during these times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</a:t>
            </a: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section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465048" y="87565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&lt;p&gt;&lt;/p&gt; elements to describe your work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00400" y="2516200"/>
            <a:ext cx="39900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529623" y="260850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img </a:t>
            </a:r>
            <a:r>
              <a:rPr lang="en" sz="2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src=”sherlock.jpg”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&gt;&lt;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/img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400400" y="3390925"/>
            <a:ext cx="55422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504950" y="3454525"/>
            <a:ext cx="54774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video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width="320" height="240" controls&gt;</a:t>
            </a:r>
            <a:endParaRPr sz="2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 &lt;</a:t>
            </a:r>
            <a:r>
              <a:rPr lang="en" sz="2000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source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solidFill>
                  <a:srgbClr val="A52A2A"/>
                </a:solidFill>
                <a:latin typeface="Proxima Nova"/>
                <a:ea typeface="Proxima Nova"/>
                <a:cs typeface="Proxima Nova"/>
                <a:sym typeface="Proxima Nova"/>
              </a:rPr>
              <a:t>src="movie.mp4"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type="video/mp4"&gt;</a:t>
            </a:r>
            <a:endParaRPr sz="2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&lt;/</a:t>
            </a:r>
            <a:r>
              <a:rPr lang="en" sz="2000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video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400400" y="1678000"/>
            <a:ext cx="72780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504950" y="1782875"/>
            <a:ext cx="7090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&lt;</a:t>
            </a:r>
            <a:r>
              <a:rPr lang="en" sz="2000">
                <a:solidFill>
                  <a:schemeClr val="dk2"/>
                </a:solidFill>
              </a:rPr>
              <a:t>a</a:t>
            </a:r>
            <a:r>
              <a:rPr lang="en" sz="2000">
                <a:solidFill>
                  <a:schemeClr val="lt2"/>
                </a:solidFill>
              </a:rPr>
              <a:t> href="https://sherlock-holm.es/html/" </a:t>
            </a:r>
            <a:r>
              <a:rPr lang="en" sz="2000">
                <a:solidFill>
                  <a:srgbClr val="A52A2A"/>
                </a:solidFill>
              </a:rPr>
              <a:t>target="_blank"</a:t>
            </a:r>
            <a:r>
              <a:rPr lang="en" sz="2000">
                <a:solidFill>
                  <a:schemeClr val="lt2"/>
                </a:solidFill>
              </a:rPr>
              <a:t>&gt;&lt;/</a:t>
            </a:r>
            <a:r>
              <a:rPr lang="en" sz="2000">
                <a:solidFill>
                  <a:schemeClr val="dk2"/>
                </a:solidFill>
              </a:rPr>
              <a:t>a&gt;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me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65048" y="875650"/>
            <a:ext cx="519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Form: &lt;form&gt;&lt;/form&gt;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400400" y="1409725"/>
            <a:ext cx="5542200" cy="65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504950" y="1473325"/>
            <a:ext cx="5477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label&gt;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&lt;/</a:t>
            </a:r>
            <a:r>
              <a:rPr lang="en" sz="2000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label</a:t>
            </a: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400400" y="2211400"/>
            <a:ext cx="7278000" cy="7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504950" y="2316275"/>
            <a:ext cx="7090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&lt;</a:t>
            </a:r>
            <a:r>
              <a:rPr lang="en" sz="2000">
                <a:solidFill>
                  <a:schemeClr val="dk2"/>
                </a:solidFill>
              </a:rPr>
              <a:t>input </a:t>
            </a:r>
            <a:r>
              <a:rPr lang="en" sz="2000">
                <a:solidFill>
                  <a:srgbClr val="A52A2A"/>
                </a:solidFill>
              </a:rPr>
              <a:t>type=”” placeholder=””</a:t>
            </a:r>
            <a:r>
              <a:rPr lang="en" sz="2000">
                <a:solidFill>
                  <a:schemeClr val="lt2"/>
                </a:solidFill>
              </a:rPr>
              <a:t>&gt;&lt;/</a:t>
            </a:r>
            <a:r>
              <a:rPr lang="en" sz="2000">
                <a:solidFill>
                  <a:schemeClr val="dk2"/>
                </a:solidFill>
              </a:rPr>
              <a:t>input</a:t>
            </a:r>
            <a:r>
              <a:rPr lang="en" sz="2000">
                <a:solidFill>
                  <a:schemeClr val="dk2"/>
                </a:solidFill>
              </a:rPr>
              <a:t>&gt;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CSS: include styles.css in HTML &lt;head&gt;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422500" y="845000"/>
            <a:ext cx="4564800" cy="6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3" name="Google Shape;303;p34"/>
          <p:cNvSpPr txBox="1"/>
          <p:nvPr/>
        </p:nvSpPr>
        <p:spPr>
          <a:xfrm>
            <a:off x="474900" y="900125"/>
            <a:ext cx="5290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000">
                <a:solidFill>
                  <a:srgbClr val="569CD6"/>
                </a:solidFill>
                <a:latin typeface="Proxima Nova"/>
                <a:ea typeface="Proxima Nova"/>
                <a:cs typeface="Proxima Nova"/>
                <a:sym typeface="Proxima Nova"/>
              </a:rPr>
              <a:t>link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rel="stylesheet" href="styles.css"&gt;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CSS: selectors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367400" y="900125"/>
            <a:ext cx="2838000" cy="120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413325" y="909300"/>
            <a:ext cx="55017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2A2A"/>
                </a:solidFill>
                <a:latin typeface="Proxima Nova"/>
                <a:ea typeface="Proxima Nova"/>
                <a:cs typeface="Proxima Nova"/>
                <a:sym typeface="Proxima Nova"/>
              </a:rPr>
              <a:t>body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{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color: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blue;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367400" y="2315550"/>
            <a:ext cx="2994300" cy="120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413325" y="2324725"/>
            <a:ext cx="55017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2A2A"/>
                </a:solidFill>
                <a:latin typeface="Proxima Nova"/>
                <a:ea typeface="Proxima Nova"/>
                <a:cs typeface="Proxima Nova"/>
                <a:sym typeface="Proxima Nova"/>
              </a:rPr>
              <a:t>.about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{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background-color: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blue;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5" name="Google Shape;315;p35"/>
          <p:cNvCxnSpPr/>
          <p:nvPr/>
        </p:nvCxnSpPr>
        <p:spPr>
          <a:xfrm>
            <a:off x="918475" y="2746250"/>
            <a:ext cx="330600" cy="11481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6" name="Google Shape;316;p35"/>
          <p:cNvSpPr txBox="1"/>
          <p:nvPr/>
        </p:nvSpPr>
        <p:spPr>
          <a:xfrm>
            <a:off x="1340975" y="3958650"/>
            <a:ext cx="3802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Class selector always starts with “.”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4518925" y="771525"/>
            <a:ext cx="4068900" cy="89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4589700" y="9001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“cornflowerblue”, “blueviolet”, “greenyellow”,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“gold”....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Font time!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2079400" y="173800"/>
            <a:ext cx="2994300" cy="5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2077700" y="211550"/>
            <a:ext cx="5354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https://fonts.google.com/</a:t>
            </a:r>
            <a:endParaRPr sz="2000">
              <a:solidFill>
                <a:srgbClr val="3D85C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17700" y="909275"/>
            <a:ext cx="9074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Pick a font you like and include it in your css file by placing it at the very top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1950"/>
            <a:ext cx="8852351" cy="3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Font time!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2079400" y="173800"/>
            <a:ext cx="2994300" cy="5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2077700" y="211550"/>
            <a:ext cx="5354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https://fonts.google.com/</a:t>
            </a:r>
            <a:endParaRPr sz="2000">
              <a:solidFill>
                <a:srgbClr val="3D85C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650"/>
            <a:ext cx="8839202" cy="144895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navbar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639200" y="2398950"/>
            <a:ext cx="3426000" cy="12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404125" y="655875"/>
            <a:ext cx="52170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Objectives: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" sz="20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rid of the bullet points</a:t>
            </a:r>
            <a:endParaRPr sz="2000"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2. Have all elements be inline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3. Additional styling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584075" y="2444875"/>
            <a:ext cx="4739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AutoNum type="arabicPeriod"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ul{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list-style-type: none;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/>
        </p:nvSpPr>
        <p:spPr>
          <a:xfrm>
            <a:off x="254400" y="173800"/>
            <a:ext cx="3309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navbar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639200" y="2398950"/>
            <a:ext cx="3426000" cy="12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/>
        </p:nvSpPr>
        <p:spPr>
          <a:xfrm>
            <a:off x="404125" y="655875"/>
            <a:ext cx="52170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Objectives: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1. Get rid of the bullet points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" sz="20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Have all elements be inline</a:t>
            </a:r>
            <a:endParaRPr sz="2000"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3. Additional styling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584075" y="2444875"/>
            <a:ext cx="4739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ul li {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display: inline-block;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818475"/>
            <a:ext cx="4051407" cy="21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9"/>
          <p:cNvSpPr txBox="1"/>
          <p:nvPr/>
        </p:nvSpPr>
        <p:spPr>
          <a:xfrm>
            <a:off x="4702625" y="349025"/>
            <a:ext cx="2645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/>
        </p:nvSpPr>
        <p:spPr>
          <a:xfrm>
            <a:off x="254400" y="976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navbar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4572000" y="259275"/>
            <a:ext cx="4327500" cy="335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404125" y="579675"/>
            <a:ext cx="52170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Objectives: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1. Get rid of the bullet points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2. Have all elements be inline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en" sz="20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Additional styling</a:t>
            </a:r>
            <a:endParaRPr sz="2000"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4572000" y="432300"/>
            <a:ext cx="38115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 {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padding:10px;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background-color: white;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color: black;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 a{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text-decoration: none;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color: cornflowerblue;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517125" y="2030475"/>
            <a:ext cx="3647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page menu, I assign a “selected” class to the menu link I am currently visiting and apply styling 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434925" y="2018850"/>
            <a:ext cx="3811500" cy="15156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438150" y="3619050"/>
            <a:ext cx="3811500" cy="13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 txBox="1"/>
          <p:nvPr/>
        </p:nvSpPr>
        <p:spPr>
          <a:xfrm>
            <a:off x="753150" y="3567450"/>
            <a:ext cx="4261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80"/>
                </a:solidFill>
                <a:latin typeface="Proxima Nova"/>
                <a:ea typeface="Proxima Nova"/>
                <a:cs typeface="Proxima Nova"/>
                <a:sym typeface="Proxima Nova"/>
              </a:rPr>
              <a:t>.selected{</a:t>
            </a:r>
            <a:endParaRPr sz="2000">
              <a:solidFill>
                <a:srgbClr val="80808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80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color: darkblue;</a:t>
            </a:r>
            <a:endParaRPr sz="2000">
              <a:solidFill>
                <a:srgbClr val="80808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80"/>
                </a:solidFill>
                <a:latin typeface="Proxima Nova"/>
                <a:ea typeface="Proxima Nova"/>
                <a:cs typeface="Proxima Nova"/>
                <a:sym typeface="Proxima Nova"/>
              </a:rPr>
              <a:t>    text-decoration: underline;</a:t>
            </a:r>
            <a:endParaRPr sz="2000">
              <a:solidFill>
                <a:srgbClr val="80808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80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">
              <a:solidFill>
                <a:srgbClr val="80808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0808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And...voila! Next steps?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41"/>
          <p:cNvSpPr txBox="1"/>
          <p:nvPr/>
        </p:nvSpPr>
        <p:spPr>
          <a:xfrm>
            <a:off x="376575" y="835825"/>
            <a:ext cx="43629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for dynamic web pages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hosting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design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experience (UX)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 txBox="1"/>
          <p:nvPr/>
        </p:nvSpPr>
        <p:spPr>
          <a:xfrm>
            <a:off x="502450" y="4210400"/>
            <a:ext cx="7696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slides will be sent to you using the email you provided in the signup link. If you did not sign up beforehand, send me an email at @vbeaufil@purdue.edu. The same applies if you have any questions!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6" name="Google Shape;386;p41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27250" y="1126000"/>
            <a:ext cx="1825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23525" y="2296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need in a portfolio?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930275" y="1126000"/>
            <a:ext cx="529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About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200"/>
            <a:ext cx="2392747" cy="33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947" y="1716400"/>
            <a:ext cx="2096732" cy="31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188725" y="1126000"/>
            <a:ext cx="529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me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079" y="1716400"/>
            <a:ext cx="3685157" cy="31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650100" y="128575"/>
            <a:ext cx="83694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New to programming? What you need to get started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12675" y="732050"/>
            <a:ext cx="7843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IDE: Integrated Development Environment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67500" y="1234500"/>
            <a:ext cx="7053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 for building applications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49425" y="1650650"/>
            <a:ext cx="7843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web development, here are some of the best IDEs 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44500" y="2126450"/>
            <a:ext cx="2314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Studio (or VScode)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928338" y="2126450"/>
            <a:ext cx="887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Atom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29500" y="2126450"/>
            <a:ext cx="2314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Sublime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33110" t="0"/>
          <a:stretch/>
        </p:blipFill>
        <p:spPr>
          <a:xfrm>
            <a:off x="336100" y="2563600"/>
            <a:ext cx="2584672" cy="191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24636" t="0"/>
          <a:stretch/>
        </p:blipFill>
        <p:spPr>
          <a:xfrm>
            <a:off x="3079700" y="2563600"/>
            <a:ext cx="2584674" cy="19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5075" y="2565125"/>
            <a:ext cx="2857088" cy="19110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079700" y="4563125"/>
            <a:ext cx="7053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(All work on Windows and Mac)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4000" y="181975"/>
            <a:ext cx="529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30991" l="0" r="69910" t="0"/>
          <a:stretch/>
        </p:blipFill>
        <p:spPr>
          <a:xfrm>
            <a:off x="5102300" y="1146875"/>
            <a:ext cx="2947421" cy="38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5102300" y="708875"/>
            <a:ext cx="2874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Name file index.html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026100" y="181975"/>
            <a:ext cx="529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page</a:t>
            </a:r>
            <a:endParaRPr sz="2700">
              <a:solidFill>
                <a:srgbClr val="FFFFFF"/>
              </a:solidFill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4726325" y="695325"/>
            <a:ext cx="9300" cy="42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50" y="1146875"/>
            <a:ext cx="2944368" cy="35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1912150" y="1739325"/>
            <a:ext cx="5115900" cy="91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254400" y="250000"/>
            <a:ext cx="529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HTML works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114850" y="1877075"/>
            <a:ext cx="529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</a:t>
            </a:r>
            <a:r>
              <a:rPr lang="en" sz="27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7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&lt;/</a:t>
            </a:r>
            <a:r>
              <a:rPr lang="en" sz="2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</a:t>
            </a:r>
            <a:r>
              <a:rPr lang="en" sz="27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sz="2700">
              <a:solidFill>
                <a:srgbClr val="999999"/>
              </a:solidFill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 flipH="1">
            <a:off x="1799775" y="2466625"/>
            <a:ext cx="486900" cy="83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1221250" y="3333750"/>
            <a:ext cx="1912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Opening tag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6190225" y="2503375"/>
            <a:ext cx="609000" cy="799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6220650" y="3333750"/>
            <a:ext cx="1643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Closing tag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54400" y="2500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HTML works by nesting elements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5" y="1892575"/>
            <a:ext cx="2857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3568875" y="1892500"/>
            <a:ext cx="364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endParaRPr sz="35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400" y="1883650"/>
            <a:ext cx="16573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025" y="1883650"/>
            <a:ext cx="18764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256275" y="1892500"/>
            <a:ext cx="364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endParaRPr sz="35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HTML building blocks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40400"/>
            <a:ext cx="3926635" cy="40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4730175" y="733075"/>
            <a:ext cx="39267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Once you have those, you can start building anything you want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136600" y="3064325"/>
            <a:ext cx="3076800" cy="2847300"/>
          </a:xfrm>
          <a:prstGeom prst="ellipse">
            <a:avLst/>
          </a:prstGeom>
          <a:solidFill>
            <a:srgbClr val="0B5394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127425" y="3334100"/>
            <a:ext cx="881700" cy="881700"/>
          </a:xfrm>
          <a:prstGeom prst="ellipse">
            <a:avLst/>
          </a:prstGeom>
          <a:solidFill>
            <a:srgbClr val="073763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54400" y="173800"/>
            <a:ext cx="679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HTML building blocks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40400"/>
            <a:ext cx="3926635" cy="40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776125" y="1333700"/>
            <a:ext cx="3926700" cy="3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Copy the same element structure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Remember, spacing doesn’t matter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You just need to make sure each element has a closing tag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760450" y="872550"/>
            <a:ext cx="39861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TODO:</a:t>
            </a:r>
            <a:endParaRPr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B5394"/>
      </a:dk1>
      <a:lt1>
        <a:srgbClr val="FFFFFF"/>
      </a:lt1>
      <a:dk2>
        <a:srgbClr val="6FA8DC"/>
      </a:dk2>
      <a:lt2>
        <a:srgbClr val="ADADAD"/>
      </a:lt2>
      <a:accent1>
        <a:srgbClr val="FF9900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