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2" autoAdjust="0"/>
    <p:restoredTop sz="73302" autoAdjust="0"/>
  </p:normalViewPr>
  <p:slideViewPr>
    <p:cSldViewPr snapToGrid="0">
      <p:cViewPr varScale="1">
        <p:scale>
          <a:sx n="75" d="100"/>
          <a:sy n="75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6DDD-1991-4B86-A558-16E8C2F7124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9B455-1B0E-4EC7-8231-E20F1BC54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9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3.01365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rxiv.org/abs/1706.03825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그림과 같은 데이터가 주어졌을 때 </a:t>
            </a:r>
            <a:r>
              <a:rPr lang="en-US" altLang="ko-KR" dirty="0"/>
              <a:t>x_1</a:t>
            </a:r>
            <a:r>
              <a:rPr lang="ko-KR" altLang="en-US" dirty="0"/>
              <a:t>의 </a:t>
            </a:r>
            <a:r>
              <a:rPr lang="en-US" altLang="ko-KR" dirty="0" err="1"/>
              <a:t>shapley</a:t>
            </a:r>
            <a:r>
              <a:rPr lang="en-US" altLang="ko-KR" dirty="0"/>
              <a:t> value</a:t>
            </a:r>
            <a:r>
              <a:rPr lang="ko-KR" altLang="en-US" dirty="0"/>
              <a:t>를 구하는 과정을 따라가보자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3</a:t>
            </a:r>
            <a:r>
              <a:rPr lang="ko-KR" altLang="en-US" dirty="0"/>
              <a:t>개의 변수에 대한 모든 조합의 수는 </a:t>
            </a:r>
            <a:r>
              <a:rPr lang="en-US" altLang="ko-KR" dirty="0"/>
              <a:t>2^3=8</a:t>
            </a:r>
            <a:r>
              <a:rPr lang="ko-KR" altLang="en-US" dirty="0"/>
              <a:t>이므로 표에서도 </a:t>
            </a:r>
            <a:r>
              <a:rPr lang="en-US" altLang="ko-KR" dirty="0"/>
              <a:t>8</a:t>
            </a:r>
            <a:r>
              <a:rPr lang="ko-KR" altLang="en-US" dirty="0"/>
              <a:t>가지 경우가 나와있다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9B455-1B0E-4EC7-8231-E20F1BC547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11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DeepLIFT</a:t>
            </a:r>
            <a:r>
              <a:rPr lang="ko-KR" altLang="en-US" dirty="0"/>
              <a:t>에 </a:t>
            </a:r>
            <a:r>
              <a:rPr lang="en-US" altLang="ko-KR" dirty="0"/>
              <a:t>SHAP</a:t>
            </a:r>
            <a:r>
              <a:rPr lang="ko-KR" altLang="en-US" dirty="0"/>
              <a:t>을 응용한 것</a:t>
            </a:r>
            <a:r>
              <a:rPr lang="en-US" altLang="ko-KR" dirty="0"/>
              <a:t>. </a:t>
            </a:r>
            <a:r>
              <a:rPr lang="en-US" altLang="ko-KR" dirty="0" err="1"/>
              <a:t>Tensorflow</a:t>
            </a:r>
            <a:r>
              <a:rPr lang="en-US" altLang="ko-KR" dirty="0"/>
              <a:t> / </a:t>
            </a:r>
            <a:r>
              <a:rPr lang="en-US" altLang="ko-KR" dirty="0" err="1"/>
              <a:t>keras</a:t>
            </a:r>
            <a:r>
              <a:rPr lang="ko-KR" altLang="en-US" dirty="0"/>
              <a:t>에서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왼쪽의 그림이 입력 데이터이고</a:t>
            </a:r>
            <a:endParaRPr lang="en-US" altLang="ko-KR" dirty="0"/>
          </a:p>
          <a:p>
            <a:r>
              <a:rPr lang="ko-KR" altLang="en-US" dirty="0"/>
              <a:t>입력 데이터 오른쪽 </a:t>
            </a:r>
            <a:r>
              <a:rPr lang="en-US" altLang="ko-KR" dirty="0"/>
              <a:t>10</a:t>
            </a:r>
            <a:r>
              <a:rPr lang="ko-KR" altLang="en-US" dirty="0"/>
              <a:t>개의 그림은 하나의 칼럼이 하나의 </a:t>
            </a:r>
            <a:r>
              <a:rPr lang="en-US" altLang="ko-KR" dirty="0"/>
              <a:t>class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칼럼이 의미하는 바는 </a:t>
            </a:r>
            <a:r>
              <a:rPr lang="en-US" altLang="ko-KR" dirty="0"/>
              <a:t>[0, 1, 2, 3, 4, 5, 6, 7, 8, 9] 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각 칼럼에서 붉은 색은 입력 데이터가 해당 칼럼이 의미하는 </a:t>
            </a:r>
            <a:r>
              <a:rPr lang="en-US" altLang="ko-KR" dirty="0"/>
              <a:t>class</a:t>
            </a:r>
            <a:r>
              <a:rPr lang="ko-KR" altLang="en-US" dirty="0"/>
              <a:t>라고 예측하는데 도움을 준 부분이며</a:t>
            </a:r>
            <a:endParaRPr lang="en-US" altLang="ko-KR" dirty="0"/>
          </a:p>
          <a:p>
            <a:r>
              <a:rPr lang="ko-KR" altLang="en-US" dirty="0"/>
              <a:t>푸른 색은 입력 데이터가 해당 칼럼이 의미하는 </a:t>
            </a:r>
            <a:r>
              <a:rPr lang="en-US" altLang="ko-KR" dirty="0"/>
              <a:t>class</a:t>
            </a:r>
            <a:r>
              <a:rPr lang="ko-KR" altLang="en-US" dirty="0"/>
              <a:t>가 아니라는 해석을 주는 역할이다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맨 오른쪽 아래 이미지를 보면</a:t>
            </a:r>
            <a:endParaRPr lang="en-US" altLang="ko-KR" dirty="0"/>
          </a:p>
          <a:p>
            <a:r>
              <a:rPr lang="ko-KR" altLang="en-US" dirty="0"/>
              <a:t>입력 이미지 </a:t>
            </a:r>
            <a:r>
              <a:rPr lang="en-US" altLang="ko-KR" dirty="0"/>
              <a:t>4</a:t>
            </a:r>
            <a:r>
              <a:rPr lang="ko-KR" altLang="en-US" dirty="0"/>
              <a:t>에서 푸른 색으로 칠해진 부분이 없기 때문에 입력 이미지는 </a:t>
            </a:r>
            <a:r>
              <a:rPr lang="en-US" altLang="ko-KR" dirty="0"/>
              <a:t>9</a:t>
            </a:r>
            <a:r>
              <a:rPr lang="ko-KR" altLang="en-US" dirty="0"/>
              <a:t>가 아니다 라고 해석할 수 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9B455-1B0E-4EC7-8231-E20F1BC5471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98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Expected gradients combines ideas from </a:t>
            </a:r>
            <a:r>
              <a:rPr lang="en-US" altLang="ko-KR" b="0" i="0" u="none" strike="noStrike" dirty="0">
                <a:effectLst/>
                <a:latin typeface="-apple-system"/>
                <a:hlinkClick r:id="rId3"/>
              </a:rPr>
              <a:t>Integrated Gradients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, SHAP, and </a:t>
            </a:r>
            <a:r>
              <a:rPr lang="en-US" altLang="ko-KR" b="0" i="0" u="none" strike="noStrike" dirty="0" err="1">
                <a:effectLst/>
                <a:latin typeface="-apple-system"/>
                <a:hlinkClick r:id="rId4"/>
              </a:rPr>
              <a:t>SmoothGrad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 into a single expected value equation. </a:t>
            </a:r>
          </a:p>
          <a:p>
            <a:r>
              <a:rPr lang="en-US" altLang="ko-KR" dirty="0" err="1"/>
              <a:t>Tensorflow</a:t>
            </a:r>
            <a:r>
              <a:rPr lang="en-US" altLang="ko-KR" dirty="0"/>
              <a:t> / </a:t>
            </a:r>
            <a:r>
              <a:rPr lang="en-US" altLang="ko-KR" dirty="0" err="1"/>
              <a:t>pytorch</a:t>
            </a:r>
            <a:r>
              <a:rPr lang="en-US" altLang="ko-KR" dirty="0"/>
              <a:t> / </a:t>
            </a:r>
            <a:r>
              <a:rPr lang="en-US" altLang="ko-KR" dirty="0" err="1"/>
              <a:t>keras</a:t>
            </a:r>
            <a:r>
              <a:rPr lang="ko-KR" altLang="en-US" dirty="0"/>
              <a:t>에서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Gradient</a:t>
            </a:r>
            <a:r>
              <a:rPr lang="ko-KR" altLang="en-US" dirty="0"/>
              <a:t>를 이용하는 방법으로 앞의 예와 마찬가지의 형태이다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현재는 모델 예측의 상위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class</a:t>
            </a:r>
            <a:r>
              <a:rPr lang="ko-KR" altLang="en-US" dirty="0"/>
              <a:t>에 대해서만 그림이 나와있는데 이는 조절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9B455-1B0E-4EC7-8231-E20F1BC5471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X_1</a:t>
                </a:r>
                <a:r>
                  <a:rPr lang="ko-KR" altLang="en-US" dirty="0"/>
                  <a:t>에 따라 위 그림처럼 총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종류로 나눌 수 있다</a:t>
                </a:r>
                <a:r>
                  <a:rPr lang="en-US" altLang="ko-KR" dirty="0"/>
                  <a:t>. (x_1</a:t>
                </a:r>
                <a:r>
                  <a:rPr lang="ko-KR" altLang="en-US" dirty="0"/>
                  <a:t>만 다르고 </a:t>
                </a:r>
                <a:r>
                  <a:rPr lang="en-US" altLang="ko-KR" dirty="0"/>
                  <a:t>x_2, x_3</a:t>
                </a:r>
                <a:r>
                  <a:rPr lang="ko-KR" altLang="en-US" dirty="0"/>
                  <a:t>은 같은 것 끼리 </a:t>
                </a:r>
                <a:r>
                  <a:rPr lang="ko-KR" altLang="en-US" dirty="0" err="1"/>
                  <a:t>묶여있는</a:t>
                </a:r>
                <a:r>
                  <a:rPr lang="ko-KR" altLang="en-US" dirty="0"/>
                  <a:t> 상태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각 색마다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case</a:t>
                </a:r>
                <a:r>
                  <a:rPr lang="ko-KR" altLang="en-US" dirty="0"/>
                  <a:t>를 갖는데 그 둘은 각각 아래를 의미한다</a:t>
                </a:r>
                <a:r>
                  <a:rPr lang="en-US" altLang="ko-KR" dirty="0"/>
                  <a:t>.</a:t>
                </a:r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altLang="ko-KR" sz="1200" dirty="0" err="1"/>
                  <a:t>i</a:t>
                </a:r>
                <a:r>
                  <a:rPr lang="ko-KR" altLang="en-US" sz="1200" dirty="0"/>
                  <a:t>번째 </a:t>
                </a:r>
                <a:r>
                  <a:rPr lang="en-US" altLang="ko-KR" sz="1200" dirty="0"/>
                  <a:t>feature</a:t>
                </a:r>
                <a:r>
                  <a:rPr lang="ko-KR" altLang="en-US" sz="1200" dirty="0"/>
                  <a:t>를 포함한 결과 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모델의 출력</a:t>
                </a:r>
                <a:r>
                  <a:rPr lang="en-US" altLang="ko-KR" sz="1200" dirty="0"/>
                  <a:t>)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sz="1200" dirty="0" err="1"/>
                  <a:t>i</a:t>
                </a:r>
                <a:r>
                  <a:rPr lang="ko-KR" altLang="en-US" sz="1200" dirty="0"/>
                  <a:t>번째 </a:t>
                </a:r>
                <a:r>
                  <a:rPr lang="en-US" altLang="ko-KR" sz="1200" dirty="0" err="1"/>
                  <a:t>featur</a:t>
                </a:r>
                <a:r>
                  <a:rPr lang="ko-KR" altLang="en-US" sz="1200" dirty="0"/>
                  <a:t>를 제외한 결과 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모델의 출력</a:t>
                </a:r>
                <a:r>
                  <a:rPr lang="en-US" altLang="ko-KR" sz="1200" dirty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그럼 식에서 </a:t>
                </a:r>
                <a:r>
                  <a:rPr lang="en-US" altLang="ko-KR" dirty="0"/>
                  <a:t>|F| = 3, |S| = 0, 1, 2</a:t>
                </a:r>
                <a:r>
                  <a:rPr lang="ko-KR" altLang="en-US" dirty="0"/>
                  <a:t>가 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12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1200" b="0" i="0" dirty="0">
                    <a:latin typeface="+mn-lt"/>
                  </a:rPr>
                  <a:t>식</a:t>
                </a:r>
                <a14:m>
                  <m:oMath xmlns:m="http://schemas.openxmlformats.org/officeDocument/2006/math">
                    <m:r>
                      <a:rPr lang="ko-KR" altLang="en-US" sz="1200" b="0" i="0" smtClean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위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표에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맞게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대입하면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0!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3−0−1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32−28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3−1−1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32−31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3−1−1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33−30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3−2−1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35−32</m:t>
                        </m:r>
                      </m:e>
                    </m:d>
                  </m:oMath>
                </a14:m>
                <a:r>
                  <a:rPr lang="en-US" altLang="ko-KR" sz="1200" b="0" dirty="0"/>
                  <a:t> </a:t>
                </a:r>
                <a:r>
                  <a:rPr lang="ko-KR" altLang="en-US" sz="1200" b="0" dirty="0"/>
                  <a:t>가 나온다</a:t>
                </a:r>
                <a:r>
                  <a:rPr lang="en-US" altLang="ko-KR" sz="1200" b="0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8+1+3+6 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18 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1200" b="0" dirty="0"/>
                  <a:t> </a:t>
                </a:r>
                <a:r>
                  <a:rPr lang="ko-KR" altLang="en-US" sz="1200" b="0" dirty="0"/>
                  <a:t>나온다</a:t>
                </a:r>
                <a:r>
                  <a:rPr lang="en-US" altLang="ko-KR" sz="1200" b="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X_1</a:t>
                </a:r>
                <a:r>
                  <a:rPr lang="ko-KR" altLang="en-US" dirty="0"/>
                  <a:t>에 따라 위 그림처럼 총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종류로 나눌 수 있다</a:t>
                </a:r>
                <a:r>
                  <a:rPr lang="en-US" altLang="ko-KR" dirty="0"/>
                  <a:t>. (x_1</a:t>
                </a:r>
                <a:r>
                  <a:rPr lang="ko-KR" altLang="en-US" dirty="0"/>
                  <a:t>만 다르고 </a:t>
                </a:r>
                <a:r>
                  <a:rPr lang="en-US" altLang="ko-KR" dirty="0"/>
                  <a:t>x_2, x_3</a:t>
                </a:r>
                <a:r>
                  <a:rPr lang="ko-KR" altLang="en-US" dirty="0"/>
                  <a:t>은 같은 것 끼리 </a:t>
                </a:r>
                <a:r>
                  <a:rPr lang="ko-KR" altLang="en-US" dirty="0" err="1"/>
                  <a:t>묶여있는</a:t>
                </a:r>
                <a:r>
                  <a:rPr lang="ko-KR" altLang="en-US" dirty="0"/>
                  <a:t> 상태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각 색마다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case</a:t>
                </a:r>
                <a:r>
                  <a:rPr lang="ko-KR" altLang="en-US" dirty="0"/>
                  <a:t>를 갖는데 그 둘은 각각 아래를 의미한다</a:t>
                </a:r>
                <a:r>
                  <a:rPr lang="en-US" altLang="ko-KR" dirty="0"/>
                  <a:t>.</a:t>
                </a:r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1200" b="0" i="0">
                    <a:latin typeface="Cambria Math" panose="02040503050406030204" pitchFamily="18" charset="0"/>
                  </a:rPr>
                  <a:t>𝑓_(𝑆∪{𝑖} ) (𝑥_(𝑆∪{𝑖} )): </a:t>
                </a:r>
                <a:r>
                  <a:rPr lang="en-US" altLang="ko-KR" sz="1200" dirty="0" err="1"/>
                  <a:t>i</a:t>
                </a:r>
                <a:r>
                  <a:rPr lang="ko-KR" altLang="en-US" sz="1200" dirty="0"/>
                  <a:t>번째 </a:t>
                </a:r>
                <a:r>
                  <a:rPr lang="en-US" altLang="ko-KR" sz="1200" dirty="0"/>
                  <a:t>feature</a:t>
                </a:r>
                <a:r>
                  <a:rPr lang="ko-KR" altLang="en-US" sz="1200" dirty="0"/>
                  <a:t>를 포함한 결과 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모델의 출력</a:t>
                </a:r>
                <a:r>
                  <a:rPr lang="en-US" altLang="ko-KR" sz="1200" dirty="0"/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1200" b="0" i="0">
                    <a:latin typeface="Cambria Math" panose="02040503050406030204" pitchFamily="18" charset="0"/>
                  </a:rPr>
                  <a:t>𝑓_𝑆 (𝑥_𝑆 ): </a:t>
                </a:r>
                <a:r>
                  <a:rPr lang="en-US" altLang="ko-KR" sz="1200" dirty="0" err="1"/>
                  <a:t>i</a:t>
                </a:r>
                <a:r>
                  <a:rPr lang="ko-KR" altLang="en-US" sz="1200" dirty="0"/>
                  <a:t>번째 </a:t>
                </a:r>
                <a:r>
                  <a:rPr lang="en-US" altLang="ko-KR" sz="1200" dirty="0" err="1"/>
                  <a:t>featur</a:t>
                </a:r>
                <a:r>
                  <a:rPr lang="ko-KR" altLang="en-US" sz="1200" dirty="0"/>
                  <a:t>를 제외한 결과 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모델의 출력</a:t>
                </a:r>
                <a:r>
                  <a:rPr lang="en-US" altLang="ko-KR" sz="1200" dirty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그럼 식에서 </a:t>
                </a:r>
                <a:r>
                  <a:rPr lang="en-US" altLang="ko-KR" dirty="0"/>
                  <a:t>|F| = 3, |S| = 0, 1, 2</a:t>
                </a:r>
                <a:r>
                  <a:rPr lang="ko-KR" altLang="en-US" dirty="0"/>
                  <a:t>가 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12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1200" b="0" i="0" dirty="0">
                    <a:latin typeface="+mn-lt"/>
                  </a:rPr>
                  <a:t>식</a:t>
                </a:r>
                <a:r>
                  <a:rPr lang="ko-KR" altLang="en-US" sz="1200" b="0" i="0">
                    <a:latin typeface="Cambria Math" panose="02040503050406030204" pitchFamily="18" charset="0"/>
                  </a:rPr>
                  <a:t>을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200" b="0" i="0">
                    <a:latin typeface="Cambria Math" panose="02040503050406030204" pitchFamily="18" charset="0"/>
                  </a:rPr>
                  <a:t>위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200" b="0" i="0">
                    <a:latin typeface="Cambria Math" panose="02040503050406030204" pitchFamily="18" charset="0"/>
                  </a:rPr>
                  <a:t>표에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200" b="0" i="0">
                    <a:latin typeface="Cambria Math" panose="02040503050406030204" pitchFamily="18" charset="0"/>
                  </a:rPr>
                  <a:t>맞게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200" b="0" i="0">
                    <a:latin typeface="Cambria Math" panose="02040503050406030204" pitchFamily="18" charset="0"/>
                  </a:rPr>
                  <a:t>대입하면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  0!(3−0−1)!/3! (32−28)+1(3−1−1)!/3! (32−31)+1!(3−1−1)!/3! (33−30)+2!(3−2−1)!/3! (35−32)</a:t>
                </a:r>
                <a:r>
                  <a:rPr lang="en-US" altLang="ko-KR" sz="1200" b="0" dirty="0"/>
                  <a:t> </a:t>
                </a:r>
                <a:r>
                  <a:rPr lang="ko-KR" altLang="en-US" sz="1200" b="0" dirty="0"/>
                  <a:t>가 나온다</a:t>
                </a:r>
                <a:r>
                  <a:rPr lang="en-US" altLang="ko-KR" sz="1200" b="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1200" b="0" i="0">
                    <a:latin typeface="Cambria Math" panose="02040503050406030204" pitchFamily="18" charset="0"/>
                  </a:rPr>
                  <a:t>𝜙_1=4</a:t>
                </a:r>
                <a:r>
                  <a:rPr lang="en-US" altLang="ko-KR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2/6+1</a:t>
                </a:r>
                <a:r>
                  <a:rPr lang="en-US" altLang="ko-KR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(1 )/6+3</a:t>
                </a:r>
                <a:r>
                  <a:rPr lang="en-US" altLang="ko-KR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(1 )/6+3</a:t>
                </a:r>
                <a:r>
                  <a:rPr lang="en-US" altLang="ko-KR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(2 )/6=(8+1+3+6 )/6=(18 )/6=3</a:t>
                </a:r>
                <a:r>
                  <a:rPr lang="ko-KR" altLang="en-US" sz="1200" b="0" i="0">
                    <a:latin typeface="Cambria Math" panose="02040503050406030204" pitchFamily="18" charset="0"/>
                  </a:rPr>
                  <a:t>이</a:t>
                </a:r>
                <a:r>
                  <a:rPr lang="en-US" altLang="ko-KR" sz="1200" b="0" dirty="0"/>
                  <a:t> </a:t>
                </a:r>
                <a:r>
                  <a:rPr lang="ko-KR" altLang="en-US" sz="1200" b="0" dirty="0"/>
                  <a:t>나온다</a:t>
                </a:r>
                <a:r>
                  <a:rPr lang="en-US" altLang="ko-KR" sz="1200" b="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9B455-1B0E-4EC7-8231-E20F1BC547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9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baseline="0" dirty="0"/>
                  <a:t>simplified input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mapping</a:t>
                </a:r>
                <a:r>
                  <a:rPr lang="en-US" altLang="ko-KR" baseline="0" dirty="0"/>
                  <a:t> function</a:t>
                </a:r>
                <a:r>
                  <a:rPr lang="ko-KR" altLang="en-US" baseline="0" dirty="0"/>
                  <a:t>을 통해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baseline="0" dirty="0"/>
                  <a:t>될 때</a:t>
                </a:r>
                <a:r>
                  <a:rPr lang="en-US" altLang="ko-KR" baseline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ko-KR" altLang="en-US" dirty="0"/>
                  <a:t>에는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포함되지 않는 </a:t>
                </a:r>
                <a:r>
                  <a:rPr lang="en-US" altLang="ko-KR" dirty="0"/>
                  <a:t>feature</a:t>
                </a:r>
                <a:r>
                  <a:rPr lang="ko-KR" altLang="en-US" baseline="0" dirty="0"/>
                  <a:t>의 값이 존재하지 않음</a:t>
                </a:r>
                <a:r>
                  <a:rPr lang="en-US" altLang="ko-KR" baseline="0" dirty="0"/>
                  <a:t>.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baseline="0" dirty="0"/>
                  <a:t>이므로</a:t>
                </a:r>
                <a:r>
                  <a:rPr lang="en-US" altLang="ko-KR" baseline="0" dirty="0"/>
                  <a:t>)</a:t>
                </a:r>
              </a:p>
              <a:p>
                <a:r>
                  <a:rPr lang="en-US" altLang="ko-KR" baseline="0" dirty="0"/>
                  <a:t>missing value</a:t>
                </a:r>
                <a:r>
                  <a:rPr lang="ko-KR" altLang="en-US" baseline="0" dirty="0"/>
                  <a:t>를 다룰 수 있는 모델이 거의 없기 때문에</a:t>
                </a:r>
                <a:r>
                  <a:rPr lang="en-US" altLang="ko-KR" baseline="0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baseline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baseline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baseline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baseline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ko-KR" b="0" i="1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aseline="0" dirty="0"/>
                  <a:t>를 </a:t>
                </a:r>
                <a14:m>
                  <m:oMath xmlns:m="http://schemas.openxmlformats.org/officeDocument/2006/math">
                    <m:r>
                      <a:rPr lang="en-US" altLang="ko-KR" b="0" i="1" baseline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baseline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baseline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baseline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baseline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baseline="0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altLang="ko-KR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baseline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baseline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ko-KR" b="0" i="1" baseline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ko-KR" altLang="en-US" b="0" i="1" baseline="0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근사하여 값 계산</a:t>
                </a:r>
                <a:r>
                  <a:rPr lang="en-US" altLang="ko-KR" baseline="0" dirty="0"/>
                  <a:t>.</a:t>
                </a:r>
              </a:p>
              <a:p>
                <a:endParaRPr lang="en-US" altLang="ko-KR" baseline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baseline="0" dirty="0"/>
                  <a:t>simplified input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𝑧′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이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mapping</a:t>
                </a:r>
                <a:r>
                  <a:rPr lang="en-US" altLang="ko-KR" baseline="0" dirty="0"/>
                  <a:t> function</a:t>
                </a:r>
                <a:r>
                  <a:rPr lang="ko-KR" altLang="en-US" baseline="0" dirty="0"/>
                  <a:t>을 통해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𝑧_𝑆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 가</a:t>
                </a:r>
                <a:r>
                  <a:rPr lang="ko-KR" altLang="en-US" dirty="0"/>
                  <a:t> </a:t>
                </a:r>
                <a:r>
                  <a:rPr lang="ko-KR" altLang="en-US" baseline="0" dirty="0"/>
                  <a:t>될 때</a:t>
                </a:r>
                <a:r>
                  <a:rPr lang="en-US" altLang="ko-KR" baseline="0" dirty="0"/>
                  <a:t>,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𝑧_𝑆</a:t>
                </a:r>
                <a:r>
                  <a:rPr lang="ko-KR" altLang="en-US" dirty="0"/>
                  <a:t>에는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𝑆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에</a:t>
                </a:r>
                <a:r>
                  <a:rPr lang="ko-KR" altLang="en-US" dirty="0"/>
                  <a:t> 포함되지 않는 </a:t>
                </a:r>
                <a:r>
                  <a:rPr lang="en-US" altLang="ko-KR" dirty="0"/>
                  <a:t>feature</a:t>
                </a:r>
                <a:r>
                  <a:rPr lang="ko-KR" altLang="en-US" baseline="0" dirty="0"/>
                  <a:t>의 값이 존재하지 않음</a:t>
                </a:r>
                <a:r>
                  <a:rPr lang="en-US" altLang="ko-KR" baseline="0" dirty="0"/>
                  <a:t>. (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𝑆</a:t>
                </a:r>
                <a:r>
                  <a:rPr lang="en-US" altLang="ko-K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⊆𝐹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∖{i}</a:t>
                </a:r>
                <a:r>
                  <a:rPr lang="ko-KR" altLang="en-US" baseline="0" dirty="0"/>
                  <a:t>이므로</a:t>
                </a:r>
                <a:r>
                  <a:rPr lang="en-US" altLang="ko-KR" baseline="0" dirty="0"/>
                  <a:t>)</a:t>
                </a:r>
              </a:p>
              <a:p>
                <a:r>
                  <a:rPr lang="en-US" altLang="ko-KR" baseline="0" dirty="0"/>
                  <a:t>missing value</a:t>
                </a:r>
                <a:r>
                  <a:rPr lang="ko-KR" altLang="en-US" baseline="0" dirty="0"/>
                  <a:t>를 다룰 수 있는 모델이 거의 없기 때문에</a:t>
                </a:r>
                <a:r>
                  <a:rPr lang="en-US" altLang="ko-KR" baseline="0" dirty="0"/>
                  <a:t>, </a:t>
                </a:r>
                <a:r>
                  <a:rPr lang="en-US" altLang="ko-KR" b="0" i="0" baseline="0">
                    <a:latin typeface="Cambria Math" panose="02040503050406030204" pitchFamily="18" charset="0"/>
                  </a:rPr>
                  <a:t>𝑓(𝑍_𝑆)</a:t>
                </a:r>
                <a:r>
                  <a:rPr lang="ko-KR" altLang="en-US" baseline="0" dirty="0"/>
                  <a:t>를 </a:t>
                </a:r>
                <a:r>
                  <a:rPr lang="en-US" altLang="ko-KR" b="0" i="0" baseline="0">
                    <a:latin typeface="Cambria Math" panose="02040503050406030204" pitchFamily="18" charset="0"/>
                  </a:rPr>
                  <a:t>𝐸[𝑓(𝑧)|𝑍_𝑆]</a:t>
                </a:r>
                <a:r>
                  <a:rPr lang="ko-KR" altLang="en-US" b="0" i="0" baseline="0">
                    <a:latin typeface="Cambria Math" panose="02040503050406030204" pitchFamily="18" charset="0"/>
                  </a:rPr>
                  <a:t>에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근사하여 값 계산</a:t>
                </a:r>
                <a:r>
                  <a:rPr lang="en-US" altLang="ko-KR" baseline="0" dirty="0"/>
                  <a:t>.</a:t>
                </a:r>
              </a:p>
              <a:p>
                <a:endParaRPr lang="en-US" altLang="ko-KR" baseline="0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9B455-1B0E-4EC7-8231-E20F1BC547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2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Shapley value : </a:t>
                </a:r>
                <a:r>
                  <a:rPr lang="ko-KR" altLang="en-US" dirty="0"/>
                  <a:t>우리가 </a:t>
                </a:r>
                <a:r>
                  <a:rPr lang="ko-KR" altLang="en-US" dirty="0" err="1"/>
                  <a:t>알고싶은</a:t>
                </a:r>
                <a:r>
                  <a:rPr lang="ko-KR" altLang="en-US" dirty="0"/>
                  <a:t> 변수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영향력을 알기 위해서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를 넣었을 때 결과와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를 안 넣었을 때 결과 차이의 가중평균으로 해당 변수의 영향력을 계산하는 개념</a:t>
                </a:r>
              </a:p>
              <a:p>
                <a:r>
                  <a:rPr lang="ko-KR" altLang="en-US" dirty="0"/>
                  <a:t>하지만 </a:t>
                </a:r>
                <a:r>
                  <a:rPr lang="ko-KR" altLang="en-US" dirty="0" err="1"/>
                  <a:t>머신러닝</a:t>
                </a:r>
                <a:r>
                  <a:rPr lang="ko-KR" altLang="en-US" dirty="0"/>
                  <a:t> 모델에서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를 안 넣으면 </a:t>
                </a:r>
                <a:r>
                  <a:rPr lang="ko-KR" altLang="en-US" dirty="0" err="1"/>
                  <a:t>적합된</a:t>
                </a:r>
                <a:r>
                  <a:rPr lang="ko-KR" altLang="en-US" dirty="0"/>
                  <a:t> 모델에 들어가야 할 값 하나가 없어지는 것이므로 모델이 예측 값을 내놓을 수가 없다</a:t>
                </a:r>
                <a:endParaRPr lang="en-US" altLang="ko-KR" dirty="0"/>
              </a:p>
              <a:p>
                <a:endParaRPr lang="ko-KR" altLang="en-US" dirty="0"/>
              </a:p>
              <a:p>
                <a:r>
                  <a:rPr lang="ko-KR" altLang="en-US" dirty="0"/>
                  <a:t>그래서 빠진 변수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에 대하여 조건부 </a:t>
                </a:r>
                <a:r>
                  <a:rPr lang="ko-KR" altLang="en-US" dirty="0" err="1"/>
                  <a:t>기댓값을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이용하는게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shap</a:t>
                </a:r>
                <a:r>
                  <a:rPr lang="ko-KR" altLang="en-US" dirty="0"/>
                  <a:t>이다</a:t>
                </a:r>
                <a:endParaRPr lang="en-US" altLang="ko-KR" dirty="0"/>
              </a:p>
              <a:p>
                <a:endParaRPr lang="ko-KR" altLang="en-US" dirty="0"/>
              </a:p>
              <a:p>
                <a:r>
                  <a:rPr lang="ko-KR" altLang="en-US" dirty="0"/>
                  <a:t>조건부 </a:t>
                </a:r>
                <a:r>
                  <a:rPr lang="ko-KR" altLang="en-US" dirty="0" err="1"/>
                  <a:t>기댓값을</a:t>
                </a:r>
                <a:r>
                  <a:rPr lang="ko-KR" altLang="en-US" dirty="0"/>
                  <a:t> 이용하면 아래 식을 유도할 수 있게 되고</a:t>
                </a:r>
                <a:r>
                  <a:rPr lang="en-US" altLang="ko-KR" dirty="0"/>
                  <a:t>,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사라져버린 변수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값은</a:t>
                </a:r>
                <a:r>
                  <a:rPr lang="ko-KR" altLang="en-US" baseline="0" dirty="0"/>
                  <a:t> </a:t>
                </a:r>
                <a:r>
                  <a:rPr lang="ko-KR" altLang="en-US" dirty="0"/>
                  <a:t>위 식의 마지막에 나와있는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/>
                  <a:t>로 대체할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Shapley value : </a:t>
                </a:r>
                <a:r>
                  <a:rPr lang="ko-KR" altLang="en-US" dirty="0"/>
                  <a:t>우리가 </a:t>
                </a:r>
                <a:r>
                  <a:rPr lang="ko-KR" altLang="en-US" dirty="0" err="1"/>
                  <a:t>알고싶은</a:t>
                </a:r>
                <a:r>
                  <a:rPr lang="ko-KR" altLang="en-US" dirty="0"/>
                  <a:t> 변수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영향력을 알기 위해서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를 넣었을 때 결과와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를 안 넣었을 때 결과 차이의 가중평균으로 해당 변수의 영향력을 계산하는 개념</a:t>
                </a:r>
              </a:p>
              <a:p>
                <a:r>
                  <a:rPr lang="ko-KR" altLang="en-US" dirty="0"/>
                  <a:t>하지만 </a:t>
                </a:r>
                <a:r>
                  <a:rPr lang="ko-KR" altLang="en-US" dirty="0" err="1"/>
                  <a:t>머신러닝</a:t>
                </a:r>
                <a:r>
                  <a:rPr lang="ko-KR" altLang="en-US" dirty="0"/>
                  <a:t> 모델에서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를 안 넣으면 </a:t>
                </a:r>
                <a:r>
                  <a:rPr lang="ko-KR" altLang="en-US" dirty="0" err="1"/>
                  <a:t>적합된</a:t>
                </a:r>
                <a:r>
                  <a:rPr lang="ko-KR" altLang="en-US" dirty="0"/>
                  <a:t> 모델에 들어가야 할 값 하나가 없어지는 것이므로 모델이 예측 값을 내놓을 수가 없다</a:t>
                </a:r>
              </a:p>
              <a:p>
                <a:r>
                  <a:rPr lang="ko-KR" altLang="en-US" dirty="0"/>
                  <a:t>그래서 빠진 변수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에 대하여 조건부 </a:t>
                </a:r>
                <a:r>
                  <a:rPr lang="ko-KR" altLang="en-US" dirty="0" err="1"/>
                  <a:t>기댓값을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이용하는게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shap</a:t>
                </a:r>
                <a:r>
                  <a:rPr lang="ko-KR" altLang="en-US" dirty="0"/>
                  <a:t>이다</a:t>
                </a:r>
                <a:endParaRPr lang="en-US" altLang="ko-KR" dirty="0"/>
              </a:p>
              <a:p>
                <a:endParaRPr lang="ko-KR" altLang="en-US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사라져버린 변수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값은</a:t>
                </a:r>
              </a:p>
              <a:p>
                <a:r>
                  <a:rPr lang="ko-KR" altLang="en-US" dirty="0"/>
                  <a:t>위 식의 마지막에 나와있는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𝐸[𝑧_𝑆 ̅ ]</a:t>
                </a:r>
                <a:r>
                  <a:rPr lang="ko-KR" altLang="en-US" dirty="0"/>
                  <a:t>로 대체한다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9B455-1B0E-4EC7-8231-E20F1BC547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73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Shapley value</a:t>
            </a:r>
            <a:r>
              <a:rPr lang="ko-KR" altLang="en-US" dirty="0"/>
              <a:t>를 </a:t>
            </a:r>
            <a:r>
              <a:rPr lang="ko-KR" altLang="en-US" dirty="0" err="1"/>
              <a:t>머신러닝</a:t>
            </a:r>
            <a:r>
              <a:rPr lang="ko-KR" altLang="en-US" dirty="0"/>
              <a:t> 모델에서 구하기 위해 조건부 </a:t>
            </a:r>
            <a:r>
              <a:rPr lang="ko-KR" altLang="en-US" dirty="0" err="1"/>
              <a:t>기댓값을</a:t>
            </a:r>
            <a:r>
              <a:rPr lang="ko-KR" altLang="en-US" dirty="0"/>
              <a:t> 이용한 </a:t>
            </a:r>
            <a:r>
              <a:rPr lang="en-US" altLang="ko-KR" dirty="0"/>
              <a:t>SHAP</a:t>
            </a:r>
            <a:r>
              <a:rPr lang="ko-KR" altLang="en-US" dirty="0"/>
              <a:t>을 제안하였으며</a:t>
            </a:r>
            <a:endParaRPr lang="en-US" altLang="ko-KR" dirty="0"/>
          </a:p>
          <a:p>
            <a:r>
              <a:rPr lang="ko-KR" altLang="en-US" dirty="0"/>
              <a:t>앞서 언급한 </a:t>
            </a:r>
            <a:r>
              <a:rPr lang="en-US" altLang="ko-KR" dirty="0"/>
              <a:t>Additive Feature Attribution Method</a:t>
            </a:r>
            <a:r>
              <a:rPr lang="ko-KR" altLang="en-US" dirty="0"/>
              <a:t>의 방법론들과 </a:t>
            </a:r>
            <a:r>
              <a:rPr lang="en-US" altLang="ko-KR" dirty="0"/>
              <a:t>SHAP</a:t>
            </a:r>
            <a:r>
              <a:rPr lang="ko-KR" altLang="en-US" dirty="0"/>
              <a:t>을 결합하여 여러 방법론 제시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9B455-1B0E-4EC7-8231-E20F1BC547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37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9B455-1B0E-4EC7-8231-E20F1BC547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54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그림은 개별 예측에 대한 해석이기 때문에 전체 데이터에서 변수의 영향력을 확인하기 어려움</a:t>
            </a:r>
            <a:endParaRPr lang="en-US" altLang="ko-KR" dirty="0"/>
          </a:p>
          <a:p>
            <a:r>
              <a:rPr lang="ko-KR" altLang="en-US" dirty="0"/>
              <a:t>위 그림은 전체 데이터에 대한 </a:t>
            </a:r>
            <a:r>
              <a:rPr lang="en-US" altLang="ko-KR" dirty="0"/>
              <a:t>SHAP value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영향력이 큰 변수가 위부터 나타남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LSTAT </a:t>
            </a:r>
            <a:r>
              <a:rPr lang="ko-KR" altLang="en-US" dirty="0"/>
              <a:t>변수의 값이 작아질수록 </a:t>
            </a:r>
            <a:r>
              <a:rPr lang="en-US" altLang="ko-KR" dirty="0"/>
              <a:t>SHAP value</a:t>
            </a:r>
            <a:r>
              <a:rPr lang="ko-KR" altLang="en-US" dirty="0"/>
              <a:t>는 커짐 </a:t>
            </a:r>
            <a:r>
              <a:rPr lang="en-US" altLang="ko-KR" dirty="0"/>
              <a:t>(</a:t>
            </a:r>
            <a:r>
              <a:rPr lang="ko-KR" altLang="en-US" dirty="0"/>
              <a:t>모델의 </a:t>
            </a:r>
            <a:r>
              <a:rPr lang="ko-KR" altLang="en-US" dirty="0" err="1"/>
              <a:t>예측값이</a:t>
            </a:r>
            <a:r>
              <a:rPr lang="ko-KR" altLang="en-US" dirty="0"/>
              <a:t> 커짐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9B455-1B0E-4EC7-8231-E20F1BC5471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5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마찬가지로 전체 데이터에 대한 </a:t>
            </a:r>
            <a:r>
              <a:rPr lang="en-US" altLang="ko-KR" dirty="0"/>
              <a:t>SHAP value</a:t>
            </a:r>
          </a:p>
          <a:p>
            <a:r>
              <a:rPr lang="ko-KR" altLang="en-US" dirty="0"/>
              <a:t>위 데이터의 </a:t>
            </a:r>
            <a:r>
              <a:rPr lang="en-US" altLang="ko-KR" dirty="0"/>
              <a:t>label</a:t>
            </a:r>
            <a:r>
              <a:rPr lang="ko-KR" altLang="en-US" dirty="0"/>
              <a:t>은 </a:t>
            </a:r>
            <a:r>
              <a:rPr lang="en-US" altLang="ko-KR" dirty="0"/>
              <a:t>array(['malignant', 'benign’]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Worst area </a:t>
            </a:r>
            <a:r>
              <a:rPr lang="ko-KR" altLang="en-US" dirty="0"/>
              <a:t>변수의 값이 작을 때 </a:t>
            </a:r>
            <a:r>
              <a:rPr lang="en-US" altLang="ko-KR" dirty="0"/>
              <a:t>SHAP value</a:t>
            </a:r>
            <a:r>
              <a:rPr lang="ko-KR" altLang="en-US" dirty="0"/>
              <a:t>가 커진다 </a:t>
            </a:r>
            <a:r>
              <a:rPr lang="en-US" altLang="ko-KR" dirty="0"/>
              <a:t>(</a:t>
            </a:r>
            <a:r>
              <a:rPr lang="ko-KR" altLang="en-US" dirty="0"/>
              <a:t>해당 데이터가 </a:t>
            </a:r>
            <a:r>
              <a:rPr lang="en-US" altLang="ko-KR" dirty="0"/>
              <a:t>benign</a:t>
            </a:r>
            <a:r>
              <a:rPr lang="ko-KR" altLang="en-US" dirty="0"/>
              <a:t>이라고 예측하게 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Multiclass classification task</a:t>
            </a:r>
            <a:r>
              <a:rPr lang="ko-KR" altLang="en-US" dirty="0"/>
              <a:t>의 경우에는 </a:t>
            </a:r>
            <a:r>
              <a:rPr lang="en-US" altLang="ko-KR" dirty="0"/>
              <a:t>one vs rest </a:t>
            </a:r>
            <a:r>
              <a:rPr lang="ko-KR" altLang="en-US" dirty="0"/>
              <a:t>방식으로 </a:t>
            </a:r>
            <a:r>
              <a:rPr lang="en-US" altLang="ko-KR" dirty="0"/>
              <a:t>SHAP value</a:t>
            </a:r>
            <a:r>
              <a:rPr lang="ko-KR" altLang="en-US" dirty="0"/>
              <a:t>를 구하게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코드를 작성할 때에도 </a:t>
            </a:r>
            <a:r>
              <a:rPr lang="ko-KR" altLang="en-US" dirty="0" err="1"/>
              <a:t>알고싶어하는</a:t>
            </a:r>
            <a:r>
              <a:rPr lang="ko-KR" altLang="en-US" dirty="0"/>
              <a:t> </a:t>
            </a:r>
            <a:r>
              <a:rPr lang="en-US" altLang="ko-KR" dirty="0"/>
              <a:t>class </a:t>
            </a:r>
            <a:r>
              <a:rPr lang="ko-KR" altLang="en-US" dirty="0"/>
              <a:t>하나를 알려주어야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9B455-1B0E-4EC7-8231-E20F1BC5471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87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9B455-1B0E-4EC7-8231-E20F1BC5471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1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0914D-A9A4-401F-A94E-402465EA8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2D71A9-2118-4E77-B579-1579EFEFB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FAE7D-63DD-44F2-97FE-1E8C7464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62BB-020D-48E4-BBD7-9972DB0FD70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075F4-0115-410E-AA41-58CC684D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B7F35-7781-4962-A740-4C6A2E08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B96-E040-4E20-9AE9-5AD2732E7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90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56183-3726-4609-B26B-0F205F0E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43E59D-A3B1-44B7-A734-E48ED3265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EFE0B-D059-4824-A5D1-6BB359F5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62BB-020D-48E4-BBD7-9972DB0FD70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456B8-1F60-491F-B81F-A406662E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F4675-65D2-4818-9E66-BE805866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B96-E040-4E20-9AE9-5AD2732E7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60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888477-F597-4C92-9459-A1B15BFA3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9DE1D3-E9E1-4C01-9EAE-4DEBE3A6C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46CEA-2F7D-4F66-B820-4EEF4450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62BB-020D-48E4-BBD7-9972DB0FD70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A48DF-30D5-4B5D-840E-CE170D4B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53D94-D0EC-4356-BD6B-506CE0C4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B96-E040-4E20-9AE9-5AD2732E7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9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9003C-796B-4C9F-A301-64637BE8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187BC-B9EA-470D-94E7-4A10EB17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DB037-07DC-4205-856A-6C826C2A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62BB-020D-48E4-BBD7-9972DB0FD70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FD164-39BE-40BF-B617-2BB92840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D86A7-CF6A-4B5C-B434-B4048C73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B96-E040-4E20-9AE9-5AD2732E7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3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89FDE-76E8-4DD4-A4F8-771714F8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2FDDE-0E9B-4B36-BD63-56B6DCA4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7A9E4-F3F3-49CD-A5DE-BC887675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62BB-020D-48E4-BBD7-9972DB0FD70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4441B-05FF-43B9-9CC9-30F87365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08254-DA9B-45D4-B333-5F1F63E0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B96-E040-4E20-9AE9-5AD2732E7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7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ACAE7-FAF1-4629-A565-1E3408C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23F07-3DB8-42F4-964F-918169B64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3F3A71-BCE0-419A-96D0-47639FA18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83CA9-7483-4CF1-AEFF-424BBACB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62BB-020D-48E4-BBD7-9972DB0FD70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443548-ECE2-4E47-9FF3-75DDE823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DDA394-1369-4901-B1EB-C831EB3D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B96-E040-4E20-9AE9-5AD2732E7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E60BD-C252-4209-9AAC-965B670E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1633A-7AE2-411F-812F-171BF835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95816-EC68-4B75-8D6B-48A3A5F60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2EA608-FFEC-4CDE-9DB2-8114E55D1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8BF210-4821-4FBD-AB31-FEB38D93C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7AA969-592A-4AC2-AFB0-0DBD346B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62BB-020D-48E4-BBD7-9972DB0FD70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F0ABDF-85DC-49B8-9C02-C8D9F849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BFF5E-8FA4-4214-99AE-C9E31537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B96-E040-4E20-9AE9-5AD2732E7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6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9838F-EF79-414E-96E3-879A49BF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D326FD-758B-4C1E-859C-C6EDDC0C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62BB-020D-48E4-BBD7-9972DB0FD70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713B08-85C5-4C92-8168-F6E3B4BC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A18CBE-E26D-4DC7-8CCF-3BBC1C8C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B96-E040-4E20-9AE9-5AD2732E7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2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7094E3-FBDA-42CD-87F2-C8EE9DA2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62BB-020D-48E4-BBD7-9972DB0FD70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20254-0287-43C6-8BC7-0333D0EB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4BD0A-F475-421E-B2F4-0DC68D45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B96-E040-4E20-9AE9-5AD2732E7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5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98427-561D-4E81-9580-7EDC9E4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F4172-5F1C-43A9-8223-431740EF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7B9A5-6101-4C5A-A632-111A0B35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B33EFB-0BF7-46F7-ADDE-E408D799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62BB-020D-48E4-BBD7-9972DB0FD70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2742D-5836-46FE-A19F-7DC0E81D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5DC97-A5EA-4BDF-BBF4-033BC316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B96-E040-4E20-9AE9-5AD2732E7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9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9FD9E-80C8-44F3-80BB-C70D8D07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6F67B8-D186-4BF3-BF00-40381FE26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4AAF0-4D74-4AED-BE63-1596AA1C0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F78E6-556D-45A6-898A-A73EE372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62BB-020D-48E4-BBD7-9972DB0FD70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10F62-2AAF-4DB0-93F1-267E3625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6017E7-7DCC-497B-B04E-801B6D8C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B96-E040-4E20-9AE9-5AD2732E7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7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C1BAEA-51C7-467D-952D-B12445F7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7D0C6-AF19-4D71-86BB-583DD2FE1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14D72-119F-43CF-AC52-F1F31FAB8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262BB-020D-48E4-BBD7-9972DB0FD70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5157F-C79F-4FFA-96F5-13B45CC87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FE227-C83B-4CB8-866B-C993897FE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66B96-E040-4E20-9AE9-5AD2732E7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6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E95B3-6125-41FD-A276-D420AB867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SHAP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1DAE0D-51FA-4A03-92D0-09D782632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22562"/>
          </a:xfrm>
        </p:spPr>
        <p:txBody>
          <a:bodyPr>
            <a:normAutofit/>
          </a:bodyPr>
          <a:lstStyle/>
          <a:p>
            <a:r>
              <a:rPr lang="en-US" altLang="ko-KR" dirty="0"/>
              <a:t>A Unified Approach to Interpreting Model Predictions</a:t>
            </a:r>
          </a:p>
          <a:p>
            <a:r>
              <a:rPr lang="en-US" altLang="ko-KR" dirty="0"/>
              <a:t>Scott Lundberg, </a:t>
            </a:r>
            <a:r>
              <a:rPr lang="en-US" altLang="ko-KR" dirty="0" err="1"/>
              <a:t>Su</a:t>
            </a:r>
            <a:r>
              <a:rPr lang="en-US" altLang="ko-KR" dirty="0"/>
              <a:t>-In Lee</a:t>
            </a:r>
          </a:p>
          <a:p>
            <a:r>
              <a:rPr lang="en-US" altLang="ko-KR" dirty="0"/>
              <a:t>University of Washington</a:t>
            </a:r>
          </a:p>
          <a:p>
            <a:endParaRPr lang="en-US" altLang="ko-KR" dirty="0"/>
          </a:p>
          <a:p>
            <a:r>
              <a:rPr lang="en-US" altLang="ko-KR" dirty="0"/>
              <a:t>- 2017 NIPS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455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9F099-B7E5-4B37-8D76-F9CD5F5D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SHAP (Shapley Additive </a:t>
            </a:r>
            <a:r>
              <a:rPr lang="en-US" altLang="ko-KR" dirty="0" err="1"/>
              <a:t>exPlanation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3940F-DD0C-43C5-B4B2-5A224CCA6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SHAP</a:t>
            </a:r>
            <a:r>
              <a:rPr lang="ko-KR" altLang="en-US" sz="2000" dirty="0"/>
              <a:t> </a:t>
            </a:r>
            <a:r>
              <a:rPr lang="en-US" altLang="ko-KR" sz="2000" dirty="0"/>
              <a:t>value</a:t>
            </a:r>
            <a:r>
              <a:rPr lang="ko-KR" altLang="en-US" sz="2000" dirty="0"/>
              <a:t>를 모델에 상관 없이 이용할 수 있는 두가지 방법 제안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Kernel SHAP (Linear LIME + Shapley values)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Shapley sampling value method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 특정 모델에 대해 더 빠르게 </a:t>
            </a:r>
            <a:r>
              <a:rPr lang="en-US" altLang="ko-KR" sz="2000" dirty="0"/>
              <a:t>SHAP value</a:t>
            </a:r>
            <a:r>
              <a:rPr lang="ko-KR" altLang="en-US" sz="2000" dirty="0"/>
              <a:t>를 이용할 수 있는 </a:t>
            </a:r>
            <a:r>
              <a:rPr lang="en-US" altLang="ko-KR" sz="2000" dirty="0"/>
              <a:t>4</a:t>
            </a:r>
            <a:r>
              <a:rPr lang="ko-KR" altLang="en-US" sz="2000" dirty="0"/>
              <a:t>가지 방법 제안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Linear SHAP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Low Order SHAP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Max SHAP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Deep SHAP(</a:t>
            </a:r>
            <a:r>
              <a:rPr lang="en-US" altLang="ko-KR" sz="2000" dirty="0" err="1"/>
              <a:t>DeepLIFT</a:t>
            </a:r>
            <a:r>
              <a:rPr lang="en-US" altLang="ko-KR" sz="2000" dirty="0"/>
              <a:t> + Shapley values)</a:t>
            </a:r>
          </a:p>
        </p:txBody>
      </p:sp>
    </p:spTree>
    <p:extLst>
      <p:ext uri="{BB962C8B-B14F-4D97-AF65-F5344CB8AC3E}">
        <p14:creationId xmlns:p14="http://schemas.microsoft.com/office/powerpoint/2010/main" val="24491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7DF53-4433-4E38-892A-444831DF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SHAP in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A7DA8-64D1-4AEA-ACAC-6C8FCDB57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모델의 개별 예측에 대한 해석을 제공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붉은 색 변수는 모델의 </a:t>
            </a:r>
            <a:r>
              <a:rPr lang="ko-KR" altLang="en-US" sz="2000" dirty="0" err="1"/>
              <a:t>예측값을</a:t>
            </a:r>
            <a:r>
              <a:rPr lang="ko-KR" altLang="en-US" sz="2000" dirty="0"/>
              <a:t> 크게 만드는 역할을 하였음 </a:t>
            </a:r>
            <a:r>
              <a:rPr lang="en-US" altLang="ko-KR" sz="2000" dirty="0"/>
              <a:t>(</a:t>
            </a:r>
            <a:r>
              <a:rPr lang="ko-KR" altLang="en-US" sz="2000" dirty="0"/>
              <a:t>양의 상관관계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푸른색 변수는 모델의 </a:t>
            </a:r>
            <a:r>
              <a:rPr lang="ko-KR" altLang="en-US" sz="2000" dirty="0" err="1"/>
              <a:t>예측값을</a:t>
            </a:r>
            <a:r>
              <a:rPr lang="ko-KR" altLang="en-US" sz="2000" dirty="0"/>
              <a:t> 작게 만드는 역할을 하였음 </a:t>
            </a:r>
            <a:r>
              <a:rPr lang="en-US" altLang="ko-KR" sz="2000" dirty="0"/>
              <a:t>(</a:t>
            </a:r>
            <a:r>
              <a:rPr lang="ko-KR" altLang="en-US" sz="2000" dirty="0"/>
              <a:t>음의 상관관계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C81C403-0715-4F1B-9E44-2F8AE72DE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766285" cy="197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14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B1224-2F9E-409D-BF0B-6FC5AB5C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SHAP in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77EC7-F248-4C16-87B2-F1C0A294E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7999E1-CC37-4385-ABB2-92C1B4488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766" y="1638803"/>
            <a:ext cx="8312467" cy="472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96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AE5E3-5750-4CEB-A2B7-E714D561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SHAP</a:t>
            </a:r>
            <a:r>
              <a:rPr lang="ko-KR" altLang="en-US" dirty="0"/>
              <a:t> </a:t>
            </a:r>
            <a:r>
              <a:rPr lang="en-US" altLang="ko-KR" dirty="0"/>
              <a:t>in classification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B6098-E84D-4624-BB83-98048AC12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sz="1800" dirty="0"/>
                  <a:t>회귀와 마찬가지로 모델의 개별 예측에 대한 해석 제공</a:t>
                </a:r>
                <a:endParaRPr lang="en-US" altLang="ko-KR" sz="1800" dirty="0"/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는 모델의 </a:t>
                </a:r>
                <a:r>
                  <a:rPr lang="en-US" altLang="ko-KR" sz="1800" dirty="0" err="1"/>
                  <a:t>predict_proba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함수의 </a:t>
                </a:r>
                <a:r>
                  <a:rPr lang="en-US" altLang="ko-KR" sz="1800" dirty="0"/>
                  <a:t>output</a:t>
                </a:r>
                <a:r>
                  <a:rPr lang="ko-KR" altLang="en-US" sz="1800" dirty="0"/>
                  <a:t>이 </a:t>
                </a:r>
                <a:r>
                  <a:rPr lang="en-US" altLang="ko-KR" sz="1800" dirty="0"/>
                  <a:t>[A, B] </a:t>
                </a:r>
                <a:r>
                  <a:rPr lang="ko-KR" altLang="en-US" sz="1800" dirty="0"/>
                  <a:t>형태라고 하면 </a:t>
                </a:r>
                <a:r>
                  <a:rPr lang="en-US" altLang="ko-KR" sz="1800" dirty="0"/>
                  <a:t>B</a:t>
                </a:r>
                <a:r>
                  <a:rPr lang="ko-KR" altLang="en-US" sz="1800" dirty="0"/>
                  <a:t>에 해당하는 값</a:t>
                </a:r>
                <a:endParaRPr lang="en-US" altLang="ko-KR" sz="1800" dirty="0"/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ko-KR" altLang="en-US" sz="1800" dirty="0">
                    <a:sym typeface="Wingdings" panose="05000000000000000000" pitchFamily="2" charset="2"/>
                  </a:rPr>
                  <a:t>데이터가 첫 번째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label (B)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일 확률 </a:t>
                </a:r>
                <a:endParaRPr lang="en-US" altLang="ko-KR" sz="18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값이 음수이면 모델은 해당 데이터가 </a:t>
                </a:r>
                <a:r>
                  <a:rPr lang="en-US" altLang="ko-KR" sz="1800" dirty="0"/>
                  <a:t>A</a:t>
                </a:r>
                <a:r>
                  <a:rPr lang="ko-KR" altLang="en-US" sz="1800" dirty="0"/>
                  <a:t>라고 예측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양수이면 </a:t>
                </a:r>
                <a:r>
                  <a:rPr lang="en-US" altLang="ko-KR" sz="1800" dirty="0"/>
                  <a:t>B</a:t>
                </a:r>
                <a:r>
                  <a:rPr lang="ko-KR" altLang="en-US" sz="1800" dirty="0"/>
                  <a:t>라고 예측</a:t>
                </a:r>
                <a:r>
                  <a:rPr lang="en-US" altLang="ko-KR" sz="1800" dirty="0"/>
                  <a:t>.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B6098-E84D-4624-BB83-98048AC12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268230A-3CCD-454E-8F31-6ACDF1AAC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1825625"/>
            <a:ext cx="112966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107A6-EEE9-4AEB-8F93-3009B82B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SHAP in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7B99E-4191-4D99-99E0-AFE91705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6F81560-B6D0-47D8-A130-D64E81322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748" y="1447800"/>
            <a:ext cx="583882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462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388C-FFF5-4D36-95D3-91811DA0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SHAP in NLP (Sentimental Analysis)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4C32F-FE96-45D3-8861-13320DF4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What a great movie! …if you no taste</a:t>
            </a:r>
            <a:r>
              <a:rPr lang="ko-KR" altLang="en-US" sz="2000" dirty="0"/>
              <a:t>라는 입력에서 </a:t>
            </a:r>
            <a:r>
              <a:rPr lang="en-US" altLang="ko-KR" sz="2000" dirty="0"/>
              <a:t>What a / great movie</a:t>
            </a:r>
            <a:r>
              <a:rPr lang="ko-KR" altLang="en-US" sz="2000" dirty="0"/>
              <a:t>는 모델의 출력과 양의 상관관계이고 </a:t>
            </a:r>
            <a:r>
              <a:rPr lang="en-US" altLang="ko-KR" sz="2000" dirty="0"/>
              <a:t>if you have no taste</a:t>
            </a:r>
            <a:r>
              <a:rPr lang="ko-KR" altLang="en-US" sz="2000" dirty="0"/>
              <a:t>는 모델의 출력과 음의 상관관계이다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Label</a:t>
            </a:r>
            <a:r>
              <a:rPr lang="ko-KR" altLang="en-US" sz="2000" dirty="0"/>
              <a:t>은 </a:t>
            </a:r>
            <a:r>
              <a:rPr lang="en-US" altLang="ko-KR" sz="2000" dirty="0"/>
              <a:t>[Negative, Positive]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851E238-E12C-434A-973D-32BD1933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5875"/>
            <a:ext cx="12192000" cy="17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431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5AFFA-2826-4619-BF06-39407CBA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SHAP in CNN (</a:t>
            </a:r>
            <a:r>
              <a:rPr lang="en-US" altLang="ko-KR" dirty="0" err="1"/>
              <a:t>DeepExplainer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C2638-BDF6-4C9F-AF4E-65017140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8EC0502-C8CB-4601-AB27-5687DD93B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5"/>
            <a:ext cx="12192000" cy="436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757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E1829-6EE2-4FB4-9455-435880F2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SHAP in CNN (</a:t>
            </a:r>
            <a:r>
              <a:rPr lang="en-US" altLang="ko-KR" dirty="0" err="1"/>
              <a:t>GradientExplainer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E0B5D-B740-4349-9DAB-2443C918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48791D0-3861-4E9E-83FD-C252470B3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9" y="1825625"/>
            <a:ext cx="6326822" cy="493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83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4F325-C240-4BE8-9B24-4F8248F1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26B76E-A876-4D9B-B943-6AD44501E1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간단한 모델의 경우 모델 자체로 모델에 대한 해석 가능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단순 선형 회귀 모형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대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영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향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력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800" dirty="0"/>
                  <a:t>흔히 </a:t>
                </a:r>
                <a:r>
                  <a:rPr lang="en-US" altLang="ko-KR" sz="1800" dirty="0"/>
                  <a:t>black-box model</a:t>
                </a:r>
                <a:r>
                  <a:rPr lang="ko-KR" altLang="en-US" sz="1800" dirty="0"/>
                  <a:t>이라고 부르는 딥러닝 모델이나 복잡한 </a:t>
                </a:r>
                <a:r>
                  <a:rPr lang="ko-KR" altLang="en-US" sz="1800" dirty="0" err="1"/>
                  <a:t>머신러닝</a:t>
                </a:r>
                <a:r>
                  <a:rPr lang="ko-KR" altLang="en-US" sz="1800" dirty="0"/>
                  <a:t> 모델에서는 위와 같은 방법으로 모델을 해석할 수 없다</a:t>
                </a:r>
                <a:r>
                  <a:rPr lang="en-US" altLang="ko-KR" sz="18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 err="1"/>
                  <a:t>Shap</a:t>
                </a:r>
                <a:r>
                  <a:rPr lang="ko-KR" altLang="en-US" sz="2000" dirty="0"/>
                  <a:t>에서는 </a:t>
                </a:r>
                <a:r>
                  <a:rPr lang="en-US" altLang="ko-KR" sz="2000" i="1" dirty="0"/>
                  <a:t>local method</a:t>
                </a:r>
                <a:r>
                  <a:rPr lang="ko-KR" altLang="en-US" sz="2000" dirty="0"/>
                  <a:t>로 모델에 대한 해석을 하고자 한다</a:t>
                </a:r>
                <a:endParaRPr lang="en-US" altLang="ko-KR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000" dirty="0"/>
                  <a:t>- Local method</a:t>
                </a:r>
                <a:r>
                  <a:rPr lang="ko-KR" altLang="en-US" sz="2000" dirty="0"/>
                  <a:t>란 </a:t>
                </a:r>
                <a:r>
                  <a:rPr lang="en-US" altLang="ko-KR" sz="2000" dirty="0"/>
                  <a:t>LIME(2016)</a:t>
                </a:r>
                <a:r>
                  <a:rPr lang="ko-KR" altLang="en-US" sz="2000" dirty="0"/>
                  <a:t>에서 제안한 방식으로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모델 자체가 아닌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하나의 입력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dirty="0"/>
                  <a:t>에 대하여 모델의 </a:t>
                </a:r>
                <a:r>
                  <a:rPr lang="ko-KR" altLang="en-US" sz="2000" dirty="0" err="1"/>
                  <a:t>예측값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대한 해석을 하는 방법이다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26B76E-A876-4D9B-B943-6AD44501E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r="-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83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3C8BB-F43F-41E2-9B9F-4F2E3D07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Shapley Value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B13F1D-4027-4841-B192-6C2C94912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게임이론에서 만들어진 개념으로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한 게임에 대한 각 플레이어들의 기여도를 의미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하나의 </a:t>
                </a:r>
                <a:r>
                  <a:rPr lang="en-US" altLang="ko-KR" sz="2000" dirty="0"/>
                  <a:t>feature</a:t>
                </a:r>
                <a:r>
                  <a:rPr lang="ko-KR" altLang="en-US" sz="2000" dirty="0"/>
                  <a:t>에 대한 기여도를 파악하기 위해서 특성에 대한 모든 조합을 구성하고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알고싶은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feature</a:t>
                </a:r>
                <a:r>
                  <a:rPr lang="ko-KR" altLang="en-US" sz="2000" dirty="0"/>
                  <a:t>의 유무에 따른 결과 값의 가중 평균으로 구할 수 있다 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다음 슬라이드 참고</a:t>
                </a:r>
                <a:r>
                  <a:rPr lang="en-US" altLang="ko-KR" sz="20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3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300" dirty="0"/>
                  <a:t>째 </a:t>
                </a:r>
                <a:r>
                  <a:rPr lang="en-US" altLang="ko-KR" sz="1300" dirty="0"/>
                  <a:t>feature</a:t>
                </a:r>
                <a:r>
                  <a:rPr lang="ko-KR" altLang="en-US" sz="1300" dirty="0"/>
                  <a:t>에 대한 </a:t>
                </a:r>
                <a:r>
                  <a:rPr lang="en-US" altLang="ko-KR" sz="1300" dirty="0" err="1"/>
                  <a:t>shapley</a:t>
                </a:r>
                <a:r>
                  <a:rPr lang="en-US" altLang="ko-KR" sz="1300" dirty="0"/>
                  <a:t> value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sz="1300" i="1">
                        <a:latin typeface="Cambria Math" panose="02040503050406030204" pitchFamily="18" charset="0"/>
                      </a:rPr>
                      <m:t>전</m:t>
                    </m:r>
                  </m:oMath>
                </a14:m>
                <a:r>
                  <a:rPr lang="ko-KR" altLang="en-US" sz="1300" dirty="0"/>
                  <a:t>체 집합</a:t>
                </a:r>
                <a:endParaRPr lang="en-US" altLang="ko-KR" sz="13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sz="1300" i="1">
                        <a:latin typeface="Cambria Math" panose="02040503050406030204" pitchFamily="18" charset="0"/>
                      </a:rPr>
                      <m:t>전</m:t>
                    </m:r>
                  </m:oMath>
                </a14:m>
                <a:r>
                  <a:rPr lang="ko-KR" altLang="en-US" sz="1300" dirty="0"/>
                  <a:t>체 데이터에서 </a:t>
                </a:r>
                <a:r>
                  <a:rPr lang="en-US" altLang="ko-KR" sz="1300" dirty="0" err="1"/>
                  <a:t>i</a:t>
                </a:r>
                <a:r>
                  <a:rPr lang="ko-KR" altLang="en-US" sz="1300" dirty="0"/>
                  <a:t>번째 </a:t>
                </a:r>
                <a:r>
                  <a:rPr lang="en-US" altLang="ko-KR" sz="1300" dirty="0"/>
                  <a:t>feature</a:t>
                </a:r>
                <a:r>
                  <a:rPr lang="ko-KR" altLang="en-US" sz="1300" dirty="0"/>
                  <a:t>가 제외된 나머지 집합의 부분집합</a:t>
                </a:r>
                <a:endParaRPr lang="en-US" altLang="ko-KR" sz="13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altLang="ko-KR" sz="1300" dirty="0" err="1"/>
                  <a:t>i</a:t>
                </a:r>
                <a:r>
                  <a:rPr lang="ko-KR" altLang="en-US" sz="1300" dirty="0"/>
                  <a:t>번째 </a:t>
                </a:r>
                <a:r>
                  <a:rPr lang="en-US" altLang="ko-KR" sz="1300" dirty="0"/>
                  <a:t>feature</a:t>
                </a:r>
                <a:r>
                  <a:rPr lang="ko-KR" altLang="en-US" sz="1300" dirty="0"/>
                  <a:t>를 포함한 결과 </a:t>
                </a:r>
                <a:r>
                  <a:rPr lang="en-US" altLang="ko-KR" sz="1300" dirty="0"/>
                  <a:t>(</a:t>
                </a:r>
                <a:r>
                  <a:rPr lang="ko-KR" altLang="en-US" sz="1300" dirty="0"/>
                  <a:t>모델의 출력</a:t>
                </a:r>
                <a:r>
                  <a:rPr lang="en-US" altLang="ko-KR" sz="1300" dirty="0"/>
                  <a:t>)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sz="1300" dirty="0" err="1"/>
                  <a:t>i</a:t>
                </a:r>
                <a:r>
                  <a:rPr lang="ko-KR" altLang="en-US" sz="1300" dirty="0"/>
                  <a:t>번째 </a:t>
                </a:r>
                <a:r>
                  <a:rPr lang="en-US" altLang="ko-KR" sz="1300" dirty="0"/>
                  <a:t>feature</a:t>
                </a:r>
                <a:r>
                  <a:rPr lang="ko-KR" altLang="en-US" sz="1300" dirty="0"/>
                  <a:t>를 제외한 결과 </a:t>
                </a:r>
                <a:r>
                  <a:rPr lang="en-US" altLang="ko-KR" sz="1300" dirty="0"/>
                  <a:t>(</a:t>
                </a:r>
                <a:r>
                  <a:rPr lang="ko-KR" altLang="en-US" sz="1300" dirty="0"/>
                  <a:t>모델의 출력</a:t>
                </a:r>
                <a:r>
                  <a:rPr lang="en-US" altLang="ko-KR" sz="13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B13F1D-4027-4841-B192-6C2C94912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FC29BDA-A82A-4655-8282-3B05B05B2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851" y="3429000"/>
            <a:ext cx="6506799" cy="109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1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2FC4B-1B2D-40BC-8473-68FB7819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Shapley value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466B35-7D57-4097-B65E-86B68EA27B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503" y="2000941"/>
            <a:ext cx="9588993" cy="400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7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74B63-E0F8-43FD-9A1D-D7C53695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Shapley value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FC32C1-EB66-4E20-B051-BF5C3DFF45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503" y="2000941"/>
            <a:ext cx="9588993" cy="400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647F8B-DC94-4C8C-89E3-45469E4A6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530" y="590947"/>
            <a:ext cx="6506799" cy="109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5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213E4-5446-4B8E-8D99-0ED1FD80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Additive Feature Attribution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9C95D2B-23F1-48CA-B281-85D0B2187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800" dirty="0"/>
                  <a:t>복잡한 모델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800" dirty="0"/>
                  <a:t> 대한 해석을 위해 설명을 위한 간단한 모델인 </a:t>
                </a:r>
                <a:r>
                  <a:rPr lang="en-US" altLang="ko-KR" sz="1800" dirty="0"/>
                  <a:t>explanation model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simplified input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800" dirty="0"/>
                  <a:t> 이용해 모델을 설명하고자 하는 방법</a:t>
                </a:r>
                <a:endParaRPr lang="en-US" altLang="ko-KR" sz="18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𝑛𝑢𝑚𝑏𝑒𝑟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𝑠𝑖𝑚𝑝𝑙𝑖𝑓𝑖𝑒𝑑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𝑖𝑛𝑝𝑢𝑡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𝑓𝑒𝑎𝑡𝑢𝑟𝑒𝑠</m:t>
                    </m:r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저자들은 이 </a:t>
                </a:r>
                <a:r>
                  <a:rPr lang="en-US" altLang="ko-KR" sz="2000" dirty="0"/>
                  <a:t>Additive Feature Attribution Method</a:t>
                </a:r>
                <a:r>
                  <a:rPr lang="ko-KR" altLang="en-US" sz="2000" dirty="0"/>
                  <a:t>에 </a:t>
                </a:r>
                <a:r>
                  <a:rPr lang="en-US" altLang="ko-KR" sz="2000" dirty="0"/>
                  <a:t>LIME, </a:t>
                </a:r>
                <a:r>
                  <a:rPr lang="en-US" altLang="ko-KR" sz="2000" dirty="0" err="1"/>
                  <a:t>DeepLIFT</a:t>
                </a:r>
                <a:r>
                  <a:rPr lang="en-US" altLang="ko-KR" sz="2000" dirty="0"/>
                  <a:t>, LRP, Shapley regression value, Shapley sampling value, Quantitative Input Influence</a:t>
                </a:r>
                <a:r>
                  <a:rPr lang="ko-KR" altLang="en-US" sz="2000" dirty="0"/>
                  <a:t>가 포함된다고 말함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Additive Feature Attribution Methods</a:t>
                </a:r>
                <a:r>
                  <a:rPr lang="ko-KR" altLang="en-US" sz="2000" dirty="0"/>
                  <a:t>가 만족하면 좋은 </a:t>
                </a:r>
                <a:r>
                  <a:rPr lang="en-US" altLang="ko-KR" sz="2000" dirty="0"/>
                  <a:t>3</a:t>
                </a:r>
                <a:r>
                  <a:rPr lang="ko-KR" altLang="en-US" sz="2000" dirty="0"/>
                  <a:t>가지 특성이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있는데 이 특성을 만족하는 유일한 </a:t>
                </a:r>
                <a:r>
                  <a:rPr lang="en-US" altLang="ko-KR" sz="2000" dirty="0"/>
                  <a:t>explanation model</a:t>
                </a:r>
                <a:r>
                  <a:rPr lang="ko-KR" altLang="en-US" sz="2000" dirty="0"/>
                  <a:t>이 </a:t>
                </a:r>
                <a:r>
                  <a:rPr lang="en-US" altLang="ko-KR" sz="2000" dirty="0"/>
                  <a:t>SHAP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9C95D2B-23F1-48CA-B281-85D0B2187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96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4D1CA-F088-4D80-AAE6-DF6F6962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Additive Feature Attribution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2DC0441-BF36-4B7E-8C1E-2ECE671C0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1800" dirty="0"/>
                  <a:t>Local accuracy: original model</a:t>
                </a:r>
                <a:r>
                  <a:rPr lang="ko-KR" altLang="en-US" sz="1800" dirty="0"/>
                  <a:t>과 </a:t>
                </a:r>
                <a:r>
                  <a:rPr lang="en-US" altLang="ko-KR" sz="1800" dirty="0"/>
                  <a:t>explanation model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output</a:t>
                </a:r>
                <a:r>
                  <a:rPr lang="ko-KR" altLang="en-US" sz="1800" dirty="0"/>
                  <a:t>이 동일하다</a:t>
                </a:r>
                <a:endParaRPr lang="en-US" altLang="ko-KR" sz="1800" dirty="0"/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800" b="0" dirty="0"/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𝑒𝑥𝑝𝑙𝑎𝑛𝑎𝑡𝑖𝑜𝑛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𝑚𝑎𝑡𝑐h𝑒𝑠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𝑜𝑟𝑖𝑔𝑖𝑛𝑎𝑙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𝑟𝑒𝑝𝑟𝑒𝑠𝑒𝑛𝑡𝑠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𝑠𝑖𝑚𝑝𝑙𝑖𝑓𝑖𝑒𝑑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𝑖𝑛𝑝𝑢𝑡𝑠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𝑡𝑜𝑔𝑔𝑙𝑒𝑑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𝑜𝑓𝑓</m:t>
                      </m:r>
                    </m:oMath>
                  </m:oMathPara>
                </a14:m>
                <a:endParaRPr lang="en-US" altLang="ko-KR" sz="18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1800" dirty="0"/>
                  <a:t>Missingness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𝑀𝑖𝑠𝑠𝑖𝑛𝑔𝑛𝑒𝑠𝑠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𝑐𝑜𝑛𝑠𝑡𝑟𝑎𝑖𝑛𝑠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𝑓𝑒𝑎𝑡𝑢𝑟𝑒𝑠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𝑎𝑡𝑡𝑟𝑖𝑏𝑢𝑡𝑒𝑑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𝑖𝑚𝑝𝑎𝑐𝑡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1800" dirty="0"/>
                  <a:t>Consistency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ko-KR" sz="18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𝑖𝑛𝑝𝑢𝑡𝑠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2DC0441-BF36-4B7E-8C1E-2ECE671C0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24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3C22A-5D88-4ED4-B8C3-1F8EF32D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SHAP (Shapley Additive </a:t>
            </a:r>
            <a:r>
              <a:rPr lang="en-US" altLang="ko-KR" dirty="0" err="1"/>
              <a:t>exPlanation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ABC0EA7C-BFF5-42FE-8D51-B75487032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앞서 말한 세가지 조건을 만족하는 </a:t>
                </a:r>
                <a:r>
                  <a:rPr lang="en-US" altLang="ko-KR" sz="2000" dirty="0"/>
                  <a:t>explanation model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2000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21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m:rPr>
                          <m:lit/>
                        </m:rP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𝑒𝑛𝑡𝑟𝑖𝑒𝑠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sz="2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sz="2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ko-KR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𝑟𝑒𝑝𝑟𝑒𝑠𝑒𝑛𝑡𝑠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𝑛𝑜𝑛</m:t>
                      </m:r>
                      <m:r>
                        <m:rPr>
                          <m:lit/>
                        </m:rP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𝑒𝑛𝑡𝑟𝑖𝑒𝑠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𝑠𝑢𝑏𝑠𝑒𝑡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𝑛𝑜𝑛</m:t>
                      </m:r>
                      <m:r>
                        <m:rPr>
                          <m:lit/>
                        </m:rP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𝑒𝑛𝑡𝑟𝑖𝑒𝑠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ko-KR" sz="2000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여기에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000" dirty="0"/>
                  <a:t>로</a:t>
                </a:r>
                <a:r>
                  <a:rPr lang="en-US" altLang="ko-KR" sz="2000" dirty="0"/>
                  <a:t> simplified input</a:t>
                </a:r>
                <a:r>
                  <a:rPr lang="ko-KR" altLang="en-US" sz="2000" dirty="0"/>
                  <a:t>을 조건부 </a:t>
                </a:r>
                <a:r>
                  <a:rPr lang="ko-KR" altLang="en-US" sz="2000" dirty="0" err="1"/>
                  <a:t>기댓값으로</a:t>
                </a:r>
                <a:r>
                  <a:rPr lang="ko-KR" altLang="en-US" sz="2000" dirty="0"/>
                  <a:t> 치환한 형태인 아래의 식이 </a:t>
                </a:r>
                <a:r>
                  <a:rPr lang="en-US" altLang="ko-KR" sz="2000" dirty="0"/>
                  <a:t>SHAP value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ABC0EA7C-BFF5-42FE-8D51-B75487032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>
            <a:extLst>
              <a:ext uri="{FF2B5EF4-FFF2-40B4-BE49-F238E27FC236}">
                <a16:creationId xmlns:a16="http://schemas.microsoft.com/office/drawing/2014/main" id="{93C1BB15-D9EE-4E47-AA7F-E2EFB644E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15" y="2416352"/>
            <a:ext cx="5909310" cy="72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13F5E30-B2DA-4817-8F61-7A059E0B2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15" y="5587086"/>
            <a:ext cx="7182670" cy="72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63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1A5D1-942A-41E5-B5CB-F1F8F76A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SHAP (Shapley Additive </a:t>
            </a:r>
            <a:r>
              <a:rPr lang="en-US" altLang="ko-KR" dirty="0" err="1"/>
              <a:t>exPlanation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AA711-1353-4C33-94A8-A78050EFC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br>
              <a:rPr lang="en-US" altLang="ko-KR" b="0" dirty="0"/>
            </a:br>
            <a:endParaRPr lang="en-US" altLang="ko-KR" b="0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E2E36552-D9C9-4DA5-A2AF-D80F9FDF8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85" y="1773419"/>
            <a:ext cx="7182670" cy="72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4DAF6F0-BEB4-4E44-A2B6-774E98B9B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145" y="3579742"/>
            <a:ext cx="4151947" cy="259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99375FD-4751-469B-861F-70E739C508F0}"/>
              </a:ext>
            </a:extLst>
          </p:cNvPr>
          <p:cNvCxnSpPr>
            <a:cxnSpLocks/>
          </p:cNvCxnSpPr>
          <p:nvPr/>
        </p:nvCxnSpPr>
        <p:spPr>
          <a:xfrm>
            <a:off x="0" y="29375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44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1379</Words>
  <Application>Microsoft Office PowerPoint</Application>
  <PresentationFormat>와이드스크린</PresentationFormat>
  <Paragraphs>145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-apple-system</vt:lpstr>
      <vt:lpstr>맑은 고딕</vt:lpstr>
      <vt:lpstr>Arial</vt:lpstr>
      <vt:lpstr>Cambria Math</vt:lpstr>
      <vt:lpstr>Wingdings</vt:lpstr>
      <vt:lpstr>Office 테마</vt:lpstr>
      <vt:lpstr>SHAP</vt:lpstr>
      <vt:lpstr>Introduction</vt:lpstr>
      <vt:lpstr>Shapley Value</vt:lpstr>
      <vt:lpstr>Shapley value</vt:lpstr>
      <vt:lpstr>Shapley value</vt:lpstr>
      <vt:lpstr>Additive Feature Attribution Methods</vt:lpstr>
      <vt:lpstr>Additive Feature Attribution Methods</vt:lpstr>
      <vt:lpstr>SHAP (Shapley Additive exPlanation)</vt:lpstr>
      <vt:lpstr>SHAP (Shapley Additive exPlanation)</vt:lpstr>
      <vt:lpstr>SHAP (Shapley Additive exPlanation)</vt:lpstr>
      <vt:lpstr>SHAP in regression</vt:lpstr>
      <vt:lpstr>SHAP in regression</vt:lpstr>
      <vt:lpstr>SHAP in classification</vt:lpstr>
      <vt:lpstr>SHAP in classification</vt:lpstr>
      <vt:lpstr>SHAP in NLP (Sentimental Analysis)</vt:lpstr>
      <vt:lpstr>SHAP in CNN (DeepExplainer)</vt:lpstr>
      <vt:lpstr>SHAP in CNN (GradientExplainer)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</dc:title>
  <dc:creator>이승우</dc:creator>
  <cp:lastModifiedBy>이승우</cp:lastModifiedBy>
  <cp:revision>12</cp:revision>
  <dcterms:created xsi:type="dcterms:W3CDTF">2022-05-10T09:14:33Z</dcterms:created>
  <dcterms:modified xsi:type="dcterms:W3CDTF">2022-05-11T07:01:34Z</dcterms:modified>
</cp:coreProperties>
</file>