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9" r:id="rId5"/>
    <p:sldId id="262" r:id="rId6"/>
    <p:sldId id="266" r:id="rId7"/>
    <p:sldId id="264" r:id="rId8"/>
    <p:sldId id="265" r:id="rId9"/>
    <p:sldId id="268" r:id="rId10"/>
    <p:sldId id="267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elei" initials="D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A5"/>
    <a:srgbClr val="A37219"/>
    <a:srgbClr val="007528"/>
    <a:srgbClr val="298358"/>
    <a:srgbClr val="32BCAD"/>
    <a:srgbClr val="ACC8EA"/>
    <a:srgbClr val="508CD4"/>
    <a:srgbClr val="0078B9"/>
    <a:srgbClr val="81A5D1"/>
    <a:srgbClr val="9AB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59281" autoAdjust="0"/>
  </p:normalViewPr>
  <p:slideViewPr>
    <p:cSldViewPr>
      <p:cViewPr varScale="1">
        <p:scale>
          <a:sx n="93" d="100"/>
          <a:sy n="93" d="100"/>
        </p:scale>
        <p:origin x="66" y="90"/>
      </p:cViewPr>
      <p:guideLst>
        <p:guide orient="horz" pos="1620"/>
        <p:guide orient="horz" pos="2709"/>
        <p:guide orient="horz" pos="534"/>
        <p:guide orient="horz" pos="940"/>
        <p:guide pos="2880"/>
        <p:guide pos="5617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8T16:19:41.765" idx="1">
    <p:pos x="10" y="10"/>
    <p:text>remove all the names related to institue and MiniFactory/ARTC</p:text>
  </p:cm>
  <p:cm authorId="1" dt="2019-11-28T16:27:58.200" idx="2">
    <p:pos x="10" y="146"/>
    <p:text>Limitation:  Windows only</p:text>
  </p:cm>
  <p:cm authorId="1" dt="2019-11-28T16:28:16.700" idx="3">
    <p:pos x="10" y="282"/>
    <p:text>Upload the slides to the gitlab</p:text>
  </p:cm>
  <p:cm authorId="1" dt="2019-11-28T16:31:36.326" idx="4">
    <p:pos x="10" y="418"/>
    <p:text>Nil under TD/Papers but mention source code in according sections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AF544-415A-0B49-A866-477D0136A5DE}" type="datetimeFigureOut">
              <a:rPr lang="en-US" smtClean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0BF5-F6DB-CF4F-BE0B-1271BAACCD62}" type="slidenum">
              <a:rPr lang="en-US" smtClean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97F5787-4636-46B4-9F75-BD9318F6EA37}" type="datetimeFigureOut">
              <a:rPr lang="en-GB" smtClean="0"/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6AE423D-0B8E-479B-BD8E-453FB371F1F3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V.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6016" y="762186"/>
            <a:ext cx="4876799" cy="438131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620821" y="2346213"/>
            <a:ext cx="4527243" cy="801665"/>
          </a:xfrm>
        </p:spPr>
        <p:txBody>
          <a:bodyPr anchor="t">
            <a:noAutofit/>
          </a:bodyPr>
          <a:lstStyle>
            <a:lvl1pPr algn="l">
              <a:defRPr sz="2000" b="1" baseline="0">
                <a:solidFill>
                  <a:srgbClr val="1E00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in Arial bold size 20, left aligned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0821" y="1995686"/>
            <a:ext cx="4527535" cy="319411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RESEARCH INSTITUTE</a:t>
            </a:r>
            <a:endParaRPr lang="en-GB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20821" y="3400698"/>
            <a:ext cx="4527535" cy="24192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 smtClean="0"/>
              <a:t>Name of presenter</a:t>
            </a:r>
            <a:endParaRPr lang="en-US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0821" y="3648348"/>
            <a:ext cx="4527535" cy="24192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 smtClean="0"/>
              <a:t>Date</a:t>
            </a:r>
            <a:endParaRPr lang="en-US" dirty="0" smtClean="0"/>
          </a:p>
        </p:txBody>
      </p:sp>
      <p:pic>
        <p:nvPicPr>
          <p:cNvPr id="8" name="Picture 7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61" y="2983500"/>
            <a:ext cx="20773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7" y="4229666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8" y="468784"/>
            <a:ext cx="1752848" cy="100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73" y="14567"/>
            <a:ext cx="9128148" cy="48006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>
              <a:defRPr sz="2100" b="1">
                <a:ln w="3175">
                  <a:noFill/>
                </a:ln>
                <a:solidFill>
                  <a:srgbClr val="000FA5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" y="4514850"/>
            <a:ext cx="1258652" cy="62750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10421" y="452747"/>
            <a:ext cx="8890704" cy="34289"/>
          </a:xfrm>
          <a:prstGeom prst="rect">
            <a:avLst/>
          </a:prstGeom>
          <a:gradFill flip="none" rotWithShape="1">
            <a:gsLst>
              <a:gs pos="100000">
                <a:srgbClr val="00AE15"/>
              </a:gs>
              <a:gs pos="50000">
                <a:srgbClr val="00AEB5"/>
              </a:gs>
              <a:gs pos="0">
                <a:srgbClr val="0070C0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P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" y="44451"/>
            <a:ext cx="8064500" cy="450850"/>
          </a:xfrm>
          <a:prstGeom prst="rect">
            <a:avLst/>
          </a:prstGeom>
        </p:spPr>
        <p:txBody>
          <a:bodyPr anchor="b"/>
          <a:lstStyle>
            <a:lvl1pPr>
              <a:defRPr sz="2100" b="1">
                <a:solidFill>
                  <a:srgbClr val="000FA5"/>
                </a:solidFill>
                <a:latin typeface="+mn-lt"/>
              </a:defRPr>
            </a:lvl1pPr>
          </a:lstStyle>
          <a:p>
            <a:r>
              <a:rPr lang="en-US"/>
              <a:t>Slide Title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1600" y="615553"/>
            <a:ext cx="8773319" cy="3842147"/>
          </a:xfrm>
          <a:prstGeom prst="rect">
            <a:avLst/>
          </a:prstGeom>
        </p:spPr>
        <p:txBody>
          <a:bodyPr/>
          <a:lstStyle>
            <a:lvl1pPr>
              <a:buClr>
                <a:srgbClr val="00B050"/>
              </a:buClr>
              <a:defRPr/>
            </a:lvl1pPr>
            <a:lvl2pPr marL="514350" indent="-171450">
              <a:buClr>
                <a:srgbClr val="00B050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6392" y="689714"/>
            <a:ext cx="971603" cy="10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403350" y="1178913"/>
            <a:ext cx="5029200" cy="274320"/>
          </a:xfr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One Header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1674491"/>
            <a:ext cx="5029200" cy="274320"/>
          </a:xfr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Two Header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181686"/>
            <a:ext cx="5029200" cy="274320"/>
          </a:xfr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Three Header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403350" y="2681555"/>
            <a:ext cx="50292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4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Four Header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732588" y="1178912"/>
            <a:ext cx="731520" cy="274320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732588" y="1674491"/>
            <a:ext cx="731520" cy="274320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6732588" y="2181686"/>
            <a:ext cx="731520" cy="274320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6732588" y="2681555"/>
            <a:ext cx="731520" cy="274320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3161526"/>
            <a:ext cx="50292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4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Five Header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6732588" y="3158084"/>
            <a:ext cx="731520" cy="274320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pic>
        <p:nvPicPr>
          <p:cNvPr id="15" name="Picture 7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03" y="3363838"/>
            <a:ext cx="971603" cy="10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466" y="86400"/>
            <a:ext cx="8476006" cy="469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000FA5"/>
                </a:solidFill>
              </a:defRPr>
            </a:lvl1pPr>
          </a:lstStyle>
          <a:p>
            <a:r>
              <a:rPr lang="en-US" dirty="0" smtClean="0"/>
              <a:t>Content in Arial bold size 20, left aligned</a:t>
            </a:r>
            <a:endParaRPr lang="en-GB" dirty="0"/>
          </a:p>
        </p:txBody>
      </p:sp>
      <p:pic>
        <p:nvPicPr>
          <p:cNvPr id="19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38" y="4229666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78286"/>
            <a:ext cx="1169295" cy="539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1732" y="123478"/>
            <a:ext cx="8403998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Title in Arial bold size 20, left aligned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31732" y="915566"/>
            <a:ext cx="840399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4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38" y="4229666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78286"/>
            <a:ext cx="1169295" cy="539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Section Divider">
    <p:bg>
      <p:bgPr>
        <a:solidFill>
          <a:srgbClr val="000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evonne-lim\Work\Branding - Brand guide updates\work\graphic element (white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39" y="2983500"/>
            <a:ext cx="207876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9500" y="2067694"/>
            <a:ext cx="7385000" cy="523221"/>
          </a:xfrm>
        </p:spPr>
        <p:txBody>
          <a:bodyPr anchor="t">
            <a:spAutoFit/>
          </a:bodyPr>
          <a:lstStyle>
            <a:lvl1pPr algn="ctr">
              <a:defRPr sz="2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Insert section header in Arial bold 28pt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54" y="4515966"/>
            <a:ext cx="1013226" cy="467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44375" y="1274076"/>
            <a:ext cx="4114800" cy="205740"/>
          </a:xfrm>
        </p:spPr>
        <p:txBody>
          <a:bodyPr anchor="ctr"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 smtClean="0"/>
              <a:t>Research Institute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44375" y="1492675"/>
            <a:ext cx="4114800" cy="205740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Designation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4375" y="1711275"/>
            <a:ext cx="4114800" cy="205740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Tel:</a:t>
            </a:r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44375" y="1929874"/>
            <a:ext cx="4114800" cy="205740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Email: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44375" y="1055476"/>
            <a:ext cx="4114800" cy="205740"/>
          </a:xfrm>
        </p:spPr>
        <p:txBody>
          <a:bodyPr anchor="ctr"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smtClean="0"/>
              <a:t>Name</a:t>
            </a:r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3608" y="2570238"/>
            <a:ext cx="4114800" cy="205740"/>
          </a:xfrm>
        </p:spPr>
        <p:txBody>
          <a:bodyPr anchor="ctr"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smtClean="0"/>
              <a:t>Research Institute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43608" y="2788837"/>
            <a:ext cx="4114800" cy="205740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Designation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1043608" y="3007437"/>
            <a:ext cx="4114800" cy="205740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Tel:</a:t>
            </a:r>
            <a:endParaRPr lang="en-US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1043608" y="3226036"/>
            <a:ext cx="4114800" cy="205740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Email: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043608" y="2351638"/>
            <a:ext cx="4114800" cy="205740"/>
          </a:xfrm>
        </p:spPr>
        <p:txBody>
          <a:bodyPr anchor="ctr"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smtClean="0"/>
              <a:t>Name</a:t>
            </a:r>
            <a:endParaRPr lang="en-US"/>
          </a:p>
        </p:txBody>
      </p:sp>
      <p:sp>
        <p:nvSpPr>
          <p:cNvPr id="16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5292080" y="1055494"/>
            <a:ext cx="2743200" cy="1077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US" dirty="0" smtClean="0"/>
              <a:t>Insert Research Institute logo here </a:t>
            </a:r>
            <a:endParaRPr lang="en-US" dirty="0"/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5292080" y="2351637"/>
            <a:ext cx="2743200" cy="10842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US" smtClean="0"/>
              <a:t>Insert Research Institute logo here </a:t>
            </a: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8611" y="303498"/>
            <a:ext cx="18405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500" b="1" kern="1200" baseline="0" dirty="0" smtClean="0">
                <a:solidFill>
                  <a:srgbClr val="1E00A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Contact us</a:t>
            </a:r>
            <a:endParaRPr lang="en-US" sz="2500" b="1" kern="1200" baseline="0" dirty="0">
              <a:solidFill>
                <a:srgbClr val="1E00AA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9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38" y="4229666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78286"/>
            <a:ext cx="1169295" cy="539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1732" y="123478"/>
            <a:ext cx="8403998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Title in Arial bold size 20, left aligned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31732" y="915566"/>
            <a:ext cx="840399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24123" y="2571750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b="1" kern="1200" baseline="0" dirty="0" smtClean="0">
                <a:solidFill>
                  <a:srgbClr val="1E00A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</a:t>
            </a:r>
            <a:endParaRPr lang="en-US" sz="2400" b="1" kern="1200" baseline="0" dirty="0">
              <a:solidFill>
                <a:srgbClr val="1E00AA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Picture 7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61" y="2983500"/>
            <a:ext cx="20773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7" y="4229666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8" y="468784"/>
            <a:ext cx="1752848" cy="100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732" y="123478"/>
            <a:ext cx="8403998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Title in Arial bold size 20, left aligned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32" y="915566"/>
            <a:ext cx="840399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GB" sz="2000" b="1" kern="1200" baseline="0" dirty="0">
          <a:solidFill>
            <a:srgbClr val="000F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MiniFactory</a:t>
            </a:r>
            <a:r>
              <a:rPr lang="en-SG" dirty="0" smtClean="0"/>
              <a:t> </a:t>
            </a:r>
            <a:r>
              <a:rPr lang="en-SG" dirty="0" err="1" smtClean="0"/>
              <a:t>Ethereum</a:t>
            </a:r>
            <a:r>
              <a:rPr lang="en-SG" dirty="0" smtClean="0"/>
              <a:t>/IPFS </a:t>
            </a:r>
            <a:r>
              <a:rPr lang="en-SG" dirty="0" smtClean="0"/>
              <a:t>solution</a:t>
            </a:r>
            <a:endParaRPr lang="en-S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Deng Gelei</a:t>
            </a:r>
            <a:endParaRPr lang="en-S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28/11/2019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403350" y="2201584"/>
            <a:ext cx="5029200" cy="274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Implementation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sz="1300" dirty="0"/>
              <a:t>Demonstration</a:t>
            </a:r>
            <a:endParaRPr lang="en-US" sz="130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SG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03350" y="1658884"/>
            <a:ext cx="5029200" cy="274320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Workflow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sp>
        <p:nvSpPr>
          <p:cNvPr id="30" name="Rectangle 29"/>
          <p:cNvSpPr/>
          <p:nvPr/>
        </p:nvSpPr>
        <p:spPr>
          <a:xfrm>
            <a:off x="54474" y="574603"/>
            <a:ext cx="908952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en-SG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Ethereum/IPFS solution</a:t>
            </a:r>
            <a:r>
              <a:rPr lang="en-S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scenario</a:t>
            </a:r>
            <a:endParaRPr lang="en-SG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defRPr/>
            </a:pPr>
            <a:endParaRPr lang="en-SG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SG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companies/factories share sensors and raw data</a:t>
            </a:r>
            <a:endParaRPr lang="en-SG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SG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data (selected from raw data) is stored into separated database</a:t>
            </a:r>
            <a:endParaRPr lang="en-SG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SG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should be authenticated to access DB</a:t>
            </a:r>
            <a:endParaRPr lang="en-SG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SG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should not solely own any DB/data</a:t>
            </a:r>
            <a:endParaRPr lang="en-SG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0" name="Rectangle 29"/>
          <p:cNvSpPr/>
          <p:nvPr/>
        </p:nvSpPr>
        <p:spPr>
          <a:xfrm>
            <a:off x="54474" y="574603"/>
            <a:ext cx="9089527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SG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structure to be fit </a:t>
            </a:r>
            <a:r>
              <a:rPr lang="en-US" altLang="en-SG" sz="135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</a:t>
            </a:r>
            <a:endParaRPr lang="en-SG" sz="13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630" indent="-214630" defTabSz="685800">
              <a:buFont typeface="Arial" panose="020B0604020202020204" pitchFamily="34" charset="0"/>
              <a:buChar char="•"/>
              <a:defRPr/>
            </a:pPr>
            <a:r>
              <a:rPr lang="en-SG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the following structure for </a:t>
            </a:r>
            <a:r>
              <a:rPr lang="en-US" altLang="en-SG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</a:t>
            </a:r>
            <a:r>
              <a:rPr lang="en-SG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914" y="3796582"/>
            <a:ext cx="1561514" cy="62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User Agent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74225" y="2423659"/>
            <a:ext cx="1967719" cy="83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Web Server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98941" y="1314883"/>
            <a:ext cx="1713746" cy="820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Distributed Database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27052" y="3598379"/>
            <a:ext cx="1713746" cy="820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Ethereum</a:t>
            </a: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 Authentication system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5142" y="1353557"/>
            <a:ext cx="1920240" cy="917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Database System 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685800">
              <a:defRPr/>
            </a:pPr>
            <a:r>
              <a:rPr lang="en-US" sz="135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sz="1350" dirty="0" err="1" smtClean="0">
                <a:solidFill>
                  <a:prstClr val="white"/>
                </a:solidFill>
                <a:latin typeface="Calibri" panose="020F0502020204030204"/>
              </a:rPr>
              <a:t>InfluxDB</a:t>
            </a:r>
            <a:r>
              <a:rPr lang="en-US" sz="135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268674" y="3116574"/>
            <a:ext cx="1832825" cy="7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" idx="3"/>
            <a:endCxn id="33" idx="7"/>
          </p:cNvCxnSpPr>
          <p:nvPr/>
        </p:nvCxnSpPr>
        <p:spPr>
          <a:xfrm flipH="1">
            <a:off x="2089825" y="3135105"/>
            <a:ext cx="772565" cy="58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146640" y="3351902"/>
            <a:ext cx="392415" cy="2093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Q</a:t>
            </a:r>
            <a:endParaRPr lang="en-SG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1516" y="3359787"/>
            <a:ext cx="317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tx</a:t>
            </a:r>
            <a:endParaRPr lang="en-SG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" name="Straight Arrow Connector 13"/>
          <p:cNvCxnSpPr>
            <a:stCxn id="33" idx="0"/>
            <a:endCxn id="8" idx="2"/>
          </p:cNvCxnSpPr>
          <p:nvPr/>
        </p:nvCxnSpPr>
        <p:spPr>
          <a:xfrm flipV="1">
            <a:off x="1483925" y="2840415"/>
            <a:ext cx="1090299" cy="75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8438" y="3035535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ack</a:t>
            </a:r>
            <a:endParaRPr lang="en-SG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4" name="Straight Arrow Connector 23"/>
          <p:cNvCxnSpPr>
            <a:stCxn id="8" idx="0"/>
            <a:endCxn id="44" idx="3"/>
          </p:cNvCxnSpPr>
          <p:nvPr/>
        </p:nvCxnSpPr>
        <p:spPr>
          <a:xfrm flipH="1" flipV="1">
            <a:off x="2015382" y="1812327"/>
            <a:ext cx="1542702" cy="611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2015382" y="2182542"/>
            <a:ext cx="847008" cy="3631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08251" y="1858935"/>
            <a:ext cx="3016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Q</a:t>
            </a:r>
            <a:endParaRPr lang="en-SG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2446287" y="2190814"/>
            <a:ext cx="193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SG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0" name="Straight Arrow Connector 39"/>
          <p:cNvCxnSpPr>
            <a:stCxn id="8" idx="7"/>
            <a:endCxn id="11" idx="3"/>
          </p:cNvCxnSpPr>
          <p:nvPr/>
        </p:nvCxnSpPr>
        <p:spPr>
          <a:xfrm flipV="1">
            <a:off x="4253778" y="2015394"/>
            <a:ext cx="996136" cy="5303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4522462" y="2071237"/>
            <a:ext cx="193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SG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3" name="Straight Arrow Connector 42"/>
          <p:cNvCxnSpPr>
            <a:stCxn id="11" idx="4"/>
            <a:endCxn id="8" idx="6"/>
          </p:cNvCxnSpPr>
          <p:nvPr/>
        </p:nvCxnSpPr>
        <p:spPr>
          <a:xfrm flipH="1">
            <a:off x="4541943" y="2135582"/>
            <a:ext cx="1313871" cy="704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947151">
            <a:off x="4920151" y="2369691"/>
            <a:ext cx="8675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Hash, Ack</a:t>
            </a:r>
            <a:endParaRPr lang="en-SG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Straight Arrow Connector 58"/>
          <p:cNvCxnSpPr>
            <a:stCxn id="8" idx="4"/>
            <a:endCxn id="5" idx="1"/>
          </p:cNvCxnSpPr>
          <p:nvPr/>
        </p:nvCxnSpPr>
        <p:spPr>
          <a:xfrm>
            <a:off x="3558084" y="3257170"/>
            <a:ext cx="1691829" cy="8506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01271" y="3684111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SG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21516" y="4192084"/>
            <a:ext cx="2374680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en-US" sz="1050" dirty="0">
                <a:solidFill>
                  <a:srgbClr val="4472C4"/>
                </a:solidFill>
                <a:latin typeface="Calibri" panose="020F0502020204030204"/>
              </a:rPr>
              <a:t>(Blue arrows) Same as proposed task 1 by I2R to generate an Ethereum Authentication Blockchain</a:t>
            </a:r>
            <a:endParaRPr lang="en-SG" sz="1050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08251" y="1188954"/>
            <a:ext cx="2199491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en-US" sz="1050" dirty="0">
                <a:solidFill>
                  <a:srgbClr val="C00000"/>
                </a:solidFill>
                <a:latin typeface="Calibri" panose="020F0502020204030204"/>
              </a:rPr>
              <a:t>(Red arrows) Once the </a:t>
            </a:r>
            <a:r>
              <a:rPr lang="en-US" sz="1050" dirty="0" err="1">
                <a:solidFill>
                  <a:srgbClr val="C00000"/>
                </a:solidFill>
                <a:latin typeface="Calibri" panose="020F0502020204030204"/>
              </a:rPr>
              <a:t>tx</a:t>
            </a:r>
            <a:r>
              <a:rPr lang="en-US" sz="1050" dirty="0">
                <a:solidFill>
                  <a:srgbClr val="C00000"/>
                </a:solidFill>
                <a:latin typeface="Calibri" panose="020F0502020204030204"/>
              </a:rPr>
              <a:t> is </a:t>
            </a:r>
            <a:r>
              <a:rPr lang="en-US" sz="1050" dirty="0" err="1">
                <a:solidFill>
                  <a:srgbClr val="C00000"/>
                </a:solidFill>
                <a:latin typeface="Calibri" panose="020F0502020204030204"/>
              </a:rPr>
              <a:t>ack’ed</a:t>
            </a:r>
            <a:r>
              <a:rPr lang="en-US" sz="1050" dirty="0">
                <a:solidFill>
                  <a:srgbClr val="C00000"/>
                </a:solidFill>
                <a:latin typeface="Calibri" panose="020F0502020204030204"/>
              </a:rPr>
              <a:t>, the query is passed to influx database instance to return the query result. </a:t>
            </a:r>
            <a:endParaRPr lang="en-SG" sz="1050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9229" y="2708466"/>
            <a:ext cx="2374680" cy="7386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en-US" sz="10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(Green arrows) The query result is stored at the distributed DB (e.g., swarm, </a:t>
            </a:r>
            <a:r>
              <a:rPr lang="en-US" sz="1050" dirty="0" err="1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bigchaindb</a:t>
            </a:r>
            <a:r>
              <a:rPr lang="en-US" sz="10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) before it is returned to frontend web browser.</a:t>
            </a:r>
            <a:endParaRPr lang="en-SG" sz="1050" dirty="0">
              <a:solidFill>
                <a:srgbClr val="70AD47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65" name="TextBox 64"/>
          <p:cNvSpPr txBox="1"/>
          <p:nvPr/>
        </p:nvSpPr>
        <p:spPr>
          <a:xfrm rot="20500586">
            <a:off x="166850" y="3114686"/>
            <a:ext cx="127593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Ganache: an external interface to keep track the 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</a:rPr>
              <a:t>tx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 records on mobile </a:t>
            </a:r>
            <a:endParaRPr lang="en-SG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88954"/>
            <a:ext cx="2195736" cy="12347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617899"/>
            <a:ext cx="8677998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Aft>
                <a:spcPts val="450"/>
              </a:spcAft>
              <a:buClr>
                <a:srgbClr val="00B050"/>
              </a:buClr>
            </a:pPr>
            <a:r>
              <a:rPr lang="en-US" sz="1650" b="1" dirty="0" smtClean="0"/>
              <a:t>Key Deliverables: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dirty="0" smtClean="0"/>
              <a:t>An </a:t>
            </a:r>
            <a:r>
              <a:rPr lang="en-US" sz="1650" dirty="0" err="1" smtClean="0"/>
              <a:t>Ethereum</a:t>
            </a:r>
            <a:r>
              <a:rPr lang="en-US" sz="1650" dirty="0" smtClean="0"/>
              <a:t> authentication system: authentication and query recording</a:t>
            </a:r>
            <a:endParaRPr lang="en-US" sz="1650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dirty="0" smtClean="0"/>
              <a:t>A distributed file storage system to store transaction data: IPFS</a:t>
            </a:r>
            <a:endParaRPr lang="en-US" sz="1650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dirty="0" smtClean="0"/>
              <a:t>The above-mentioned systems must be compatible with existing </a:t>
            </a:r>
            <a:r>
              <a:rPr lang="en-US" sz="1650" dirty="0" err="1" smtClean="0"/>
              <a:t>InfluxDB</a:t>
            </a:r>
            <a:endParaRPr lang="en-US" sz="1650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dirty="0" smtClean="0"/>
              <a:t>A web user-interface for user to key in the DB query and </a:t>
            </a:r>
            <a:r>
              <a:rPr lang="en-US" sz="1650" dirty="0" err="1" smtClean="0"/>
              <a:t>Ethereum</a:t>
            </a:r>
            <a:r>
              <a:rPr lang="en-US" sz="1650" dirty="0" smtClean="0"/>
              <a:t> authentication</a:t>
            </a:r>
            <a:endParaRPr lang="en-US" sz="1650" dirty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SG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101600" y="2355726"/>
            <a:ext cx="8677998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Aft>
                <a:spcPts val="450"/>
              </a:spcAft>
              <a:buClr>
                <a:srgbClr val="00B050"/>
              </a:buClr>
            </a:pPr>
            <a:r>
              <a:rPr lang="en-US" sz="1650" b="1" dirty="0" smtClean="0"/>
              <a:t>Our solution: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dirty="0" smtClean="0"/>
              <a:t>Follow the structure and implement accordingly</a:t>
            </a:r>
            <a:endParaRPr lang="en-US" sz="1650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dirty="0" smtClean="0"/>
              <a:t>The database query is achieved through </a:t>
            </a:r>
            <a:r>
              <a:rPr lang="en-US" sz="1650" dirty="0" err="1" smtClean="0"/>
              <a:t>cURL</a:t>
            </a:r>
            <a:r>
              <a:rPr lang="en-US" sz="1650" dirty="0"/>
              <a:t> </a:t>
            </a:r>
            <a:r>
              <a:rPr lang="en-US" sz="1650" dirty="0" smtClean="0"/>
              <a:t>command.</a:t>
            </a:r>
            <a:endParaRPr lang="en-US" sz="1650" dirty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SG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Workflow</a:t>
            </a:r>
            <a:endParaRPr lang="en-SG" dirty="0"/>
          </a:p>
        </p:txBody>
      </p:sp>
      <p:sp>
        <p:nvSpPr>
          <p:cNvPr id="6" name="Flowchart: Process 5"/>
          <p:cNvSpPr/>
          <p:nvPr/>
        </p:nvSpPr>
        <p:spPr>
          <a:xfrm>
            <a:off x="971600" y="495301"/>
            <a:ext cx="1800200" cy="6362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input </a:t>
            </a:r>
            <a:r>
              <a:rPr lang="en-US" sz="1400" dirty="0" err="1" smtClean="0"/>
              <a:t>etheruem</a:t>
            </a:r>
            <a:r>
              <a:rPr lang="en-US" sz="1400" dirty="0" smtClean="0"/>
              <a:t> account and DB query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868129" y="1131590"/>
            <a:ext cx="3571" cy="40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827583" y="1533832"/>
            <a:ext cx="2088233" cy="7498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 </a:t>
            </a:r>
            <a:r>
              <a:rPr lang="en-US" sz="1400" dirty="0" err="1" smtClean="0"/>
              <a:t>Ethereum</a:t>
            </a:r>
            <a:r>
              <a:rPr lang="en-US" sz="1400" dirty="0" smtClean="0"/>
              <a:t> account?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915816" y="1907458"/>
            <a:ext cx="535307" cy="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39453" y="161618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</a:t>
            </a:r>
            <a:endParaRPr lang="en-US" sz="14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64558" y="2257998"/>
            <a:ext cx="3571" cy="40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1699" y="230134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18" name="Flowchart: Decision 17"/>
          <p:cNvSpPr/>
          <p:nvPr/>
        </p:nvSpPr>
        <p:spPr>
          <a:xfrm>
            <a:off x="827583" y="2677867"/>
            <a:ext cx="2088233" cy="7498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 DB query?</a:t>
            </a:r>
            <a:endParaRPr lang="en-US" sz="1400" dirty="0"/>
          </a:p>
        </p:txBody>
      </p:sp>
      <p:cxnSp>
        <p:nvCxnSpPr>
          <p:cNvPr id="23" name="Straight Connector 22"/>
          <p:cNvCxnSpPr>
            <a:stCxn id="18" idx="3"/>
          </p:cNvCxnSpPr>
          <p:nvPr/>
        </p:nvCxnSpPr>
        <p:spPr>
          <a:xfrm flipV="1">
            <a:off x="2915816" y="3048000"/>
            <a:ext cx="997423" cy="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13239" y="2139702"/>
            <a:ext cx="0" cy="90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3451122" y="1531549"/>
            <a:ext cx="904854" cy="6362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Ethereum</a:t>
            </a:r>
            <a:r>
              <a:rPr lang="en-US" sz="1400" dirty="0" smtClean="0"/>
              <a:t> record and abort</a:t>
            </a:r>
            <a:endParaRPr lang="en-US" sz="1400" dirty="0"/>
          </a:p>
        </p:txBody>
      </p:sp>
      <p:cxnSp>
        <p:nvCxnSpPr>
          <p:cNvPr id="29" name="Straight Connector 28"/>
          <p:cNvCxnSpPr>
            <a:stCxn id="26" idx="0"/>
            <a:endCxn id="51" idx="2"/>
          </p:cNvCxnSpPr>
          <p:nvPr/>
        </p:nvCxnSpPr>
        <p:spPr>
          <a:xfrm flipV="1">
            <a:off x="3903549" y="1131590"/>
            <a:ext cx="0" cy="39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1" idx="1"/>
            <a:endCxn id="6" idx="3"/>
          </p:cNvCxnSpPr>
          <p:nvPr/>
        </p:nvCxnSpPr>
        <p:spPr>
          <a:xfrm flipH="1">
            <a:off x="2771800" y="813446"/>
            <a:ext cx="67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9901" y="270904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</a:t>
            </a:r>
            <a:endParaRPr lang="en-US" sz="14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64559" y="3445380"/>
            <a:ext cx="0" cy="3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64558" y="3384406"/>
            <a:ext cx="295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48" name="Flowchart: Process 47"/>
          <p:cNvSpPr/>
          <p:nvPr/>
        </p:nvSpPr>
        <p:spPr>
          <a:xfrm>
            <a:off x="953597" y="3797012"/>
            <a:ext cx="1836203" cy="6362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Ethereum</a:t>
            </a:r>
            <a:r>
              <a:rPr lang="en-US" sz="1400" dirty="0" smtClean="0"/>
              <a:t> record and pass query to </a:t>
            </a:r>
            <a:r>
              <a:rPr lang="en-US" sz="1400" dirty="0" err="1" smtClean="0"/>
              <a:t>InfluxDB</a:t>
            </a:r>
            <a:endParaRPr lang="en-US" sz="1400" dirty="0"/>
          </a:p>
        </p:txBody>
      </p:sp>
      <p:sp>
        <p:nvSpPr>
          <p:cNvPr id="51" name="Flowchart: Process 50"/>
          <p:cNvSpPr/>
          <p:nvPr/>
        </p:nvSpPr>
        <p:spPr>
          <a:xfrm>
            <a:off x="3451122" y="495301"/>
            <a:ext cx="904854" cy="636289"/>
          </a:xfrm>
          <a:prstGeom prst="flowChartProces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receive output</a:t>
            </a:r>
            <a:endParaRPr lang="en-US" sz="1400" dirty="0"/>
          </a:p>
        </p:txBody>
      </p:sp>
      <p:cxnSp>
        <p:nvCxnSpPr>
          <p:cNvPr id="57" name="Elbow Connector 56"/>
          <p:cNvCxnSpPr>
            <a:stCxn id="48" idx="3"/>
          </p:cNvCxnSpPr>
          <p:nvPr/>
        </p:nvCxnSpPr>
        <p:spPr>
          <a:xfrm flipV="1">
            <a:off x="2789800" y="4115156"/>
            <a:ext cx="31503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5947420" y="3800475"/>
            <a:ext cx="1836203" cy="6328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Influx DB process query and return output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8" idx="0"/>
          </p:cNvCxnSpPr>
          <p:nvPr/>
        </p:nvCxnSpPr>
        <p:spPr>
          <a:xfrm flipV="1">
            <a:off x="6865522" y="3238500"/>
            <a:ext cx="2003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/>
          <p:cNvSpPr/>
          <p:nvPr/>
        </p:nvSpPr>
        <p:spPr>
          <a:xfrm>
            <a:off x="5947420" y="2593851"/>
            <a:ext cx="1836203" cy="6328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sent to IPFS</a:t>
            </a:r>
            <a:endParaRPr lang="en-US" sz="1400" dirty="0"/>
          </a:p>
        </p:txBody>
      </p:sp>
      <p:cxnSp>
        <p:nvCxnSpPr>
          <p:cNvPr id="65" name="Elbow Connector 64"/>
          <p:cNvCxnSpPr>
            <a:stCxn id="63" idx="1"/>
            <a:endCxn id="51" idx="3"/>
          </p:cNvCxnSpPr>
          <p:nvPr/>
        </p:nvCxnSpPr>
        <p:spPr>
          <a:xfrm rot="10800000">
            <a:off x="4355976" y="813446"/>
            <a:ext cx="1591444" cy="2096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</p:cNvCxnSpPr>
          <p:nvPr/>
        </p:nvCxnSpPr>
        <p:spPr>
          <a:xfrm flipH="1" flipV="1">
            <a:off x="6865521" y="1770075"/>
            <a:ext cx="1" cy="82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5934171" y="1131590"/>
            <a:ext cx="1836203" cy="6328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Ethereum</a:t>
            </a:r>
            <a:r>
              <a:rPr lang="en-US" sz="1400" dirty="0" smtClean="0"/>
              <a:t> get IPFS transaction hash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Workflow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617899"/>
            <a:ext cx="8677998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Aft>
                <a:spcPts val="450"/>
              </a:spcAft>
              <a:buClr>
                <a:srgbClr val="00B050"/>
              </a:buClr>
            </a:pPr>
            <a:r>
              <a:rPr lang="en-US" sz="1650" b="1" dirty="0" smtClean="0"/>
              <a:t>Key features: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b="1" dirty="0" smtClean="0"/>
              <a:t>Web UI for user to input data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b="1" dirty="0" smtClean="0"/>
              <a:t>Secured user command check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b="1" dirty="0" smtClean="0"/>
              <a:t>Query output returned to the webpage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b="1" dirty="0" smtClean="0"/>
              <a:t>DB query </a:t>
            </a:r>
            <a:r>
              <a:rPr lang="en-US" sz="1650" b="1" dirty="0" smtClean="0">
                <a:sym typeface="Wingdings" panose="05000000000000000000" pitchFamily="2" charset="2"/>
              </a:rPr>
              <a:t> </a:t>
            </a:r>
            <a:r>
              <a:rPr lang="en-US" sz="1650" b="1" dirty="0" err="1" smtClean="0">
                <a:sym typeface="Wingdings" panose="05000000000000000000" pitchFamily="2" charset="2"/>
              </a:rPr>
              <a:t>cURL</a:t>
            </a:r>
            <a:r>
              <a:rPr lang="en-US" sz="1650" b="1" dirty="0" smtClean="0">
                <a:sym typeface="Wingdings" panose="05000000000000000000" pitchFamily="2" charset="2"/>
              </a:rPr>
              <a:t> command mapping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SG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Implementation Details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01600" y="588267"/>
            <a:ext cx="8677998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b="1" dirty="0" smtClean="0"/>
              <a:t>Python3 based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b="1" dirty="0" smtClean="0"/>
              <a:t>Libraries: </a:t>
            </a:r>
            <a:r>
              <a:rPr lang="en-US" sz="1650" b="1" dirty="0" err="1" smtClean="0"/>
              <a:t>py-ethereum</a:t>
            </a:r>
            <a:r>
              <a:rPr lang="en-US" sz="1650" b="1" dirty="0" smtClean="0"/>
              <a:t>, </a:t>
            </a:r>
            <a:r>
              <a:rPr lang="en-US" sz="1650" b="1" dirty="0" err="1" smtClean="0"/>
              <a:t>py-ipfs</a:t>
            </a:r>
            <a:r>
              <a:rPr lang="en-US" sz="1650" b="1" dirty="0" smtClean="0"/>
              <a:t>, </a:t>
            </a:r>
            <a:r>
              <a:rPr lang="en-US" sz="1650" b="1" dirty="0" err="1" smtClean="0"/>
              <a:t>py-solc</a:t>
            </a:r>
            <a:r>
              <a:rPr lang="en-US" sz="1650" b="1" dirty="0" smtClean="0"/>
              <a:t>, flask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50" b="1" dirty="0" smtClean="0"/>
              <a:t>The solution can only be deployed on Linux based machines 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165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Demonstration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617899"/>
            <a:ext cx="8677998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Aft>
                <a:spcPts val="450"/>
              </a:spcAft>
              <a:buClr>
                <a:srgbClr val="00B050"/>
              </a:buClr>
            </a:pPr>
            <a:r>
              <a:rPr lang="en-US" sz="1650" b="1" dirty="0" smtClean="0"/>
              <a:t>Both web UI and background</a:t>
            </a:r>
            <a:endParaRPr lang="en-US" sz="1650" b="1" dirty="0" smtClean="0"/>
          </a:p>
          <a:p>
            <a:pPr marL="269875" indent="-257175">
              <a:spcAft>
                <a:spcPts val="45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SG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TAR PPT Template 1004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2001</Words>
  <Application>WPS Presentation</Application>
  <PresentationFormat>On-screen Show (16:9)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Calibri</vt:lpstr>
      <vt:lpstr>Microsoft YaHei</vt:lpstr>
      <vt:lpstr>Arial Unicode MS</vt:lpstr>
      <vt:lpstr>ASTAR PPT Template 10042012</vt:lpstr>
      <vt:lpstr>MiniFactory Ethereum/IPFS solution</vt:lpstr>
      <vt:lpstr>PowerPoint 演示文稿</vt:lpstr>
      <vt:lpstr>Background</vt:lpstr>
      <vt:lpstr>Overview</vt:lpstr>
      <vt:lpstr>Overview</vt:lpstr>
      <vt:lpstr>Workflow</vt:lpstr>
      <vt:lpstr>Workflow</vt:lpstr>
      <vt:lpstr>Implementation Details</vt:lpstr>
      <vt:lpstr>Demonstration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ASTAR CORP COMMS</dc:creator>
  <cp:lastModifiedBy>victomteng1997</cp:lastModifiedBy>
  <cp:revision>570</cp:revision>
  <dcterms:created xsi:type="dcterms:W3CDTF">2014-03-27T05:25:00Z</dcterms:created>
  <dcterms:modified xsi:type="dcterms:W3CDTF">2019-12-02T02:00:26Z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