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Montserrat"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54"/>
  </p:normalViewPr>
  <p:slideViewPr>
    <p:cSldViewPr snapToGrid="0">
      <p:cViewPr>
        <p:scale>
          <a:sx n="153" d="100"/>
          <a:sy n="153" d="100"/>
        </p:scale>
        <p:origin x="-96" y="-2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6fda16e1ee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6fda16e1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6fda16e1ee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6fda16e1ee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6fda16e1ee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6fda16e1e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6fda16e1ee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6fda16e1ee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6fda16e1ee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6fda16e1ee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6fda16e1ee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6fda16e1ee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6fda16e1ee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6fda16e1ee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6fda16e1ee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6fda16e1ee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6fda16e1ee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6fda16e1e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6fda16e1ee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6fda16e1e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6fda16e1ee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6fda16e1ee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6fda16e1ee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6fda16e1e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6fda16e1ee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6fda16e1e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fda16e1ee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fda16e1ee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6fda16e1ee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6fda16e1ee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6fda16e1ee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6fda16e1ee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6fda16e1ee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6fda16e1e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Project 1 - Redes neuronales</a:t>
            </a:r>
            <a:endParaRPr/>
          </a:p>
        </p:txBody>
      </p:sp>
      <p:sp>
        <p:nvSpPr>
          <p:cNvPr id="135" name="Google Shape;135;p13"/>
          <p:cNvSpPr txBox="1">
            <a:spLocks noGrp="1"/>
          </p:cNvSpPr>
          <p:nvPr>
            <p:ph type="subTitle" idx="1"/>
          </p:nvPr>
        </p:nvSpPr>
        <p:spPr>
          <a:xfrm>
            <a:off x="4850800" y="3429000"/>
            <a:ext cx="2299800" cy="112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500"/>
              <a:t>Barbe Victor	</a:t>
            </a:r>
            <a:endParaRPr sz="1500"/>
          </a:p>
          <a:p>
            <a:pPr marL="0" lvl="0" indent="0" algn="l" rtl="0">
              <a:spcBef>
                <a:spcPts val="0"/>
              </a:spcBef>
              <a:spcAft>
                <a:spcPts val="0"/>
              </a:spcAft>
              <a:buNone/>
            </a:pPr>
            <a:r>
              <a:rPr lang="fr" sz="1500"/>
              <a:t>Bregeon Antoine</a:t>
            </a:r>
            <a:endParaRPr sz="1500"/>
          </a:p>
          <a:p>
            <a:pPr marL="0" lvl="0" indent="0" algn="l" rtl="0">
              <a:spcBef>
                <a:spcPts val="0"/>
              </a:spcBef>
              <a:spcAft>
                <a:spcPts val="0"/>
              </a:spcAft>
              <a:buNone/>
            </a:pPr>
            <a:r>
              <a:rPr lang="fr" sz="1500"/>
              <a:t>Gaucher Pierre-louis</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Question 1 :</a:t>
            </a:r>
            <a:r>
              <a:rPr lang="fr" sz="2500"/>
              <a:t> </a:t>
            </a:r>
            <a:r>
              <a:rPr lang="fr" sz="2000">
                <a:latin typeface="Lato"/>
                <a:ea typeface="Lato"/>
                <a:cs typeface="Lato"/>
                <a:sym typeface="Lato"/>
              </a:rPr>
              <a:t>P(0 | I0 = i0  I1 = i1) </a:t>
            </a:r>
            <a:endParaRPr sz="3100"/>
          </a:p>
        </p:txBody>
      </p:sp>
      <p:sp>
        <p:nvSpPr>
          <p:cNvPr id="199" name="Google Shape;199;p22"/>
          <p:cNvSpPr txBox="1">
            <a:spLocks noGrp="1"/>
          </p:cNvSpPr>
          <p:nvPr>
            <p:ph type="body" idx="1"/>
          </p:nvPr>
        </p:nvSpPr>
        <p:spPr>
          <a:xfrm>
            <a:off x="1297513" y="120512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For the first question we want to compute the probability to get a certain value of quality output knowing both quality inputs. Now that we defined the functions and the variables, we will ask probT for the correct probability base on the information we have:</a:t>
            </a:r>
            <a:endParaRPr/>
          </a:p>
        </p:txBody>
      </p:sp>
      <p:pic>
        <p:nvPicPr>
          <p:cNvPr id="200" name="Google Shape;200;p22"/>
          <p:cNvPicPr preferRelativeResize="0"/>
          <p:nvPr/>
        </p:nvPicPr>
        <p:blipFill>
          <a:blip r:embed="rId3">
            <a:alphaModFix/>
          </a:blip>
          <a:stretch>
            <a:fillRect/>
          </a:stretch>
        </p:blipFill>
        <p:spPr>
          <a:xfrm>
            <a:off x="1393700" y="2043550"/>
            <a:ext cx="2710700" cy="296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Question 1 : </a:t>
            </a:r>
            <a:r>
              <a:rPr lang="fr" sz="2000">
                <a:latin typeface="Lato"/>
                <a:ea typeface="Lato"/>
                <a:cs typeface="Lato"/>
                <a:sym typeface="Lato"/>
              </a:rPr>
              <a:t>P(O | I0 = i0  I1 = i1) </a:t>
            </a:r>
            <a:endParaRPr/>
          </a:p>
        </p:txBody>
      </p:sp>
      <p:sp>
        <p:nvSpPr>
          <p:cNvPr id="206" name="Google Shape;206;p23"/>
          <p:cNvSpPr txBox="1">
            <a:spLocks noGrp="1"/>
          </p:cNvSpPr>
          <p:nvPr>
            <p:ph type="body" idx="1"/>
          </p:nvPr>
        </p:nvSpPr>
        <p:spPr>
          <a:xfrm>
            <a:off x="1297500" y="1116150"/>
            <a:ext cx="71400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Finally we can compute the probability of O, depending on the input for I0 and I1, and plot a graph:</a:t>
            </a:r>
            <a:endParaRPr/>
          </a:p>
        </p:txBody>
      </p:sp>
      <p:sp>
        <p:nvSpPr>
          <p:cNvPr id="207" name="Google Shape;207;p23"/>
          <p:cNvSpPr txBox="1"/>
          <p:nvPr/>
        </p:nvSpPr>
        <p:spPr>
          <a:xfrm>
            <a:off x="4362900" y="1630875"/>
            <a:ext cx="3128100" cy="1305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200"/>
              </a:spcAft>
              <a:buNone/>
            </a:pPr>
            <a:r>
              <a:rPr lang="fr" sz="1300">
                <a:solidFill>
                  <a:schemeClr val="lt1"/>
                </a:solidFill>
                <a:latin typeface="Lato"/>
                <a:ea typeface="Lato"/>
                <a:cs typeface="Lato"/>
                <a:sym typeface="Lato"/>
              </a:rPr>
              <a:t>For this case, the higher the quality input values are, the higher the probability of getting a good water output quality are. The graph shows the probability distribution of O.</a:t>
            </a:r>
            <a:endParaRPr>
              <a:latin typeface="Lato"/>
              <a:ea typeface="Lato"/>
              <a:cs typeface="Lato"/>
              <a:sym typeface="Lato"/>
            </a:endParaRPr>
          </a:p>
        </p:txBody>
      </p:sp>
      <p:pic>
        <p:nvPicPr>
          <p:cNvPr id="208" name="Google Shape;208;p23"/>
          <p:cNvPicPr preferRelativeResize="0"/>
          <p:nvPr/>
        </p:nvPicPr>
        <p:blipFill>
          <a:blip r:embed="rId3">
            <a:alphaModFix/>
          </a:blip>
          <a:stretch>
            <a:fillRect/>
          </a:stretch>
        </p:blipFill>
        <p:spPr>
          <a:xfrm>
            <a:off x="1389500" y="1475525"/>
            <a:ext cx="2744425" cy="3616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Question 2 : </a:t>
            </a:r>
            <a:r>
              <a:rPr lang="fr" dirty="0">
                <a:latin typeface="Lato"/>
                <a:ea typeface="Lato"/>
                <a:cs typeface="Lato"/>
                <a:sym typeface="Lato"/>
              </a:rPr>
              <a:t>P(H F | O=o I1 = i1)</a:t>
            </a:r>
            <a:endParaRPr dirty="0"/>
          </a:p>
        </p:txBody>
      </p:sp>
      <p:sp>
        <p:nvSpPr>
          <p:cNvPr id="214" name="Google Shape;214;p24"/>
          <p:cNvSpPr txBox="1">
            <a:spLocks noGrp="1"/>
          </p:cNvSpPr>
          <p:nvPr>
            <p:ph type="body" idx="1"/>
          </p:nvPr>
        </p:nvSpPr>
        <p:spPr>
          <a:xfrm>
            <a:off x="1297500" y="123302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err="1"/>
              <a:t>We</a:t>
            </a:r>
            <a:r>
              <a:rPr lang="fr" dirty="0"/>
              <a:t> </a:t>
            </a:r>
            <a:r>
              <a:rPr lang="fr" dirty="0" err="1"/>
              <a:t>want</a:t>
            </a:r>
            <a:r>
              <a:rPr lang="fr" dirty="0"/>
              <a:t> to </a:t>
            </a:r>
            <a:r>
              <a:rPr lang="fr" dirty="0" err="1"/>
              <a:t>compute</a:t>
            </a:r>
            <a:r>
              <a:rPr lang="fr" dirty="0"/>
              <a:t> the intersection of H (</a:t>
            </a:r>
            <a:r>
              <a:rPr lang="fr" dirty="0" err="1"/>
              <a:t>external</a:t>
            </a:r>
            <a:r>
              <a:rPr lang="fr" dirty="0"/>
              <a:t> conditions) and F (the </a:t>
            </a:r>
            <a:r>
              <a:rPr lang="fr" dirty="0" err="1"/>
              <a:t>efficiency</a:t>
            </a:r>
            <a:r>
              <a:rPr lang="fr" dirty="0"/>
              <a:t> of the system) </a:t>
            </a:r>
            <a:r>
              <a:rPr lang="fr" dirty="0" err="1"/>
              <a:t>knowing</a:t>
            </a:r>
            <a:r>
              <a:rPr lang="fr" dirty="0"/>
              <a:t> the output value and one of the </a:t>
            </a:r>
            <a:r>
              <a:rPr lang="fr" dirty="0" err="1"/>
              <a:t>quality</a:t>
            </a:r>
            <a:r>
              <a:rPr lang="fr" dirty="0"/>
              <a:t> of the input flows. </a:t>
            </a:r>
            <a:r>
              <a:rPr lang="fr" dirty="0" err="1"/>
              <a:t>Again</a:t>
            </a:r>
            <a:r>
              <a:rPr lang="fr" dirty="0"/>
              <a:t> </a:t>
            </a:r>
            <a:r>
              <a:rPr lang="fr" dirty="0" err="1"/>
              <a:t>we</a:t>
            </a:r>
            <a:r>
              <a:rPr lang="fr" dirty="0"/>
              <a:t> use the </a:t>
            </a:r>
            <a:r>
              <a:rPr lang="fr" dirty="0" err="1"/>
              <a:t>defined</a:t>
            </a:r>
            <a:r>
              <a:rPr lang="fr" dirty="0"/>
              <a:t> </a:t>
            </a:r>
            <a:r>
              <a:rPr lang="fr" dirty="0" err="1"/>
              <a:t>functions</a:t>
            </a:r>
            <a:r>
              <a:rPr lang="fr" dirty="0"/>
              <a:t> and </a:t>
            </a:r>
            <a:r>
              <a:rPr lang="fr" dirty="0" err="1"/>
              <a:t>ask</a:t>
            </a:r>
            <a:r>
              <a:rPr lang="fr" dirty="0"/>
              <a:t> </a:t>
            </a:r>
            <a:r>
              <a:rPr lang="fr" dirty="0" err="1"/>
              <a:t>probT</a:t>
            </a:r>
            <a:r>
              <a:rPr lang="fr" dirty="0"/>
              <a:t>:</a:t>
            </a:r>
            <a:endParaRPr dirty="0"/>
          </a:p>
          <a:p>
            <a:pPr marL="0" lvl="0" indent="0" algn="l" rtl="0">
              <a:spcBef>
                <a:spcPts val="1200"/>
              </a:spcBef>
              <a:spcAft>
                <a:spcPts val="1200"/>
              </a:spcAft>
              <a:buNone/>
            </a:pPr>
            <a:endParaRPr dirty="0"/>
          </a:p>
        </p:txBody>
      </p:sp>
      <p:pic>
        <p:nvPicPr>
          <p:cNvPr id="215" name="Google Shape;215;p24"/>
          <p:cNvPicPr preferRelativeResize="0"/>
          <p:nvPr/>
        </p:nvPicPr>
        <p:blipFill>
          <a:blip r:embed="rId3">
            <a:alphaModFix/>
          </a:blip>
          <a:stretch>
            <a:fillRect/>
          </a:stretch>
        </p:blipFill>
        <p:spPr>
          <a:xfrm>
            <a:off x="1382000" y="2161575"/>
            <a:ext cx="3287000" cy="274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Question 2 : </a:t>
            </a:r>
            <a:r>
              <a:rPr lang="fr">
                <a:latin typeface="Lato"/>
                <a:ea typeface="Lato"/>
                <a:cs typeface="Lato"/>
                <a:sym typeface="Lato"/>
              </a:rPr>
              <a:t>P(H F | O=o I1 = i1)</a:t>
            </a:r>
            <a:endParaRPr/>
          </a:p>
        </p:txBody>
      </p:sp>
      <p:sp>
        <p:nvSpPr>
          <p:cNvPr id="221" name="Google Shape;221;p25"/>
          <p:cNvSpPr txBox="1">
            <a:spLocks noGrp="1"/>
          </p:cNvSpPr>
          <p:nvPr>
            <p:ph type="body" idx="1"/>
          </p:nvPr>
        </p:nvSpPr>
        <p:spPr>
          <a:xfrm>
            <a:off x="1297500" y="123302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For question 2 we get the following output for H F:</a:t>
            </a:r>
            <a:endParaRPr/>
          </a:p>
          <a:p>
            <a:pPr marL="0" lvl="0" indent="0" algn="l" rtl="0">
              <a:spcBef>
                <a:spcPts val="1200"/>
              </a:spcBef>
              <a:spcAft>
                <a:spcPts val="1200"/>
              </a:spcAft>
              <a:buNone/>
            </a:pPr>
            <a:endParaRPr/>
          </a:p>
        </p:txBody>
      </p:sp>
      <p:pic>
        <p:nvPicPr>
          <p:cNvPr id="222" name="Google Shape;222;p25"/>
          <p:cNvPicPr preferRelativeResize="0"/>
          <p:nvPr/>
        </p:nvPicPr>
        <p:blipFill>
          <a:blip r:embed="rId3">
            <a:alphaModFix/>
          </a:blip>
          <a:stretch>
            <a:fillRect/>
          </a:stretch>
        </p:blipFill>
        <p:spPr>
          <a:xfrm>
            <a:off x="1409028" y="1618675"/>
            <a:ext cx="1356825" cy="3413300"/>
          </a:xfrm>
          <a:prstGeom prst="rect">
            <a:avLst/>
          </a:prstGeom>
          <a:noFill/>
          <a:ln>
            <a:noFill/>
          </a:ln>
        </p:spPr>
      </p:pic>
      <p:sp>
        <p:nvSpPr>
          <p:cNvPr id="223" name="Google Shape;223;p25"/>
          <p:cNvSpPr txBox="1"/>
          <p:nvPr/>
        </p:nvSpPr>
        <p:spPr>
          <a:xfrm>
            <a:off x="3059550" y="1804050"/>
            <a:ext cx="3024900" cy="153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300">
                <a:solidFill>
                  <a:schemeClr val="lt1"/>
                </a:solidFill>
                <a:latin typeface="Lato"/>
                <a:ea typeface="Lato"/>
                <a:cs typeface="Lato"/>
                <a:sym typeface="Lato"/>
              </a:rPr>
              <a:t>Here, since H represents the perturbation of the system and F the efficiency, if we get a good water output and a bad water input as an example, we will most likely have a good F value and a low perturbation as an example.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Question 3 :</a:t>
            </a:r>
            <a:r>
              <a:rPr lang="fr" sz="3000"/>
              <a:t> </a:t>
            </a:r>
            <a:r>
              <a:rPr lang="fr">
                <a:latin typeface="Lato"/>
                <a:ea typeface="Lato"/>
                <a:cs typeface="Lato"/>
                <a:sym typeface="Lato"/>
              </a:rPr>
              <a:t>P(I0 | O = o  I1 = i1)</a:t>
            </a:r>
            <a:endParaRPr/>
          </a:p>
        </p:txBody>
      </p:sp>
      <p:sp>
        <p:nvSpPr>
          <p:cNvPr id="229" name="Google Shape;229;p26"/>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We want to compute the probability distribution of the first input flow quality knowing the output flow quality and the quality of the other water input flow.  </a:t>
            </a:r>
            <a:endParaRPr/>
          </a:p>
        </p:txBody>
      </p:sp>
      <p:pic>
        <p:nvPicPr>
          <p:cNvPr id="230" name="Google Shape;230;p26"/>
          <p:cNvPicPr preferRelativeResize="0"/>
          <p:nvPr/>
        </p:nvPicPr>
        <p:blipFill>
          <a:blip r:embed="rId3">
            <a:alphaModFix/>
          </a:blip>
          <a:stretch>
            <a:fillRect/>
          </a:stretch>
        </p:blipFill>
        <p:spPr>
          <a:xfrm>
            <a:off x="1402476" y="1963850"/>
            <a:ext cx="2837025" cy="3097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Question 3 :</a:t>
            </a:r>
            <a:r>
              <a:rPr lang="fr" sz="3000"/>
              <a:t> </a:t>
            </a:r>
            <a:r>
              <a:rPr lang="fr">
                <a:latin typeface="Lato"/>
                <a:ea typeface="Lato"/>
                <a:cs typeface="Lato"/>
                <a:sym typeface="Lato"/>
              </a:rPr>
              <a:t>P(I0 | O = o  I1 = i1)</a:t>
            </a:r>
            <a:endParaRPr/>
          </a:p>
        </p:txBody>
      </p:sp>
      <p:sp>
        <p:nvSpPr>
          <p:cNvPr id="236" name="Google Shape;236;p27"/>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We get the following output for I0, and we plot a graph of the probability distribution of I0</a:t>
            </a:r>
            <a:endParaRPr/>
          </a:p>
        </p:txBody>
      </p:sp>
      <p:sp>
        <p:nvSpPr>
          <p:cNvPr id="237" name="Google Shape;237;p27"/>
          <p:cNvSpPr txBox="1"/>
          <p:nvPr/>
        </p:nvSpPr>
        <p:spPr>
          <a:xfrm>
            <a:off x="4112025" y="2049050"/>
            <a:ext cx="3707700" cy="845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300">
                <a:solidFill>
                  <a:schemeClr val="lt1"/>
                </a:solidFill>
                <a:latin typeface="Lato"/>
                <a:ea typeface="Lato"/>
                <a:cs typeface="Lato"/>
                <a:sym typeface="Lato"/>
              </a:rPr>
              <a:t>Here the higher the output value is and the lower the second output value is, the higher the value of IO will be distributed</a:t>
            </a:r>
            <a:endParaRPr>
              <a:latin typeface="Lato"/>
              <a:ea typeface="Lato"/>
              <a:cs typeface="Lato"/>
              <a:sym typeface="Lato"/>
            </a:endParaRPr>
          </a:p>
        </p:txBody>
      </p:sp>
      <p:pic>
        <p:nvPicPr>
          <p:cNvPr id="238" name="Google Shape;238;p27"/>
          <p:cNvPicPr preferRelativeResize="0"/>
          <p:nvPr/>
        </p:nvPicPr>
        <p:blipFill>
          <a:blip r:embed="rId3">
            <a:alphaModFix/>
          </a:blip>
          <a:stretch>
            <a:fillRect/>
          </a:stretch>
        </p:blipFill>
        <p:spPr>
          <a:xfrm>
            <a:off x="1361200" y="1543200"/>
            <a:ext cx="2350300" cy="337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Question 4 : </a:t>
            </a:r>
            <a:r>
              <a:rPr lang="fr" sz="1900">
                <a:latin typeface="Lato"/>
                <a:ea typeface="Lato"/>
                <a:cs typeface="Lato"/>
                <a:sym typeface="Lato"/>
              </a:rPr>
              <a:t>P(O | C = c I0 = i0  I1 = i0) </a:t>
            </a:r>
            <a:endParaRPr/>
          </a:p>
        </p:txBody>
      </p:sp>
      <p:sp>
        <p:nvSpPr>
          <p:cNvPr id="244" name="Google Shape;244;p28"/>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We want to compute the probability distribution of the water output knowing the controller value, and that both water inputs have the same quality: </a:t>
            </a:r>
            <a:endParaRPr/>
          </a:p>
        </p:txBody>
      </p:sp>
      <p:pic>
        <p:nvPicPr>
          <p:cNvPr id="245" name="Google Shape;245;p28"/>
          <p:cNvPicPr preferRelativeResize="0"/>
          <p:nvPr/>
        </p:nvPicPr>
        <p:blipFill>
          <a:blip r:embed="rId3">
            <a:alphaModFix/>
          </a:blip>
          <a:stretch>
            <a:fillRect/>
          </a:stretch>
        </p:blipFill>
        <p:spPr>
          <a:xfrm>
            <a:off x="1429375" y="1963875"/>
            <a:ext cx="3040450" cy="3002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Question 4 : </a:t>
            </a:r>
            <a:r>
              <a:rPr lang="fr" sz="1900">
                <a:latin typeface="Lato"/>
                <a:ea typeface="Lato"/>
                <a:cs typeface="Lato"/>
                <a:sym typeface="Lato"/>
              </a:rPr>
              <a:t>P(O | C = c I0 = i0  I1 = i0) </a:t>
            </a:r>
            <a:endParaRPr/>
          </a:p>
        </p:txBody>
      </p:sp>
      <p:sp>
        <p:nvSpPr>
          <p:cNvPr id="251" name="Google Shape;251;p29"/>
          <p:cNvSpPr txBox="1">
            <a:spLocks noGrp="1"/>
          </p:cNvSpPr>
          <p:nvPr>
            <p:ph type="body" idx="1"/>
          </p:nvPr>
        </p:nvSpPr>
        <p:spPr>
          <a:xfrm>
            <a:off x="1297500" y="103767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err="1"/>
              <a:t>We</a:t>
            </a:r>
            <a:r>
              <a:rPr lang="fr" dirty="0"/>
              <a:t> </a:t>
            </a:r>
            <a:r>
              <a:rPr lang="fr" dirty="0" err="1"/>
              <a:t>want</a:t>
            </a:r>
            <a:r>
              <a:rPr lang="fr" dirty="0"/>
              <a:t> to know the </a:t>
            </a:r>
            <a:r>
              <a:rPr lang="fr" dirty="0" err="1"/>
              <a:t>quality</a:t>
            </a:r>
            <a:r>
              <a:rPr lang="fr" dirty="0"/>
              <a:t> output </a:t>
            </a:r>
            <a:r>
              <a:rPr lang="fr" dirty="0" err="1"/>
              <a:t>knowing</a:t>
            </a:r>
            <a:r>
              <a:rPr lang="fr" dirty="0"/>
              <a:t> the value of the </a:t>
            </a:r>
            <a:r>
              <a:rPr lang="fr" dirty="0" err="1"/>
              <a:t>controler</a:t>
            </a:r>
            <a:r>
              <a:rPr lang="fr" dirty="0"/>
              <a:t> and the </a:t>
            </a:r>
            <a:r>
              <a:rPr lang="fr" dirty="0" err="1"/>
              <a:t>quality</a:t>
            </a:r>
            <a:r>
              <a:rPr lang="fr" dirty="0"/>
              <a:t> of the inputs. </a:t>
            </a:r>
            <a:r>
              <a:rPr lang="fr" dirty="0" err="1"/>
              <a:t>We</a:t>
            </a:r>
            <a:r>
              <a:rPr lang="fr"/>
              <a:t> get</a:t>
            </a:r>
            <a:r>
              <a:rPr lang="fr" dirty="0"/>
              <a:t> the </a:t>
            </a:r>
            <a:r>
              <a:rPr lang="fr" dirty="0" err="1"/>
              <a:t>following</a:t>
            </a:r>
            <a:r>
              <a:rPr lang="fr" dirty="0"/>
              <a:t> output, and </a:t>
            </a:r>
            <a:r>
              <a:rPr lang="fr" dirty="0" err="1"/>
              <a:t>this</a:t>
            </a:r>
            <a:r>
              <a:rPr lang="fr" dirty="0"/>
              <a:t> graph for the </a:t>
            </a:r>
            <a:r>
              <a:rPr lang="fr" dirty="0" err="1"/>
              <a:t>probability</a:t>
            </a:r>
            <a:r>
              <a:rPr lang="fr" dirty="0"/>
              <a:t> distribution:</a:t>
            </a:r>
            <a:endParaRPr dirty="0"/>
          </a:p>
          <a:p>
            <a:pPr marL="0" lvl="0" indent="0" algn="l" rtl="0">
              <a:spcBef>
                <a:spcPts val="1200"/>
              </a:spcBef>
              <a:spcAft>
                <a:spcPts val="1200"/>
              </a:spcAft>
              <a:buNone/>
            </a:pPr>
            <a:endParaRPr dirty="0"/>
          </a:p>
        </p:txBody>
      </p:sp>
      <p:pic>
        <p:nvPicPr>
          <p:cNvPr id="252" name="Google Shape;252;p29"/>
          <p:cNvPicPr preferRelativeResize="0"/>
          <p:nvPr/>
        </p:nvPicPr>
        <p:blipFill>
          <a:blip r:embed="rId3">
            <a:alphaModFix/>
          </a:blip>
          <a:stretch>
            <a:fillRect/>
          </a:stretch>
        </p:blipFill>
        <p:spPr>
          <a:xfrm>
            <a:off x="1379913" y="1704109"/>
            <a:ext cx="2495887" cy="32921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Conclusion</a:t>
            </a:r>
            <a:endParaRPr/>
          </a:p>
        </p:txBody>
      </p:sp>
      <p:sp>
        <p:nvSpPr>
          <p:cNvPr id="258" name="Google Shape;258;p30"/>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fr"/>
              <a:t>To conclude, we could create a program using Probt that is capable of computing the probability distribution of a variable knowing other factors and using uniform distribution for unknown variables.</a:t>
            </a:r>
            <a:endParaRPr/>
          </a:p>
          <a:p>
            <a:pPr marL="0" lvl="0" indent="0" algn="just" rtl="0">
              <a:spcBef>
                <a:spcPts val="1200"/>
              </a:spcBef>
              <a:spcAft>
                <a:spcPts val="1200"/>
              </a:spcAft>
              <a:buNone/>
            </a:pPr>
            <a:r>
              <a:rPr lang="fr"/>
              <a:t>We can get the probability distribution of one of the parameters of the water treatment unit, depending on fixed values of some variables.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Presentation of the subject</a:t>
            </a:r>
            <a:endParaRPr/>
          </a:p>
        </p:txBody>
      </p:sp>
      <p:sp>
        <p:nvSpPr>
          <p:cNvPr id="141" name="Google Shape;141;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We will take a look at a water treatment unit, with the goal of predicting some probabilities we will define using Probt</a:t>
            </a:r>
            <a:endParaRPr/>
          </a:p>
          <a:p>
            <a:pPr marL="0" lvl="0" indent="0" algn="l" rtl="0">
              <a:spcBef>
                <a:spcPts val="1200"/>
              </a:spcBef>
              <a:spcAft>
                <a:spcPts val="0"/>
              </a:spcAft>
              <a:buNone/>
            </a:pPr>
            <a:r>
              <a:rPr lang="fr"/>
              <a:t>The model we will study can be schematized as so:</a:t>
            </a:r>
            <a:endParaRPr/>
          </a:p>
          <a:p>
            <a:pPr marL="0" lvl="0" indent="0" algn="l" rtl="0">
              <a:spcBef>
                <a:spcPts val="1200"/>
              </a:spcBef>
              <a:spcAft>
                <a:spcPts val="1200"/>
              </a:spcAft>
              <a:buNone/>
            </a:pPr>
            <a:endParaRPr/>
          </a:p>
        </p:txBody>
      </p:sp>
      <p:pic>
        <p:nvPicPr>
          <p:cNvPr id="142" name="Google Shape;142;p14"/>
          <p:cNvPicPr preferRelativeResize="0"/>
          <p:nvPr/>
        </p:nvPicPr>
        <p:blipFill>
          <a:blip r:embed="rId3">
            <a:alphaModFix/>
          </a:blip>
          <a:stretch>
            <a:fillRect/>
          </a:stretch>
        </p:blipFill>
        <p:spPr>
          <a:xfrm>
            <a:off x="1372100" y="2383575"/>
            <a:ext cx="3827149" cy="1948361"/>
          </a:xfrm>
          <a:prstGeom prst="rect">
            <a:avLst/>
          </a:prstGeom>
          <a:noFill/>
          <a:ln>
            <a:noFill/>
          </a:ln>
        </p:spPr>
      </p:pic>
      <p:sp>
        <p:nvSpPr>
          <p:cNvPr id="143" name="Google Shape;143;p14"/>
          <p:cNvSpPr txBox="1"/>
          <p:nvPr/>
        </p:nvSpPr>
        <p:spPr>
          <a:xfrm>
            <a:off x="5199250" y="2313875"/>
            <a:ext cx="3470700" cy="252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100">
                <a:solidFill>
                  <a:schemeClr val="lt1"/>
                </a:solidFill>
                <a:latin typeface="Lato"/>
                <a:ea typeface="Lato"/>
                <a:cs typeface="Lato"/>
                <a:sym typeface="Lato"/>
              </a:rPr>
              <a:t>I0 and I1 represent the quality value of two different input water streams, O is the output quality</a:t>
            </a:r>
            <a:endParaRPr sz="1100">
              <a:solidFill>
                <a:schemeClr val="lt1"/>
              </a:solidFill>
              <a:latin typeface="Lato"/>
              <a:ea typeface="Lato"/>
              <a:cs typeface="Lato"/>
              <a:sym typeface="Lato"/>
            </a:endParaRPr>
          </a:p>
          <a:p>
            <a:pPr marL="0" lvl="0" indent="0" algn="l" rtl="0">
              <a:lnSpc>
                <a:spcPct val="115000"/>
              </a:lnSpc>
              <a:spcBef>
                <a:spcPts val="1200"/>
              </a:spcBef>
              <a:spcAft>
                <a:spcPts val="0"/>
              </a:spcAft>
              <a:buNone/>
            </a:pPr>
            <a:r>
              <a:rPr lang="fr" sz="1100">
                <a:solidFill>
                  <a:schemeClr val="lt1"/>
                </a:solidFill>
                <a:latin typeface="Lato"/>
                <a:ea typeface="Lato"/>
                <a:cs typeface="Lato"/>
                <a:sym typeface="Lato"/>
              </a:rPr>
              <a:t>H is an external is an unknown external factor that may perturb the unit (external pressure, humidity …)</a:t>
            </a:r>
            <a:endParaRPr sz="1100">
              <a:solidFill>
                <a:schemeClr val="lt1"/>
              </a:solidFill>
              <a:latin typeface="Lato"/>
              <a:ea typeface="Lato"/>
              <a:cs typeface="Lato"/>
              <a:sym typeface="Lato"/>
            </a:endParaRPr>
          </a:p>
          <a:p>
            <a:pPr marL="0" lvl="0" indent="0" algn="l" rtl="0">
              <a:lnSpc>
                <a:spcPct val="115000"/>
              </a:lnSpc>
              <a:spcBef>
                <a:spcPts val="1200"/>
              </a:spcBef>
              <a:spcAft>
                <a:spcPts val="0"/>
              </a:spcAft>
              <a:buNone/>
            </a:pPr>
            <a:r>
              <a:rPr lang="fr" sz="1100">
                <a:solidFill>
                  <a:schemeClr val="lt1"/>
                </a:solidFill>
                <a:latin typeface="Lato"/>
                <a:ea typeface="Lato"/>
                <a:cs typeface="Lato"/>
                <a:sym typeface="Lato"/>
              </a:rPr>
              <a:t>S in a sensor that helps to predict the unknown value of F, which is the efficiency of the unit</a:t>
            </a:r>
            <a:endParaRPr sz="1100">
              <a:solidFill>
                <a:schemeClr val="lt1"/>
              </a:solidFill>
              <a:latin typeface="Lato"/>
              <a:ea typeface="Lato"/>
              <a:cs typeface="Lato"/>
              <a:sym typeface="Lato"/>
            </a:endParaRPr>
          </a:p>
          <a:p>
            <a:pPr marL="0" lvl="0" indent="0" algn="l" rtl="0">
              <a:lnSpc>
                <a:spcPct val="115000"/>
              </a:lnSpc>
              <a:spcBef>
                <a:spcPts val="1200"/>
              </a:spcBef>
              <a:spcAft>
                <a:spcPts val="0"/>
              </a:spcAft>
              <a:buNone/>
            </a:pPr>
            <a:r>
              <a:rPr lang="fr" sz="1100">
                <a:solidFill>
                  <a:schemeClr val="lt1"/>
                </a:solidFill>
                <a:latin typeface="Lato"/>
                <a:ea typeface="Lato"/>
                <a:cs typeface="Lato"/>
                <a:sym typeface="Lato"/>
              </a:rPr>
              <a:t>C is a controller used to regulate and optimize O (the quality of the output flow of water)</a:t>
            </a:r>
            <a:endParaRPr sz="1100">
              <a:solidFill>
                <a:schemeClr val="lt1"/>
              </a:solidFill>
              <a:latin typeface="Lato"/>
              <a:ea typeface="Lato"/>
              <a:cs typeface="Lato"/>
              <a:sym typeface="Lato"/>
            </a:endParaRPr>
          </a:p>
          <a:p>
            <a:pPr marL="0" lvl="0" indent="0" algn="l" rtl="0">
              <a:lnSpc>
                <a:spcPct val="115000"/>
              </a:lnSpc>
              <a:spcBef>
                <a:spcPts val="1200"/>
              </a:spcBef>
              <a:spcAft>
                <a:spcPts val="1200"/>
              </a:spcAft>
              <a:buNone/>
            </a:pPr>
            <a:endParaRPr sz="11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Presentation of the variables</a:t>
            </a:r>
            <a:endParaRPr/>
          </a:p>
        </p:txBody>
      </p:sp>
      <p:sp>
        <p:nvSpPr>
          <p:cNvPr id="149" name="Google Shape;149;p15"/>
          <p:cNvSpPr txBox="1">
            <a:spLocks noGrp="1"/>
          </p:cNvSpPr>
          <p:nvPr>
            <p:ph type="body" idx="1"/>
          </p:nvPr>
        </p:nvSpPr>
        <p:spPr>
          <a:xfrm>
            <a:off x="1297500" y="12051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Each of the variables described previously can take an integer value between 0 and 10, 0 being the worst value (bad quality for the water input as an example), and 10 the best.</a:t>
            </a:r>
            <a:endParaRPr/>
          </a:p>
          <a:p>
            <a:pPr marL="0" lvl="0" indent="0" algn="l" rtl="0">
              <a:spcBef>
                <a:spcPts val="1200"/>
              </a:spcBef>
              <a:spcAft>
                <a:spcPts val="0"/>
              </a:spcAft>
              <a:buNone/>
            </a:pPr>
            <a:r>
              <a:rPr lang="fr"/>
              <a:t>Here is the function allowing to compute the quality of the water output O value knowing other variables (O* is the maximum value of O (quality output) that can be reached when the systems works perfectly:</a:t>
            </a:r>
            <a:endParaRPr/>
          </a:p>
          <a:p>
            <a:pPr marL="0" lvl="0" indent="0" algn="l" rtl="0">
              <a:spcBef>
                <a:spcPts val="1200"/>
              </a:spcBef>
              <a:spcAft>
                <a:spcPts val="1200"/>
              </a:spcAft>
              <a:buNone/>
            </a:pPr>
            <a:endParaRPr/>
          </a:p>
        </p:txBody>
      </p:sp>
      <p:pic>
        <p:nvPicPr>
          <p:cNvPr id="150" name="Google Shape;150;p15"/>
          <p:cNvPicPr preferRelativeResize="0"/>
          <p:nvPr/>
        </p:nvPicPr>
        <p:blipFill>
          <a:blip r:embed="rId3">
            <a:alphaModFix/>
          </a:blip>
          <a:stretch>
            <a:fillRect/>
          </a:stretch>
        </p:blipFill>
        <p:spPr>
          <a:xfrm>
            <a:off x="1411800" y="2699225"/>
            <a:ext cx="3818100" cy="1870100"/>
          </a:xfrm>
          <a:prstGeom prst="rect">
            <a:avLst/>
          </a:prstGeom>
          <a:noFill/>
          <a:ln>
            <a:noFill/>
          </a:ln>
        </p:spPr>
      </p:pic>
      <p:pic>
        <p:nvPicPr>
          <p:cNvPr id="151" name="Google Shape;151;p15"/>
          <p:cNvPicPr preferRelativeResize="0"/>
          <p:nvPr/>
        </p:nvPicPr>
        <p:blipFill>
          <a:blip r:embed="rId4">
            <a:alphaModFix/>
          </a:blip>
          <a:stretch>
            <a:fillRect/>
          </a:stretch>
        </p:blipFill>
        <p:spPr>
          <a:xfrm>
            <a:off x="5377483" y="2699223"/>
            <a:ext cx="2809390" cy="914100"/>
          </a:xfrm>
          <a:prstGeom prst="rect">
            <a:avLst/>
          </a:prstGeom>
          <a:noFill/>
          <a:ln>
            <a:noFill/>
          </a:ln>
        </p:spPr>
      </p:pic>
      <p:pic>
        <p:nvPicPr>
          <p:cNvPr id="152" name="Google Shape;152;p15"/>
          <p:cNvPicPr preferRelativeResize="0"/>
          <p:nvPr/>
        </p:nvPicPr>
        <p:blipFill>
          <a:blip r:embed="rId5">
            <a:alphaModFix/>
          </a:blip>
          <a:stretch>
            <a:fillRect/>
          </a:stretch>
        </p:blipFill>
        <p:spPr>
          <a:xfrm>
            <a:off x="5377475" y="3697150"/>
            <a:ext cx="2809400" cy="8201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Presentation of the questions</a:t>
            </a:r>
            <a:endParaRPr/>
          </a:p>
        </p:txBody>
      </p:sp>
      <p:sp>
        <p:nvSpPr>
          <p:cNvPr id="158" name="Google Shape;158;p16"/>
          <p:cNvSpPr txBox="1">
            <a:spLocks noGrp="1"/>
          </p:cNvSpPr>
          <p:nvPr>
            <p:ph type="body" idx="1"/>
          </p:nvPr>
        </p:nvSpPr>
        <p:spPr>
          <a:xfrm>
            <a:off x="1297500" y="1307850"/>
            <a:ext cx="7038900" cy="3278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fr"/>
              <a:t>We will be computing  the following probabilities:</a:t>
            </a:r>
            <a:endParaRPr/>
          </a:p>
          <a:p>
            <a:pPr marL="0" lvl="0" indent="0" algn="just" rtl="0">
              <a:spcBef>
                <a:spcPts val="1200"/>
              </a:spcBef>
              <a:spcAft>
                <a:spcPts val="0"/>
              </a:spcAft>
              <a:buNone/>
            </a:pPr>
            <a:r>
              <a:rPr lang="fr"/>
              <a:t>P(0 | I0 = i0  I1 = i1) : The distribution of the quality of the water output knowing the specific value of the quality of the  inputs flows</a:t>
            </a:r>
            <a:endParaRPr/>
          </a:p>
          <a:p>
            <a:pPr marL="0" lvl="0" indent="0" algn="just" rtl="0">
              <a:spcBef>
                <a:spcPts val="1200"/>
              </a:spcBef>
              <a:spcAft>
                <a:spcPts val="0"/>
              </a:spcAft>
              <a:buNone/>
            </a:pPr>
            <a:r>
              <a:rPr lang="fr"/>
              <a:t>P(H F | O=o I1 = i1): The distribution of H F( the efficiency of the box and the outside conditions) knowing the quality value of the flow output and the quality of the first input</a:t>
            </a:r>
            <a:endParaRPr/>
          </a:p>
          <a:p>
            <a:pPr marL="0" lvl="0" indent="0" algn="just" rtl="0">
              <a:spcBef>
                <a:spcPts val="1200"/>
              </a:spcBef>
              <a:spcAft>
                <a:spcPts val="0"/>
              </a:spcAft>
              <a:buNone/>
            </a:pPr>
            <a:r>
              <a:rPr lang="fr"/>
              <a:t>P(I0 | O = o  I1 = i1):  The distribution of the quality of the first water input knowing the quality value of the output flow and the quality of the  second water input.</a:t>
            </a:r>
            <a:endParaRPr/>
          </a:p>
          <a:p>
            <a:pPr marL="0" lvl="0" indent="0" algn="just" rtl="0">
              <a:spcBef>
                <a:spcPts val="1200"/>
              </a:spcBef>
              <a:spcAft>
                <a:spcPts val="1200"/>
              </a:spcAft>
              <a:buNone/>
            </a:pPr>
            <a:r>
              <a:rPr lang="fr"/>
              <a:t>P(O | C = c I0 = i0  I1 = i0) : The distribution of O (the quality of the output) knowing the the value of the controller and that we have the same value for both input flows.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Definition of the problem</a:t>
            </a:r>
            <a:endParaRPr/>
          </a:p>
        </p:txBody>
      </p:sp>
      <p:sp>
        <p:nvSpPr>
          <p:cNvPr id="164" name="Google Shape;164;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To work on the problem, we will first define the type of variable (here integer values between 0 and 10). Then we will create a variable for each of the parameters of the problem.</a:t>
            </a:r>
            <a:endParaRPr/>
          </a:p>
          <a:p>
            <a:pPr marL="0" lvl="0" indent="0" algn="l" rtl="0">
              <a:spcBef>
                <a:spcPts val="1200"/>
              </a:spcBef>
              <a:spcAft>
                <a:spcPts val="0"/>
              </a:spcAft>
              <a:buNone/>
            </a:pPr>
            <a:r>
              <a:rPr lang="fr"/>
              <a:t>Then we will define the function we use to compute the water output, which was described above using alpha. It will take in parameter all the parameters in the system to compute the output flow</a:t>
            </a:r>
            <a:endParaRPr/>
          </a:p>
          <a:p>
            <a:pPr marL="0" lvl="0" indent="0" algn="l" rtl="0">
              <a:spcBef>
                <a:spcPts val="1200"/>
              </a:spcBef>
              <a:spcAft>
                <a:spcPts val="1200"/>
              </a:spcAft>
              <a:buNone/>
            </a:pPr>
            <a:r>
              <a:rPr lang="fr"/>
              <a:t>After that we will define the joint distribution which will take all the parameters of the system. The unknown variables will be defined as uniform laws between 0 and 10, and depending on the question the user will enter the known values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Presentation of the variables</a:t>
            </a:r>
            <a:endParaRPr/>
          </a:p>
        </p:txBody>
      </p:sp>
      <p:sp>
        <p:nvSpPr>
          <p:cNvPr id="170" name="Google Shape;170;p18"/>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First we define the type of the variables, here integers between 0 and 10. Then we can define the different variables that will be used in this project:</a:t>
            </a:r>
            <a:endParaRPr/>
          </a:p>
        </p:txBody>
      </p:sp>
      <p:pic>
        <p:nvPicPr>
          <p:cNvPr id="171" name="Google Shape;171;p18"/>
          <p:cNvPicPr preferRelativeResize="0"/>
          <p:nvPr/>
        </p:nvPicPr>
        <p:blipFill>
          <a:blip r:embed="rId3">
            <a:alphaModFix/>
          </a:blip>
          <a:stretch>
            <a:fillRect/>
          </a:stretch>
        </p:blipFill>
        <p:spPr>
          <a:xfrm>
            <a:off x="1391938" y="2096788"/>
            <a:ext cx="6505575" cy="246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Definition of the system using a function</a:t>
            </a:r>
            <a:endParaRPr/>
          </a:p>
        </p:txBody>
      </p:sp>
      <p:sp>
        <p:nvSpPr>
          <p:cNvPr id="177" name="Google Shape;177;p19"/>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fr"/>
              <a:t>To compute different probabilities, we will need to define our system. Here is the function that we will use to compute different output. It takes the treatment information (water input, external conditions, the controller value and the efficiency of the unit) to output the quality of the output water flow</a:t>
            </a:r>
            <a:endParaRPr/>
          </a:p>
        </p:txBody>
      </p:sp>
      <p:pic>
        <p:nvPicPr>
          <p:cNvPr id="178" name="Google Shape;178;p19"/>
          <p:cNvPicPr preferRelativeResize="0"/>
          <p:nvPr/>
        </p:nvPicPr>
        <p:blipFill>
          <a:blip r:embed="rId3">
            <a:alphaModFix/>
          </a:blip>
          <a:stretch>
            <a:fillRect/>
          </a:stretch>
        </p:blipFill>
        <p:spPr>
          <a:xfrm>
            <a:off x="1370225" y="2232975"/>
            <a:ext cx="6966176" cy="26134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Defining unknown variables</a:t>
            </a:r>
            <a:endParaRPr/>
          </a:p>
        </p:txBody>
      </p:sp>
      <p:sp>
        <p:nvSpPr>
          <p:cNvPr id="184" name="Google Shape;184;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For each question, the variables that we don’t know the value of will be described using a uniform law. The rest of the variables will indeed be using the user’s input to get the the probability </a:t>
            </a:r>
            <a:endParaRPr/>
          </a:p>
        </p:txBody>
      </p:sp>
      <p:pic>
        <p:nvPicPr>
          <p:cNvPr id="185" name="Google Shape;185;p20"/>
          <p:cNvPicPr preferRelativeResize="0"/>
          <p:nvPr/>
        </p:nvPicPr>
        <p:blipFill>
          <a:blip r:embed="rId3">
            <a:alphaModFix/>
          </a:blip>
          <a:stretch>
            <a:fillRect/>
          </a:stretch>
        </p:blipFill>
        <p:spPr>
          <a:xfrm>
            <a:off x="1393902" y="2383800"/>
            <a:ext cx="4432600" cy="180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Defining the links between variables</a:t>
            </a:r>
            <a:endParaRPr/>
          </a:p>
        </p:txBody>
      </p:sp>
      <p:sp>
        <p:nvSpPr>
          <p:cNvPr id="191" name="Google Shape;191;p21"/>
          <p:cNvSpPr txBox="1">
            <a:spLocks noGrp="1"/>
          </p:cNvSpPr>
          <p:nvPr>
            <p:ph type="body" idx="1"/>
          </p:nvPr>
        </p:nvSpPr>
        <p:spPr>
          <a:xfrm>
            <a:off x="1297500" y="1191175"/>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fr"/>
              <a:t>Here we define the link between variables. We can associate our variables with plVariableConjunction, we then associate the variables with the function and the output using plPythonExternalFunction, and create the probability function using plCndDeterministic. After that, we can define our joint distribution:</a:t>
            </a:r>
            <a:endParaRPr/>
          </a:p>
        </p:txBody>
      </p:sp>
      <p:pic>
        <p:nvPicPr>
          <p:cNvPr id="192" name="Google Shape;192;p21"/>
          <p:cNvPicPr preferRelativeResize="0"/>
          <p:nvPr/>
        </p:nvPicPr>
        <p:blipFill>
          <a:blip r:embed="rId3">
            <a:alphaModFix/>
          </a:blip>
          <a:stretch>
            <a:fillRect/>
          </a:stretch>
        </p:blipFill>
        <p:spPr>
          <a:xfrm>
            <a:off x="1401500" y="2235975"/>
            <a:ext cx="6934900" cy="1399874"/>
          </a:xfrm>
          <a:prstGeom prst="rect">
            <a:avLst/>
          </a:prstGeom>
          <a:noFill/>
          <a:ln>
            <a:noFill/>
          </a:ln>
        </p:spPr>
      </p:pic>
      <p:pic>
        <p:nvPicPr>
          <p:cNvPr id="193" name="Google Shape;193;p21"/>
          <p:cNvPicPr preferRelativeResize="0"/>
          <p:nvPr/>
        </p:nvPicPr>
        <p:blipFill>
          <a:blip r:embed="rId4">
            <a:alphaModFix/>
          </a:blip>
          <a:stretch>
            <a:fillRect/>
          </a:stretch>
        </p:blipFill>
        <p:spPr>
          <a:xfrm>
            <a:off x="1401500" y="3828750"/>
            <a:ext cx="6934900" cy="715861"/>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1218</Words>
  <Application>Microsoft Macintosh PowerPoint</Application>
  <PresentationFormat>Affichage à l'écran (16:9)</PresentationFormat>
  <Paragraphs>54</Paragraphs>
  <Slides>18</Slides>
  <Notes>18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Montserrat</vt:lpstr>
      <vt:lpstr>Lato</vt:lpstr>
      <vt:lpstr>Focus</vt:lpstr>
      <vt:lpstr>Project 1 - Redes neuronales</vt:lpstr>
      <vt:lpstr>Presentation of the subject</vt:lpstr>
      <vt:lpstr>Presentation of the variables</vt:lpstr>
      <vt:lpstr>Presentation of the questions</vt:lpstr>
      <vt:lpstr>Definition of the problem</vt:lpstr>
      <vt:lpstr>Presentation of the variables</vt:lpstr>
      <vt:lpstr>Definition of the system using a function</vt:lpstr>
      <vt:lpstr>Defining unknown variables</vt:lpstr>
      <vt:lpstr>Defining the links between variables</vt:lpstr>
      <vt:lpstr>Question 1 : P(0 | I0 = i0  I1 = i1) </vt:lpstr>
      <vt:lpstr>Question 1 : P(O | I0 = i0  I1 = i1) </vt:lpstr>
      <vt:lpstr>Question 2 : P(H F | O=o I1 = i1)</vt:lpstr>
      <vt:lpstr>Question 2 : P(H F | O=o I1 = i1)</vt:lpstr>
      <vt:lpstr>Question 3 : P(I0 | O = o  I1 = i1)</vt:lpstr>
      <vt:lpstr>Question 3 : P(I0 | O = o  I1 = i1)</vt:lpstr>
      <vt:lpstr>Question 4 : P(O | C = c I0 = i0  I1 = i0) </vt:lpstr>
      <vt:lpstr>Question 4 : P(O | C = c I0 = i0  I1 = i0)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 Redes neuronales</dc:title>
  <cp:lastModifiedBy>Victor BARBE</cp:lastModifiedBy>
  <cp:revision>2</cp:revision>
  <dcterms:modified xsi:type="dcterms:W3CDTF">2022-10-27T23:45:34Z</dcterms:modified>
</cp:coreProperties>
</file>