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4A4F5-808A-444B-BD8E-A3F81273BB65}">
          <p14:sldIdLst>
            <p14:sldId id="256"/>
            <p14:sldId id="257"/>
            <p14:sldId id="258"/>
            <p14:sldId id="260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8"/>
    <p:restoredTop sz="94558"/>
  </p:normalViewPr>
  <p:slideViewPr>
    <p:cSldViewPr snapToGrid="0" snapToObjects="1">
      <p:cViewPr varScale="1">
        <p:scale>
          <a:sx n="147" d="100"/>
          <a:sy n="14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8ABE3C1-DBE1-495D-B57B-2849774B866A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578ACC-22D6-47C1-A373-4FD133E34F3C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2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3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742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63EFA5E-FA76-400D-B3DC-F0BA90E6D107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6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Package/library Comparison for FSI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Victor, the </a:t>
            </a:r>
            <a:r>
              <a:rPr lang="en-US" dirty="0" err="1" smtClean="0"/>
              <a:t>Dr</a:t>
            </a:r>
            <a:r>
              <a:rPr lang="en-US" dirty="0" smtClean="0"/>
              <a:t>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slides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introduction of the differences between the packages (</a:t>
            </a:r>
            <a:r>
              <a:rPr lang="en-US" dirty="0" err="1" smtClean="0"/>
              <a:t>FEniCS</a:t>
            </a:r>
            <a:r>
              <a:rPr lang="en-US" dirty="0" smtClean="0"/>
              <a:t>, MOOSE, </a:t>
            </a:r>
            <a:r>
              <a:rPr lang="en-US" dirty="0" err="1" smtClean="0"/>
              <a:t>deal.II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Platforms, build,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Difficulty to use</a:t>
            </a:r>
          </a:p>
          <a:p>
            <a:r>
              <a:rPr lang="en-US" dirty="0" smtClean="0"/>
              <a:t>To help determine which package we want to further our development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203180" cy="39319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Language: Python (Python/C++ hybrid)</a:t>
            </a:r>
          </a:p>
          <a:p>
            <a:pPr lvl="1"/>
            <a:r>
              <a:rPr lang="en-US" dirty="0" smtClean="0"/>
              <a:t>Style: minimal coding details; more focused on weak forms</a:t>
            </a:r>
          </a:p>
          <a:p>
            <a:pPr lvl="1"/>
            <a:r>
              <a:rPr lang="en-US" dirty="0" smtClean="0"/>
              <a:t>Under the hood: C++ with interfaces to </a:t>
            </a:r>
            <a:r>
              <a:rPr lang="en-US" dirty="0" err="1" smtClean="0"/>
              <a:t>PETSc</a:t>
            </a:r>
            <a:r>
              <a:rPr lang="en-US" dirty="0" smtClean="0"/>
              <a:t> and optionally </a:t>
            </a:r>
            <a:r>
              <a:rPr lang="en-US" dirty="0" err="1" smtClean="0"/>
              <a:t>Trilinos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Language: C++, C++1x, C</a:t>
            </a:r>
          </a:p>
          <a:p>
            <a:pPr lvl="1"/>
            <a:r>
              <a:rPr lang="en-US" dirty="0" smtClean="0"/>
              <a:t>Style: as regular as normal C++ programming</a:t>
            </a:r>
          </a:p>
          <a:p>
            <a:pPr lvl="1"/>
            <a:r>
              <a:rPr lang="en-US" dirty="0" smtClean="0"/>
              <a:t>Under the hood: C++ with its own data structure, optionally with interface to </a:t>
            </a:r>
            <a:r>
              <a:rPr lang="en-US" dirty="0" err="1" smtClean="0"/>
              <a:t>PETSc</a:t>
            </a:r>
            <a:r>
              <a:rPr lang="en-US" dirty="0" smtClean="0"/>
              <a:t> &amp;&amp;/|| </a:t>
            </a:r>
            <a:r>
              <a:rPr lang="en-US" dirty="0" err="1" smtClean="0"/>
              <a:t>Trilinos</a:t>
            </a:r>
            <a:endParaRPr lang="en-US" dirty="0" smtClean="0"/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Language: C++</a:t>
            </a:r>
          </a:p>
          <a:p>
            <a:pPr lvl="1"/>
            <a:r>
              <a:rPr lang="en-US" dirty="0" smtClean="0"/>
              <a:t>Style: minimal C++ coding for basic usage</a:t>
            </a:r>
          </a:p>
          <a:p>
            <a:pPr lvl="1"/>
            <a:r>
              <a:rPr lang="en-US" dirty="0" smtClean="0"/>
              <a:t>Under the hood: an INL version of </a:t>
            </a:r>
            <a:r>
              <a:rPr lang="en-US" dirty="0" err="1" smtClean="0"/>
              <a:t>LibMesh</a:t>
            </a:r>
            <a:r>
              <a:rPr lang="en-US" dirty="0" smtClean="0"/>
              <a:t> (</a:t>
            </a:r>
            <a:r>
              <a:rPr lang="en-US" dirty="0" err="1" smtClean="0"/>
              <a:t>sth</a:t>
            </a:r>
            <a:r>
              <a:rPr lang="en-US" dirty="0" smtClean="0"/>
              <a:t> sounds like UT Austin version of </a:t>
            </a:r>
            <a:r>
              <a:rPr lang="en-US" dirty="0" err="1" smtClean="0"/>
              <a:t>deal.II</a:t>
            </a:r>
            <a:r>
              <a:rPr lang="en-US" dirty="0" smtClean="0"/>
              <a:t>); heavy dependent of </a:t>
            </a:r>
            <a:r>
              <a:rPr lang="en-US" dirty="0" err="1" smtClean="0"/>
              <a:t>PETSc’s</a:t>
            </a:r>
            <a:r>
              <a:rPr lang="en-US" dirty="0" smtClean="0"/>
              <a:t> </a:t>
            </a:r>
            <a:r>
              <a:rPr lang="en-US" dirty="0" err="1" smtClean="0"/>
              <a:t>snes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7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and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434840"/>
          </a:xfrm>
        </p:spPr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Triangular/tetrahedral mesh</a:t>
            </a:r>
          </a:p>
          <a:p>
            <a:pPr lvl="1"/>
            <a:r>
              <a:rPr lang="en-US" dirty="0" smtClean="0"/>
              <a:t>Build-in and read-in functions for meshing</a:t>
            </a:r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triangulation based on </a:t>
            </a:r>
            <a:r>
              <a:rPr lang="en-US" dirty="0" err="1" smtClean="0"/>
              <a:t>ParMETIS</a:t>
            </a:r>
            <a:r>
              <a:rPr lang="en-US" dirty="0" smtClean="0"/>
              <a:t>: every process has a copy of the global mesh</a:t>
            </a:r>
          </a:p>
          <a:p>
            <a:r>
              <a:rPr lang="en-US" dirty="0" err="1" smtClean="0"/>
              <a:t>deal.II</a:t>
            </a:r>
            <a:endParaRPr lang="en-US" dirty="0" smtClean="0"/>
          </a:p>
          <a:p>
            <a:pPr lvl="1"/>
            <a:r>
              <a:rPr lang="en-US" dirty="0" smtClean="0"/>
              <a:t>Quadrilateral/cuboid mesh (</a:t>
            </a:r>
            <a:r>
              <a:rPr lang="en-US" dirty="0" err="1" smtClean="0"/>
              <a:t>deal.II</a:t>
            </a:r>
            <a:r>
              <a:rPr lang="en-US" dirty="0" smtClean="0"/>
              <a:t> wants to be distinct XD)</a:t>
            </a:r>
          </a:p>
          <a:p>
            <a:pPr lvl="1"/>
            <a:r>
              <a:rPr lang="en-US" dirty="0" smtClean="0"/>
              <a:t>Build-in and read-in functions for meshing; build-in functions provides various basic/rich types of geometries</a:t>
            </a:r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triangulation based on </a:t>
            </a:r>
            <a:r>
              <a:rPr lang="en-US" dirty="0" err="1" smtClean="0"/>
              <a:t>ParMETIS</a:t>
            </a:r>
            <a:r>
              <a:rPr lang="en-US" dirty="0" smtClean="0"/>
              <a:t> and </a:t>
            </a:r>
            <a:r>
              <a:rPr lang="en-US" dirty="0" smtClean="0"/>
              <a:t>distributed </a:t>
            </a:r>
            <a:r>
              <a:rPr lang="en-US" dirty="0" smtClean="0"/>
              <a:t>triangulation based on P4EST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Both hyper tri and quad meshes</a:t>
            </a:r>
          </a:p>
          <a:p>
            <a:pPr lvl="1"/>
            <a:r>
              <a:rPr lang="en-US" dirty="0"/>
              <a:t>Build-in and read-in functions for meshing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triangulation based on </a:t>
            </a:r>
            <a:r>
              <a:rPr lang="en-US" dirty="0" err="1"/>
              <a:t>ParMETIS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89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Nonlinear solver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nonlinear solver without requiring user to provide specific Newton steps</a:t>
            </a:r>
          </a:p>
          <a:p>
            <a:pPr lvl="1"/>
            <a:r>
              <a:rPr lang="en-US" dirty="0" smtClean="0"/>
              <a:t>Maybe some auto-differentiation functionality under the hood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direct support on nonlinear solver;</a:t>
            </a:r>
          </a:p>
          <a:p>
            <a:pPr lvl="1"/>
            <a:r>
              <a:rPr lang="en-US" dirty="0" smtClean="0"/>
              <a:t>Can interface codes in </a:t>
            </a:r>
            <a:r>
              <a:rPr lang="en-US" dirty="0" err="1" smtClean="0"/>
              <a:t>PETSc’s</a:t>
            </a:r>
            <a:r>
              <a:rPr lang="en-US" dirty="0" smtClean="0"/>
              <a:t> style to </a:t>
            </a:r>
            <a:r>
              <a:rPr lang="en-US" dirty="0" err="1" smtClean="0"/>
              <a:t>snes</a:t>
            </a:r>
            <a:r>
              <a:rPr lang="en-US" dirty="0" smtClean="0"/>
              <a:t> solver</a:t>
            </a:r>
          </a:p>
          <a:p>
            <a:pPr lvl="1"/>
            <a:r>
              <a:rPr lang="en-US" dirty="0" smtClean="0"/>
              <a:t>A better way is to use automatic differentiation </a:t>
            </a:r>
            <a:r>
              <a:rPr lang="en-US" dirty="0" err="1" smtClean="0"/>
              <a:t>Trilinos’s</a:t>
            </a:r>
            <a:r>
              <a:rPr lang="en-US" dirty="0" smtClean="0"/>
              <a:t> </a:t>
            </a:r>
            <a:r>
              <a:rPr lang="en-US" dirty="0" err="1" smtClean="0"/>
              <a:t>Sacado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reat all problems as nonlinear problem</a:t>
            </a:r>
          </a:p>
          <a:p>
            <a:pPr lvl="1"/>
            <a:r>
              <a:rPr lang="en-US" dirty="0" smtClean="0"/>
              <a:t>solve equations using </a:t>
            </a:r>
            <a:r>
              <a:rPr lang="en-US" dirty="0" err="1" smtClean="0"/>
              <a:t>PETSc’s</a:t>
            </a:r>
            <a:r>
              <a:rPr lang="en-US" dirty="0" smtClean="0"/>
              <a:t> </a:t>
            </a:r>
            <a:r>
              <a:rPr lang="en-US" dirty="0" err="1" smtClean="0"/>
              <a:t>snes</a:t>
            </a:r>
            <a:r>
              <a:rPr lang="en-US" dirty="0" smtClean="0"/>
              <a:t> solver realized in the internal </a:t>
            </a:r>
            <a:r>
              <a:rPr lang="en-US" dirty="0" err="1" smtClean="0"/>
              <a:t>LibMesh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Users provide residual weak form for the equation; users gives Jacobian (optional) for preconditioning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1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solver/preconditioner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Default build only has tools from </a:t>
            </a:r>
            <a:r>
              <a:rPr lang="en-US" dirty="0" err="1" smtClean="0"/>
              <a:t>PETSc</a:t>
            </a:r>
            <a:endParaRPr lang="en-US" dirty="0" smtClean="0"/>
          </a:p>
          <a:p>
            <a:pPr lvl="1"/>
            <a:r>
              <a:rPr lang="en-US" dirty="0" smtClean="0"/>
              <a:t>Only need to specify them by string as parameters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deal.II</a:t>
            </a:r>
            <a:r>
              <a:rPr lang="en-US" dirty="0" smtClean="0"/>
              <a:t> provides wrappers for solvers/preconditioners from </a:t>
            </a:r>
            <a:r>
              <a:rPr lang="en-US" dirty="0" err="1" smtClean="0"/>
              <a:t>PETSc</a:t>
            </a:r>
            <a:r>
              <a:rPr lang="en-US" dirty="0" smtClean="0"/>
              <a:t> and </a:t>
            </a:r>
            <a:r>
              <a:rPr lang="en-US" dirty="0" err="1" smtClean="0"/>
              <a:t>Trilinos</a:t>
            </a:r>
            <a:endParaRPr lang="en-US" dirty="0" smtClean="0"/>
          </a:p>
          <a:p>
            <a:pPr lvl="1"/>
            <a:r>
              <a:rPr lang="en-US" dirty="0" smtClean="0"/>
              <a:t>Best practice is to use data structures wrapped from the same library as the solvers: e.g. use </a:t>
            </a:r>
            <a:r>
              <a:rPr lang="en-US" dirty="0" err="1" smtClean="0"/>
              <a:t>PETScWrappers</a:t>
            </a:r>
            <a:r>
              <a:rPr lang="en-US" dirty="0" smtClean="0"/>
              <a:t>::MPI::</a:t>
            </a:r>
            <a:r>
              <a:rPr lang="en-US" dirty="0" err="1" smtClean="0"/>
              <a:t>SparseMatrix</a:t>
            </a:r>
            <a:r>
              <a:rPr lang="en-US" dirty="0" smtClean="0"/>
              <a:t> with </a:t>
            </a:r>
            <a:r>
              <a:rPr lang="en-US" dirty="0" err="1" smtClean="0"/>
              <a:t>PETScWrappers</a:t>
            </a:r>
            <a:r>
              <a:rPr lang="en-US" dirty="0" smtClean="0"/>
              <a:t>::</a:t>
            </a:r>
            <a:r>
              <a:rPr lang="en-US" dirty="0" err="1" smtClean="0"/>
              <a:t>PreconditionBoomerAMG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Can also use </a:t>
            </a:r>
            <a:r>
              <a:rPr lang="en-US" dirty="0" err="1" smtClean="0"/>
              <a:t>deal.II</a:t>
            </a:r>
            <a:r>
              <a:rPr lang="en-US" dirty="0" smtClean="0"/>
              <a:t> native data structure in parallel lately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Almost only has solvers/preconditioners from </a:t>
            </a:r>
            <a:r>
              <a:rPr lang="en-US" dirty="0" err="1" smtClean="0"/>
              <a:t>PETSc</a:t>
            </a:r>
            <a:r>
              <a:rPr lang="en-US" dirty="0" smtClean="0"/>
              <a:t> unless you want to hack it with </a:t>
            </a:r>
            <a:r>
              <a:rPr lang="en-US" dirty="0" err="1" smtClean="0"/>
              <a:t>Trilinos</a:t>
            </a:r>
            <a:endParaRPr lang="en-US" dirty="0" smtClean="0"/>
          </a:p>
          <a:p>
            <a:pPr lvl="1"/>
            <a:r>
              <a:rPr lang="en-US" dirty="0" smtClean="0"/>
              <a:t>Specify algebraic solvers from input files; can override this through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Easy to start, no need to care about implementation details</a:t>
            </a:r>
          </a:p>
          <a:p>
            <a:pPr lvl="1"/>
            <a:r>
              <a:rPr lang="en-US" dirty="0" smtClean="0"/>
              <a:t>Easy nonlinear solver callable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Supper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351</TotalTime>
  <Words>460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Garamond</vt:lpstr>
      <vt:lpstr>宋体</vt:lpstr>
      <vt:lpstr>Savon</vt:lpstr>
      <vt:lpstr>Package/library Comparison for FSI simulations</vt:lpstr>
      <vt:lpstr>What are the slides for?</vt:lpstr>
      <vt:lpstr>Basics features</vt:lpstr>
      <vt:lpstr>Mesh and triangulation</vt:lpstr>
      <vt:lpstr>Nonlinear solver support</vt:lpstr>
      <vt:lpstr>Algebraic solver/preconditioner</vt:lpstr>
      <vt:lpstr>Pros summary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Package/library Comparison for FSI simulations</dc:title>
  <dc:creator>Weixiong Zheng</dc:creator>
  <cp:lastModifiedBy>Weixiong Zheng</cp:lastModifiedBy>
  <cp:revision>13</cp:revision>
  <dcterms:created xsi:type="dcterms:W3CDTF">2018-12-23T22:42:19Z</dcterms:created>
  <dcterms:modified xsi:type="dcterms:W3CDTF">2018-12-24T05:41:23Z</dcterms:modified>
</cp:coreProperties>
</file>