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2" r:id="rId1"/>
  </p:sldMasterIdLst>
  <p:sldIdLst>
    <p:sldId id="256" r:id="rId2"/>
    <p:sldId id="257" r:id="rId3"/>
    <p:sldId id="258" r:id="rId4"/>
    <p:sldId id="264" r:id="rId5"/>
    <p:sldId id="266" r:id="rId6"/>
    <p:sldId id="260" r:id="rId7"/>
    <p:sldId id="265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F4A4F5-808A-444B-BD8E-A3F81273BB65}">
          <p14:sldIdLst>
            <p14:sldId id="256"/>
            <p14:sldId id="257"/>
            <p14:sldId id="258"/>
            <p14:sldId id="264"/>
            <p14:sldId id="266"/>
            <p14:sldId id="260"/>
            <p14:sldId id="265"/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4"/>
    <p:restoredTop sz="94558"/>
  </p:normalViewPr>
  <p:slideViewPr>
    <p:cSldViewPr snapToGrid="0" snapToObjects="1">
      <p:cViewPr varScale="1">
        <p:scale>
          <a:sx n="147" d="100"/>
          <a:sy n="147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8ABE3C1-DBE1-495D-B57B-2849774B866A}" type="datetimeFigureOut">
              <a:rPr lang="en-US" smtClean="0"/>
              <a:t>12/24/18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13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2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0578ACC-22D6-47C1-A373-4FD133E34F3C}" type="datetimeFigureOut">
              <a:rPr lang="en-US" smtClean="0"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0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2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0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31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12/24/18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2742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63EFA5E-FA76-400D-B3DC-F0BA90E6D107}" type="datetimeFigureOut">
              <a:rPr lang="en-US" smtClean="0"/>
              <a:t>12/24/18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363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4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Package/library Comparison for FSI simulations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Victor, the </a:t>
            </a:r>
            <a:r>
              <a:rPr lang="en-US" dirty="0" err="1" smtClean="0"/>
              <a:t>Dr</a:t>
            </a:r>
            <a:r>
              <a:rPr lang="en-US" dirty="0" smtClean="0"/>
              <a:t> 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2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FEniCS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Easy to start, no need to care about implementation details</a:t>
            </a:r>
          </a:p>
          <a:p>
            <a:pPr lvl="1"/>
            <a:r>
              <a:rPr lang="en-US" dirty="0" smtClean="0"/>
              <a:t>Easy nonlinear solver callable</a:t>
            </a:r>
          </a:p>
          <a:p>
            <a:r>
              <a:rPr lang="en-US" dirty="0" err="1" smtClean="0"/>
              <a:t>deal.II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Has almost all the flexibility that one can think about except using non-quad mesh</a:t>
            </a:r>
          </a:p>
          <a:p>
            <a:pPr lvl="1"/>
            <a:r>
              <a:rPr lang="en-US" dirty="0" smtClean="0"/>
              <a:t>Super supportive developer/user Google groups for answering all the hard questions</a:t>
            </a:r>
          </a:p>
          <a:p>
            <a:pPr lvl="1"/>
            <a:r>
              <a:rPr lang="en-US" dirty="0" smtClean="0"/>
              <a:t>Lots of well structured demos with all necessary section-wise explanations</a:t>
            </a:r>
          </a:p>
          <a:p>
            <a:r>
              <a:rPr lang="en-US" dirty="0" smtClean="0"/>
              <a:t>MOOSE:</a:t>
            </a:r>
          </a:p>
          <a:p>
            <a:pPr lvl="1"/>
            <a:r>
              <a:rPr lang="en-US" dirty="0" smtClean="0"/>
              <a:t>Easy to start and short code to write for simple problems</a:t>
            </a:r>
          </a:p>
          <a:p>
            <a:pPr lvl="1"/>
            <a:r>
              <a:rPr lang="en-US" dirty="0" smtClean="0"/>
              <a:t>Solve nonlinear problems using JFNK</a:t>
            </a:r>
          </a:p>
          <a:p>
            <a:pPr lvl="1"/>
            <a:r>
              <a:rPr lang="en-US" dirty="0" smtClean="0"/>
              <a:t>Same syntax/data structure in serial and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1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potential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FEniCS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Easy coding-&gt;low flexibility</a:t>
            </a:r>
          </a:p>
          <a:p>
            <a:pPr lvl="1"/>
            <a:r>
              <a:rPr lang="en-US" dirty="0" smtClean="0"/>
              <a:t>Maybe some other things?</a:t>
            </a:r>
          </a:p>
          <a:p>
            <a:r>
              <a:rPr lang="en-US" dirty="0" err="1" smtClean="0"/>
              <a:t>deal.II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Only quad-type mesh is supported; third-party meshing libs are not as rich as tri-type mesh</a:t>
            </a:r>
          </a:p>
          <a:p>
            <a:r>
              <a:rPr lang="en-US" dirty="0" smtClean="0"/>
              <a:t>MOOSE:</a:t>
            </a:r>
          </a:p>
          <a:p>
            <a:pPr lvl="1"/>
            <a:r>
              <a:rPr lang="en-US" dirty="0" smtClean="0"/>
              <a:t>Can be slow due to MOOSE’s philosophy that it is designed to suit all possible FEM problems. It sacrifice </a:t>
            </a:r>
          </a:p>
          <a:p>
            <a:pPr lvl="1"/>
            <a:r>
              <a:rPr lang="en-US" dirty="0" smtClean="0"/>
              <a:t>JFNK doesn’t necessarily do great; Newton might just be okay if not very large </a:t>
            </a:r>
            <a:r>
              <a:rPr lang="en-US" dirty="0" err="1" smtClean="0"/>
              <a:t>DoF</a:t>
            </a:r>
            <a:r>
              <a:rPr lang="en-US" dirty="0" smtClean="0"/>
              <a:t> counts (like billions (radiation transport can easily have that))</a:t>
            </a:r>
          </a:p>
          <a:p>
            <a:pPr lvl="2"/>
            <a:r>
              <a:rPr lang="en-US" dirty="0" smtClean="0"/>
              <a:t>JFNK hurts the nonlinear accuracy of Newton; </a:t>
            </a:r>
          </a:p>
          <a:p>
            <a:pPr lvl="2"/>
            <a:r>
              <a:rPr lang="en-US" dirty="0" smtClean="0"/>
              <a:t>It might still use a lot of memories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slides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introduction of the differences between the packages (</a:t>
            </a:r>
            <a:r>
              <a:rPr lang="en-US" dirty="0" err="1" smtClean="0"/>
              <a:t>FEniCS</a:t>
            </a:r>
            <a:r>
              <a:rPr lang="en-US" dirty="0" smtClean="0"/>
              <a:t>, MOOSE, </a:t>
            </a:r>
            <a:r>
              <a:rPr lang="en-US" dirty="0" err="1" smtClean="0"/>
              <a:t>deal.II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Platforms, build</a:t>
            </a:r>
            <a:r>
              <a:rPr lang="en-US" smtClean="0"/>
              <a:t>, features, difficulty </a:t>
            </a:r>
            <a:r>
              <a:rPr lang="en-US" dirty="0" smtClean="0"/>
              <a:t>to use</a:t>
            </a:r>
          </a:p>
          <a:p>
            <a:r>
              <a:rPr lang="en-US" dirty="0" smtClean="0"/>
              <a:t>To help determine which package we want to further our development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9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203180" cy="393192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FEniCS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Language: Python (Python/C++ hybrid)</a:t>
            </a:r>
          </a:p>
          <a:p>
            <a:pPr lvl="1"/>
            <a:r>
              <a:rPr lang="en-US" dirty="0" smtClean="0"/>
              <a:t>Style: minimal coding details; more focused on weak forms</a:t>
            </a:r>
          </a:p>
          <a:p>
            <a:pPr lvl="1"/>
            <a:r>
              <a:rPr lang="en-US" dirty="0" smtClean="0"/>
              <a:t>Under the hood: C++ with interfaces to </a:t>
            </a:r>
            <a:r>
              <a:rPr lang="en-US" dirty="0" err="1" smtClean="0"/>
              <a:t>PETSc</a:t>
            </a:r>
            <a:r>
              <a:rPr lang="en-US" dirty="0" smtClean="0"/>
              <a:t> and optionally </a:t>
            </a:r>
            <a:r>
              <a:rPr lang="en-US" dirty="0" err="1" smtClean="0"/>
              <a:t>Trilinos</a:t>
            </a:r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eal.II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Language: C++, C++1x, C</a:t>
            </a:r>
          </a:p>
          <a:p>
            <a:pPr lvl="1"/>
            <a:r>
              <a:rPr lang="en-US" dirty="0" smtClean="0"/>
              <a:t>Style: as regular as normal C++ programming</a:t>
            </a:r>
          </a:p>
          <a:p>
            <a:pPr lvl="1"/>
            <a:r>
              <a:rPr lang="en-US" dirty="0" smtClean="0"/>
              <a:t>Under the hood: C++ with its own data structure, optionally with interface to </a:t>
            </a:r>
            <a:r>
              <a:rPr lang="en-US" dirty="0" err="1" smtClean="0"/>
              <a:t>PETSc</a:t>
            </a:r>
            <a:r>
              <a:rPr lang="en-US" dirty="0" smtClean="0"/>
              <a:t> &amp;&amp;/|| </a:t>
            </a:r>
            <a:r>
              <a:rPr lang="en-US" dirty="0" err="1" smtClean="0"/>
              <a:t>Trilinos</a:t>
            </a:r>
            <a:endParaRPr lang="en-US" dirty="0" smtClean="0"/>
          </a:p>
          <a:p>
            <a:r>
              <a:rPr lang="en-US" dirty="0" smtClean="0"/>
              <a:t>MOOSE:</a:t>
            </a:r>
          </a:p>
          <a:p>
            <a:pPr lvl="1"/>
            <a:r>
              <a:rPr lang="en-US" dirty="0" smtClean="0"/>
              <a:t>Language: C++</a:t>
            </a:r>
          </a:p>
          <a:p>
            <a:pPr lvl="1"/>
            <a:r>
              <a:rPr lang="en-US" dirty="0" smtClean="0"/>
              <a:t>Style: minimal C++ coding for basic usage</a:t>
            </a:r>
          </a:p>
          <a:p>
            <a:pPr lvl="1"/>
            <a:r>
              <a:rPr lang="en-US" dirty="0" smtClean="0"/>
              <a:t>Under the hood: an INL version of </a:t>
            </a:r>
            <a:r>
              <a:rPr lang="en-US" dirty="0" err="1" smtClean="0"/>
              <a:t>LibMesh</a:t>
            </a:r>
            <a:r>
              <a:rPr lang="en-US" dirty="0" smtClean="0"/>
              <a:t> (</a:t>
            </a:r>
            <a:r>
              <a:rPr lang="en-US" dirty="0" err="1" smtClean="0"/>
              <a:t>sth</a:t>
            </a:r>
            <a:r>
              <a:rPr lang="en-US" dirty="0" smtClean="0"/>
              <a:t> sounds like UT Austin version of </a:t>
            </a:r>
            <a:r>
              <a:rPr lang="en-US" dirty="0" err="1" smtClean="0"/>
              <a:t>deal.II</a:t>
            </a:r>
            <a:r>
              <a:rPr lang="en-US" dirty="0" smtClean="0"/>
              <a:t>); heavy dependent of </a:t>
            </a:r>
            <a:r>
              <a:rPr lang="en-US" dirty="0" err="1" smtClean="0"/>
              <a:t>PETSc’s</a:t>
            </a:r>
            <a:r>
              <a:rPr lang="en-US" dirty="0" smtClean="0"/>
              <a:t> </a:t>
            </a:r>
            <a:r>
              <a:rPr lang="en-US" dirty="0" err="1" smtClean="0"/>
              <a:t>snes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7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Build, independently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sure how hard to get them into the codebase. Here we might just get a sense of it by looking at how hard to build them independently</a:t>
            </a:r>
          </a:p>
          <a:p>
            <a:r>
              <a:rPr lang="en-US" dirty="0" err="1" smtClean="0"/>
              <a:t>FEniCS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Easy, if Anaconda is used</a:t>
            </a:r>
          </a:p>
          <a:p>
            <a:r>
              <a:rPr lang="en-US" dirty="0" err="1" smtClean="0"/>
              <a:t>deal.II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Pre-built package available on mac (.</a:t>
            </a:r>
            <a:r>
              <a:rPr lang="en-US" dirty="0" err="1" smtClean="0"/>
              <a:t>dmg</a:t>
            </a:r>
            <a:r>
              <a:rPr lang="en-US" dirty="0" smtClean="0"/>
              <a:t>) with the maximum capabilities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 *nix system, easy to build with all the desirable bundles if </a:t>
            </a:r>
            <a:r>
              <a:rPr lang="en-US" dirty="0" err="1" smtClean="0"/>
              <a:t>candi</a:t>
            </a:r>
            <a:r>
              <a:rPr lang="en-US" dirty="0" smtClean="0"/>
              <a:t> (building script) is used. </a:t>
            </a:r>
            <a:r>
              <a:rPr lang="en-US" dirty="0" err="1" smtClean="0"/>
              <a:t>Linuxbrew</a:t>
            </a:r>
            <a:r>
              <a:rPr lang="en-US" dirty="0" smtClean="0"/>
              <a:t> might also be okay</a:t>
            </a:r>
          </a:p>
          <a:p>
            <a:pPr lvl="1"/>
            <a:r>
              <a:rPr lang="en-US" dirty="0" smtClean="0"/>
              <a:t>From scratch, okay to do with </a:t>
            </a:r>
            <a:r>
              <a:rPr lang="en-US" dirty="0" err="1" smtClean="0"/>
              <a:t>PETSc</a:t>
            </a:r>
            <a:r>
              <a:rPr lang="en-US" dirty="0" smtClean="0"/>
              <a:t>, tricky to build with </a:t>
            </a:r>
            <a:r>
              <a:rPr lang="en-US" dirty="0" err="1" smtClean="0"/>
              <a:t>Trilinos</a:t>
            </a:r>
            <a:endParaRPr lang="en-US" dirty="0" smtClean="0"/>
          </a:p>
          <a:p>
            <a:r>
              <a:rPr lang="en-US" dirty="0" smtClean="0"/>
              <a:t>MOOSE:</a:t>
            </a:r>
          </a:p>
          <a:p>
            <a:pPr lvl="1"/>
            <a:r>
              <a:rPr lang="en-US" dirty="0" smtClean="0"/>
              <a:t>Okay, if </a:t>
            </a:r>
            <a:r>
              <a:rPr lang="en-US" dirty="0" smtClean="0"/>
              <a:t>instructions followed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FEniCS</a:t>
            </a:r>
            <a:r>
              <a:rPr lang="en-US" dirty="0" smtClean="0"/>
              <a:t> and </a:t>
            </a:r>
            <a:r>
              <a:rPr lang="en-US" dirty="0" err="1" smtClean="0"/>
              <a:t>deal.II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need to invoke all necessary functions to finish the flow from preparing function space, building mesh, assembling matrices/vectors, </a:t>
            </a:r>
            <a:r>
              <a:rPr lang="en-US" dirty="0" smtClean="0"/>
              <a:t>calling </a:t>
            </a:r>
            <a:r>
              <a:rPr lang="en-US" dirty="0" smtClean="0"/>
              <a:t>solvers to solve </a:t>
            </a:r>
            <a:r>
              <a:rPr lang="en-US" dirty="0" smtClean="0"/>
              <a:t>it to </a:t>
            </a:r>
            <a:r>
              <a:rPr lang="en-US" dirty="0" err="1" smtClean="0"/>
              <a:t>outputing</a:t>
            </a:r>
            <a:r>
              <a:rPr lang="en-US" dirty="0" smtClean="0"/>
              <a:t> </a:t>
            </a:r>
            <a:r>
              <a:rPr lang="en-US" dirty="0" smtClean="0"/>
              <a:t>the results</a:t>
            </a:r>
          </a:p>
          <a:p>
            <a:pPr lvl="1"/>
            <a:r>
              <a:rPr lang="en-US" dirty="0" err="1" smtClean="0"/>
              <a:t>deal.II</a:t>
            </a:r>
            <a:r>
              <a:rPr lang="en-US" dirty="0" smtClean="0"/>
              <a:t> can be thought as a more detailed version </a:t>
            </a:r>
            <a:r>
              <a:rPr lang="en-US" smtClean="0"/>
              <a:t>on </a:t>
            </a:r>
            <a:r>
              <a:rPr lang="en-US" smtClean="0"/>
              <a:t>the </a:t>
            </a:r>
            <a:r>
              <a:rPr lang="en-US" dirty="0" smtClean="0"/>
              <a:t>current slide</a:t>
            </a:r>
          </a:p>
          <a:p>
            <a:r>
              <a:rPr lang="en-US" dirty="0" smtClean="0"/>
              <a:t>MOOSE:</a:t>
            </a:r>
          </a:p>
          <a:p>
            <a:pPr lvl="1"/>
            <a:r>
              <a:rPr lang="en-US" dirty="0" smtClean="0"/>
              <a:t>Implement the weak forms for residual and optionally Jacobian in C++</a:t>
            </a:r>
          </a:p>
          <a:p>
            <a:pPr lvl="1"/>
            <a:r>
              <a:rPr lang="en-US" dirty="0" smtClean="0"/>
              <a:t>Specify the rest in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3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and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434840"/>
          </a:xfrm>
        </p:spPr>
        <p:txBody>
          <a:bodyPr/>
          <a:lstStyle/>
          <a:p>
            <a:r>
              <a:rPr lang="en-US" dirty="0" err="1" smtClean="0"/>
              <a:t>FEniCS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Triangular/tetrahedral mesh</a:t>
            </a:r>
          </a:p>
          <a:p>
            <a:pPr lvl="1"/>
            <a:r>
              <a:rPr lang="en-US" dirty="0" smtClean="0"/>
              <a:t>Build-in and read-in functions for meshing</a:t>
            </a:r>
          </a:p>
          <a:p>
            <a:pPr lvl="1"/>
            <a:r>
              <a:rPr lang="en-US" dirty="0" smtClean="0"/>
              <a:t>Shared triangulation based on </a:t>
            </a:r>
            <a:r>
              <a:rPr lang="en-US" dirty="0" err="1" smtClean="0"/>
              <a:t>ParMETIS</a:t>
            </a:r>
            <a:r>
              <a:rPr lang="en-US" dirty="0" smtClean="0"/>
              <a:t>: every process has a copy of the global mesh</a:t>
            </a:r>
          </a:p>
          <a:p>
            <a:r>
              <a:rPr lang="en-US" dirty="0" err="1" smtClean="0"/>
              <a:t>deal.II</a:t>
            </a:r>
            <a:endParaRPr lang="en-US" dirty="0" smtClean="0"/>
          </a:p>
          <a:p>
            <a:pPr lvl="1"/>
            <a:r>
              <a:rPr lang="en-US" dirty="0" smtClean="0"/>
              <a:t>Quadrilateral/cuboid mesh (</a:t>
            </a:r>
            <a:r>
              <a:rPr lang="en-US" dirty="0" err="1" smtClean="0"/>
              <a:t>deal.II</a:t>
            </a:r>
            <a:r>
              <a:rPr lang="en-US" dirty="0" smtClean="0"/>
              <a:t> wants to be distinct XD)</a:t>
            </a:r>
          </a:p>
          <a:p>
            <a:pPr lvl="1"/>
            <a:r>
              <a:rPr lang="en-US" dirty="0" smtClean="0"/>
              <a:t>Build-in and read-in functions for meshing; build-in functions provides various basic/rich types of geometries</a:t>
            </a:r>
          </a:p>
          <a:p>
            <a:pPr lvl="1"/>
            <a:r>
              <a:rPr lang="en-US" dirty="0" smtClean="0"/>
              <a:t>Shared triangulation based on </a:t>
            </a:r>
            <a:r>
              <a:rPr lang="en-US" dirty="0" err="1" smtClean="0"/>
              <a:t>ParMETIS</a:t>
            </a:r>
            <a:r>
              <a:rPr lang="en-US" dirty="0" smtClean="0"/>
              <a:t> and distributed triangulation based on P4EST</a:t>
            </a:r>
          </a:p>
          <a:p>
            <a:r>
              <a:rPr lang="en-US" dirty="0" smtClean="0"/>
              <a:t>MOOSE:</a:t>
            </a:r>
          </a:p>
          <a:p>
            <a:pPr lvl="1"/>
            <a:r>
              <a:rPr lang="en-US" dirty="0" smtClean="0"/>
              <a:t>Both hyper tri and quad meshes</a:t>
            </a:r>
          </a:p>
          <a:p>
            <a:pPr lvl="1"/>
            <a:r>
              <a:rPr lang="en-US" dirty="0"/>
              <a:t>Build-in and read-in functions for meshing</a:t>
            </a:r>
          </a:p>
          <a:p>
            <a:pPr lvl="1"/>
            <a:r>
              <a:rPr lang="en-US" dirty="0" smtClean="0"/>
              <a:t>Shared </a:t>
            </a:r>
            <a:r>
              <a:rPr lang="en-US" dirty="0"/>
              <a:t>triangulation based on </a:t>
            </a:r>
            <a:r>
              <a:rPr lang="en-US" dirty="0" err="1"/>
              <a:t>ParMETIS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89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How detailed, about the weak form?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FEniCS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Almost like symbolic programming. You don’t know anything about how the local matrices/vectors are formed in detail. It’s also tricky to manipulate them</a:t>
            </a:r>
          </a:p>
          <a:p>
            <a:pPr lvl="1"/>
            <a:r>
              <a:rPr lang="en-US" dirty="0" smtClean="0"/>
              <a:t>we need to specify which trial function times which test function “symbolically” just as writing them down on papers</a:t>
            </a:r>
          </a:p>
          <a:p>
            <a:r>
              <a:rPr lang="en-US" altLang="zh-CN" dirty="0" err="1" smtClean="0"/>
              <a:t>deal.II</a:t>
            </a:r>
            <a:r>
              <a:rPr lang="en-US" altLang="zh-CN" dirty="0" smtClean="0"/>
              <a:t>:</a:t>
            </a:r>
          </a:p>
          <a:p>
            <a:pPr lvl="1"/>
            <a:r>
              <a:rPr lang="en-US" dirty="0" smtClean="0"/>
              <a:t>We need to specify which specific trial function is multiplied by which test function at which quadrature point.</a:t>
            </a:r>
          </a:p>
          <a:p>
            <a:pPr lvl="1"/>
            <a:r>
              <a:rPr lang="en-US" dirty="0" err="1" smtClean="0"/>
              <a:t>deal.II</a:t>
            </a:r>
            <a:r>
              <a:rPr lang="en-US" dirty="0" smtClean="0"/>
              <a:t> provides how the test/trial functions are formulated under the hood once specific function spaces are chosen so you don’t need to touch it from scratch</a:t>
            </a:r>
          </a:p>
          <a:p>
            <a:pPr lvl="1"/>
            <a:r>
              <a:rPr lang="en-US" dirty="0" smtClean="0"/>
              <a:t>We need to loop over all the quadrature points/test function indices/trial function indices in every single cell. So basically, a full work flow that we learned in FEM class</a:t>
            </a:r>
          </a:p>
          <a:p>
            <a:pPr lvl="1"/>
            <a:r>
              <a:rPr lang="en-US" dirty="0" smtClean="0"/>
              <a:t>Goodness is we can do things like mass lumping easily</a:t>
            </a:r>
          </a:p>
          <a:p>
            <a:r>
              <a:rPr lang="en-US" dirty="0" smtClean="0"/>
              <a:t>MOOSE:</a:t>
            </a:r>
          </a:p>
          <a:p>
            <a:pPr lvl="1"/>
            <a:r>
              <a:rPr lang="en-US" dirty="0" smtClean="0"/>
              <a:t>We only need to provide the weak form for what the residual and Jacobian looks like at a specific quadrature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4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Nonlinear solver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FEniCS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Provide nonlinear solver without requiring user to provide specific Newton steps</a:t>
            </a:r>
          </a:p>
          <a:p>
            <a:pPr lvl="1"/>
            <a:r>
              <a:rPr lang="en-US" dirty="0" smtClean="0"/>
              <a:t>Maybe some auto-differentiation functionality under the hood</a:t>
            </a:r>
          </a:p>
          <a:p>
            <a:r>
              <a:rPr lang="en-US" dirty="0" err="1" smtClean="0"/>
              <a:t>deal.II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 direct support on nonlinear solver;</a:t>
            </a:r>
          </a:p>
          <a:p>
            <a:pPr lvl="1"/>
            <a:r>
              <a:rPr lang="en-US" dirty="0" smtClean="0"/>
              <a:t>Can interface codes in </a:t>
            </a:r>
            <a:r>
              <a:rPr lang="en-US" dirty="0" err="1" smtClean="0"/>
              <a:t>PETSc’s</a:t>
            </a:r>
            <a:r>
              <a:rPr lang="en-US" dirty="0" smtClean="0"/>
              <a:t> style to </a:t>
            </a:r>
            <a:r>
              <a:rPr lang="en-US" dirty="0" err="1" smtClean="0"/>
              <a:t>snes</a:t>
            </a:r>
            <a:r>
              <a:rPr lang="en-US" dirty="0" smtClean="0"/>
              <a:t> solver</a:t>
            </a:r>
          </a:p>
          <a:p>
            <a:pPr lvl="1"/>
            <a:r>
              <a:rPr lang="en-US" dirty="0" smtClean="0"/>
              <a:t>An alternative way is to use automatic differentiation </a:t>
            </a:r>
            <a:r>
              <a:rPr lang="en-US" dirty="0" err="1" smtClean="0"/>
              <a:t>Trilinos’s</a:t>
            </a:r>
            <a:r>
              <a:rPr lang="en-US" dirty="0" smtClean="0"/>
              <a:t> </a:t>
            </a:r>
            <a:r>
              <a:rPr lang="en-US" dirty="0" err="1" smtClean="0"/>
              <a:t>Sacado</a:t>
            </a:r>
            <a:r>
              <a:rPr lang="en-US" dirty="0" smtClean="0"/>
              <a:t> library: we don’t need to provide linearized weak forms, but the temporally discretized weak forms and </a:t>
            </a:r>
            <a:r>
              <a:rPr lang="en-US" dirty="0" err="1" smtClean="0"/>
              <a:t>Sacado</a:t>
            </a:r>
            <a:r>
              <a:rPr lang="en-US" dirty="0" smtClean="0"/>
              <a:t> does the rest</a:t>
            </a:r>
          </a:p>
          <a:p>
            <a:r>
              <a:rPr lang="en-US" dirty="0" smtClean="0"/>
              <a:t>MOOSE: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reat all problems as nonlinear problem</a:t>
            </a:r>
          </a:p>
          <a:p>
            <a:pPr lvl="1"/>
            <a:r>
              <a:rPr lang="en-US" dirty="0" smtClean="0"/>
              <a:t>solve equations using </a:t>
            </a:r>
            <a:r>
              <a:rPr lang="en-US" dirty="0" err="1" smtClean="0"/>
              <a:t>PETSc’s</a:t>
            </a:r>
            <a:r>
              <a:rPr lang="en-US" dirty="0" smtClean="0"/>
              <a:t> </a:t>
            </a:r>
            <a:r>
              <a:rPr lang="en-US" dirty="0" err="1" smtClean="0"/>
              <a:t>snes</a:t>
            </a:r>
            <a:r>
              <a:rPr lang="en-US" dirty="0" smtClean="0"/>
              <a:t> solver realized in the internal </a:t>
            </a:r>
            <a:r>
              <a:rPr lang="en-US" dirty="0" err="1" smtClean="0"/>
              <a:t>LibMesh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Users provide residual weak form for the equation; users gives Jacobian (optional) for preconditioning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1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solver/preconditioner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FEniCS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Default build only has tools from </a:t>
            </a:r>
            <a:r>
              <a:rPr lang="en-US" dirty="0" err="1" smtClean="0"/>
              <a:t>PETSc</a:t>
            </a:r>
            <a:endParaRPr lang="en-US" dirty="0" smtClean="0"/>
          </a:p>
          <a:p>
            <a:pPr lvl="1"/>
            <a:r>
              <a:rPr lang="en-US" dirty="0" smtClean="0"/>
              <a:t>Only need to specify them by string as parameters</a:t>
            </a:r>
          </a:p>
          <a:p>
            <a:r>
              <a:rPr lang="en-US" dirty="0" err="1" smtClean="0"/>
              <a:t>deal.II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deal.II</a:t>
            </a:r>
            <a:r>
              <a:rPr lang="en-US" dirty="0" smtClean="0"/>
              <a:t> provides wrappers for solvers/preconditioners from </a:t>
            </a:r>
            <a:r>
              <a:rPr lang="en-US" dirty="0" err="1" smtClean="0"/>
              <a:t>PETSc</a:t>
            </a:r>
            <a:r>
              <a:rPr lang="en-US" dirty="0" smtClean="0"/>
              <a:t> and </a:t>
            </a:r>
            <a:r>
              <a:rPr lang="en-US" dirty="0" err="1" smtClean="0"/>
              <a:t>Trilinos</a:t>
            </a:r>
            <a:endParaRPr lang="en-US" dirty="0" smtClean="0"/>
          </a:p>
          <a:p>
            <a:pPr lvl="1"/>
            <a:r>
              <a:rPr lang="en-US" dirty="0" smtClean="0"/>
              <a:t>Best practice is to use data structures wrapped from the same library as the solvers: e.g. use </a:t>
            </a:r>
            <a:r>
              <a:rPr lang="en-US" dirty="0" err="1" smtClean="0"/>
              <a:t>PETScWrappers</a:t>
            </a:r>
            <a:r>
              <a:rPr lang="en-US" dirty="0" smtClean="0"/>
              <a:t>::MPI::</a:t>
            </a:r>
            <a:r>
              <a:rPr lang="en-US" dirty="0" err="1" smtClean="0"/>
              <a:t>SparseMatrix</a:t>
            </a:r>
            <a:r>
              <a:rPr lang="en-US" dirty="0" smtClean="0"/>
              <a:t> with </a:t>
            </a:r>
            <a:r>
              <a:rPr lang="en-US" dirty="0" err="1" smtClean="0"/>
              <a:t>PETScWrappers</a:t>
            </a:r>
            <a:r>
              <a:rPr lang="en-US" dirty="0" smtClean="0"/>
              <a:t>::</a:t>
            </a:r>
            <a:r>
              <a:rPr lang="en-US" dirty="0" err="1" smtClean="0"/>
              <a:t>PreconditionBoomerAMG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Can also use </a:t>
            </a:r>
            <a:r>
              <a:rPr lang="en-US" dirty="0" err="1" smtClean="0"/>
              <a:t>deal.II</a:t>
            </a:r>
            <a:r>
              <a:rPr lang="en-US" dirty="0" smtClean="0"/>
              <a:t> native data structure in parallel lately</a:t>
            </a:r>
          </a:p>
          <a:p>
            <a:r>
              <a:rPr lang="en-US" dirty="0" smtClean="0"/>
              <a:t>MOOSE:</a:t>
            </a:r>
          </a:p>
          <a:p>
            <a:pPr lvl="1"/>
            <a:r>
              <a:rPr lang="en-US" dirty="0" smtClean="0"/>
              <a:t>Almost only has solvers/preconditioners from </a:t>
            </a:r>
            <a:r>
              <a:rPr lang="en-US" dirty="0" err="1" smtClean="0"/>
              <a:t>PETSc</a:t>
            </a:r>
            <a:r>
              <a:rPr lang="en-US" dirty="0" smtClean="0"/>
              <a:t> unless you want to hack it with </a:t>
            </a:r>
            <a:r>
              <a:rPr lang="en-US" dirty="0" err="1" smtClean="0"/>
              <a:t>Trilinos</a:t>
            </a:r>
            <a:endParaRPr lang="en-US" dirty="0" smtClean="0"/>
          </a:p>
          <a:p>
            <a:pPr lvl="1"/>
            <a:r>
              <a:rPr lang="en-US" dirty="0" smtClean="0"/>
              <a:t>Specify algebraic solvers from input files; can override this through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54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501</TotalTime>
  <Words>976</Words>
  <Application>Microsoft Macintosh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Garamond</vt:lpstr>
      <vt:lpstr>宋体</vt:lpstr>
      <vt:lpstr>Savon</vt:lpstr>
      <vt:lpstr>Package/library Comparison for FSI simulations</vt:lpstr>
      <vt:lpstr>What are the slides for?</vt:lpstr>
      <vt:lpstr>Basics features</vt:lpstr>
      <vt:lpstr>Build, independently</vt:lpstr>
      <vt:lpstr>Programming components</vt:lpstr>
      <vt:lpstr>Mesh and triangulation</vt:lpstr>
      <vt:lpstr>How detailed, about the weak form?</vt:lpstr>
      <vt:lpstr>Nonlinear solver support</vt:lpstr>
      <vt:lpstr>Algebraic solver/preconditioner</vt:lpstr>
      <vt:lpstr>Pros summary</vt:lpstr>
      <vt:lpstr>Some potential cons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Package/library Comparison for FSI simulations</dc:title>
  <dc:creator>Weixiong Zheng</dc:creator>
  <cp:lastModifiedBy>Weixiong Zheng</cp:lastModifiedBy>
  <cp:revision>29</cp:revision>
  <dcterms:created xsi:type="dcterms:W3CDTF">2018-12-23T22:42:19Z</dcterms:created>
  <dcterms:modified xsi:type="dcterms:W3CDTF">2018-12-24T09:26:39Z</dcterms:modified>
</cp:coreProperties>
</file>