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9"/>
  </p:notesMasterIdLst>
  <p:sldIdLst>
    <p:sldId id="256" r:id="rId2"/>
    <p:sldId id="258" r:id="rId3"/>
    <p:sldId id="273" r:id="rId4"/>
    <p:sldId id="257" r:id="rId5"/>
    <p:sldId id="260" r:id="rId6"/>
    <p:sldId id="261" r:id="rId7"/>
    <p:sldId id="274" r:id="rId8"/>
    <p:sldId id="275" r:id="rId9"/>
    <p:sldId id="262" r:id="rId10"/>
    <p:sldId id="263" r:id="rId11"/>
    <p:sldId id="264" r:id="rId12"/>
    <p:sldId id="276" r:id="rId13"/>
    <p:sldId id="265" r:id="rId14"/>
    <p:sldId id="259" r:id="rId15"/>
    <p:sldId id="277" r:id="rId16"/>
    <p:sldId id="266" r:id="rId17"/>
    <p:sldId id="279" r:id="rId18"/>
    <p:sldId id="278" r:id="rId19"/>
    <p:sldId id="285" r:id="rId20"/>
    <p:sldId id="280" r:id="rId21"/>
    <p:sldId id="282" r:id="rId22"/>
    <p:sldId id="281" r:id="rId23"/>
    <p:sldId id="270" r:id="rId24"/>
    <p:sldId id="271" r:id="rId25"/>
    <p:sldId id="283" r:id="rId26"/>
    <p:sldId id="284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AA"/>
    <a:srgbClr val="1E1E1E"/>
    <a:srgbClr val="D4D4D4"/>
    <a:srgbClr val="D6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CCA09-B8C1-4A53-A67B-25A58385FF3D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ECF06-9F21-4915-A92E-806748584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9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CF06-9F21-4915-A92E-8067485848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5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PKCS#1</a:t>
            </a:r>
            <a:r>
              <a:rPr lang="en-US" altLang="ko-KR" baseline="0" smtClean="0"/>
              <a:t> – </a:t>
            </a:r>
            <a:r>
              <a:rPr lang="ko-KR" altLang="en-US" baseline="0" smtClean="0"/>
              <a:t>공개 키 암호 표준</a:t>
            </a:r>
            <a:endParaRPr lang="en-US" altLang="ko-KR" smtClean="0"/>
          </a:p>
          <a:p>
            <a:r>
              <a:rPr lang="en-US" altLang="ko-KR" smtClean="0"/>
              <a:t>X.509 – </a:t>
            </a:r>
            <a:r>
              <a:rPr lang="ko-KR" altLang="en-US" smtClean="0"/>
              <a:t>공개 키 기반</a:t>
            </a:r>
            <a:r>
              <a:rPr lang="en-US" altLang="ko-KR" smtClean="0"/>
              <a:t>(PKI) </a:t>
            </a:r>
            <a:r>
              <a:rPr lang="ko-KR" altLang="en-US" smtClean="0"/>
              <a:t>표준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CF06-9F21-4915-A92E-8067485848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7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4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4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8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3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EDEED00-D1AC-4EAA-B40B-AE04106CE3D7}" type="datetimeFigureOut">
              <a:rPr lang="ko-KR" altLang="en-US" smtClean="0"/>
              <a:t>17-12-21(Thu)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B3EC6C5-C156-4637-B015-7EFF10EEF7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FKSJ_7.1.0/com.ibm.mq.doc/sy10630_.htm" TargetMode="External"/><Relationship Id="rId2" Type="http://schemas.openxmlformats.org/officeDocument/2006/relationships/hyperlink" Target="https://www.digitalocean.com/community/tutorials/openssl-essentials-working-with-ssl-certificates-private-keys-and-cs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sl.org/docs/manmaster/man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OpenSSL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김태훈</a:t>
            </a:r>
            <a:endParaRPr lang="en-US" altLang="ko-KR"/>
          </a:p>
          <a:p>
            <a:r>
              <a:rPr lang="en-US" altLang="ko-KR" smtClean="0"/>
              <a:t>taehoon@falinux.com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용어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CA</a:t>
            </a:r>
          </a:p>
          <a:p>
            <a:pPr lvl="1"/>
            <a:r>
              <a:rPr lang="ko-KR" altLang="en-US" smtClean="0"/>
              <a:t>인증 기관 </a:t>
            </a:r>
            <a:r>
              <a:rPr lang="en-US" altLang="ko-KR" smtClean="0"/>
              <a:t>(Certificate Authority)</a:t>
            </a:r>
          </a:p>
          <a:p>
            <a:r>
              <a:rPr lang="en-US" altLang="ko-KR" smtClean="0"/>
              <a:t>CSR</a:t>
            </a:r>
          </a:p>
          <a:p>
            <a:pPr lvl="1"/>
            <a:r>
              <a:rPr lang="ko-KR" altLang="en-US" smtClean="0"/>
              <a:t>인증서 서명 요청 </a:t>
            </a:r>
            <a:r>
              <a:rPr lang="en-US" altLang="ko-KR" smtClean="0"/>
              <a:t>(Certificate Signing Request)</a:t>
            </a:r>
          </a:p>
          <a:p>
            <a:r>
              <a:rPr lang="en-US" altLang="ko-KR" smtClean="0"/>
              <a:t>DN</a:t>
            </a:r>
          </a:p>
          <a:p>
            <a:pPr lvl="1"/>
            <a:r>
              <a:rPr lang="ko-KR" altLang="en-US"/>
              <a:t>식별 정보 </a:t>
            </a:r>
            <a:r>
              <a:rPr lang="en-US" altLang="ko-KR"/>
              <a:t>(Distinguished Name)</a:t>
            </a:r>
          </a:p>
          <a:p>
            <a:r>
              <a:rPr lang="en-US" altLang="ko-KR" smtClean="0"/>
              <a:t>CN</a:t>
            </a:r>
          </a:p>
          <a:p>
            <a:pPr lvl="1"/>
            <a:r>
              <a:rPr lang="ko-KR" altLang="en-US"/>
              <a:t>공용 이름 </a:t>
            </a:r>
            <a:r>
              <a:rPr lang="en-US" altLang="ko-KR"/>
              <a:t>(Common Name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SSC</a:t>
            </a:r>
          </a:p>
          <a:p>
            <a:pPr lvl="1"/>
            <a:r>
              <a:rPr lang="ko-KR" altLang="en-US"/>
              <a:t>직접 서명한 인증서 </a:t>
            </a:r>
            <a:r>
              <a:rPr lang="en-US" altLang="ko-KR"/>
              <a:t>(Self Signed Certificate)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개인 키 및 인증서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openssl req \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-newkey rsa -nodes -keyout localhost.key \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-x509 -out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localhost.crt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localhost.crt 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localhost.key</a:t>
            </a:r>
            <a:endParaRPr lang="ko-KR" alt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smtClean="0"/>
              <a:t>CN</a:t>
            </a:r>
            <a:r>
              <a:rPr lang="ko-KR" altLang="en-US" sz="4800" smtClean="0"/>
              <a:t>은 서버의 도메인 이름으로</a:t>
            </a:r>
            <a:r>
              <a:rPr lang="en-US" altLang="ko-KR" sz="4800" smtClean="0"/>
              <a:t>!!!</a:t>
            </a:r>
          </a:p>
          <a:p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클라이언트가 </a:t>
            </a:r>
            <a:r>
              <a:rPr lang="en-US" altLang="ko-KR" smtClean="0"/>
              <a:t>localhost:777</a:t>
            </a:r>
            <a:r>
              <a:rPr lang="ko-KR" altLang="en-US" smtClean="0"/>
              <a:t>에 접속한다면 </a:t>
            </a:r>
            <a:r>
              <a:rPr lang="en-US" altLang="ko-KR" smtClean="0"/>
              <a:t>CN</a:t>
            </a:r>
            <a:r>
              <a:rPr lang="ko-KR" altLang="en-US" smtClean="0"/>
              <a:t>도 </a:t>
            </a:r>
            <a:r>
              <a:rPr lang="en-US" altLang="ko-KR" smtClean="0"/>
              <a:t>localhost</a:t>
            </a:r>
            <a:r>
              <a:rPr lang="ko-KR" altLang="en-US" smtClean="0"/>
              <a:t>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Go </a:t>
            </a:r>
            <a:r>
              <a:rPr lang="ko-KR" altLang="en-US" smtClean="0"/>
              <a:t>언어로 </a:t>
            </a:r>
            <a:r>
              <a:rPr lang="en-US" altLang="ko-KR" smtClean="0"/>
              <a:t>OpenSSL </a:t>
            </a:r>
            <a:r>
              <a:rPr lang="ko-KR" altLang="en-US" smtClean="0"/>
              <a:t>에코 서버</a:t>
            </a:r>
            <a:r>
              <a:rPr lang="en-US" altLang="ko-KR" smtClean="0"/>
              <a:t>/</a:t>
            </a:r>
            <a:r>
              <a:rPr lang="ko-KR" altLang="en-US" smtClean="0"/>
              <a:t>클라이언트 작성</a:t>
            </a:r>
            <a:endParaRPr lang="en-US" altLang="ko-KR" smtClean="0"/>
          </a:p>
          <a:p>
            <a:r>
              <a:rPr lang="en-US" altLang="ko-KR" smtClean="0"/>
              <a:t>github.com</a:t>
            </a:r>
            <a:r>
              <a:rPr lang="ko-KR" altLang="en-US" smtClean="0"/>
              <a:t>에 공개된 </a:t>
            </a:r>
            <a:r>
              <a:rPr lang="en-US" altLang="ko-KR" smtClean="0"/>
              <a:t>spacemonkeygo</a:t>
            </a:r>
            <a:r>
              <a:rPr lang="ko-KR" altLang="en-US" smtClean="0"/>
              <a:t>의 </a:t>
            </a:r>
            <a:r>
              <a:rPr lang="en-US" altLang="ko-KR" smtClean="0"/>
              <a:t>openssl </a:t>
            </a:r>
            <a:r>
              <a:rPr lang="ko-KR" altLang="en-US" smtClean="0"/>
              <a:t>패키지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RSA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RSA?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가장 보편적인 비대칭 암호화 알고리즘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쌍 생성 </a:t>
            </a:r>
            <a:r>
              <a:rPr lang="en-US" altLang="ko-KR" smtClean="0"/>
              <a:t>– </a:t>
            </a:r>
            <a:r>
              <a:rPr lang="ko-KR" altLang="en-US" smtClean="0"/>
              <a:t>개인 키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openssl genrsa -out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key.pem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key.pub.pem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-----BEGIN RSA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KEY-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중략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RSA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KEY-----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쌍 생성 </a:t>
            </a:r>
            <a:r>
              <a:rPr lang="en-US" altLang="ko-KR" smtClean="0"/>
              <a:t>– </a:t>
            </a:r>
            <a:r>
              <a:rPr lang="ko-KR" altLang="en-US" smtClean="0"/>
              <a:t>공개 키 </a:t>
            </a:r>
            <a:r>
              <a:rPr lang="en-US" altLang="ko-KR" smtClean="0"/>
              <a:t>(1/2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openssl rsa -in key.pem -out key.pub.pem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-pubout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key.pub.pem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-----BEGIN PUBLIC KEY-----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중략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-----END PUBLIC KEY-----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쌍 생성 </a:t>
            </a:r>
            <a:r>
              <a:rPr lang="en-US" altLang="ko-KR" smtClean="0"/>
              <a:t>– </a:t>
            </a:r>
            <a:r>
              <a:rPr lang="ko-KR" altLang="en-US" smtClean="0"/>
              <a:t>공개 키 </a:t>
            </a:r>
            <a:r>
              <a:rPr lang="en-US" altLang="ko-KR" smtClean="0"/>
              <a:t>(2/2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openssl rsa -in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key.pem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-out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key.pub.pem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RSAPublicKey_out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key.pub.pem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-----BEGIN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KEY-----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중략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KEY-----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PUBLIC? RSA PUBLIC?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X.509 </a:t>
            </a:r>
            <a:r>
              <a:rPr lang="ko-KR" altLang="en-US"/>
              <a:t>표준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key.pub.pem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-----BEGIN PUBLIC KEY-----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중략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-----END PUBLIC KEY-----</a:t>
            </a:r>
          </a:p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PKCS#1 </a:t>
            </a:r>
            <a:r>
              <a:rPr lang="ko-KR" altLang="en-US"/>
              <a:t>표준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key.pub.pem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-----BEGIN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KEY-----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중략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-----END </a:t>
            </a:r>
            <a:r>
              <a:rPr lang="en-US" altLang="ko-KR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KEY-----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OpenSSL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TLS, SSL </a:t>
            </a:r>
            <a:r>
              <a:rPr lang="ko-KR" altLang="en-US" smtClean="0"/>
              <a:t>오픈 소스 구현판</a:t>
            </a:r>
            <a:endParaRPr lang="en-US" altLang="ko-KR" smtClean="0"/>
          </a:p>
          <a:p>
            <a:r>
              <a:rPr lang="ko-KR" altLang="en-US" smtClean="0"/>
              <a:t>기본 암호화 및 유틸리티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암호화 </a:t>
            </a:r>
            <a:r>
              <a:rPr lang="en-US" altLang="ko-KR" smtClean="0"/>
              <a:t>– X.509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 *rsa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PEM_read_RSA_PUBKEY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(fp, NULL, NULL, NULL);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result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RSA_public_encrypt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(flen, from, to, rsa, padding);</a:t>
            </a:r>
            <a:endParaRPr lang="ko-KR" alt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암호화 </a:t>
            </a:r>
            <a:r>
              <a:rPr lang="en-US" altLang="ko-KR" smtClean="0"/>
              <a:t>– PKCS#1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 *rsa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PEM_read_RSAPublicKey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(fp, NULL, NULL, NULL);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result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RSA_public_encrypt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(flen, from, to, rsa, padding);</a:t>
            </a:r>
            <a:endParaRPr lang="ko-KR" alt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복호화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 *rsa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PEM_read_RSAPrivateKey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NULL, NULL, NULL);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result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RSA_private_decrypt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(flen, from, to, rsa, padding);</a:t>
            </a:r>
            <a:endParaRPr lang="ko-KR" alt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나머지 연산 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mtClean="0"/>
              <a:t>키 </a:t>
            </a:r>
            <a:r>
              <a:rPr lang="ko-KR" altLang="en-US"/>
              <a:t>생성 시 정하는 비트 </a:t>
            </a:r>
            <a:r>
              <a:rPr lang="ko-KR" altLang="en-US" smtClean="0"/>
              <a:t>수</a:t>
            </a:r>
            <a:endParaRPr lang="en-US" altLang="ko-KR" smtClean="0"/>
          </a:p>
          <a:p>
            <a:r>
              <a:rPr lang="ko-KR" altLang="en-US" smtClean="0"/>
              <a:t>암호화된 블록 크기와 같음</a:t>
            </a:r>
            <a:endParaRPr lang="en-US" altLang="ko-KR" smtClean="0"/>
          </a:p>
          <a:p>
            <a:r>
              <a:rPr lang="ko-KR" altLang="en-US" smtClean="0"/>
              <a:t>원본은 더 작거나 같아야 함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 = </a:t>
            </a:r>
            <a:r>
              <a:rPr lang="en-US" altLang="ko-KR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RSA_size</a:t>
            </a:r>
            <a:r>
              <a:rPr lang="en-US" altLang="ko-KR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(rsa);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군더더기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데이터 크기를 블록 크기보다 작게 유지</a:t>
            </a:r>
            <a:endParaRPr lang="en-US" altLang="ko-KR" smtClean="0"/>
          </a:p>
          <a:p>
            <a:r>
              <a:rPr lang="ko-KR" altLang="en-US" smtClean="0"/>
              <a:t>남은 공간을 특정 규칙으로 채워 보안 유지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군더더기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RSA_PKCS1_PADDING</a:t>
            </a:r>
          </a:p>
          <a:p>
            <a:pPr lvl="1"/>
            <a:r>
              <a:rPr lang="ko-KR" altLang="en-US"/>
              <a:t>가장 널리 </a:t>
            </a:r>
            <a:r>
              <a:rPr lang="ko-KR" altLang="en-US" smtClean="0"/>
              <a:t>쓰임</a:t>
            </a:r>
            <a:endParaRPr lang="en-US" altLang="ko-KR" smtClean="0"/>
          </a:p>
          <a:p>
            <a:pPr lvl="1"/>
            <a:r>
              <a:rPr lang="ko-KR" altLang="en-US" smtClean="0"/>
              <a:t>보안 허점 발견</a:t>
            </a:r>
            <a:endParaRPr lang="en-US" altLang="ko-KR" smtClean="0"/>
          </a:p>
          <a:p>
            <a:pPr lvl="1"/>
            <a:r>
              <a:rPr lang="ko-KR" altLang="en-US" smtClean="0"/>
              <a:t>데이터 </a:t>
            </a:r>
            <a:r>
              <a:rPr lang="ko-KR" altLang="en-US"/>
              <a:t>크기가 </a:t>
            </a:r>
            <a:r>
              <a:rPr lang="en-US" altLang="ko-KR"/>
              <a:t>RSA_size </a:t>
            </a:r>
            <a:r>
              <a:rPr lang="en-US" altLang="ko-KR" smtClean="0"/>
              <a:t>– </a:t>
            </a:r>
            <a:r>
              <a:rPr lang="en-US" altLang="ko-KR"/>
              <a:t>11</a:t>
            </a:r>
            <a:r>
              <a:rPr lang="ko-KR" altLang="en-US"/>
              <a:t>보다 </a:t>
            </a:r>
            <a:r>
              <a:rPr lang="ko-KR" altLang="en-US" smtClean="0"/>
              <a:t>작아야 함</a:t>
            </a:r>
            <a:endParaRPr lang="en-US" altLang="ko-KR"/>
          </a:p>
          <a:p>
            <a:r>
              <a:rPr lang="en-US" altLang="ko-KR" smtClean="0"/>
              <a:t>RSA_PKCS1_OAEP_PADDING</a:t>
            </a:r>
          </a:p>
          <a:p>
            <a:pPr lvl="1"/>
            <a:r>
              <a:rPr lang="ko-KR" altLang="en-US"/>
              <a:t>가장 </a:t>
            </a:r>
            <a:r>
              <a:rPr lang="ko-KR" altLang="en-US" smtClean="0"/>
              <a:t>추천</a:t>
            </a:r>
            <a:endParaRPr lang="en-US" altLang="ko-KR" smtClean="0"/>
          </a:p>
          <a:p>
            <a:pPr lvl="1"/>
            <a:r>
              <a:rPr lang="ko-KR" altLang="en-US" smtClean="0"/>
              <a:t>데이터 </a:t>
            </a:r>
            <a:r>
              <a:rPr lang="ko-KR" altLang="en-US"/>
              <a:t>크기가 </a:t>
            </a:r>
            <a:r>
              <a:rPr lang="en-US" altLang="ko-KR"/>
              <a:t>RSA_size </a:t>
            </a:r>
            <a:r>
              <a:rPr lang="en-US" altLang="ko-KR" smtClean="0"/>
              <a:t>– </a:t>
            </a:r>
            <a:r>
              <a:rPr lang="en-US" altLang="ko-KR"/>
              <a:t>41</a:t>
            </a:r>
            <a:r>
              <a:rPr lang="ko-KR" altLang="en-US"/>
              <a:t>보다 </a:t>
            </a:r>
            <a:r>
              <a:rPr lang="ko-KR" altLang="en-US" smtClean="0"/>
              <a:t>작아야 함</a:t>
            </a:r>
            <a:endParaRPr lang="en-US" altLang="ko-KR"/>
          </a:p>
          <a:p>
            <a:r>
              <a:rPr lang="en-US" altLang="ko-KR" smtClean="0"/>
              <a:t>RSA_NO_PADDING</a:t>
            </a:r>
          </a:p>
          <a:p>
            <a:pPr lvl="1"/>
            <a:r>
              <a:rPr lang="ko-KR" altLang="en-US"/>
              <a:t>여유 공간을 만들지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lvl="1"/>
            <a:r>
              <a:rPr lang="ko-KR" altLang="en-US" smtClean="0"/>
              <a:t>안전하지 않음</a:t>
            </a:r>
            <a:endParaRPr lang="en-US" altLang="ko-KR" smtClean="0"/>
          </a:p>
          <a:p>
            <a:pPr lvl="1"/>
            <a:r>
              <a:rPr lang="ko-KR" altLang="en-US" smtClean="0"/>
              <a:t>데이터 </a:t>
            </a:r>
            <a:r>
              <a:rPr lang="ko-KR" altLang="en-US"/>
              <a:t>크기가 정확히 </a:t>
            </a:r>
            <a:r>
              <a:rPr lang="en-US" altLang="ko-KR"/>
              <a:t>RSA_size</a:t>
            </a:r>
            <a:r>
              <a:rPr lang="ko-KR" altLang="en-US"/>
              <a:t>와 </a:t>
            </a:r>
            <a:r>
              <a:rPr lang="ko-KR" altLang="en-US" smtClean="0"/>
              <a:t>같아야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언어로 간단한 </a:t>
            </a:r>
            <a:r>
              <a:rPr lang="en-US" altLang="ko-KR" smtClean="0"/>
              <a:t>RSA </a:t>
            </a:r>
            <a:r>
              <a:rPr lang="ko-KR" altLang="en-US" smtClean="0"/>
              <a:t>암호화</a:t>
            </a:r>
            <a:r>
              <a:rPr lang="en-US" altLang="ko-KR" smtClean="0"/>
              <a:t>/</a:t>
            </a:r>
            <a:r>
              <a:rPr lang="ko-KR" altLang="en-US" smtClean="0"/>
              <a:t>복호화 프로그램 작성</a:t>
            </a:r>
            <a:endParaRPr lang="en-US" altLang="ko-KR" smtClean="0"/>
          </a:p>
          <a:p>
            <a:r>
              <a:rPr lang="en-US" altLang="ko-KR" smtClean="0"/>
              <a:t>OpenSSL </a:t>
            </a:r>
            <a:r>
              <a:rPr lang="ko-KR" altLang="en-US" smtClean="0"/>
              <a:t>라이브러리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DigitalOcean - OpenSSL Essentials: Working with SSL Certificates, Private Keys and </a:t>
            </a:r>
            <a:r>
              <a:rPr lang="en-US" altLang="ko-KR" smtClean="0">
                <a:hlinkClick r:id="rId2"/>
              </a:rPr>
              <a:t>CSRs</a:t>
            </a:r>
            <a:endParaRPr lang="en-US" altLang="ko-KR" smtClean="0"/>
          </a:p>
          <a:p>
            <a:r>
              <a:rPr lang="en-US" altLang="ko-KR">
                <a:hlinkClick r:id="rId3"/>
              </a:rPr>
              <a:t>IBM Knowledge Center - Cryptographic security protocols: SSL and </a:t>
            </a:r>
            <a:r>
              <a:rPr lang="en-US" altLang="ko-KR" smtClean="0">
                <a:hlinkClick r:id="rId3"/>
              </a:rPr>
              <a:t>TLS</a:t>
            </a:r>
            <a:endParaRPr lang="en-US" altLang="ko-KR" smtClean="0"/>
          </a:p>
          <a:p>
            <a:r>
              <a:rPr lang="en-US" altLang="ko-KR">
                <a:hlinkClick r:id="rId4"/>
              </a:rPr>
              <a:t>OpenSSL - crypto library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SSL</a:t>
            </a:r>
            <a:endParaRPr lang="en-US" altLang="ko-KR" smtClean="0"/>
          </a:p>
          <a:p>
            <a:r>
              <a:rPr lang="en-US" altLang="ko-KR" smtClean="0"/>
              <a:t>RSA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638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SSL</a:t>
            </a:r>
            <a:endParaRPr lang="ko-KR" alt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SSL? TLS?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SSL</a:t>
            </a:r>
          </a:p>
          <a:p>
            <a:pPr lvl="1"/>
            <a:r>
              <a:rPr lang="ko-KR" altLang="en-US" smtClean="0"/>
              <a:t>보안 소켓 레이어</a:t>
            </a:r>
            <a:r>
              <a:rPr lang="en-US" altLang="ko-KR"/>
              <a:t> </a:t>
            </a:r>
            <a:r>
              <a:rPr lang="en-US" altLang="ko-KR" smtClean="0"/>
              <a:t>(Secure Sockets Layer)</a:t>
            </a:r>
          </a:p>
          <a:p>
            <a:r>
              <a:rPr lang="en-US" altLang="ko-KR" smtClean="0"/>
              <a:t>TLS</a:t>
            </a:r>
          </a:p>
          <a:p>
            <a:pPr lvl="1"/>
            <a:r>
              <a:rPr lang="ko-KR" altLang="en-US" smtClean="0"/>
              <a:t>전송 계층 보안 </a:t>
            </a:r>
            <a:r>
              <a:rPr lang="en-US" altLang="ko-KR" smtClean="0"/>
              <a:t>(Transport Layer Security)</a:t>
            </a:r>
          </a:p>
          <a:p>
            <a:r>
              <a:rPr lang="en-US" altLang="ko-KR" smtClean="0"/>
              <a:t>SSL </a:t>
            </a:r>
            <a:r>
              <a:rPr lang="ko-KR" altLang="en-US" smtClean="0"/>
              <a:t>버전이 올라가며 </a:t>
            </a:r>
            <a:r>
              <a:rPr lang="en-US" altLang="ko-KR" smtClean="0"/>
              <a:t>TLS</a:t>
            </a:r>
            <a:r>
              <a:rPr lang="ko-KR" altLang="en-US" smtClean="0"/>
              <a:t>로 명칭 변경</a:t>
            </a:r>
            <a:endParaRPr lang="en-US" altLang="ko-KR" smtClean="0"/>
          </a:p>
          <a:p>
            <a:r>
              <a:rPr lang="en-US" altLang="ko-KR" smtClean="0"/>
              <a:t>TCP/IP </a:t>
            </a:r>
            <a:r>
              <a:rPr lang="ko-KR" altLang="en-US" smtClean="0"/>
              <a:t>네트워크 통신에서 전송 계층 종단 간 보안</a:t>
            </a:r>
            <a:r>
              <a:rPr lang="en-US" altLang="ko-KR"/>
              <a:t>·</a:t>
            </a:r>
            <a:r>
              <a:rPr lang="ko-KR" altLang="en-US" smtClean="0"/>
              <a:t>데이터 무결성 확보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094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인증 과정 </a:t>
            </a:r>
            <a:r>
              <a:rPr lang="en-US" altLang="ko-KR" smtClean="0"/>
              <a:t>(1/3)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smtClean="0"/>
          </a:p>
          <a:p>
            <a:r>
              <a:rPr lang="en-US" altLang="ko-KR" smtClean="0"/>
              <a:t>Hello</a:t>
            </a:r>
          </a:p>
          <a:p>
            <a:pPr lvl="1"/>
            <a:r>
              <a:rPr lang="ko-KR" altLang="en-US" smtClean="0"/>
              <a:t>암호화 없이 서로 필요한 걸 나눔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lnSpc>
                <a:spcPct val="160000"/>
              </a:lnSpc>
              <a:buNone/>
            </a:pPr>
            <a:endParaRPr lang="en-US" altLang="ko-KR" smtClean="0"/>
          </a:p>
          <a:p>
            <a:r>
              <a:rPr lang="en-US" altLang="ko-KR" smtClean="0"/>
              <a:t>CipherSuite</a:t>
            </a:r>
          </a:p>
          <a:p>
            <a:pPr lvl="1"/>
            <a:r>
              <a:rPr lang="ko-KR" altLang="en-US" smtClean="0"/>
              <a:t>사용할 암호화 알고리즘 세트</a:t>
            </a:r>
            <a:endParaRPr lang="en-US" altLang="ko-KR" smtClean="0"/>
          </a:p>
          <a:p>
            <a:r>
              <a:rPr lang="en-US" altLang="ko-KR" smtClean="0"/>
              <a:t>Certificate</a:t>
            </a:r>
          </a:p>
          <a:p>
            <a:pPr lvl="1"/>
            <a:r>
              <a:rPr lang="ko-KR" altLang="en-US"/>
              <a:t>서버의 공개 키 </a:t>
            </a:r>
            <a:r>
              <a:rPr lang="ko-KR" altLang="en-US" smtClean="0"/>
              <a:t>포함</a:t>
            </a:r>
            <a:endParaRPr lang="en-US" altLang="ko-KR" smtClean="0"/>
          </a:p>
          <a:p>
            <a:pPr lvl="1"/>
            <a:r>
              <a:rPr lang="ko-KR" altLang="en-US" smtClean="0"/>
              <a:t>클라이언트가 받은 뒤 검사</a:t>
            </a:r>
            <a:endParaRPr lang="en-US" altLang="ko-KR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474412" y="2905764"/>
            <a:ext cx="5854311" cy="2783832"/>
            <a:chOff x="5550789" y="2140974"/>
            <a:chExt cx="5854311" cy="278383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50789" y="2860974"/>
              <a:ext cx="1080000" cy="72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Server</a:t>
              </a: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325100" y="2860974"/>
              <a:ext cx="1080000" cy="720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Client</a:t>
              </a:r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flipH="1">
              <a:off x="6831638" y="2680974"/>
              <a:ext cx="2880000" cy="540000"/>
            </a:xfrm>
            <a:prstGeom prst="rightArrow">
              <a:avLst>
                <a:gd name="adj1" fmla="val 69654"/>
                <a:gd name="adj2" fmla="val 10896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“Client Hello”</a:t>
              </a:r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7244250" y="3220974"/>
              <a:ext cx="2880000" cy="540000"/>
            </a:xfrm>
            <a:prstGeom prst="rightArrow">
              <a:avLst>
                <a:gd name="adj1" fmla="val 69654"/>
                <a:gd name="adj2" fmla="val 10896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“Server Hello”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23088" y="2140974"/>
              <a:ext cx="144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CipherSuite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23088" y="3764415"/>
              <a:ext cx="1440000" cy="5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CipherSuite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088" y="4384806"/>
              <a:ext cx="1440000" cy="5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Certificate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8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인증 과정 </a:t>
            </a:r>
            <a:r>
              <a:rPr lang="en-US" altLang="ko-KR" smtClean="0"/>
              <a:t>(2/3)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/>
              <a:t>Secret Key</a:t>
            </a:r>
          </a:p>
          <a:p>
            <a:pPr lvl="1"/>
            <a:r>
              <a:rPr lang="ko-KR" altLang="en-US" smtClean="0"/>
              <a:t>앞으로 사용할 대칭 암호화 키</a:t>
            </a:r>
            <a:endParaRPr lang="en-US" altLang="ko-KR" smtClean="0"/>
          </a:p>
          <a:p>
            <a:pPr lvl="1"/>
            <a:r>
              <a:rPr lang="ko-KR" altLang="en-US" smtClean="0"/>
              <a:t>서버의 공개 키로 암호화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74412" y="3625764"/>
            <a:ext cx="5854311" cy="720000"/>
            <a:chOff x="474412" y="3625764"/>
            <a:chExt cx="5854311" cy="7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74412" y="3625764"/>
              <a:ext cx="1080000" cy="72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Server</a:t>
              </a: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48723" y="3625764"/>
              <a:ext cx="1080000" cy="720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Client</a:t>
              </a:r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flipH="1">
              <a:off x="1756712" y="3707242"/>
              <a:ext cx="2880000" cy="540000"/>
            </a:xfrm>
            <a:prstGeom prst="rightArrow">
              <a:avLst>
                <a:gd name="adj1" fmla="val 69654"/>
                <a:gd name="adj2" fmla="val 10896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Encrypted “Secret Key”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6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인증 과정 </a:t>
            </a:r>
            <a:r>
              <a:rPr lang="en-US" altLang="ko-KR" smtClean="0"/>
              <a:t>(3/3)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Finished</a:t>
            </a:r>
          </a:p>
          <a:p>
            <a:pPr lvl="1"/>
            <a:r>
              <a:rPr lang="ko-KR" altLang="en-US" smtClean="0"/>
              <a:t>인증이 끝났음을 알림</a:t>
            </a:r>
            <a:endParaRPr lang="en-US" altLang="ko-KR" smtClean="0"/>
          </a:p>
          <a:p>
            <a:pPr lvl="1"/>
            <a:r>
              <a:rPr lang="ko-KR" altLang="en-US" smtClean="0"/>
              <a:t>클라이언트가 보낸 대칭 키로 암호화</a:t>
            </a:r>
            <a:endParaRPr lang="en-US" altLang="ko-KR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474412" y="3445764"/>
            <a:ext cx="5854311" cy="1080000"/>
            <a:chOff x="474412" y="3445764"/>
            <a:chExt cx="5854311" cy="10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74412" y="3625764"/>
              <a:ext cx="1080000" cy="72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Server</a:t>
              </a: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48723" y="3625764"/>
              <a:ext cx="1080000" cy="720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Client</a:t>
              </a:r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flipH="1">
              <a:off x="1755261" y="3445764"/>
              <a:ext cx="2880000" cy="540000"/>
            </a:xfrm>
            <a:prstGeom prst="rightArrow">
              <a:avLst>
                <a:gd name="adj1" fmla="val 69654"/>
                <a:gd name="adj2" fmla="val 10896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Encrypted “Finished”</a:t>
              </a:r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2167873" y="3985764"/>
              <a:ext cx="2880000" cy="540000"/>
            </a:xfrm>
            <a:prstGeom prst="rightArrow">
              <a:avLst>
                <a:gd name="adj1" fmla="val 69654"/>
                <a:gd name="adj2" fmla="val 10896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Encrypted “Finished”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0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인증서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 기관에서 </a:t>
            </a:r>
            <a:r>
              <a:rPr lang="ko-KR" altLang="en-US" smtClean="0"/>
              <a:t>발행</a:t>
            </a:r>
            <a:endParaRPr lang="en-US" altLang="ko-KR" smtClean="0"/>
          </a:p>
          <a:p>
            <a:pPr lvl="1"/>
            <a:r>
              <a:rPr lang="ko-KR" altLang="en-US"/>
              <a:t>인증 기관이 공개 키를 </a:t>
            </a:r>
            <a:r>
              <a:rPr lang="ko-KR" altLang="en-US" smtClean="0"/>
              <a:t>보장</a:t>
            </a:r>
            <a:endParaRPr lang="en-US" altLang="ko-KR" smtClean="0"/>
          </a:p>
          <a:p>
            <a:pPr lvl="1"/>
            <a:r>
              <a:rPr lang="ko-KR" altLang="en-US" smtClean="0"/>
              <a:t>공개 키가 소유자 것임을 확인</a:t>
            </a:r>
            <a:endParaRPr lang="en-US" altLang="ko-KR" smtClean="0"/>
          </a:p>
          <a:p>
            <a:r>
              <a:rPr lang="ko-KR" altLang="en-US" smtClean="0"/>
              <a:t>공개 키를 위장해 메시지를 가로채는 걸 방지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074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646</Words>
  <Application>Microsoft Office PowerPoint</Application>
  <PresentationFormat>와이드스크린</PresentationFormat>
  <Paragraphs>151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Tw Cen MT</vt:lpstr>
      <vt:lpstr>맑은 고딕</vt:lpstr>
      <vt:lpstr>Consolas</vt:lpstr>
      <vt:lpstr>Wingdings 3</vt:lpstr>
      <vt:lpstr>전체</vt:lpstr>
      <vt:lpstr>OpenSSL</vt:lpstr>
      <vt:lpstr>OpenSSL</vt:lpstr>
      <vt:lpstr>목차</vt:lpstr>
      <vt:lpstr>SSL</vt:lpstr>
      <vt:lpstr>SSL? TLS?</vt:lpstr>
      <vt:lpstr>인증 과정 (1/3)</vt:lpstr>
      <vt:lpstr>인증 과정 (2/3)</vt:lpstr>
      <vt:lpstr>인증 과정 (3/3)</vt:lpstr>
      <vt:lpstr>인증서</vt:lpstr>
      <vt:lpstr>용어</vt:lpstr>
      <vt:lpstr>개인 키 및 인증서 생성</vt:lpstr>
      <vt:lpstr>주의</vt:lpstr>
      <vt:lpstr>시험</vt:lpstr>
      <vt:lpstr>RSA</vt:lpstr>
      <vt:lpstr>RSA?</vt:lpstr>
      <vt:lpstr>키 쌍 생성 – 개인 키</vt:lpstr>
      <vt:lpstr>키 쌍 생성 – 공개 키 (1/2)</vt:lpstr>
      <vt:lpstr>키 쌍 생성 – 공개 키 (2/2)</vt:lpstr>
      <vt:lpstr>PUBLIC? RSA PUBLIC?</vt:lpstr>
      <vt:lpstr>암호화 – X.509</vt:lpstr>
      <vt:lpstr>암호화 – PKCS#1</vt:lpstr>
      <vt:lpstr>복호화</vt:lpstr>
      <vt:lpstr>나머지 연산 크기</vt:lpstr>
      <vt:lpstr>군더더기</vt:lpstr>
      <vt:lpstr>군더더기</vt:lpstr>
      <vt:lpstr>시험</vt:lpstr>
      <vt:lpstr>참고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victor</dc:creator>
  <cp:lastModifiedBy>victor</cp:lastModifiedBy>
  <cp:revision>40</cp:revision>
  <dcterms:created xsi:type="dcterms:W3CDTF">2017-12-14T06:35:23Z</dcterms:created>
  <dcterms:modified xsi:type="dcterms:W3CDTF">2017-12-21T09:30:07Z</dcterms:modified>
</cp:coreProperties>
</file>