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60" r:id="rId4"/>
    <p:sldId id="278" r:id="rId5"/>
    <p:sldId id="272" r:id="rId6"/>
    <p:sldId id="282" r:id="rId7"/>
    <p:sldId id="283" r:id="rId8"/>
    <p:sldId id="288" r:id="rId9"/>
    <p:sldId id="289" r:id="rId10"/>
    <p:sldId id="286" r:id="rId11"/>
    <p:sldId id="269" r:id="rId12"/>
    <p:sldId id="287" r:id="rId13"/>
    <p:sldId id="285" r:id="rId14"/>
    <p:sldId id="284" r:id="rId15"/>
    <p:sldId id="290" r:id="rId16"/>
    <p:sldId id="293" r:id="rId17"/>
    <p:sldId id="265" r:id="rId18"/>
    <p:sldId id="261" r:id="rId19"/>
    <p:sldId id="262" r:id="rId20"/>
    <p:sldId id="270" r:id="rId21"/>
    <p:sldId id="268" r:id="rId22"/>
    <p:sldId id="263" r:id="rId23"/>
    <p:sldId id="264" r:id="rId24"/>
    <p:sldId id="257" r:id="rId25"/>
    <p:sldId id="280" r:id="rId26"/>
    <p:sldId id="281" r:id="rId27"/>
    <p:sldId id="258" r:id="rId28"/>
    <p:sldId id="291" r:id="rId29"/>
    <p:sldId id="259" r:id="rId30"/>
    <p:sldId id="276" r:id="rId31"/>
    <p:sldId id="274" r:id="rId32"/>
    <p:sldId id="275" r:id="rId33"/>
    <p:sldId id="292" r:id="rId34"/>
    <p:sldId id="27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0702BCC8-E6C4-4DF0-9268-50855945FABB}"/>
    <pc:docChg chg="addSld modSld sldOrd">
      <pc:chgData name="" userId="" providerId="" clId="Web-{0702BCC8-E6C4-4DF0-9268-50855945FABB}" dt="2018-04-26T01:18:26.212" v="124"/>
      <pc:docMkLst>
        <pc:docMk/>
      </pc:docMkLst>
      <pc:sldChg chg="addSp delSp modSp ord">
        <pc:chgData name="" userId="" providerId="" clId="Web-{0702BCC8-E6C4-4DF0-9268-50855945FABB}" dt="2018-04-26T01:03:03.287" v="38"/>
        <pc:sldMkLst>
          <pc:docMk/>
          <pc:sldMk cId="4077703263" sldId="257"/>
        </pc:sldMkLst>
        <pc:spChg chg="mod">
          <ac:chgData name="" userId="" providerId="" clId="Web-{0702BCC8-E6C4-4DF0-9268-50855945FABB}" dt="2018-04-26T00:56:50.590" v="3"/>
          <ac:spMkLst>
            <pc:docMk/>
            <pc:sldMk cId="4077703263" sldId="257"/>
            <ac:spMk id="3" creationId="{00000000-0000-0000-0000-000000000000}"/>
          </ac:spMkLst>
        </pc:spChg>
        <pc:spChg chg="add mod">
          <ac:chgData name="" userId="" providerId="" clId="Web-{0702BCC8-E6C4-4DF0-9268-50855945FABB}" dt="2018-04-26T00:57:02.153" v="8"/>
          <ac:spMkLst>
            <pc:docMk/>
            <pc:sldMk cId="4077703263" sldId="257"/>
            <ac:spMk id="4" creationId="{820E3663-5FF9-4962-B639-FB9276026645}"/>
          </ac:spMkLst>
        </pc:spChg>
        <pc:spChg chg="add del">
          <ac:chgData name="" userId="" providerId="" clId="Web-{0702BCC8-E6C4-4DF0-9268-50855945FABB}" dt="2018-04-26T00:57:48.248" v="31"/>
          <ac:spMkLst>
            <pc:docMk/>
            <pc:sldMk cId="4077703263" sldId="257"/>
            <ac:spMk id="7" creationId="{A24F3FF9-52C2-46A0-803A-40401042A586}"/>
          </ac:spMkLst>
        </pc:spChg>
        <pc:spChg chg="add mod">
          <ac:chgData name="" userId="" providerId="" clId="Web-{0702BCC8-E6C4-4DF0-9268-50855945FABB}" dt="2018-04-26T00:57:44.107" v="30"/>
          <ac:spMkLst>
            <pc:docMk/>
            <pc:sldMk cId="4077703263" sldId="257"/>
            <ac:spMk id="8" creationId="{0034ADD1-E3E9-44F2-9EA7-B0CAB3958A4E}"/>
          </ac:spMkLst>
        </pc:spChg>
        <pc:spChg chg="add del mod">
          <ac:chgData name="" userId="" providerId="" clId="Web-{0702BCC8-E6C4-4DF0-9268-50855945FABB}" dt="2018-04-26T00:58:39.546" v="35"/>
          <ac:spMkLst>
            <pc:docMk/>
            <pc:sldMk cId="4077703263" sldId="257"/>
            <ac:spMk id="9" creationId="{67015024-DF77-410E-AA65-597D8158D223}"/>
          </ac:spMkLst>
        </pc:spChg>
        <pc:picChg chg="add mod">
          <ac:chgData name="" userId="" providerId="" clId="Web-{0702BCC8-E6C4-4DF0-9268-50855945FABB}" dt="2018-04-26T00:57:05.372" v="9"/>
          <ac:picMkLst>
            <pc:docMk/>
            <pc:sldMk cId="4077703263" sldId="257"/>
            <ac:picMk id="5" creationId="{9907AAC9-C63D-4472-85DC-4659A62F87AB}"/>
          </ac:picMkLst>
        </pc:picChg>
      </pc:sldChg>
      <pc:sldChg chg="addSp delSp modSp new">
        <pc:chgData name="" userId="" providerId="" clId="Web-{0702BCC8-E6C4-4DF0-9268-50855945FABB}" dt="2018-04-26T01:13:01.071" v="58"/>
        <pc:sldMkLst>
          <pc:docMk/>
          <pc:sldMk cId="3482913580" sldId="261"/>
        </pc:sldMkLst>
        <pc:spChg chg="mod">
          <ac:chgData name="" userId="" providerId="" clId="Web-{0702BCC8-E6C4-4DF0-9268-50855945FABB}" dt="2018-04-26T01:03:59.976" v="47"/>
          <ac:spMkLst>
            <pc:docMk/>
            <pc:sldMk cId="3482913580" sldId="261"/>
            <ac:spMk id="2" creationId="{ED504A28-3900-4C4B-9549-0B11990E6C8C}"/>
          </ac:spMkLst>
        </pc:spChg>
        <pc:spChg chg="del">
          <ac:chgData name="" userId="" providerId="" clId="Web-{0702BCC8-E6C4-4DF0-9268-50855945FABB}" dt="2018-04-26T01:12:37.539" v="50"/>
          <ac:spMkLst>
            <pc:docMk/>
            <pc:sldMk cId="3482913580" sldId="261"/>
            <ac:spMk id="3" creationId="{5CD9DEF3-8893-4AE3-A7AE-0760713121B1}"/>
          </ac:spMkLst>
        </pc:spChg>
        <pc:spChg chg="add mod">
          <ac:chgData name="" userId="" providerId="" clId="Web-{0702BCC8-E6C4-4DF0-9268-50855945FABB}" dt="2018-04-26T01:13:01.071" v="58"/>
          <ac:spMkLst>
            <pc:docMk/>
            <pc:sldMk cId="3482913580" sldId="261"/>
            <ac:spMk id="4" creationId="{2847ADE5-705C-43C5-917D-E029A8B9E997}"/>
          </ac:spMkLst>
        </pc:spChg>
      </pc:sldChg>
      <pc:sldChg chg="addSp delSp modSp add replId">
        <pc:chgData name="" userId="" providerId="" clId="Web-{0702BCC8-E6C4-4DF0-9268-50855945FABB}" dt="2018-04-26T01:15:52.958" v="121"/>
        <pc:sldMkLst>
          <pc:docMk/>
          <pc:sldMk cId="1787410090" sldId="262"/>
        </pc:sldMkLst>
        <pc:spChg chg="add mod">
          <ac:chgData name="" userId="" providerId="" clId="Web-{0702BCC8-E6C4-4DF0-9268-50855945FABB}" dt="2018-04-26T01:14:33.878" v="96"/>
          <ac:spMkLst>
            <pc:docMk/>
            <pc:sldMk cId="1787410090" sldId="262"/>
            <ac:spMk id="3" creationId="{CD11F50C-064E-47F5-A54E-DF7D58465776}"/>
          </ac:spMkLst>
        </pc:spChg>
        <pc:spChg chg="del mod">
          <ac:chgData name="" userId="" providerId="" clId="Web-{0702BCC8-E6C4-4DF0-9268-50855945FABB}" dt="2018-04-26T01:13:47.325" v="72"/>
          <ac:spMkLst>
            <pc:docMk/>
            <pc:sldMk cId="1787410090" sldId="262"/>
            <ac:spMk id="4" creationId="{2847ADE5-705C-43C5-917D-E029A8B9E997}"/>
          </ac:spMkLst>
        </pc:spChg>
        <pc:spChg chg="add mod">
          <ac:chgData name="" userId="" providerId="" clId="Web-{0702BCC8-E6C4-4DF0-9268-50855945FABB}" dt="2018-04-26T01:15:52.958" v="121"/>
          <ac:spMkLst>
            <pc:docMk/>
            <pc:sldMk cId="1787410090" sldId="262"/>
            <ac:spMk id="5" creationId="{E66C4E65-60FF-4BD2-AC9B-A72B85E34586}"/>
          </ac:spMkLst>
        </pc:spChg>
        <pc:spChg chg="add">
          <ac:chgData name="" userId="" providerId="" clId="Web-{0702BCC8-E6C4-4DF0-9268-50855945FABB}" dt="2018-04-26T01:15:29.535" v="116"/>
          <ac:spMkLst>
            <pc:docMk/>
            <pc:sldMk cId="1787410090" sldId="262"/>
            <ac:spMk id="6" creationId="{FA0C56C1-55CE-4A40-A03F-28C01BA3E668}"/>
          </ac:spMkLst>
        </pc:spChg>
      </pc:sldChg>
      <pc:sldChg chg="new">
        <pc:chgData name="" userId="" providerId="" clId="Web-{0702BCC8-E6C4-4DF0-9268-50855945FABB}" dt="2018-04-26T01:16:37.428" v="123"/>
        <pc:sldMkLst>
          <pc:docMk/>
          <pc:sldMk cId="3242015675" sldId="263"/>
        </pc:sldMkLst>
      </pc:sldChg>
      <pc:sldChg chg="new">
        <pc:chgData name="" userId="" providerId="" clId="Web-{0702BCC8-E6C4-4DF0-9268-50855945FABB}" dt="2018-04-26T01:18:26.212" v="124"/>
        <pc:sldMkLst>
          <pc:docMk/>
          <pc:sldMk cId="4075843146" sldId="264"/>
        </pc:sldMkLst>
      </pc:sldChg>
    </pc:docChg>
  </pc:docChgLst>
  <pc:docChgLst>
    <pc:chgData clId="Web-{2AFC5A08-F1EE-4C81-809D-724867535BC8}"/>
    <pc:docChg chg="addSld modSld">
      <pc:chgData name="" userId="" providerId="" clId="Web-{2AFC5A08-F1EE-4C81-809D-724867535BC8}" dt="2018-04-26T03:56:40.617" v="126"/>
      <pc:docMkLst>
        <pc:docMk/>
      </pc:docMkLst>
      <pc:sldChg chg="modSp">
        <pc:chgData name="" userId="" providerId="" clId="Web-{2AFC5A08-F1EE-4C81-809D-724867535BC8}" dt="2018-04-26T03:42:20.312" v="108"/>
        <pc:sldMkLst>
          <pc:docMk/>
          <pc:sldMk cId="1787410090" sldId="262"/>
        </pc:sldMkLst>
        <pc:spChg chg="mod">
          <ac:chgData name="" userId="" providerId="" clId="Web-{2AFC5A08-F1EE-4C81-809D-724867535BC8}" dt="2018-04-26T03:42:20.312" v="108"/>
          <ac:spMkLst>
            <pc:docMk/>
            <pc:sldMk cId="1787410090" sldId="262"/>
            <ac:spMk id="2" creationId="{ED504A28-3900-4C4B-9549-0B11990E6C8C}"/>
          </ac:spMkLst>
        </pc:spChg>
        <pc:spChg chg="mod">
          <ac:chgData name="" userId="" providerId="" clId="Web-{2AFC5A08-F1EE-4C81-809D-724867535BC8}" dt="2018-04-26T03:42:08.446" v="103"/>
          <ac:spMkLst>
            <pc:docMk/>
            <pc:sldMk cId="1787410090" sldId="262"/>
            <ac:spMk id="5" creationId="{E66C4E65-60FF-4BD2-AC9B-A72B85E34586}"/>
          </ac:spMkLst>
        </pc:spChg>
      </pc:sldChg>
      <pc:sldChg chg="addSp delSp modSp new">
        <pc:chgData name="" userId="" providerId="" clId="Web-{2AFC5A08-F1EE-4C81-809D-724867535BC8}" dt="2018-04-26T03:39:17.463" v="82"/>
        <pc:sldMkLst>
          <pc:docMk/>
          <pc:sldMk cId="78610003" sldId="268"/>
        </pc:sldMkLst>
        <pc:spChg chg="mod">
          <ac:chgData name="" userId="" providerId="" clId="Web-{2AFC5A08-F1EE-4C81-809D-724867535BC8}" dt="2018-04-26T03:35:08.582" v="40"/>
          <ac:spMkLst>
            <pc:docMk/>
            <pc:sldMk cId="78610003" sldId="268"/>
            <ac:spMk id="2" creationId="{C5224C7A-CBC1-4870-88F3-0872F2D87D52}"/>
          </ac:spMkLst>
        </pc:spChg>
        <pc:spChg chg="del">
          <ac:chgData name="" userId="" providerId="" clId="Web-{2AFC5A08-F1EE-4C81-809D-724867535BC8}" dt="2018-04-26T03:35:30.614" v="49"/>
          <ac:spMkLst>
            <pc:docMk/>
            <pc:sldMk cId="78610003" sldId="268"/>
            <ac:spMk id="3" creationId="{E9243EAE-051A-4B79-94F8-0E374948B5B1}"/>
          </ac:spMkLst>
        </pc:spChg>
        <pc:spChg chg="add del mod">
          <ac:chgData name="" userId="" providerId="" clId="Web-{2AFC5A08-F1EE-4C81-809D-724867535BC8}" dt="2018-04-26T03:35:17.520" v="46"/>
          <ac:spMkLst>
            <pc:docMk/>
            <pc:sldMk cId="78610003" sldId="268"/>
            <ac:spMk id="4" creationId="{468C5F1B-30EC-4840-874F-AB8DA7650392}"/>
          </ac:spMkLst>
        </pc:spChg>
        <pc:spChg chg="add mod">
          <ac:chgData name="" userId="" providerId="" clId="Web-{2AFC5A08-F1EE-4C81-809D-724867535BC8}" dt="2018-04-26T03:39:17.463" v="82"/>
          <ac:spMkLst>
            <pc:docMk/>
            <pc:sldMk cId="78610003" sldId="268"/>
            <ac:spMk id="5" creationId="{9FCF3305-06B6-430E-AA40-F5C0B4656ACD}"/>
          </ac:spMkLst>
        </pc:spChg>
      </pc:sldChg>
      <pc:sldChg chg="new">
        <pc:chgData name="" userId="" providerId="" clId="Web-{2AFC5A08-F1EE-4C81-809D-724867535BC8}" dt="2018-04-26T03:39:35.745" v="84"/>
        <pc:sldMkLst>
          <pc:docMk/>
          <pc:sldMk cId="2518483788" sldId="269"/>
        </pc:sldMkLst>
      </pc:sldChg>
      <pc:sldChg chg="addSp delSp modSp new">
        <pc:chgData name="" userId="" providerId="" clId="Web-{2AFC5A08-F1EE-4C81-809D-724867535BC8}" dt="2018-04-26T03:56:40.617" v="126"/>
        <pc:sldMkLst>
          <pc:docMk/>
          <pc:sldMk cId="3973995876" sldId="270"/>
        </pc:sldMkLst>
        <pc:spChg chg="mod">
          <ac:chgData name="" userId="" providerId="" clId="Web-{2AFC5A08-F1EE-4C81-809D-724867535BC8}" dt="2018-04-26T03:44:48.686" v="116"/>
          <ac:spMkLst>
            <pc:docMk/>
            <pc:sldMk cId="3973995876" sldId="270"/>
            <ac:spMk id="2" creationId="{740347DC-59F2-452B-9C01-60D39F1ED02B}"/>
          </ac:spMkLst>
        </pc:spChg>
        <pc:spChg chg="del">
          <ac:chgData name="" userId="" providerId="" clId="Web-{2AFC5A08-F1EE-4C81-809D-724867535BC8}" dt="2018-04-26T03:56:20.398" v="118"/>
          <ac:spMkLst>
            <pc:docMk/>
            <pc:sldMk cId="3973995876" sldId="270"/>
            <ac:spMk id="3" creationId="{ED12E9C2-3BB2-4194-9200-904FC543F607}"/>
          </ac:spMkLst>
        </pc:spChg>
        <pc:spChg chg="add mod">
          <ac:chgData name="" userId="" providerId="" clId="Web-{2AFC5A08-F1EE-4C81-809D-724867535BC8}" dt="2018-04-26T03:56:40.617" v="126"/>
          <ac:spMkLst>
            <pc:docMk/>
            <pc:sldMk cId="3973995876" sldId="270"/>
            <ac:spMk id="4" creationId="{08E29588-FC9A-4338-AD72-3D0D4BC4399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5F7F-E78E-41FF-807F-2DBE7074B4B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B771-7AA4-447B-859A-242A46226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10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5F7F-E78E-41FF-807F-2DBE7074B4B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B771-7AA4-447B-859A-242A46226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22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5F7F-E78E-41FF-807F-2DBE7074B4B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B771-7AA4-447B-859A-242A46226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8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5F7F-E78E-41FF-807F-2DBE7074B4B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B771-7AA4-447B-859A-242A46226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5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5F7F-E78E-41FF-807F-2DBE7074B4B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B771-7AA4-447B-859A-242A46226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16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5F7F-E78E-41FF-807F-2DBE7074B4B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B771-7AA4-447B-859A-242A46226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26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5F7F-E78E-41FF-807F-2DBE7074B4B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B771-7AA4-447B-859A-242A46226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50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5F7F-E78E-41FF-807F-2DBE7074B4B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B771-7AA4-447B-859A-242A46226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12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5F7F-E78E-41FF-807F-2DBE7074B4B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B771-7AA4-447B-859A-242A46226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1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5F7F-E78E-41FF-807F-2DBE7074B4B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B771-7AA4-447B-859A-242A46226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00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5F7F-E78E-41FF-807F-2DBE7074B4B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B771-7AA4-447B-859A-242A46226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0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D5F7F-E78E-41FF-807F-2DBE7074B4B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CB771-7AA4-447B-859A-242A46226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23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%2B%2B03" TargetMode="External"/><Relationship Id="rId2" Type="http://schemas.openxmlformats.org/officeDocument/2006/relationships/hyperlink" Target="https://en.wikipedia.org/wiki/C%2B%2B9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%2B%2B17" TargetMode="External"/><Relationship Id="rId5" Type="http://schemas.openxmlformats.org/officeDocument/2006/relationships/hyperlink" Target="https://en.wikipedia.org/wiki/C%2B%2B14" TargetMode="External"/><Relationship Id="rId4" Type="http://schemas.openxmlformats.org/officeDocument/2006/relationships/hyperlink" Target="https://en.wikipedia.org/wiki/C%2B%2B11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cacm.acm.org/magazines/2017/10/221326-a-large-scale-study-of-programming-languages-and-code-quality-in-github/fulltext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curecoding.cert.org/confluence/pages/viewpage.action?pageId=637" TargetMode="External"/><Relationship Id="rId2" Type="http://schemas.openxmlformats.org/officeDocument/2006/relationships/hyperlink" Target="https://wiki.sei.cmu.edu/confluence/display/seccode/CERT+C+Secure+Coding+Standar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cppreference.com/w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C++ For the Current Year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By Bismarck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97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Algorithms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35736" y="1525030"/>
            <a:ext cx="9854184" cy="3046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&lt;algorithm&gt;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//C++11 code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//are all of the elements positive?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all_of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(first, 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first+n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ispositive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()); </a:t>
            </a: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//false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//is there at least one positive element?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any_of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(first, 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first+n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ispositive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//true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 are none of the elements positive?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none_of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(first, 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first+n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ispositive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()); </a:t>
            </a: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</a:t>
            </a:r>
            <a:r>
              <a:rPr lang="en-US" sz="2400" dirty="0" smtClean="0">
                <a:solidFill>
                  <a:srgbClr val="608B4E"/>
                </a:solidFill>
                <a:latin typeface="Consolas" panose="020B06090202040302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426239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386D032-F122-45DD-96C2-9A7031A0C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Unordered</a:t>
            </a:r>
            <a:r>
              <a:rPr lang="es-ES" dirty="0"/>
              <a:t> </a:t>
            </a:r>
            <a:r>
              <a:rPr lang="es-ES" dirty="0" err="1"/>
              <a:t>Containers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2B5F02F1-12AA-44E8-B00D-294A4AC7E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unordered_map :  O(1) access hash map</a:t>
            </a:r>
          </a:p>
          <a:p>
            <a:r>
              <a:rPr lang="da-DK" dirty="0"/>
              <a:t>unordered_set:  O(1) access hash</a:t>
            </a:r>
          </a:p>
          <a:p>
            <a:r>
              <a:rPr lang="da-DK" dirty="0"/>
              <a:t>unordered_multimap </a:t>
            </a:r>
          </a:p>
          <a:p>
            <a:r>
              <a:rPr lang="da-DK" dirty="0"/>
              <a:t>unordered_multiset</a:t>
            </a:r>
          </a:p>
        </p:txBody>
      </p:sp>
    </p:spTree>
    <p:extLst>
      <p:ext uri="{BB962C8B-B14F-4D97-AF65-F5344CB8AC3E}">
        <p14:creationId xmlns:p14="http://schemas.microsoft.com/office/powerpoint/2010/main" val="251848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Algorithms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18032" y="1690688"/>
            <a:ext cx="8939784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//Sums all elements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accumulate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begin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(vec1),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end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(vec1),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begin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(vec2));</a:t>
            </a:r>
          </a:p>
          <a:p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//Dot product of vectors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inner_prod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begin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(vec1),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end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(vec1),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begin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(vec2));</a:t>
            </a:r>
          </a:p>
          <a:p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//Custom reducer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reduce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begin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(vec1),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end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(vec1),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begin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(vec2),reducer);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69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791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Move Semantics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57578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678936" y="1535240"/>
            <a:ext cx="4450080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 input){</a:t>
            </a:r>
          </a:p>
          <a:p>
            <a:r>
              <a:rPr lang="en-US" sz="3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input*</a:t>
            </a:r>
            <a:r>
              <a:rPr lang="en-US" sz="32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32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 x=</a:t>
            </a:r>
            <a:r>
              <a:rPr lang="en-US" sz="3200" dirty="0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Left Brace 7"/>
          <p:cNvSpPr/>
          <p:nvPr/>
        </p:nvSpPr>
        <p:spPr>
          <a:xfrm rot="16200000">
            <a:off x="5739266" y="3544707"/>
            <a:ext cx="290193" cy="1380345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 rot="16200000">
            <a:off x="4170874" y="3695384"/>
            <a:ext cx="290195" cy="107899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642757" y="4398264"/>
            <a:ext cx="10486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 smtClean="0"/>
              <a:t>lvalue</a:t>
            </a:r>
            <a:endParaRPr lang="en-US" sz="28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5194189" y="4398264"/>
            <a:ext cx="1093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/>
              <a:t>r</a:t>
            </a:r>
            <a:r>
              <a:rPr lang="en-US" sz="2800" i="1" dirty="0" err="1" smtClean="0"/>
              <a:t>value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62700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756077"/>
            <a:ext cx="10515600" cy="415498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a =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42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b =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43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 a and b are both l-values: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a = b; </a:t>
            </a: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 ok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b = 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a++; </a:t>
            </a: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 ok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a = a * b; </a:t>
            </a: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 ok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 a * b is an </a:t>
            </a:r>
            <a:r>
              <a:rPr lang="en-US" sz="2400" dirty="0" err="1">
                <a:solidFill>
                  <a:srgbClr val="608B4E"/>
                </a:solidFill>
                <a:latin typeface="Consolas" panose="020B0609020204030204" pitchFamily="49" charset="0"/>
              </a:rPr>
              <a:t>rvalue</a:t>
            </a: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: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c = a * b; </a:t>
            </a: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 ok, </a:t>
            </a:r>
            <a:r>
              <a:rPr lang="en-US" sz="2400" dirty="0" err="1">
                <a:solidFill>
                  <a:srgbClr val="608B4E"/>
                </a:solidFill>
                <a:latin typeface="Consolas" panose="020B0609020204030204" pitchFamily="49" charset="0"/>
              </a:rPr>
              <a:t>rvalue</a:t>
            </a: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 on right hand side of assignment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a * b =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42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 error, </a:t>
            </a:r>
            <a:r>
              <a:rPr lang="en-US" sz="2400" dirty="0" err="1">
                <a:solidFill>
                  <a:srgbClr val="608B4E"/>
                </a:solidFill>
                <a:latin typeface="Consolas" panose="020B0609020204030204" pitchFamily="49" charset="0"/>
              </a:rPr>
              <a:t>rvalue</a:t>
            </a: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 on left hand side of assignment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2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&amp; &amp;&amp; =&gt; &amp;</a:t>
            </a:r>
          </a:p>
          <a:p>
            <a:r>
              <a:rPr lang="en-US" dirty="0" smtClean="0"/>
              <a:t>&amp;&amp; &amp; =&gt; &amp;</a:t>
            </a:r>
          </a:p>
          <a:p>
            <a:r>
              <a:rPr lang="en-US" dirty="0" smtClean="0"/>
              <a:t>&amp;&amp; &amp;&amp; =&gt; &amp;&amp;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188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811A982-AABF-46A1-AE2D-B3395B73A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cs typeface="Calibri Light"/>
              </a:rPr>
              <a:t>Rvalue</a:t>
            </a:r>
            <a:r>
              <a:rPr lang="es-ES" dirty="0">
                <a:cs typeface="Calibri Light"/>
              </a:rPr>
              <a:t> </a:t>
            </a:r>
            <a:r>
              <a:rPr lang="es-ES" dirty="0" err="1">
                <a:cs typeface="Calibri Light"/>
              </a:rPr>
              <a:t>References</a:t>
            </a:r>
            <a:endParaRPr lang="es-ES" dirty="0" err="1"/>
          </a:p>
        </p:txBody>
      </p:sp>
      <p:sp>
        <p:nvSpPr>
          <p:cNvPr id="4" name="Rectangle 3"/>
          <p:cNvSpPr/>
          <p:nvPr/>
        </p:nvSpPr>
        <p:spPr>
          <a:xfrm>
            <a:off x="838200" y="1409712"/>
            <a:ext cx="10515600" cy="532453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Person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(Person </a:t>
            </a:r>
            <a:r>
              <a:rPr lang="en-US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&amp; 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rhs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  <a:r>
              <a:rPr lang="en-US" sz="2000" dirty="0">
                <a:solidFill>
                  <a:srgbClr val="608B4E"/>
                </a:solidFill>
                <a:latin typeface="Consolas" panose="020B0609020204030204" pitchFamily="49" charset="0"/>
              </a:rPr>
              <a:t>//#1 copy constructor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608B4E"/>
                </a:solidFill>
                <a:latin typeface="Consolas" panose="020B0609020204030204" pitchFamily="49" charset="0"/>
              </a:rPr>
              <a:t>//Very long copy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attr1 = rhs.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attr1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Person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(Person&amp;&amp; 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rhs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pPr lvl="1"/>
            <a:r>
              <a:rPr lang="en-US" sz="2000" dirty="0">
                <a:solidFill>
                  <a:srgbClr val="608B4E"/>
                </a:solidFill>
                <a:latin typeface="Consolas" panose="020B0609020204030204" pitchFamily="49" charset="0"/>
              </a:rPr>
              <a:t>//Inexpensive moves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 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attr1 = 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(rhs.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attr1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..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en-US" sz="2000" dirty="0">
                <a:solidFill>
                  <a:srgbClr val="608B4E"/>
                </a:solidFill>
                <a:latin typeface="Consolas" panose="020B0609020204030204" pitchFamily="49" charset="0"/>
              </a:rPr>
              <a:t>//#2 move constructor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(Person p){</a:t>
            </a:r>
          </a:p>
          <a:p>
            <a:pPr lvl="1"/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bob = 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Person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(bob) </a:t>
            </a:r>
            <a:r>
              <a:rPr lang="en-US" sz="2000" dirty="0">
                <a:solidFill>
                  <a:srgbClr val="608B4E"/>
                </a:solidFill>
                <a:latin typeface="Consolas" panose="020B0609020204030204" pitchFamily="49" charset="0"/>
              </a:rPr>
              <a:t>//Calls #1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Person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()) </a:t>
            </a:r>
            <a:r>
              <a:rPr lang="en-US" sz="2000" dirty="0">
                <a:solidFill>
                  <a:srgbClr val="608B4E"/>
                </a:solidFill>
                <a:latin typeface="Consolas" panose="020B0609020204030204" pitchFamily="49" charset="0"/>
              </a:rPr>
              <a:t>//Calls #2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(bob)) </a:t>
            </a:r>
            <a:r>
              <a:rPr lang="en-US" sz="2000" dirty="0">
                <a:solidFill>
                  <a:srgbClr val="608B4E"/>
                </a:solidFill>
                <a:latin typeface="Consolas" panose="020B0609020204030204" pitchFamily="49" charset="0"/>
              </a:rPr>
              <a:t>//Calls #1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42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D504A28-3900-4C4B-9549-0B11990E6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Calibri Light"/>
              </a:rPr>
              <a:t>Auto Variables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9AB2F861-A792-4327-ACC5-B3E97D2478A9}"/>
              </a:ext>
            </a:extLst>
          </p:cNvPr>
          <p:cNvSpPr txBox="1"/>
          <p:nvPr/>
        </p:nvSpPr>
        <p:spPr>
          <a:xfrm>
            <a:off x="2965622" y="3179805"/>
            <a:ext cx="6096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s-ES" dirty="0">
              <a:solidFill>
                <a:srgbClr val="608B4E"/>
              </a:solidFill>
              <a:latin typeface="Consola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52EFA418-F3E7-4822-9682-2F907CFB3FEB}"/>
              </a:ext>
            </a:extLst>
          </p:cNvPr>
          <p:cNvSpPr txBox="1"/>
          <p:nvPr/>
        </p:nvSpPr>
        <p:spPr>
          <a:xfrm>
            <a:off x="834081" y="1748481"/>
            <a:ext cx="10523837" cy="1938992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s-ES" sz="2000" dirty="0">
                <a:solidFill>
                  <a:srgbClr val="D4D4D4"/>
                </a:solidFill>
                <a:latin typeface="Consolas"/>
              </a:rPr>
              <a:t> x=</a:t>
            </a:r>
            <a:r>
              <a:rPr lang="es-ES" sz="2000" dirty="0">
                <a:solidFill>
                  <a:srgbClr val="B5CEA8"/>
                </a:solidFill>
                <a:latin typeface="Consolas"/>
              </a:rPr>
              <a:t>5</a:t>
            </a:r>
            <a:r>
              <a:rPr lang="es-ES" sz="2000" dirty="0">
                <a:solidFill>
                  <a:srgbClr val="D4D4D4"/>
                </a:solidFill>
                <a:latin typeface="Consolas"/>
              </a:rPr>
              <a:t>; </a:t>
            </a:r>
            <a:r>
              <a:rPr lang="es-ES" sz="2000" dirty="0">
                <a:solidFill>
                  <a:srgbClr val="608B4E"/>
                </a:solidFill>
                <a:latin typeface="Consolas"/>
              </a:rPr>
              <a:t>//</a:t>
            </a:r>
            <a:r>
              <a:rPr lang="es-ES" sz="2000" dirty="0" err="1">
                <a:solidFill>
                  <a:srgbClr val="608B4E"/>
                </a:solidFill>
                <a:latin typeface="Consolas"/>
              </a:rPr>
              <a:t>int</a:t>
            </a:r>
          </a:p>
          <a:p>
            <a:r>
              <a:rPr lang="es-ES" sz="20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s-ES" sz="2000" dirty="0">
                <a:solidFill>
                  <a:srgbClr val="D4D4D4"/>
                </a:solidFill>
                <a:latin typeface="Consolas"/>
              </a:rPr>
              <a:t> c=</a:t>
            </a:r>
            <a:r>
              <a:rPr lang="es-ES" sz="2000" dirty="0">
                <a:solidFill>
                  <a:srgbClr val="CE9178"/>
                </a:solidFill>
                <a:latin typeface="Consolas"/>
              </a:rPr>
              <a:t>'q'</a:t>
            </a:r>
            <a:r>
              <a:rPr lang="es-ES" sz="2000" dirty="0">
                <a:solidFill>
                  <a:srgbClr val="D4D4D4"/>
                </a:solidFill>
                <a:latin typeface="Consolas"/>
              </a:rPr>
              <a:t>; </a:t>
            </a:r>
            <a:r>
              <a:rPr lang="es-ES" sz="2000" dirty="0">
                <a:solidFill>
                  <a:srgbClr val="608B4E"/>
                </a:solidFill>
                <a:latin typeface="Consolas"/>
              </a:rPr>
              <a:t>//</a:t>
            </a:r>
            <a:r>
              <a:rPr lang="es-ES" sz="2000" dirty="0" err="1">
                <a:solidFill>
                  <a:srgbClr val="608B4E"/>
                </a:solidFill>
                <a:latin typeface="Consolas"/>
              </a:rPr>
              <a:t>char</a:t>
            </a:r>
          </a:p>
          <a:p>
            <a:r>
              <a:rPr lang="es-ES" sz="20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s-ES" sz="2000" dirty="0">
                <a:solidFill>
                  <a:srgbClr val="D4D4D4"/>
                </a:solidFill>
                <a:latin typeface="Consolas"/>
              </a:rPr>
              <a:t> pi=</a:t>
            </a:r>
            <a:r>
              <a:rPr lang="es-ES" sz="2000" dirty="0">
                <a:solidFill>
                  <a:srgbClr val="B5CEA8"/>
                </a:solidFill>
                <a:latin typeface="Consolas"/>
              </a:rPr>
              <a:t>3.1459</a:t>
            </a:r>
            <a:r>
              <a:rPr lang="es-ES" sz="2000" dirty="0">
                <a:solidFill>
                  <a:srgbClr val="D4D4D4"/>
                </a:solidFill>
                <a:latin typeface="Consolas"/>
              </a:rPr>
              <a:t>; </a:t>
            </a:r>
            <a:r>
              <a:rPr lang="es-ES" sz="2000" dirty="0">
                <a:solidFill>
                  <a:srgbClr val="608B4E"/>
                </a:solidFill>
                <a:latin typeface="Consolas"/>
              </a:rPr>
              <a:t>//</a:t>
            </a:r>
            <a:r>
              <a:rPr lang="es-ES" sz="2000" dirty="0" err="1">
                <a:solidFill>
                  <a:srgbClr val="608B4E"/>
                </a:solidFill>
                <a:latin typeface="Consolas"/>
              </a:rPr>
              <a:t>double</a:t>
            </a:r>
          </a:p>
          <a:p>
            <a:r>
              <a:rPr lang="es-ES" sz="20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s-ES" sz="20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s-ES" sz="2000" dirty="0" err="1">
                <a:solidFill>
                  <a:srgbClr val="D4D4D4"/>
                </a:solidFill>
                <a:latin typeface="Consolas"/>
              </a:rPr>
              <a:t>trillion</a:t>
            </a:r>
            <a:r>
              <a:rPr lang="es-ES" sz="20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s-ES" sz="2000" dirty="0">
                <a:solidFill>
                  <a:srgbClr val="B5CEA8"/>
                </a:solidFill>
                <a:latin typeface="Consolas"/>
              </a:rPr>
              <a:t>1000000000000LL</a:t>
            </a:r>
            <a:r>
              <a:rPr lang="es-ES" sz="2000" dirty="0">
                <a:solidFill>
                  <a:srgbClr val="D4D4D4"/>
                </a:solidFill>
                <a:latin typeface="Consolas"/>
              </a:rPr>
              <a:t>;</a:t>
            </a:r>
            <a:r>
              <a:rPr lang="es-ES" sz="2000" dirty="0">
                <a:solidFill>
                  <a:srgbClr val="608B4E"/>
                </a:solidFill>
                <a:latin typeface="Consolas"/>
              </a:rPr>
              <a:t>//</a:t>
            </a:r>
            <a:r>
              <a:rPr lang="es-ES" sz="2000" dirty="0" err="1">
                <a:solidFill>
                  <a:srgbClr val="608B4E"/>
                </a:solidFill>
                <a:latin typeface="Consolas"/>
              </a:rPr>
              <a:t>long</a:t>
            </a:r>
            <a:r>
              <a:rPr lang="es-ES" sz="2000" dirty="0">
                <a:solidFill>
                  <a:srgbClr val="608B4E"/>
                </a:solidFill>
                <a:latin typeface="Consolas"/>
              </a:rPr>
              <a:t> </a:t>
            </a:r>
            <a:r>
              <a:rPr lang="es-ES" sz="2000" dirty="0" err="1">
                <a:solidFill>
                  <a:srgbClr val="608B4E"/>
                </a:solidFill>
                <a:latin typeface="Consolas"/>
              </a:rPr>
              <a:t>long</a:t>
            </a:r>
          </a:p>
          <a:p>
            <a:r>
              <a:rPr lang="es-ES" sz="20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s-ES" sz="20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s-ES" sz="2000" dirty="0" err="1">
                <a:solidFill>
                  <a:srgbClr val="D4D4D4"/>
                </a:solidFill>
                <a:latin typeface="Consolas"/>
              </a:rPr>
              <a:t>bob</a:t>
            </a:r>
            <a:r>
              <a:rPr lang="es-ES" sz="2000" dirty="0">
                <a:solidFill>
                  <a:srgbClr val="D4D4D4"/>
                </a:solidFill>
                <a:latin typeface="Consolas"/>
              </a:rPr>
              <a:t> = </a:t>
            </a:r>
            <a:r>
              <a:rPr lang="es-ES" sz="2000" dirty="0">
                <a:solidFill>
                  <a:srgbClr val="C586C0"/>
                </a:solidFill>
                <a:latin typeface="Consolas"/>
              </a:rPr>
              <a:t>new</a:t>
            </a:r>
            <a:r>
              <a:rPr lang="es-ES" sz="20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s-ES" sz="2000" dirty="0" err="1">
                <a:solidFill>
                  <a:srgbClr val="DCDCAA"/>
                </a:solidFill>
                <a:latin typeface="Consolas"/>
              </a:rPr>
              <a:t>Person</a:t>
            </a:r>
            <a:r>
              <a:rPr lang="es-ES" sz="2000" dirty="0">
                <a:solidFill>
                  <a:srgbClr val="D4D4D4"/>
                </a:solidFill>
                <a:latin typeface="Consolas"/>
              </a:rPr>
              <a:t>();</a:t>
            </a:r>
            <a:r>
              <a:rPr lang="es-ES" sz="2000" dirty="0">
                <a:solidFill>
                  <a:srgbClr val="608B4E"/>
                </a:solidFill>
                <a:latin typeface="Consolas"/>
              </a:rPr>
              <a:t>//</a:t>
            </a:r>
            <a:r>
              <a:rPr lang="es-ES" sz="2000" dirty="0" err="1">
                <a:solidFill>
                  <a:srgbClr val="608B4E"/>
                </a:solidFill>
                <a:latin typeface="Consolas"/>
              </a:rPr>
              <a:t>Person</a:t>
            </a:r>
            <a:r>
              <a:rPr lang="es-ES" sz="2000" dirty="0">
                <a:solidFill>
                  <a:srgbClr val="608B4E"/>
                </a:solidFill>
                <a:latin typeface="Consolas"/>
              </a:rPr>
              <a:t>*</a:t>
            </a:r>
          </a:p>
          <a:p>
            <a:endParaRPr lang="es-ES" sz="2000">
              <a:solidFill>
                <a:srgbClr val="D4D4D4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8291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D504A28-3900-4C4B-9549-0B11990E6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Calibri Light"/>
              </a:rPr>
              <a:t>Auto Variables in </a:t>
            </a:r>
            <a:r>
              <a:rPr lang="es-ES" dirty="0" err="1">
                <a:cs typeface="Calibri Light"/>
              </a:rPr>
              <a:t>Range</a:t>
            </a:r>
            <a:r>
              <a:rPr lang="es-ES" dirty="0">
                <a:cs typeface="Calibri Light"/>
              </a:rPr>
              <a:t> </a:t>
            </a:r>
            <a:r>
              <a:rPr lang="es-ES" dirty="0" err="1">
                <a:cs typeface="Calibri Light"/>
              </a:rPr>
              <a:t>Loops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CD11F50C-064E-47F5-A54E-DF7D58465776}"/>
              </a:ext>
            </a:extLst>
          </p:cNvPr>
          <p:cNvSpPr txBox="1"/>
          <p:nvPr/>
        </p:nvSpPr>
        <p:spPr>
          <a:xfrm>
            <a:off x="535460" y="1470453"/>
            <a:ext cx="11141674" cy="1323439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dirty="0" err="1">
                <a:solidFill>
                  <a:srgbClr val="D4D4D4"/>
                </a:solidFill>
                <a:latin typeface="Consolas"/>
              </a:rPr>
              <a:t>std</a:t>
            </a:r>
            <a:r>
              <a:rPr lang="es-ES" sz="2000" dirty="0">
                <a:solidFill>
                  <a:srgbClr val="D4D4D4"/>
                </a:solidFill>
                <a:latin typeface="Consolas"/>
              </a:rPr>
              <a:t>::vector&lt;</a:t>
            </a:r>
            <a:r>
              <a:rPr lang="es-ES" sz="2000" dirty="0" err="1">
                <a:solidFill>
                  <a:srgbClr val="D4D4D4"/>
                </a:solidFill>
                <a:latin typeface="Consolas"/>
              </a:rPr>
              <a:t>SomeObject</a:t>
            </a:r>
            <a:r>
              <a:rPr lang="es-ES" sz="2000" dirty="0">
                <a:solidFill>
                  <a:srgbClr val="D4D4D4"/>
                </a:solidFill>
                <a:latin typeface="Consolas"/>
              </a:rPr>
              <a:t>&gt; v;</a:t>
            </a:r>
          </a:p>
          <a:p>
            <a:r>
              <a:rPr lang="es-ES" sz="2000" dirty="0" err="1">
                <a:solidFill>
                  <a:srgbClr val="C586C0"/>
                </a:solidFill>
                <a:latin typeface="Consolas"/>
              </a:rPr>
              <a:t>for</a:t>
            </a:r>
            <a:r>
              <a:rPr lang="es-ES" sz="2000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s-ES" sz="2000" dirty="0" err="1">
                <a:solidFill>
                  <a:srgbClr val="D4D4D4"/>
                </a:solidFill>
                <a:latin typeface="Consolas"/>
              </a:rPr>
              <a:t>std</a:t>
            </a:r>
            <a:r>
              <a:rPr lang="es-ES" sz="2000" dirty="0">
                <a:solidFill>
                  <a:srgbClr val="D4D4D4"/>
                </a:solidFill>
                <a:latin typeface="Consolas"/>
              </a:rPr>
              <a:t>::vector&lt;</a:t>
            </a:r>
            <a:r>
              <a:rPr lang="es-ES" sz="2000" dirty="0" err="1">
                <a:solidFill>
                  <a:srgbClr val="D4D4D4"/>
                </a:solidFill>
                <a:latin typeface="Consolas"/>
              </a:rPr>
              <a:t>SomeObject</a:t>
            </a:r>
            <a:r>
              <a:rPr lang="es-ES" sz="2000" dirty="0">
                <a:solidFill>
                  <a:srgbClr val="D4D4D4"/>
                </a:solidFill>
                <a:latin typeface="Consolas"/>
              </a:rPr>
              <a:t>&gt;::</a:t>
            </a:r>
            <a:r>
              <a:rPr lang="es-ES" sz="2000" dirty="0" err="1">
                <a:solidFill>
                  <a:srgbClr val="D4D4D4"/>
                </a:solidFill>
                <a:latin typeface="Consolas"/>
              </a:rPr>
              <a:t>iterator</a:t>
            </a:r>
            <a:r>
              <a:rPr lang="es-ES" sz="20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s-ES" sz="2000" dirty="0" err="1">
                <a:solidFill>
                  <a:srgbClr val="D4D4D4"/>
                </a:solidFill>
                <a:latin typeface="Consolas"/>
              </a:rPr>
              <a:t>it</a:t>
            </a:r>
            <a:r>
              <a:rPr lang="es-ES" sz="2000" dirty="0">
                <a:solidFill>
                  <a:srgbClr val="D4D4D4"/>
                </a:solidFill>
                <a:latin typeface="Consolas"/>
              </a:rPr>
              <a:t> = </a:t>
            </a:r>
            <a:r>
              <a:rPr lang="es-ES" sz="2000" dirty="0" err="1">
                <a:solidFill>
                  <a:srgbClr val="D4D4D4"/>
                </a:solidFill>
                <a:latin typeface="Consolas"/>
              </a:rPr>
              <a:t>v.</a:t>
            </a:r>
            <a:r>
              <a:rPr lang="es-ES" sz="2000" dirty="0" err="1">
                <a:solidFill>
                  <a:srgbClr val="DCDCAA"/>
                </a:solidFill>
                <a:latin typeface="Consolas"/>
              </a:rPr>
              <a:t>begin</a:t>
            </a:r>
            <a:r>
              <a:rPr lang="es-ES" sz="2000" dirty="0">
                <a:solidFill>
                  <a:srgbClr val="D4D4D4"/>
                </a:solidFill>
                <a:latin typeface="Consolas"/>
              </a:rPr>
              <a:t>(); </a:t>
            </a:r>
            <a:r>
              <a:rPr lang="es-ES" sz="2000" dirty="0" err="1">
                <a:solidFill>
                  <a:srgbClr val="D4D4D4"/>
                </a:solidFill>
                <a:latin typeface="Consolas"/>
              </a:rPr>
              <a:t>it</a:t>
            </a:r>
            <a:r>
              <a:rPr lang="es-ES" sz="2000" dirty="0">
                <a:solidFill>
                  <a:srgbClr val="D4D4D4"/>
                </a:solidFill>
                <a:latin typeface="Consolas"/>
              </a:rPr>
              <a:t> != </a:t>
            </a:r>
            <a:r>
              <a:rPr lang="es-ES" sz="2000" dirty="0" err="1">
                <a:solidFill>
                  <a:srgbClr val="D4D4D4"/>
                </a:solidFill>
                <a:latin typeface="Consolas"/>
              </a:rPr>
              <a:t>v.</a:t>
            </a:r>
            <a:r>
              <a:rPr lang="es-ES" sz="2000" dirty="0" err="1">
                <a:solidFill>
                  <a:srgbClr val="DCDCAA"/>
                </a:solidFill>
                <a:latin typeface="Consolas"/>
              </a:rPr>
              <a:t>end</a:t>
            </a:r>
            <a:r>
              <a:rPr lang="es-ES" sz="2000" dirty="0">
                <a:solidFill>
                  <a:srgbClr val="D4D4D4"/>
                </a:solidFill>
                <a:latin typeface="Consolas"/>
              </a:rPr>
              <a:t>(); ++</a:t>
            </a:r>
            <a:r>
              <a:rPr lang="es-ES" sz="2000" dirty="0" err="1">
                <a:solidFill>
                  <a:srgbClr val="D4D4D4"/>
                </a:solidFill>
                <a:latin typeface="Consolas"/>
              </a:rPr>
              <a:t>it</a:t>
            </a:r>
            <a:r>
              <a:rPr lang="es-ES" sz="2000" dirty="0">
                <a:solidFill>
                  <a:srgbClr val="D4D4D4"/>
                </a:solidFill>
                <a:latin typeface="Consolas"/>
              </a:rPr>
              <a:t>) {</a:t>
            </a:r>
          </a:p>
          <a:p>
            <a:r>
              <a:rPr lang="es-ES" sz="2000">
                <a:solidFill>
                  <a:srgbClr val="D4D4D4"/>
                </a:solidFill>
                <a:latin typeface="Consolas"/>
              </a:rPr>
              <a:t>    it-&gt;</a:t>
            </a:r>
            <a:r>
              <a:rPr lang="es-ES" sz="2000" err="1">
                <a:solidFill>
                  <a:srgbClr val="DCDCAA"/>
                </a:solidFill>
                <a:latin typeface="Consolas"/>
              </a:rPr>
              <a:t>doSomething</a:t>
            </a:r>
            <a:r>
              <a:rPr lang="es-ES" sz="2000" dirty="0">
                <a:solidFill>
                  <a:srgbClr val="D4D4D4"/>
                </a:solidFill>
                <a:latin typeface="Consolas"/>
              </a:rPr>
              <a:t>();</a:t>
            </a:r>
          </a:p>
          <a:p>
            <a:r>
              <a:rPr lang="es-ES" sz="2000" dirty="0">
                <a:solidFill>
                  <a:srgbClr val="D4D4D4"/>
                </a:solidFill>
                <a:latin typeface="Consolas"/>
              </a:rPr>
              <a:t>}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E66C4E65-60FF-4BD2-AC9B-A72B85E34586}"/>
              </a:ext>
            </a:extLst>
          </p:cNvPr>
          <p:cNvSpPr txBox="1"/>
          <p:nvPr/>
        </p:nvSpPr>
        <p:spPr>
          <a:xfrm>
            <a:off x="535460" y="4075670"/>
            <a:ext cx="11141675" cy="1015663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dirty="0" err="1">
                <a:solidFill>
                  <a:srgbClr val="C586C0"/>
                </a:solidFill>
                <a:latin typeface="Consolas"/>
              </a:rPr>
              <a:t>for</a:t>
            </a:r>
            <a:r>
              <a:rPr lang="es-ES" sz="2000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s-ES" sz="20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s-ES" sz="20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s-ES" sz="2000" dirty="0" err="1">
                <a:solidFill>
                  <a:srgbClr val="D4D4D4"/>
                </a:solidFill>
                <a:latin typeface="Consolas"/>
              </a:rPr>
              <a:t>obj:v</a:t>
            </a:r>
            <a:r>
              <a:rPr lang="es-ES" sz="2000" dirty="0">
                <a:solidFill>
                  <a:srgbClr val="D4D4D4"/>
                </a:solidFill>
                <a:latin typeface="Consolas"/>
              </a:rPr>
              <a:t>) {</a:t>
            </a:r>
          </a:p>
          <a:p>
            <a:r>
              <a:rPr lang="es-ES" sz="2000" dirty="0">
                <a:solidFill>
                  <a:srgbClr val="D4D4D4"/>
                </a:solidFill>
                <a:latin typeface="Consolas"/>
              </a:rPr>
              <a:t>    </a:t>
            </a:r>
            <a:r>
              <a:rPr lang="es-ES" sz="2000" dirty="0" err="1">
                <a:solidFill>
                  <a:srgbClr val="D4D4D4"/>
                </a:solidFill>
                <a:latin typeface="Consolas"/>
              </a:rPr>
              <a:t>obj.</a:t>
            </a:r>
            <a:r>
              <a:rPr lang="es-ES" sz="2000" dirty="0" err="1">
                <a:solidFill>
                  <a:srgbClr val="DCDCAA"/>
                </a:solidFill>
                <a:latin typeface="Consolas"/>
              </a:rPr>
              <a:t>doSomething</a:t>
            </a:r>
            <a:r>
              <a:rPr lang="es-ES" sz="2000" dirty="0">
                <a:solidFill>
                  <a:srgbClr val="D4D4D4"/>
                </a:solidFill>
                <a:latin typeface="Consolas"/>
              </a:rPr>
              <a:t>();</a:t>
            </a:r>
          </a:p>
          <a:p>
            <a:r>
              <a:rPr lang="es-ES" sz="2000" dirty="0">
                <a:solidFill>
                  <a:srgbClr val="D4D4D4"/>
                </a:solidFill>
                <a:latin typeface="Consolas"/>
              </a:rPr>
              <a:t>}</a:t>
            </a:r>
          </a:p>
        </p:txBody>
      </p:sp>
      <p:sp>
        <p:nvSpPr>
          <p:cNvPr id="6" name="Flecha: hacia abajo 5">
            <a:extLst>
              <a:ext uri="{FF2B5EF4-FFF2-40B4-BE49-F238E27FC236}">
                <a16:creationId xmlns:a16="http://schemas.microsoft.com/office/drawing/2014/main" xmlns="" id="{FA0C56C1-55CE-4A40-A03F-28C01BA3E668}"/>
              </a:ext>
            </a:extLst>
          </p:cNvPr>
          <p:cNvSpPr/>
          <p:nvPr/>
        </p:nvSpPr>
        <p:spPr>
          <a:xfrm>
            <a:off x="5853683" y="2939795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741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ISO Standards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5806692"/>
              </p:ext>
            </p:extLst>
          </p:nvPr>
        </p:nvGraphicFramePr>
        <p:xfrm>
          <a:off x="902208" y="1690688"/>
          <a:ext cx="10515600" cy="3474720"/>
        </p:xfrm>
        <a:graphic>
          <a:graphicData uri="http://schemas.openxmlformats.org/drawingml/2006/table">
            <a:tbl>
              <a:tblPr/>
              <a:tblGrid>
                <a:gridCol w="2124456"/>
                <a:gridCol w="4885944"/>
                <a:gridCol w="35052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effectLst/>
                        </a:rPr>
                        <a:t>Year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effectLst/>
                        </a:rPr>
                        <a:t>C++ Standard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effectLst/>
                        </a:rPr>
                        <a:t>Informal name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effectLst/>
                        </a:rPr>
                        <a:t>1998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effectLst/>
                        </a:rPr>
                        <a:t>ISO/IEC </a:t>
                      </a:r>
                      <a:r>
                        <a:rPr lang="en-US" sz="3200" dirty="0" smtClean="0">
                          <a:effectLst/>
                        </a:rPr>
                        <a:t>14882:1998</a:t>
                      </a:r>
                      <a:endParaRPr lang="en-US" sz="32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u="none" strike="noStrike">
                          <a:solidFill>
                            <a:srgbClr val="0B0080"/>
                          </a:solidFill>
                          <a:effectLst/>
                          <a:hlinkClick r:id="rId2" tooltip="C++98"/>
                        </a:rPr>
                        <a:t>C++98</a:t>
                      </a:r>
                      <a:endParaRPr lang="en-US" sz="32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effectLst/>
                        </a:rPr>
                        <a:t>2003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effectLst/>
                        </a:rPr>
                        <a:t>ISO/IEC </a:t>
                      </a:r>
                      <a:r>
                        <a:rPr lang="en-US" sz="3200" dirty="0" smtClean="0">
                          <a:effectLst/>
                        </a:rPr>
                        <a:t>14882:2003</a:t>
                      </a:r>
                      <a:endParaRPr lang="en-US" sz="32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u="none" strike="noStrike">
                          <a:solidFill>
                            <a:srgbClr val="0B0080"/>
                          </a:solidFill>
                          <a:effectLst/>
                          <a:hlinkClick r:id="rId3" tooltip="C++03"/>
                        </a:rPr>
                        <a:t>C++03</a:t>
                      </a:r>
                      <a:endParaRPr lang="en-US" sz="32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effectLst/>
                        </a:rPr>
                        <a:t>2011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effectLst/>
                        </a:rPr>
                        <a:t>ISO/IEC </a:t>
                      </a:r>
                      <a:r>
                        <a:rPr lang="en-US" sz="3200" dirty="0" smtClean="0">
                          <a:effectLst/>
                        </a:rPr>
                        <a:t>14882:2011</a:t>
                      </a:r>
                      <a:endParaRPr lang="en-US" sz="32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u="none" strike="noStrike">
                          <a:solidFill>
                            <a:srgbClr val="0B0080"/>
                          </a:solidFill>
                          <a:effectLst/>
                          <a:hlinkClick r:id="rId4" tooltip="C++11"/>
                        </a:rPr>
                        <a:t>C++11</a:t>
                      </a:r>
                      <a:r>
                        <a:rPr lang="en-US" sz="3200">
                          <a:effectLst/>
                        </a:rPr>
                        <a:t>, C++0x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effectLst/>
                        </a:rPr>
                        <a:t>2014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effectLst/>
                        </a:rPr>
                        <a:t>ISO/IEC </a:t>
                      </a:r>
                      <a:r>
                        <a:rPr lang="en-US" sz="3200" dirty="0" smtClean="0">
                          <a:effectLst/>
                        </a:rPr>
                        <a:t>14882:2014</a:t>
                      </a:r>
                      <a:endParaRPr lang="en-US" sz="32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u="none" strike="noStrike">
                          <a:solidFill>
                            <a:srgbClr val="0B0080"/>
                          </a:solidFill>
                          <a:effectLst/>
                          <a:hlinkClick r:id="rId5" tooltip="C++14"/>
                        </a:rPr>
                        <a:t>C++14</a:t>
                      </a:r>
                      <a:r>
                        <a:rPr lang="en-US" sz="3200">
                          <a:effectLst/>
                        </a:rPr>
                        <a:t>, C++1y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effectLst/>
                        </a:rPr>
                        <a:t>2017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effectLst/>
                        </a:rPr>
                        <a:t>ISO/IEC </a:t>
                      </a:r>
                      <a:r>
                        <a:rPr lang="en-US" sz="3200" dirty="0" smtClean="0">
                          <a:effectLst/>
                        </a:rPr>
                        <a:t>14882:2017</a:t>
                      </a:r>
                      <a:endParaRPr lang="en-US" sz="32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u="none" strike="noStrike" dirty="0">
                          <a:solidFill>
                            <a:srgbClr val="0B0080"/>
                          </a:solidFill>
                          <a:effectLst/>
                          <a:hlinkClick r:id="rId6" tooltip="C++17"/>
                        </a:rPr>
                        <a:t>C++17</a:t>
                      </a:r>
                      <a:r>
                        <a:rPr lang="en-US" sz="3200" dirty="0">
                          <a:effectLst/>
                        </a:rPr>
                        <a:t>, C++1z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229600" y="6488668"/>
            <a:ext cx="2338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Copied from 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99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40347DC-59F2-452B-9C01-60D39F1ED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cs typeface="Calibri Light"/>
              </a:rPr>
              <a:t>Range</a:t>
            </a:r>
            <a:r>
              <a:rPr lang="es-ES" dirty="0">
                <a:cs typeface="Calibri Light"/>
              </a:rPr>
              <a:t> </a:t>
            </a:r>
            <a:r>
              <a:rPr lang="es-ES" dirty="0" err="1">
                <a:cs typeface="Calibri Light"/>
              </a:rPr>
              <a:t>Loops</a:t>
            </a:r>
            <a:endParaRPr lang="es-ES" dirty="0" err="1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08E29588-FC9A-4338-AD72-3D0D4BC43997}"/>
              </a:ext>
            </a:extLst>
          </p:cNvPr>
          <p:cNvSpPr txBox="1"/>
          <p:nvPr/>
        </p:nvSpPr>
        <p:spPr>
          <a:xfrm>
            <a:off x="834081" y="1696995"/>
            <a:ext cx="8052486" cy="4708981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>
                <a:solidFill>
                  <a:srgbClr val="608B4E"/>
                </a:solidFill>
                <a:latin typeface="Consolas"/>
              </a:rPr>
              <a:t>//Iterating variable</a:t>
            </a:r>
          </a:p>
          <a:p>
            <a:r>
              <a:rPr lang="es-ES" sz="2000">
                <a:solidFill>
                  <a:srgbClr val="D4D4D4"/>
                </a:solidFill>
                <a:latin typeface="Consolas"/>
              </a:rPr>
              <a:t>std::array&lt;</a:t>
            </a:r>
            <a:r>
              <a:rPr lang="es-ES" sz="2000">
                <a:solidFill>
                  <a:srgbClr val="569CD6"/>
                </a:solidFill>
                <a:latin typeface="Consolas"/>
              </a:rPr>
              <a:t>int</a:t>
            </a:r>
            <a:r>
              <a:rPr lang="es-ES" sz="2000">
                <a:solidFill>
                  <a:srgbClr val="D4D4D4"/>
                </a:solidFill>
                <a:latin typeface="Consolas"/>
              </a:rPr>
              <a:t>, </a:t>
            </a:r>
            <a:r>
              <a:rPr lang="es-ES" sz="2000">
                <a:solidFill>
                  <a:srgbClr val="B5CEA8"/>
                </a:solidFill>
                <a:latin typeface="Consolas"/>
              </a:rPr>
              <a:t>5</a:t>
            </a:r>
            <a:r>
              <a:rPr lang="es-ES" sz="2000">
                <a:solidFill>
                  <a:srgbClr val="D4D4D4"/>
                </a:solidFill>
                <a:latin typeface="Consolas"/>
              </a:rPr>
              <a:t>&gt; arr{ </a:t>
            </a:r>
            <a:r>
              <a:rPr lang="es-ES" sz="2000">
                <a:solidFill>
                  <a:srgbClr val="B5CEA8"/>
                </a:solidFill>
                <a:latin typeface="Consolas"/>
              </a:rPr>
              <a:t>1</a:t>
            </a:r>
            <a:r>
              <a:rPr lang="es-ES" sz="2000">
                <a:solidFill>
                  <a:srgbClr val="D4D4D4"/>
                </a:solidFill>
                <a:latin typeface="Consolas"/>
              </a:rPr>
              <a:t>, </a:t>
            </a:r>
            <a:r>
              <a:rPr lang="es-ES" sz="2000">
                <a:solidFill>
                  <a:srgbClr val="B5CEA8"/>
                </a:solidFill>
                <a:latin typeface="Consolas"/>
              </a:rPr>
              <a:t>2</a:t>
            </a:r>
            <a:r>
              <a:rPr lang="es-ES" sz="2000">
                <a:solidFill>
                  <a:srgbClr val="D4D4D4"/>
                </a:solidFill>
                <a:latin typeface="Consolas"/>
              </a:rPr>
              <a:t>, </a:t>
            </a:r>
            <a:r>
              <a:rPr lang="es-ES" sz="2000">
                <a:solidFill>
                  <a:srgbClr val="B5CEA8"/>
                </a:solidFill>
                <a:latin typeface="Consolas"/>
              </a:rPr>
              <a:t>3</a:t>
            </a:r>
            <a:r>
              <a:rPr lang="es-ES" sz="2000">
                <a:solidFill>
                  <a:srgbClr val="D4D4D4"/>
                </a:solidFill>
                <a:latin typeface="Consolas"/>
              </a:rPr>
              <a:t>, </a:t>
            </a:r>
            <a:r>
              <a:rPr lang="es-ES" sz="2000">
                <a:solidFill>
                  <a:srgbClr val="B5CEA8"/>
                </a:solidFill>
                <a:latin typeface="Consolas"/>
              </a:rPr>
              <a:t>4</a:t>
            </a:r>
            <a:r>
              <a:rPr lang="es-ES" sz="2000">
                <a:solidFill>
                  <a:srgbClr val="D4D4D4"/>
                </a:solidFill>
                <a:latin typeface="Consolas"/>
              </a:rPr>
              <a:t>, </a:t>
            </a:r>
            <a:r>
              <a:rPr lang="es-ES" sz="2000">
                <a:solidFill>
                  <a:srgbClr val="B5CEA8"/>
                </a:solidFill>
                <a:latin typeface="Consolas"/>
              </a:rPr>
              <a:t>5</a:t>
            </a:r>
            <a:r>
              <a:rPr lang="es-ES" sz="2000">
                <a:solidFill>
                  <a:srgbClr val="D4D4D4"/>
                </a:solidFill>
                <a:latin typeface="Consolas"/>
              </a:rPr>
              <a:t>, </a:t>
            </a:r>
            <a:r>
              <a:rPr lang="es-ES" sz="2000">
                <a:solidFill>
                  <a:srgbClr val="B5CEA8"/>
                </a:solidFill>
                <a:latin typeface="Consolas"/>
              </a:rPr>
              <a:t>6</a:t>
            </a:r>
            <a:r>
              <a:rPr lang="es-ES" sz="2000">
                <a:solidFill>
                  <a:srgbClr val="D4D4D4"/>
                </a:solidFill>
                <a:latin typeface="Consolas"/>
              </a:rPr>
              <a:t> };</a:t>
            </a:r>
          </a:p>
          <a:p>
            <a:r>
              <a:rPr lang="es-ES" sz="2000">
                <a:solidFill>
                  <a:srgbClr val="C586C0"/>
                </a:solidFill>
                <a:latin typeface="Consolas"/>
              </a:rPr>
              <a:t>for</a:t>
            </a:r>
            <a:r>
              <a:rPr lang="es-ES" sz="2000">
                <a:solidFill>
                  <a:srgbClr val="D4D4D4"/>
                </a:solidFill>
                <a:latin typeface="Consolas"/>
              </a:rPr>
              <a:t> (</a:t>
            </a:r>
            <a:r>
              <a:rPr lang="es-ES" sz="2000">
                <a:solidFill>
                  <a:srgbClr val="569CD6"/>
                </a:solidFill>
                <a:latin typeface="Consolas"/>
              </a:rPr>
              <a:t>int</a:t>
            </a:r>
            <a:r>
              <a:rPr lang="es-ES" sz="2000">
                <a:solidFill>
                  <a:srgbClr val="D4D4D4"/>
                </a:solidFill>
                <a:latin typeface="Consolas"/>
              </a:rPr>
              <a:t>&amp; x : arr) x *= </a:t>
            </a:r>
            <a:r>
              <a:rPr lang="es-ES" sz="2000">
                <a:solidFill>
                  <a:srgbClr val="B5CEA8"/>
                </a:solidFill>
                <a:latin typeface="Consolas"/>
              </a:rPr>
              <a:t>2</a:t>
            </a:r>
            <a:r>
              <a:rPr lang="es-ES" sz="2000">
                <a:solidFill>
                  <a:srgbClr val="D4D4D4"/>
                </a:solidFill>
                <a:latin typeface="Consolas"/>
              </a:rPr>
              <a:t>;</a:t>
            </a:r>
          </a:p>
          <a:p>
            <a:r>
              <a:rPr lang="es-ES" sz="2000">
                <a:solidFill>
                  <a:srgbClr val="608B4E"/>
                </a:solidFill>
                <a:latin typeface="Consolas"/>
              </a:rPr>
              <a:t>// a == { 2, 4, 6, 8, 10, 12 }</a:t>
            </a:r>
          </a:p>
          <a:p>
            <a:r>
              <a:rPr lang="es-ES" sz="2000">
                <a:solidFill>
                  <a:srgbClr val="D4D4D4"/>
                </a:solidFill>
                <a:latin typeface="Consolas"/>
              </a:rPr>
              <a:t/>
            </a:r>
            <a:br>
              <a:rPr lang="es-ES" sz="2000">
                <a:solidFill>
                  <a:srgbClr val="D4D4D4"/>
                </a:solidFill>
                <a:latin typeface="Consolas"/>
              </a:rPr>
            </a:br>
            <a:r>
              <a:rPr lang="es-ES" sz="2000">
                <a:solidFill>
                  <a:srgbClr val="608B4E"/>
                </a:solidFill>
                <a:latin typeface="Consolas"/>
              </a:rPr>
              <a:t>//Lvalue reference</a:t>
            </a:r>
          </a:p>
          <a:p>
            <a:r>
              <a:rPr lang="es-ES" sz="2000">
                <a:solidFill>
                  <a:srgbClr val="D4D4D4"/>
                </a:solidFill>
                <a:latin typeface="Consolas"/>
              </a:rPr>
              <a:t>std::array&lt;</a:t>
            </a:r>
            <a:r>
              <a:rPr lang="es-ES" sz="2000">
                <a:solidFill>
                  <a:srgbClr val="569CD6"/>
                </a:solidFill>
                <a:latin typeface="Consolas"/>
              </a:rPr>
              <a:t>int</a:t>
            </a:r>
            <a:r>
              <a:rPr lang="es-ES" sz="2000">
                <a:solidFill>
                  <a:srgbClr val="D4D4D4"/>
                </a:solidFill>
                <a:latin typeface="Consolas"/>
              </a:rPr>
              <a:t>, </a:t>
            </a:r>
            <a:r>
              <a:rPr lang="es-ES" sz="2000">
                <a:solidFill>
                  <a:srgbClr val="B5CEA8"/>
                </a:solidFill>
                <a:latin typeface="Consolas"/>
              </a:rPr>
              <a:t>5</a:t>
            </a:r>
            <a:r>
              <a:rPr lang="es-ES" sz="2000">
                <a:solidFill>
                  <a:srgbClr val="D4D4D4"/>
                </a:solidFill>
                <a:latin typeface="Consolas"/>
              </a:rPr>
              <a:t>&gt; arr{ </a:t>
            </a:r>
            <a:r>
              <a:rPr lang="es-ES" sz="2000">
                <a:solidFill>
                  <a:srgbClr val="B5CEA8"/>
                </a:solidFill>
                <a:latin typeface="Consolas"/>
              </a:rPr>
              <a:t>1</a:t>
            </a:r>
            <a:r>
              <a:rPr lang="es-ES" sz="2000">
                <a:solidFill>
                  <a:srgbClr val="D4D4D4"/>
                </a:solidFill>
                <a:latin typeface="Consolas"/>
              </a:rPr>
              <a:t>, </a:t>
            </a:r>
            <a:r>
              <a:rPr lang="es-ES" sz="2000">
                <a:solidFill>
                  <a:srgbClr val="B5CEA8"/>
                </a:solidFill>
                <a:latin typeface="Consolas"/>
              </a:rPr>
              <a:t>2</a:t>
            </a:r>
            <a:r>
              <a:rPr lang="es-ES" sz="2000">
                <a:solidFill>
                  <a:srgbClr val="D4D4D4"/>
                </a:solidFill>
                <a:latin typeface="Consolas"/>
              </a:rPr>
              <a:t>, </a:t>
            </a:r>
            <a:r>
              <a:rPr lang="es-ES" sz="2000">
                <a:solidFill>
                  <a:srgbClr val="B5CEA8"/>
                </a:solidFill>
                <a:latin typeface="Consolas"/>
              </a:rPr>
              <a:t>3</a:t>
            </a:r>
            <a:r>
              <a:rPr lang="es-ES" sz="2000">
                <a:solidFill>
                  <a:srgbClr val="D4D4D4"/>
                </a:solidFill>
                <a:latin typeface="Consolas"/>
              </a:rPr>
              <a:t>, </a:t>
            </a:r>
            <a:r>
              <a:rPr lang="es-ES" sz="2000">
                <a:solidFill>
                  <a:srgbClr val="B5CEA8"/>
                </a:solidFill>
                <a:latin typeface="Consolas"/>
              </a:rPr>
              <a:t>4</a:t>
            </a:r>
            <a:r>
              <a:rPr lang="es-ES" sz="2000">
                <a:solidFill>
                  <a:srgbClr val="D4D4D4"/>
                </a:solidFill>
                <a:latin typeface="Consolas"/>
              </a:rPr>
              <a:t>, </a:t>
            </a:r>
            <a:r>
              <a:rPr lang="es-ES" sz="2000">
                <a:solidFill>
                  <a:srgbClr val="B5CEA8"/>
                </a:solidFill>
                <a:latin typeface="Consolas"/>
              </a:rPr>
              <a:t>5</a:t>
            </a:r>
            <a:r>
              <a:rPr lang="es-ES" sz="2000">
                <a:solidFill>
                  <a:srgbClr val="D4D4D4"/>
                </a:solidFill>
                <a:latin typeface="Consolas"/>
              </a:rPr>
              <a:t>, </a:t>
            </a:r>
            <a:r>
              <a:rPr lang="es-ES" sz="2000">
                <a:solidFill>
                  <a:srgbClr val="B5CEA8"/>
                </a:solidFill>
                <a:latin typeface="Consolas"/>
              </a:rPr>
              <a:t>6</a:t>
            </a:r>
            <a:r>
              <a:rPr lang="es-ES" sz="2000">
                <a:solidFill>
                  <a:srgbClr val="D4D4D4"/>
                </a:solidFill>
                <a:latin typeface="Consolas"/>
              </a:rPr>
              <a:t> };</a:t>
            </a:r>
          </a:p>
          <a:p>
            <a:r>
              <a:rPr lang="es-ES" sz="2000">
                <a:solidFill>
                  <a:srgbClr val="C586C0"/>
                </a:solidFill>
                <a:latin typeface="Consolas"/>
              </a:rPr>
              <a:t>for</a:t>
            </a:r>
            <a:r>
              <a:rPr lang="es-ES" sz="2000">
                <a:solidFill>
                  <a:srgbClr val="D4D4D4"/>
                </a:solidFill>
                <a:latin typeface="Consolas"/>
              </a:rPr>
              <a:t> (</a:t>
            </a:r>
            <a:r>
              <a:rPr lang="es-ES" sz="2000">
                <a:solidFill>
                  <a:srgbClr val="569CD6"/>
                </a:solidFill>
                <a:latin typeface="Consolas"/>
              </a:rPr>
              <a:t>int</a:t>
            </a:r>
            <a:r>
              <a:rPr lang="es-ES" sz="2000">
                <a:solidFill>
                  <a:srgbClr val="D4D4D4"/>
                </a:solidFill>
                <a:latin typeface="Consolas"/>
              </a:rPr>
              <a:t> x : arr) x *= </a:t>
            </a:r>
            <a:r>
              <a:rPr lang="es-ES" sz="2000">
                <a:solidFill>
                  <a:srgbClr val="B5CEA8"/>
                </a:solidFill>
                <a:latin typeface="Consolas"/>
              </a:rPr>
              <a:t>2</a:t>
            </a:r>
            <a:r>
              <a:rPr lang="es-ES" sz="2000">
                <a:solidFill>
                  <a:srgbClr val="D4D4D4"/>
                </a:solidFill>
                <a:latin typeface="Consolas"/>
              </a:rPr>
              <a:t>;</a:t>
            </a:r>
          </a:p>
          <a:p>
            <a:r>
              <a:rPr lang="es-ES" sz="2000">
                <a:solidFill>
                  <a:srgbClr val="608B4E"/>
                </a:solidFill>
                <a:latin typeface="Consolas"/>
              </a:rPr>
              <a:t>// a == { 1, 2, 3, 4, 5, 6 }</a:t>
            </a:r>
          </a:p>
          <a:p>
            <a:r>
              <a:rPr lang="es-ES" sz="2000">
                <a:solidFill>
                  <a:srgbClr val="D4D4D4"/>
                </a:solidFill>
                <a:latin typeface="Consolas"/>
              </a:rPr>
              <a:t/>
            </a:r>
            <a:br>
              <a:rPr lang="es-ES" sz="2000">
                <a:solidFill>
                  <a:srgbClr val="D4D4D4"/>
                </a:solidFill>
                <a:latin typeface="Consolas"/>
              </a:rPr>
            </a:br>
            <a:r>
              <a:rPr lang="es-ES" sz="2000">
                <a:solidFill>
                  <a:srgbClr val="608B4E"/>
                </a:solidFill>
                <a:latin typeface="Consolas"/>
              </a:rPr>
              <a:t>//Universal reference</a:t>
            </a:r>
          </a:p>
          <a:p>
            <a:r>
              <a:rPr lang="es-ES" sz="2000">
                <a:solidFill>
                  <a:srgbClr val="D4D4D4"/>
                </a:solidFill>
                <a:latin typeface="Consolas"/>
              </a:rPr>
              <a:t>std::array&lt;</a:t>
            </a:r>
            <a:r>
              <a:rPr lang="es-ES" sz="2000">
                <a:solidFill>
                  <a:srgbClr val="569CD6"/>
                </a:solidFill>
                <a:latin typeface="Consolas"/>
              </a:rPr>
              <a:t>int</a:t>
            </a:r>
            <a:r>
              <a:rPr lang="es-ES" sz="2000">
                <a:solidFill>
                  <a:srgbClr val="D4D4D4"/>
                </a:solidFill>
                <a:latin typeface="Consolas"/>
              </a:rPr>
              <a:t>, </a:t>
            </a:r>
            <a:r>
              <a:rPr lang="es-ES" sz="2000">
                <a:solidFill>
                  <a:srgbClr val="B5CEA8"/>
                </a:solidFill>
                <a:latin typeface="Consolas"/>
              </a:rPr>
              <a:t>5</a:t>
            </a:r>
            <a:r>
              <a:rPr lang="es-ES" sz="2000">
                <a:solidFill>
                  <a:srgbClr val="D4D4D4"/>
                </a:solidFill>
                <a:latin typeface="Consolas"/>
              </a:rPr>
              <a:t>&gt; arr{ </a:t>
            </a:r>
            <a:r>
              <a:rPr lang="es-ES" sz="2000">
                <a:solidFill>
                  <a:srgbClr val="B5CEA8"/>
                </a:solidFill>
                <a:latin typeface="Consolas"/>
              </a:rPr>
              <a:t>1</a:t>
            </a:r>
            <a:r>
              <a:rPr lang="es-ES" sz="2000">
                <a:solidFill>
                  <a:srgbClr val="D4D4D4"/>
                </a:solidFill>
                <a:latin typeface="Consolas"/>
              </a:rPr>
              <a:t>, </a:t>
            </a:r>
            <a:r>
              <a:rPr lang="es-ES" sz="2000">
                <a:solidFill>
                  <a:srgbClr val="B5CEA8"/>
                </a:solidFill>
                <a:latin typeface="Consolas"/>
              </a:rPr>
              <a:t>2</a:t>
            </a:r>
            <a:r>
              <a:rPr lang="es-ES" sz="2000">
                <a:solidFill>
                  <a:srgbClr val="D4D4D4"/>
                </a:solidFill>
                <a:latin typeface="Consolas"/>
              </a:rPr>
              <a:t>, </a:t>
            </a:r>
            <a:r>
              <a:rPr lang="es-ES" sz="2000">
                <a:solidFill>
                  <a:srgbClr val="B5CEA8"/>
                </a:solidFill>
                <a:latin typeface="Consolas"/>
              </a:rPr>
              <a:t>3</a:t>
            </a:r>
            <a:r>
              <a:rPr lang="es-ES" sz="2000">
                <a:solidFill>
                  <a:srgbClr val="D4D4D4"/>
                </a:solidFill>
                <a:latin typeface="Consolas"/>
              </a:rPr>
              <a:t>, </a:t>
            </a:r>
            <a:r>
              <a:rPr lang="es-ES" sz="2000">
                <a:solidFill>
                  <a:srgbClr val="B5CEA8"/>
                </a:solidFill>
                <a:latin typeface="Consolas"/>
              </a:rPr>
              <a:t>4</a:t>
            </a:r>
            <a:r>
              <a:rPr lang="es-ES" sz="2000">
                <a:solidFill>
                  <a:srgbClr val="D4D4D4"/>
                </a:solidFill>
                <a:latin typeface="Consolas"/>
              </a:rPr>
              <a:t>, </a:t>
            </a:r>
            <a:r>
              <a:rPr lang="es-ES" sz="2000">
                <a:solidFill>
                  <a:srgbClr val="B5CEA8"/>
                </a:solidFill>
                <a:latin typeface="Consolas"/>
              </a:rPr>
              <a:t>5</a:t>
            </a:r>
            <a:r>
              <a:rPr lang="es-ES" sz="2000">
                <a:solidFill>
                  <a:srgbClr val="D4D4D4"/>
                </a:solidFill>
                <a:latin typeface="Consolas"/>
              </a:rPr>
              <a:t>, </a:t>
            </a:r>
            <a:r>
              <a:rPr lang="es-ES" sz="2000">
                <a:solidFill>
                  <a:srgbClr val="B5CEA8"/>
                </a:solidFill>
                <a:latin typeface="Consolas"/>
              </a:rPr>
              <a:t>6</a:t>
            </a:r>
            <a:r>
              <a:rPr lang="es-ES" sz="2000">
                <a:solidFill>
                  <a:srgbClr val="D4D4D4"/>
                </a:solidFill>
                <a:latin typeface="Consolas"/>
              </a:rPr>
              <a:t> };</a:t>
            </a:r>
          </a:p>
          <a:p>
            <a:r>
              <a:rPr lang="es-ES" sz="2000">
                <a:solidFill>
                  <a:srgbClr val="C586C0"/>
                </a:solidFill>
                <a:latin typeface="Consolas"/>
              </a:rPr>
              <a:t>for</a:t>
            </a:r>
            <a:r>
              <a:rPr lang="es-ES" sz="2000">
                <a:solidFill>
                  <a:srgbClr val="D4D4D4"/>
                </a:solidFill>
                <a:latin typeface="Consolas"/>
              </a:rPr>
              <a:t> (</a:t>
            </a:r>
            <a:r>
              <a:rPr lang="es-ES" sz="2000">
                <a:solidFill>
                  <a:srgbClr val="569CD6"/>
                </a:solidFill>
                <a:latin typeface="Consolas"/>
              </a:rPr>
              <a:t>auto</a:t>
            </a:r>
            <a:r>
              <a:rPr lang="es-ES" sz="2000">
                <a:solidFill>
                  <a:srgbClr val="D4D4D4"/>
                </a:solidFill>
                <a:latin typeface="Consolas"/>
              </a:rPr>
              <a:t>&amp;&amp; x : arr) x *= </a:t>
            </a:r>
            <a:r>
              <a:rPr lang="es-ES" sz="2000">
                <a:solidFill>
                  <a:srgbClr val="B5CEA8"/>
                </a:solidFill>
                <a:latin typeface="Consolas"/>
              </a:rPr>
              <a:t>2</a:t>
            </a:r>
            <a:r>
              <a:rPr lang="es-ES" sz="2000">
                <a:solidFill>
                  <a:srgbClr val="D4D4D4"/>
                </a:solidFill>
                <a:latin typeface="Consolas"/>
              </a:rPr>
              <a:t>;</a:t>
            </a:r>
          </a:p>
          <a:p>
            <a:r>
              <a:rPr lang="es-ES" sz="2000">
                <a:solidFill>
                  <a:srgbClr val="608B4E"/>
                </a:solidFill>
                <a:latin typeface="Consolas"/>
              </a:rPr>
              <a:t>// a == { 2, 4, 6, 8, 10, 12 }</a:t>
            </a:r>
          </a:p>
          <a:p>
            <a:endParaRPr lang="es-ES" sz="2000">
              <a:solidFill>
                <a:srgbClr val="D4D4D4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7399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5224C7A-CBC1-4870-88F3-0872F2D87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cs typeface="Calibri Light"/>
              </a:rPr>
              <a:t>decltype</a:t>
            </a:r>
            <a:r>
              <a:rPr lang="es-ES" dirty="0">
                <a:cs typeface="Calibri Light"/>
              </a:rPr>
              <a:t>: </a:t>
            </a:r>
            <a:r>
              <a:rPr lang="es-ES" dirty="0" err="1">
                <a:cs typeface="Calibri Light"/>
              </a:rPr>
              <a:t>Like</a:t>
            </a:r>
            <a:r>
              <a:rPr lang="es-ES" dirty="0">
                <a:cs typeface="Calibri Light"/>
              </a:rPr>
              <a:t> </a:t>
            </a:r>
            <a:r>
              <a:rPr lang="es-ES" dirty="0" err="1">
                <a:cs typeface="Calibri Light"/>
              </a:rPr>
              <a:t>typedef</a:t>
            </a:r>
            <a:r>
              <a:rPr lang="es-ES" dirty="0">
                <a:cs typeface="Calibri Light"/>
              </a:rPr>
              <a:t> </a:t>
            </a:r>
            <a:r>
              <a:rPr lang="es-ES" dirty="0" err="1">
                <a:cs typeface="Calibri Light"/>
              </a:rPr>
              <a:t>but</a:t>
            </a:r>
            <a:r>
              <a:rPr lang="es-ES" dirty="0">
                <a:cs typeface="Calibri Light"/>
              </a:rPr>
              <a:t> </a:t>
            </a:r>
            <a:r>
              <a:rPr lang="es-ES" dirty="0" err="1">
                <a:cs typeface="Calibri Light"/>
              </a:rPr>
              <a:t>it</a:t>
            </a:r>
            <a:r>
              <a:rPr lang="es-ES" dirty="0">
                <a:cs typeface="Calibri Light"/>
              </a:rPr>
              <a:t> </a:t>
            </a:r>
            <a:r>
              <a:rPr lang="es-ES" dirty="0" err="1">
                <a:cs typeface="Calibri Light"/>
              </a:rPr>
              <a:t>takes</a:t>
            </a:r>
            <a:r>
              <a:rPr lang="es-ES" dirty="0">
                <a:cs typeface="Calibri Light"/>
              </a:rPr>
              <a:t> </a:t>
            </a:r>
            <a:r>
              <a:rPr lang="es-ES" dirty="0" err="1">
                <a:cs typeface="Calibri Light"/>
              </a:rPr>
              <a:t>entities</a:t>
            </a:r>
            <a:r>
              <a:rPr lang="es-ES" dirty="0">
                <a:cs typeface="Calibri Light"/>
              </a:rPr>
              <a:t> </a:t>
            </a:r>
            <a:endParaRPr lang="es-ES" dirty="0" err="1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9FCF3305-06B6-430E-AA40-F5C0B4656ACD}"/>
              </a:ext>
            </a:extLst>
          </p:cNvPr>
          <p:cNvSpPr txBox="1"/>
          <p:nvPr/>
        </p:nvSpPr>
        <p:spPr>
          <a:xfrm>
            <a:off x="834081" y="1696995"/>
            <a:ext cx="10523837" cy="3785652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dirty="0" err="1">
                <a:solidFill>
                  <a:srgbClr val="569CD6"/>
                </a:solidFill>
                <a:latin typeface="Consolas"/>
              </a:rPr>
              <a:t>struct</a:t>
            </a:r>
            <a:r>
              <a:rPr lang="es-ES" sz="20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s-ES" sz="2000" dirty="0">
                <a:solidFill>
                  <a:srgbClr val="4EC9B0"/>
                </a:solidFill>
                <a:latin typeface="Consolas"/>
              </a:rPr>
              <a:t>A</a:t>
            </a:r>
            <a:r>
              <a:rPr lang="es-ES" sz="2000" dirty="0">
                <a:solidFill>
                  <a:srgbClr val="D4D4D4"/>
                </a:solidFill>
                <a:latin typeface="Consolas"/>
              </a:rPr>
              <a:t> { </a:t>
            </a:r>
            <a:r>
              <a:rPr lang="es-ES" sz="2000" dirty="0" err="1">
                <a:solidFill>
                  <a:srgbClr val="569CD6"/>
                </a:solidFill>
                <a:latin typeface="Consolas"/>
              </a:rPr>
              <a:t>double</a:t>
            </a:r>
            <a:r>
              <a:rPr lang="es-ES" sz="2000" dirty="0">
                <a:solidFill>
                  <a:srgbClr val="D4D4D4"/>
                </a:solidFill>
                <a:latin typeface="Consolas"/>
              </a:rPr>
              <a:t> x; };</a:t>
            </a:r>
          </a:p>
          <a:p>
            <a:r>
              <a:rPr lang="es-ES" sz="2000" dirty="0" err="1">
                <a:solidFill>
                  <a:srgbClr val="569CD6"/>
                </a:solidFill>
                <a:latin typeface="Consolas"/>
              </a:rPr>
              <a:t>const</a:t>
            </a:r>
            <a:r>
              <a:rPr lang="es-ES" sz="2000" dirty="0">
                <a:solidFill>
                  <a:srgbClr val="D4D4D4"/>
                </a:solidFill>
                <a:latin typeface="Consolas"/>
              </a:rPr>
              <a:t> A* a;</a:t>
            </a:r>
          </a:p>
          <a:p>
            <a:endParaRPr lang="es-ES" sz="2000">
              <a:solidFill>
                <a:srgbClr val="D4D4D4"/>
              </a:solidFill>
              <a:latin typeface="Consolas"/>
            </a:endParaRPr>
          </a:p>
          <a:p>
            <a:r>
              <a:rPr lang="es-ES" sz="2000" dirty="0" err="1">
                <a:solidFill>
                  <a:srgbClr val="569CD6"/>
                </a:solidFill>
                <a:latin typeface="Consolas"/>
              </a:rPr>
              <a:t>decltype</a:t>
            </a:r>
            <a:r>
              <a:rPr lang="es-ES" sz="2000" dirty="0">
                <a:solidFill>
                  <a:srgbClr val="D4D4D4"/>
                </a:solidFill>
                <a:latin typeface="Consolas"/>
              </a:rPr>
              <a:t>(a-&gt;x) y; </a:t>
            </a:r>
            <a:r>
              <a:rPr lang="es-ES" sz="2000" dirty="0">
                <a:solidFill>
                  <a:srgbClr val="608B4E"/>
                </a:solidFill>
                <a:latin typeface="Consolas"/>
              </a:rPr>
              <a:t>// y </a:t>
            </a:r>
            <a:r>
              <a:rPr lang="es-ES" sz="2000" dirty="0" err="1">
                <a:solidFill>
                  <a:srgbClr val="608B4E"/>
                </a:solidFill>
                <a:latin typeface="Consolas"/>
              </a:rPr>
              <a:t>is</a:t>
            </a:r>
            <a:r>
              <a:rPr lang="es-ES" sz="2000" dirty="0">
                <a:solidFill>
                  <a:srgbClr val="608B4E"/>
                </a:solidFill>
                <a:latin typeface="Consolas"/>
              </a:rPr>
              <a:t> </a:t>
            </a:r>
            <a:r>
              <a:rPr lang="es-ES" sz="2000" dirty="0" err="1">
                <a:solidFill>
                  <a:srgbClr val="608B4E"/>
                </a:solidFill>
                <a:latin typeface="Consolas"/>
              </a:rPr>
              <a:t>double</a:t>
            </a:r>
            <a:r>
              <a:rPr lang="es-ES" sz="2000" dirty="0">
                <a:solidFill>
                  <a:srgbClr val="608B4E"/>
                </a:solidFill>
                <a:latin typeface="Consolas"/>
              </a:rPr>
              <a:t> (</a:t>
            </a:r>
            <a:r>
              <a:rPr lang="es-ES" sz="2000" dirty="0" err="1">
                <a:solidFill>
                  <a:srgbClr val="608B4E"/>
                </a:solidFill>
                <a:latin typeface="Consolas"/>
              </a:rPr>
              <a:t>declared</a:t>
            </a:r>
            <a:r>
              <a:rPr lang="es-ES" sz="2000" dirty="0">
                <a:solidFill>
                  <a:srgbClr val="608B4E"/>
                </a:solidFill>
                <a:latin typeface="Consolas"/>
              </a:rPr>
              <a:t> </a:t>
            </a:r>
            <a:r>
              <a:rPr lang="es-ES" sz="2000" dirty="0" err="1">
                <a:solidFill>
                  <a:srgbClr val="608B4E"/>
                </a:solidFill>
                <a:latin typeface="Consolas"/>
              </a:rPr>
              <a:t>type</a:t>
            </a:r>
            <a:r>
              <a:rPr lang="es-ES" sz="2000" dirty="0">
                <a:solidFill>
                  <a:srgbClr val="608B4E"/>
                </a:solidFill>
                <a:latin typeface="Consolas"/>
              </a:rPr>
              <a:t>)</a:t>
            </a:r>
          </a:p>
          <a:p>
            <a:endParaRPr lang="es-ES" sz="2000">
              <a:solidFill>
                <a:srgbClr val="D4D4D4"/>
              </a:solidFill>
              <a:latin typeface="Consolas"/>
            </a:endParaRPr>
          </a:p>
          <a:p>
            <a:r>
              <a:rPr lang="es-ES" sz="2000" dirty="0" err="1">
                <a:solidFill>
                  <a:srgbClr val="569CD6"/>
                </a:solidFill>
                <a:latin typeface="Consolas"/>
              </a:rPr>
              <a:t>template</a:t>
            </a:r>
            <a:r>
              <a:rPr lang="es-ES" sz="2000" dirty="0">
                <a:solidFill>
                  <a:srgbClr val="D4D4D4"/>
                </a:solidFill>
                <a:latin typeface="Consolas"/>
              </a:rPr>
              <a:t>&lt;</a:t>
            </a:r>
            <a:r>
              <a:rPr lang="es-ES" sz="2000" dirty="0" err="1">
                <a:solidFill>
                  <a:srgbClr val="569CD6"/>
                </a:solidFill>
                <a:latin typeface="Consolas"/>
              </a:rPr>
              <a:t>typename</a:t>
            </a:r>
            <a:r>
              <a:rPr lang="es-ES" sz="2000" dirty="0">
                <a:solidFill>
                  <a:srgbClr val="D4D4D4"/>
                </a:solidFill>
                <a:latin typeface="Consolas"/>
              </a:rPr>
              <a:t> T, </a:t>
            </a:r>
            <a:r>
              <a:rPr lang="es-ES" sz="2000" dirty="0" err="1">
                <a:solidFill>
                  <a:srgbClr val="569CD6"/>
                </a:solidFill>
                <a:latin typeface="Consolas"/>
              </a:rPr>
              <a:t>typename</a:t>
            </a:r>
            <a:r>
              <a:rPr lang="es-ES" sz="2000" dirty="0">
                <a:solidFill>
                  <a:srgbClr val="D4D4D4"/>
                </a:solidFill>
                <a:latin typeface="Consolas"/>
              </a:rPr>
              <a:t> U&gt;</a:t>
            </a:r>
          </a:p>
          <a:p>
            <a:r>
              <a:rPr lang="es-ES" sz="20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s-ES" sz="20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s-ES" sz="2000" dirty="0" err="1">
                <a:solidFill>
                  <a:srgbClr val="DCDCAA"/>
                </a:solidFill>
                <a:latin typeface="Consolas"/>
              </a:rPr>
              <a:t>add</a:t>
            </a:r>
            <a:r>
              <a:rPr lang="es-ES" sz="2000" dirty="0">
                <a:solidFill>
                  <a:srgbClr val="D4D4D4"/>
                </a:solidFill>
                <a:latin typeface="Consolas"/>
              </a:rPr>
              <a:t>(T </a:t>
            </a:r>
            <a:r>
              <a:rPr lang="es-ES" sz="2000" dirty="0" err="1">
                <a:solidFill>
                  <a:srgbClr val="D4D4D4"/>
                </a:solidFill>
                <a:latin typeface="Consolas"/>
              </a:rPr>
              <a:t>t</a:t>
            </a:r>
            <a:r>
              <a:rPr lang="es-ES" sz="2000" dirty="0">
                <a:solidFill>
                  <a:srgbClr val="D4D4D4"/>
                </a:solidFill>
                <a:latin typeface="Consolas"/>
              </a:rPr>
              <a:t>, U u) -&gt; </a:t>
            </a:r>
            <a:r>
              <a:rPr lang="es-ES" sz="2000" dirty="0" err="1">
                <a:solidFill>
                  <a:srgbClr val="569CD6"/>
                </a:solidFill>
                <a:latin typeface="Consolas"/>
              </a:rPr>
              <a:t>decltype</a:t>
            </a:r>
            <a:r>
              <a:rPr lang="es-ES" sz="2000" dirty="0">
                <a:solidFill>
                  <a:srgbClr val="D4D4D4"/>
                </a:solidFill>
                <a:latin typeface="Consolas"/>
              </a:rPr>
              <a:t>(t + u) </a:t>
            </a:r>
            <a:r>
              <a:rPr lang="es-ES" sz="2000" dirty="0">
                <a:solidFill>
                  <a:srgbClr val="608B4E"/>
                </a:solidFill>
                <a:latin typeface="Consolas"/>
              </a:rPr>
              <a:t>// </a:t>
            </a:r>
            <a:r>
              <a:rPr lang="es-ES" sz="2000" dirty="0" err="1">
                <a:solidFill>
                  <a:srgbClr val="608B4E"/>
                </a:solidFill>
                <a:latin typeface="Consolas"/>
              </a:rPr>
              <a:t>return</a:t>
            </a:r>
            <a:r>
              <a:rPr lang="es-ES" sz="2000" dirty="0">
                <a:solidFill>
                  <a:srgbClr val="608B4E"/>
                </a:solidFill>
                <a:latin typeface="Consolas"/>
              </a:rPr>
              <a:t> </a:t>
            </a:r>
            <a:r>
              <a:rPr lang="es-ES" sz="2000" dirty="0" err="1">
                <a:solidFill>
                  <a:srgbClr val="608B4E"/>
                </a:solidFill>
                <a:latin typeface="Consolas"/>
              </a:rPr>
              <a:t>type</a:t>
            </a:r>
            <a:r>
              <a:rPr lang="es-ES" sz="2000" dirty="0">
                <a:solidFill>
                  <a:srgbClr val="608B4E"/>
                </a:solidFill>
                <a:latin typeface="Consolas"/>
              </a:rPr>
              <a:t> </a:t>
            </a:r>
            <a:r>
              <a:rPr lang="es-ES" sz="2000" dirty="0" err="1">
                <a:solidFill>
                  <a:srgbClr val="608B4E"/>
                </a:solidFill>
                <a:latin typeface="Consolas"/>
              </a:rPr>
              <a:t>depends</a:t>
            </a:r>
            <a:r>
              <a:rPr lang="es-ES" sz="2000" dirty="0">
                <a:solidFill>
                  <a:srgbClr val="608B4E"/>
                </a:solidFill>
                <a:latin typeface="Consolas"/>
              </a:rPr>
              <a:t> </a:t>
            </a:r>
            <a:r>
              <a:rPr lang="es-ES" sz="2000" dirty="0" err="1">
                <a:solidFill>
                  <a:srgbClr val="608B4E"/>
                </a:solidFill>
                <a:latin typeface="Consolas"/>
              </a:rPr>
              <a:t>on</a:t>
            </a:r>
            <a:r>
              <a:rPr lang="es-ES" sz="2000" dirty="0">
                <a:solidFill>
                  <a:srgbClr val="608B4E"/>
                </a:solidFill>
                <a:latin typeface="Consolas"/>
              </a:rPr>
              <a:t> </a:t>
            </a:r>
            <a:r>
              <a:rPr lang="es-ES" sz="2000" dirty="0" err="1">
                <a:solidFill>
                  <a:srgbClr val="608B4E"/>
                </a:solidFill>
                <a:latin typeface="Consolas"/>
              </a:rPr>
              <a:t>template</a:t>
            </a:r>
            <a:r>
              <a:rPr lang="es-ES" sz="2000" dirty="0">
                <a:solidFill>
                  <a:srgbClr val="608B4E"/>
                </a:solidFill>
                <a:latin typeface="Consolas"/>
              </a:rPr>
              <a:t> </a:t>
            </a:r>
          </a:p>
          <a:p>
            <a:r>
              <a:rPr lang="es-ES" sz="2000" dirty="0">
                <a:solidFill>
                  <a:srgbClr val="608B4E"/>
                </a:solidFill>
                <a:latin typeface="Consolas"/>
              </a:rPr>
              <a:t>// </a:t>
            </a:r>
            <a:r>
              <a:rPr lang="es-ES" sz="2000" dirty="0" err="1">
                <a:solidFill>
                  <a:srgbClr val="608B4E"/>
                </a:solidFill>
                <a:latin typeface="Consolas"/>
              </a:rPr>
              <a:t>return</a:t>
            </a:r>
            <a:r>
              <a:rPr lang="es-ES" sz="2000" dirty="0">
                <a:solidFill>
                  <a:srgbClr val="608B4E"/>
                </a:solidFill>
                <a:latin typeface="Consolas"/>
              </a:rPr>
              <a:t> </a:t>
            </a:r>
            <a:r>
              <a:rPr lang="es-ES" sz="2000" dirty="0" err="1">
                <a:solidFill>
                  <a:srgbClr val="608B4E"/>
                </a:solidFill>
                <a:latin typeface="Consolas"/>
              </a:rPr>
              <a:t>type</a:t>
            </a:r>
            <a:r>
              <a:rPr lang="es-ES" sz="2000" dirty="0">
                <a:solidFill>
                  <a:srgbClr val="608B4E"/>
                </a:solidFill>
                <a:latin typeface="Consolas"/>
              </a:rPr>
              <a:t> can be </a:t>
            </a:r>
            <a:r>
              <a:rPr lang="es-ES" sz="2000" dirty="0" err="1">
                <a:solidFill>
                  <a:srgbClr val="608B4E"/>
                </a:solidFill>
                <a:latin typeface="Consolas"/>
              </a:rPr>
              <a:t>deduced</a:t>
            </a:r>
            <a:r>
              <a:rPr lang="es-ES" sz="2000" dirty="0">
                <a:solidFill>
                  <a:srgbClr val="608B4E"/>
                </a:solidFill>
                <a:latin typeface="Consolas"/>
              </a:rPr>
              <a:t> </a:t>
            </a:r>
            <a:r>
              <a:rPr lang="es-ES" sz="2000" dirty="0" err="1">
                <a:solidFill>
                  <a:srgbClr val="608B4E"/>
                </a:solidFill>
                <a:latin typeface="Consolas"/>
              </a:rPr>
              <a:t>since</a:t>
            </a:r>
            <a:r>
              <a:rPr lang="es-ES" sz="2000" dirty="0">
                <a:solidFill>
                  <a:srgbClr val="608B4E"/>
                </a:solidFill>
                <a:latin typeface="Consolas"/>
              </a:rPr>
              <a:t> C++14</a:t>
            </a:r>
          </a:p>
          <a:p>
            <a:r>
              <a:rPr lang="es-ES" sz="2000" dirty="0">
                <a:solidFill>
                  <a:srgbClr val="D4D4D4"/>
                </a:solidFill>
                <a:latin typeface="Consolas"/>
              </a:rPr>
              <a:t>{</a:t>
            </a:r>
          </a:p>
          <a:p>
            <a:r>
              <a:rPr lang="es-ES" sz="2000" dirty="0">
                <a:solidFill>
                  <a:srgbClr val="C586C0"/>
                </a:solidFill>
                <a:latin typeface="Consolas"/>
              </a:rPr>
              <a:t>  </a:t>
            </a:r>
            <a:r>
              <a:rPr lang="es-ES" sz="2000" dirty="0" err="1">
                <a:solidFill>
                  <a:srgbClr val="C586C0"/>
                </a:solidFill>
                <a:latin typeface="Consolas"/>
              </a:rPr>
              <a:t>return</a:t>
            </a:r>
            <a:r>
              <a:rPr lang="es-ES" sz="20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s-ES" sz="2000" dirty="0" err="1">
                <a:solidFill>
                  <a:srgbClr val="D4D4D4"/>
                </a:solidFill>
                <a:latin typeface="Consolas"/>
              </a:rPr>
              <a:t>t+u</a:t>
            </a:r>
            <a:r>
              <a:rPr lang="es-ES" sz="200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r>
              <a:rPr lang="es-ES" sz="2000" dirty="0">
                <a:solidFill>
                  <a:srgbClr val="D4D4D4"/>
                </a:solidFill>
                <a:latin typeface="Consolas"/>
              </a:rPr>
              <a:t>}</a:t>
            </a:r>
          </a:p>
          <a:p>
            <a:endParaRPr lang="es-ES" sz="2000">
              <a:solidFill>
                <a:srgbClr val="D4D4D4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861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0E1ED44-0EFE-430C-B225-F8847241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cs typeface="Calibri Light"/>
              </a:rPr>
              <a:t>nullptr</a:t>
            </a:r>
            <a:endParaRPr lang="es-ES" dirty="0" err="1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93849119-732A-4C2F-A9DB-DC2287F1011C}"/>
              </a:ext>
            </a:extLst>
          </p:cNvPr>
          <p:cNvSpPr txBox="1"/>
          <p:nvPr/>
        </p:nvSpPr>
        <p:spPr>
          <a:xfrm>
            <a:off x="834081" y="1696995"/>
            <a:ext cx="9092513" cy="2677656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 dirty="0" err="1">
                <a:solidFill>
                  <a:srgbClr val="569CD6"/>
                </a:solidFill>
                <a:latin typeface="Consolas"/>
              </a:rPr>
              <a:t>void</a:t>
            </a:r>
            <a:r>
              <a:rPr lang="es-ES" sz="24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s-ES" sz="2400" dirty="0">
                <a:solidFill>
                  <a:srgbClr val="DCDCAA"/>
                </a:solidFill>
                <a:latin typeface="Consolas"/>
              </a:rPr>
              <a:t>f</a:t>
            </a:r>
            <a:r>
              <a:rPr lang="es-ES" sz="2400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s-ES" sz="2400" dirty="0" err="1">
                <a:solidFill>
                  <a:srgbClr val="569CD6"/>
                </a:solidFill>
                <a:latin typeface="Consolas"/>
              </a:rPr>
              <a:t>int</a:t>
            </a:r>
            <a:r>
              <a:rPr lang="es-ES" sz="2400" dirty="0">
                <a:solidFill>
                  <a:srgbClr val="D4D4D4"/>
                </a:solidFill>
                <a:latin typeface="Consolas"/>
              </a:rPr>
              <a:t>); </a:t>
            </a:r>
            <a:r>
              <a:rPr lang="es-ES" sz="2400" dirty="0">
                <a:solidFill>
                  <a:srgbClr val="608B4E"/>
                </a:solidFill>
                <a:latin typeface="Consolas"/>
              </a:rPr>
              <a:t>//#1</a:t>
            </a:r>
          </a:p>
          <a:p>
            <a:r>
              <a:rPr lang="es-ES" sz="2400" dirty="0" err="1">
                <a:solidFill>
                  <a:srgbClr val="569CD6"/>
                </a:solidFill>
                <a:latin typeface="Consolas"/>
              </a:rPr>
              <a:t>void</a:t>
            </a:r>
            <a:r>
              <a:rPr lang="es-ES" sz="24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s-ES" sz="2400" dirty="0">
                <a:solidFill>
                  <a:srgbClr val="DCDCAA"/>
                </a:solidFill>
                <a:latin typeface="Consolas"/>
              </a:rPr>
              <a:t>f</a:t>
            </a:r>
            <a:r>
              <a:rPr lang="es-ES" sz="2400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s-ES" sz="2400" dirty="0" err="1">
                <a:solidFill>
                  <a:srgbClr val="569CD6"/>
                </a:solidFill>
                <a:latin typeface="Consolas"/>
              </a:rPr>
              <a:t>char</a:t>
            </a:r>
            <a:r>
              <a:rPr lang="es-ES" sz="2400" dirty="0">
                <a:solidFill>
                  <a:srgbClr val="D4D4D4"/>
                </a:solidFill>
                <a:latin typeface="Consolas"/>
              </a:rPr>
              <a:t> *);</a:t>
            </a:r>
            <a:r>
              <a:rPr lang="es-ES" sz="2400" dirty="0">
                <a:solidFill>
                  <a:srgbClr val="608B4E"/>
                </a:solidFill>
                <a:latin typeface="Consolas"/>
              </a:rPr>
              <a:t>//#2</a:t>
            </a:r>
          </a:p>
          <a:p>
            <a:r>
              <a:rPr lang="es-ES" sz="2400" dirty="0">
                <a:solidFill>
                  <a:srgbClr val="608B4E"/>
                </a:solidFill>
                <a:latin typeface="Consolas"/>
              </a:rPr>
              <a:t>//C++03</a:t>
            </a:r>
          </a:p>
          <a:p>
            <a:r>
              <a:rPr lang="es-ES" sz="2400" dirty="0">
                <a:solidFill>
                  <a:srgbClr val="DCDCAA"/>
                </a:solidFill>
                <a:latin typeface="Consolas"/>
              </a:rPr>
              <a:t>f</a:t>
            </a:r>
            <a:r>
              <a:rPr lang="es-ES" sz="2400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s-ES" sz="2400" dirty="0">
                <a:solidFill>
                  <a:srgbClr val="B5CEA8"/>
                </a:solidFill>
                <a:latin typeface="Consolas"/>
              </a:rPr>
              <a:t>0</a:t>
            </a:r>
            <a:r>
              <a:rPr lang="es-ES" sz="2400" dirty="0">
                <a:solidFill>
                  <a:srgbClr val="D4D4D4"/>
                </a:solidFill>
                <a:latin typeface="Consolas"/>
              </a:rPr>
              <a:t>); </a:t>
            </a:r>
            <a:r>
              <a:rPr lang="es-ES" sz="2400" dirty="0">
                <a:solidFill>
                  <a:srgbClr val="608B4E"/>
                </a:solidFill>
                <a:latin typeface="Consolas"/>
              </a:rPr>
              <a:t>//</a:t>
            </a:r>
            <a:r>
              <a:rPr lang="es-ES" sz="2400" dirty="0" err="1">
                <a:solidFill>
                  <a:srgbClr val="608B4E"/>
                </a:solidFill>
                <a:latin typeface="Consolas"/>
              </a:rPr>
              <a:t>which</a:t>
            </a:r>
            <a:r>
              <a:rPr lang="es-ES" sz="2400" dirty="0">
                <a:solidFill>
                  <a:srgbClr val="608B4E"/>
                </a:solidFill>
                <a:latin typeface="Consolas"/>
              </a:rPr>
              <a:t> f </a:t>
            </a:r>
            <a:r>
              <a:rPr lang="es-ES" sz="2400" dirty="0" err="1">
                <a:solidFill>
                  <a:srgbClr val="608B4E"/>
                </a:solidFill>
                <a:latin typeface="Consolas"/>
              </a:rPr>
              <a:t>is</a:t>
            </a:r>
            <a:r>
              <a:rPr lang="es-ES" sz="2400" dirty="0">
                <a:solidFill>
                  <a:srgbClr val="608B4E"/>
                </a:solidFill>
                <a:latin typeface="Consolas"/>
              </a:rPr>
              <a:t> </a:t>
            </a:r>
            <a:r>
              <a:rPr lang="es-ES" sz="2400" dirty="0" err="1">
                <a:solidFill>
                  <a:srgbClr val="608B4E"/>
                </a:solidFill>
                <a:latin typeface="Consolas"/>
              </a:rPr>
              <a:t>called</a:t>
            </a:r>
            <a:r>
              <a:rPr lang="es-ES" sz="2400" dirty="0">
                <a:solidFill>
                  <a:srgbClr val="608B4E"/>
                </a:solidFill>
                <a:latin typeface="Consolas"/>
              </a:rPr>
              <a:t>?</a:t>
            </a:r>
          </a:p>
          <a:p>
            <a:r>
              <a:rPr lang="es-ES" sz="2400" dirty="0">
                <a:solidFill>
                  <a:srgbClr val="608B4E"/>
                </a:solidFill>
                <a:latin typeface="Consolas"/>
              </a:rPr>
              <a:t>//C++11</a:t>
            </a:r>
          </a:p>
          <a:p>
            <a:r>
              <a:rPr lang="es-ES" sz="2400" dirty="0">
                <a:solidFill>
                  <a:srgbClr val="DCDCAA"/>
                </a:solidFill>
                <a:latin typeface="Consolas"/>
              </a:rPr>
              <a:t>f</a:t>
            </a:r>
            <a:r>
              <a:rPr lang="es-ES" sz="2400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s-ES" sz="2400" dirty="0" err="1">
                <a:solidFill>
                  <a:srgbClr val="569CD6"/>
                </a:solidFill>
                <a:latin typeface="Consolas"/>
              </a:rPr>
              <a:t>nullptr</a:t>
            </a:r>
            <a:r>
              <a:rPr lang="es-ES" sz="2400" dirty="0">
                <a:solidFill>
                  <a:srgbClr val="D4D4D4"/>
                </a:solidFill>
                <a:latin typeface="Consolas"/>
              </a:rPr>
              <a:t>) </a:t>
            </a:r>
            <a:r>
              <a:rPr lang="es-ES" sz="2400" dirty="0">
                <a:solidFill>
                  <a:srgbClr val="608B4E"/>
                </a:solidFill>
                <a:latin typeface="Consolas"/>
              </a:rPr>
              <a:t>//</a:t>
            </a:r>
            <a:r>
              <a:rPr lang="es-ES" sz="2400" dirty="0" err="1">
                <a:solidFill>
                  <a:srgbClr val="608B4E"/>
                </a:solidFill>
                <a:latin typeface="Consolas"/>
              </a:rPr>
              <a:t>will</a:t>
            </a:r>
            <a:r>
              <a:rPr lang="es-ES" sz="2400" dirty="0">
                <a:solidFill>
                  <a:srgbClr val="608B4E"/>
                </a:solidFill>
                <a:latin typeface="Consolas"/>
              </a:rPr>
              <a:t> </a:t>
            </a:r>
            <a:r>
              <a:rPr lang="es-ES" sz="2400" dirty="0" err="1">
                <a:solidFill>
                  <a:srgbClr val="608B4E"/>
                </a:solidFill>
                <a:latin typeface="Consolas"/>
              </a:rPr>
              <a:t>unambiguously</a:t>
            </a:r>
            <a:r>
              <a:rPr lang="es-ES" sz="2400" dirty="0">
                <a:solidFill>
                  <a:srgbClr val="608B4E"/>
                </a:solidFill>
                <a:latin typeface="Consolas"/>
              </a:rPr>
              <a:t>, </a:t>
            </a:r>
            <a:r>
              <a:rPr lang="es-ES" sz="2400" dirty="0" err="1">
                <a:solidFill>
                  <a:srgbClr val="608B4E"/>
                </a:solidFill>
                <a:latin typeface="Consolas"/>
              </a:rPr>
              <a:t>call</a:t>
            </a:r>
            <a:r>
              <a:rPr lang="es-ES" sz="2400" dirty="0">
                <a:solidFill>
                  <a:srgbClr val="608B4E"/>
                </a:solidFill>
                <a:latin typeface="Consolas"/>
              </a:rPr>
              <a:t> #2</a:t>
            </a:r>
          </a:p>
          <a:p>
            <a:endParaRPr lang="es-ES" sz="2400">
              <a:solidFill>
                <a:srgbClr val="D4D4D4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4201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43BDAA-3379-46C2-BB99-A4172E65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cs typeface="Calibri Light"/>
              </a:rPr>
              <a:t>Deleted</a:t>
            </a:r>
            <a:r>
              <a:rPr lang="es-ES" dirty="0">
                <a:cs typeface="Calibri Light"/>
              </a:rPr>
              <a:t> </a:t>
            </a:r>
            <a:r>
              <a:rPr lang="es-ES" dirty="0" err="1">
                <a:cs typeface="Calibri Light"/>
              </a:rPr>
              <a:t>Class</a:t>
            </a:r>
            <a:r>
              <a:rPr lang="es-ES" dirty="0">
                <a:cs typeface="Calibri Light"/>
              </a:rPr>
              <a:t> </a:t>
            </a:r>
            <a:r>
              <a:rPr lang="es-ES" dirty="0" err="1">
                <a:cs typeface="Calibri Light"/>
              </a:rPr>
              <a:t>Methods</a:t>
            </a:r>
            <a:endParaRPr lang="es-ES" dirty="0" err="1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47F0C934-48BF-40A3-8A4E-61875FB6DF7B}"/>
              </a:ext>
            </a:extLst>
          </p:cNvPr>
          <p:cNvSpPr txBox="1"/>
          <p:nvPr/>
        </p:nvSpPr>
        <p:spPr>
          <a:xfrm>
            <a:off x="834081" y="1696995"/>
            <a:ext cx="10791566" cy="3416320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 dirty="0" err="1">
                <a:solidFill>
                  <a:srgbClr val="569CD6"/>
                </a:solidFill>
                <a:latin typeface="Consolas"/>
              </a:rPr>
              <a:t>struct</a:t>
            </a:r>
            <a:r>
              <a:rPr lang="es-ES" sz="24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s-ES" sz="2400" dirty="0" err="1">
                <a:solidFill>
                  <a:srgbClr val="4EC9B0"/>
                </a:solidFill>
                <a:latin typeface="Consolas"/>
              </a:rPr>
              <a:t>CantBeCopied</a:t>
            </a:r>
          </a:p>
          <a:p>
            <a:r>
              <a:rPr lang="es-ES" sz="2400" dirty="0">
                <a:solidFill>
                  <a:srgbClr val="D4D4D4"/>
                </a:solidFill>
                <a:latin typeface="Consolas"/>
              </a:rPr>
              <a:t>{</a:t>
            </a:r>
          </a:p>
          <a:p>
            <a:r>
              <a:rPr lang="es-ES" sz="2400" dirty="0">
                <a:solidFill>
                  <a:srgbClr val="D4D4D4"/>
                </a:solidFill>
                <a:latin typeface="Consolas"/>
              </a:rPr>
              <a:t>   </a:t>
            </a:r>
            <a:r>
              <a:rPr lang="es-ES" sz="2400" dirty="0" err="1">
                <a:solidFill>
                  <a:srgbClr val="D4D4D4"/>
                </a:solidFill>
                <a:latin typeface="Consolas"/>
              </a:rPr>
              <a:t>CantBeCopied</a:t>
            </a:r>
            <a:r>
              <a:rPr lang="es-ES" sz="2400" dirty="0">
                <a:solidFill>
                  <a:srgbClr val="D4D4D4"/>
                </a:solidFill>
                <a:latin typeface="Consolas"/>
              </a:rPr>
              <a:t> &amp; </a:t>
            </a:r>
            <a:r>
              <a:rPr lang="es-ES" sz="2400" dirty="0" err="1">
                <a:solidFill>
                  <a:srgbClr val="C586C0"/>
                </a:solidFill>
                <a:latin typeface="Consolas"/>
              </a:rPr>
              <a:t>operator</a:t>
            </a:r>
            <a:r>
              <a:rPr lang="es-ES" sz="2400" dirty="0">
                <a:solidFill>
                  <a:srgbClr val="D4D4D4"/>
                </a:solidFill>
                <a:latin typeface="Consolas"/>
              </a:rPr>
              <a:t> =( </a:t>
            </a:r>
            <a:r>
              <a:rPr lang="es-ES" sz="2400" dirty="0" err="1">
                <a:solidFill>
                  <a:srgbClr val="569CD6"/>
                </a:solidFill>
                <a:latin typeface="Consolas"/>
              </a:rPr>
              <a:t>const</a:t>
            </a:r>
            <a:r>
              <a:rPr lang="es-ES" sz="24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s-ES" sz="2400" dirty="0" err="1">
                <a:solidFill>
                  <a:srgbClr val="D4D4D4"/>
                </a:solidFill>
                <a:latin typeface="Consolas"/>
              </a:rPr>
              <a:t>CantBeCopied</a:t>
            </a:r>
            <a:r>
              <a:rPr lang="es-ES" sz="2400" dirty="0">
                <a:solidFill>
                  <a:srgbClr val="D4D4D4"/>
                </a:solidFill>
                <a:latin typeface="Consolas"/>
              </a:rPr>
              <a:t> &amp; ) = </a:t>
            </a:r>
            <a:r>
              <a:rPr lang="es-ES" sz="2400" dirty="0" err="1">
                <a:solidFill>
                  <a:srgbClr val="C586C0"/>
                </a:solidFill>
                <a:latin typeface="Consolas"/>
              </a:rPr>
              <a:t>delete</a:t>
            </a:r>
            <a:r>
              <a:rPr lang="es-ES" sz="240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r>
              <a:rPr lang="es-ES" sz="2400" dirty="0">
                <a:solidFill>
                  <a:srgbClr val="DCDCAA"/>
                </a:solidFill>
                <a:latin typeface="Consolas"/>
              </a:rPr>
              <a:t>   </a:t>
            </a:r>
            <a:r>
              <a:rPr lang="es-ES" sz="2400" dirty="0" err="1">
                <a:solidFill>
                  <a:srgbClr val="DCDCAA"/>
                </a:solidFill>
                <a:latin typeface="Consolas"/>
              </a:rPr>
              <a:t>CantBeCopied</a:t>
            </a:r>
            <a:r>
              <a:rPr lang="es-ES" sz="2400" dirty="0">
                <a:solidFill>
                  <a:srgbClr val="D4D4D4"/>
                </a:solidFill>
                <a:latin typeface="Consolas"/>
              </a:rPr>
              <a:t> ( </a:t>
            </a:r>
            <a:r>
              <a:rPr lang="es-ES" sz="2400" dirty="0" err="1">
                <a:solidFill>
                  <a:srgbClr val="569CD6"/>
                </a:solidFill>
                <a:latin typeface="Consolas"/>
              </a:rPr>
              <a:t>const</a:t>
            </a:r>
            <a:r>
              <a:rPr lang="es-ES" sz="24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s-ES" sz="2400" dirty="0" err="1">
                <a:solidFill>
                  <a:srgbClr val="D4D4D4"/>
                </a:solidFill>
                <a:latin typeface="Consolas"/>
              </a:rPr>
              <a:t>NoCopy</a:t>
            </a:r>
            <a:r>
              <a:rPr lang="es-ES" sz="2400" dirty="0">
                <a:solidFill>
                  <a:srgbClr val="D4D4D4"/>
                </a:solidFill>
                <a:latin typeface="Consolas"/>
              </a:rPr>
              <a:t> &amp; ) = </a:t>
            </a:r>
            <a:r>
              <a:rPr lang="es-ES" sz="2400" dirty="0" err="1">
                <a:solidFill>
                  <a:srgbClr val="C586C0"/>
                </a:solidFill>
                <a:latin typeface="Consolas"/>
              </a:rPr>
              <a:t>delete</a:t>
            </a:r>
            <a:r>
              <a:rPr lang="es-ES" sz="240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r>
              <a:rPr lang="es-ES" sz="2400" dirty="0">
                <a:solidFill>
                  <a:srgbClr val="D4D4D4"/>
                </a:solidFill>
                <a:latin typeface="Consolas"/>
              </a:rPr>
              <a:t>};</a:t>
            </a:r>
          </a:p>
          <a:p>
            <a:r>
              <a:rPr lang="es-ES" sz="2400" dirty="0" err="1">
                <a:solidFill>
                  <a:srgbClr val="D4D4D4"/>
                </a:solidFill>
                <a:latin typeface="Consolas"/>
              </a:rPr>
              <a:t>CantBeCopied</a:t>
            </a:r>
            <a:r>
              <a:rPr lang="es-ES" sz="2400" dirty="0">
                <a:solidFill>
                  <a:srgbClr val="D4D4D4"/>
                </a:solidFill>
                <a:latin typeface="Consolas"/>
              </a:rPr>
              <a:t> a;</a:t>
            </a:r>
          </a:p>
          <a:p>
            <a:r>
              <a:rPr lang="es-ES" sz="2400" dirty="0" err="1">
                <a:solidFill>
                  <a:srgbClr val="D4D4D4"/>
                </a:solidFill>
                <a:latin typeface="Consolas"/>
              </a:rPr>
              <a:t>CantBeCopied</a:t>
            </a:r>
            <a:r>
              <a:rPr lang="es-ES" sz="24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s-ES" sz="2400" dirty="0">
                <a:solidFill>
                  <a:srgbClr val="DCDCAA"/>
                </a:solidFill>
                <a:latin typeface="Consolas"/>
              </a:rPr>
              <a:t>b</a:t>
            </a:r>
            <a:r>
              <a:rPr lang="es-ES" sz="2400" dirty="0">
                <a:solidFill>
                  <a:srgbClr val="D4D4D4"/>
                </a:solidFill>
                <a:latin typeface="Consolas"/>
              </a:rPr>
              <a:t>(a); </a:t>
            </a:r>
            <a:r>
              <a:rPr lang="es-ES" sz="2400" dirty="0">
                <a:solidFill>
                  <a:srgbClr val="608B4E"/>
                </a:solidFill>
                <a:latin typeface="Consolas"/>
              </a:rPr>
              <a:t>//</a:t>
            </a:r>
            <a:r>
              <a:rPr lang="es-ES" sz="2400" dirty="0" err="1">
                <a:solidFill>
                  <a:srgbClr val="608B4E"/>
                </a:solidFill>
                <a:latin typeface="Consolas"/>
              </a:rPr>
              <a:t>compilation</a:t>
            </a:r>
            <a:r>
              <a:rPr lang="es-ES" sz="2400" dirty="0">
                <a:solidFill>
                  <a:srgbClr val="608B4E"/>
                </a:solidFill>
                <a:latin typeface="Consolas"/>
              </a:rPr>
              <a:t> error</a:t>
            </a:r>
          </a:p>
          <a:p>
            <a:r>
              <a:rPr lang="es-ES" sz="2400" dirty="0" err="1">
                <a:solidFill>
                  <a:srgbClr val="D4D4D4"/>
                </a:solidFill>
                <a:latin typeface="Consolas"/>
              </a:rPr>
              <a:t>CantBeCopied</a:t>
            </a:r>
            <a:r>
              <a:rPr lang="es-ES" sz="2400" dirty="0">
                <a:solidFill>
                  <a:srgbClr val="D4D4D4"/>
                </a:solidFill>
                <a:latin typeface="Consolas"/>
              </a:rPr>
              <a:t> b = a; </a:t>
            </a:r>
            <a:r>
              <a:rPr lang="es-ES" sz="2400" dirty="0">
                <a:solidFill>
                  <a:srgbClr val="608B4E"/>
                </a:solidFill>
                <a:latin typeface="Consolas"/>
              </a:rPr>
              <a:t>//</a:t>
            </a:r>
            <a:r>
              <a:rPr lang="es-ES" sz="2400" dirty="0" err="1">
                <a:solidFill>
                  <a:srgbClr val="608B4E"/>
                </a:solidFill>
                <a:latin typeface="Consolas"/>
              </a:rPr>
              <a:t>compilation</a:t>
            </a:r>
            <a:r>
              <a:rPr lang="es-ES" sz="2400" dirty="0">
                <a:solidFill>
                  <a:srgbClr val="608B4E"/>
                </a:solidFill>
                <a:latin typeface="Consolas"/>
              </a:rPr>
              <a:t> error</a:t>
            </a:r>
          </a:p>
          <a:p>
            <a:endParaRPr lang="es-ES" sz="2400">
              <a:solidFill>
                <a:srgbClr val="D4D4D4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7584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Lamba</a:t>
            </a:r>
            <a:r>
              <a:rPr lang="en-US" dirty="0"/>
              <a:t> Expressions (anonymous functions)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820E3663-5FF9-4962-B639-FB9276026645}"/>
              </a:ext>
            </a:extLst>
          </p:cNvPr>
          <p:cNvSpPr txBox="1"/>
          <p:nvPr/>
        </p:nvSpPr>
        <p:spPr>
          <a:xfrm>
            <a:off x="4736757" y="1696994"/>
            <a:ext cx="6096000" cy="230832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AutoNum type="arabicPeriod"/>
            </a:pPr>
            <a:r>
              <a:rPr lang="es-ES" i="1" dirty="0">
                <a:solidFill>
                  <a:srgbClr val="2A2A2A"/>
                </a:solidFill>
                <a:latin typeface="Segoe UI"/>
                <a:cs typeface="Segoe UI"/>
              </a:rPr>
              <a:t>capture </a:t>
            </a:r>
            <a:r>
              <a:rPr lang="es-ES" i="1" dirty="0" err="1">
                <a:solidFill>
                  <a:srgbClr val="2A2A2A"/>
                </a:solidFill>
                <a:latin typeface="Segoe UI"/>
                <a:cs typeface="Segoe UI"/>
              </a:rPr>
              <a:t>clause</a:t>
            </a:r>
            <a:r>
              <a:rPr lang="es-ES" dirty="0">
                <a:solidFill>
                  <a:srgbClr val="2A2A2A"/>
                </a:solidFill>
                <a:latin typeface="Segoe UI"/>
                <a:cs typeface="Segoe UI"/>
              </a:rPr>
              <a:t> (</a:t>
            </a:r>
            <a:r>
              <a:rPr lang="es-ES" dirty="0" err="1">
                <a:solidFill>
                  <a:srgbClr val="2A2A2A"/>
                </a:solidFill>
                <a:latin typeface="Segoe UI"/>
                <a:cs typeface="Segoe UI"/>
              </a:rPr>
              <a:t>Also</a:t>
            </a:r>
            <a:r>
              <a:rPr lang="es-ES" dirty="0">
                <a:solidFill>
                  <a:srgbClr val="2A2A2A"/>
                </a:solidFill>
                <a:latin typeface="Segoe UI"/>
                <a:cs typeface="Segoe UI"/>
              </a:rPr>
              <a:t> </a:t>
            </a:r>
            <a:r>
              <a:rPr lang="es-ES" dirty="0" err="1">
                <a:solidFill>
                  <a:srgbClr val="2A2A2A"/>
                </a:solidFill>
                <a:latin typeface="Segoe UI"/>
                <a:cs typeface="Segoe UI"/>
              </a:rPr>
              <a:t>known</a:t>
            </a:r>
            <a:r>
              <a:rPr lang="es-ES" dirty="0">
                <a:solidFill>
                  <a:srgbClr val="2A2A2A"/>
                </a:solidFill>
                <a:latin typeface="Segoe UI"/>
                <a:cs typeface="Segoe UI"/>
              </a:rPr>
              <a:t> as </a:t>
            </a:r>
            <a:r>
              <a:rPr lang="es-ES" dirty="0" err="1">
                <a:solidFill>
                  <a:srgbClr val="2A2A2A"/>
                </a:solidFill>
                <a:latin typeface="Segoe UI"/>
                <a:cs typeface="Segoe UI"/>
              </a:rPr>
              <a:t>the</a:t>
            </a:r>
            <a:r>
              <a:rPr lang="es-ES" dirty="0">
                <a:solidFill>
                  <a:srgbClr val="2A2A2A"/>
                </a:solidFill>
                <a:latin typeface="Segoe UI"/>
                <a:cs typeface="Segoe UI"/>
              </a:rPr>
              <a:t> </a:t>
            </a:r>
            <a:r>
              <a:rPr lang="es-ES" i="1" dirty="0">
                <a:solidFill>
                  <a:srgbClr val="2A2A2A"/>
                </a:solidFill>
                <a:latin typeface="Segoe UI"/>
                <a:cs typeface="Segoe UI"/>
              </a:rPr>
              <a:t>lambda-</a:t>
            </a:r>
            <a:r>
              <a:rPr lang="es-ES" i="1" dirty="0" err="1">
                <a:solidFill>
                  <a:srgbClr val="2A2A2A"/>
                </a:solidFill>
                <a:latin typeface="Segoe UI"/>
                <a:cs typeface="Segoe UI"/>
              </a:rPr>
              <a:t>introducer</a:t>
            </a:r>
            <a:r>
              <a:rPr lang="es-ES" dirty="0">
                <a:solidFill>
                  <a:srgbClr val="2A2A2A"/>
                </a:solidFill>
                <a:latin typeface="Segoe UI"/>
                <a:cs typeface="Segoe UI"/>
              </a:rPr>
              <a:t> in </a:t>
            </a:r>
            <a:r>
              <a:rPr lang="es-ES" dirty="0" err="1">
                <a:solidFill>
                  <a:srgbClr val="2A2A2A"/>
                </a:solidFill>
                <a:latin typeface="Segoe UI"/>
                <a:cs typeface="Segoe UI"/>
              </a:rPr>
              <a:t>the</a:t>
            </a:r>
            <a:r>
              <a:rPr lang="es-ES" dirty="0">
                <a:solidFill>
                  <a:srgbClr val="2A2A2A"/>
                </a:solidFill>
                <a:latin typeface="Segoe UI"/>
                <a:cs typeface="Segoe UI"/>
              </a:rPr>
              <a:t> C++ </a:t>
            </a:r>
            <a:r>
              <a:rPr lang="es-ES" dirty="0" err="1">
                <a:solidFill>
                  <a:srgbClr val="2A2A2A"/>
                </a:solidFill>
                <a:latin typeface="Segoe UI"/>
                <a:cs typeface="Segoe UI"/>
              </a:rPr>
              <a:t>specification</a:t>
            </a:r>
            <a:r>
              <a:rPr lang="es-ES" dirty="0">
                <a:solidFill>
                  <a:srgbClr val="2A2A2A"/>
                </a:solidFill>
                <a:latin typeface="Segoe UI"/>
                <a:cs typeface="Segoe UI"/>
              </a:rPr>
              <a:t>.)</a:t>
            </a:r>
          </a:p>
          <a:p>
            <a:pPr>
              <a:buAutoNum type="arabicPeriod"/>
            </a:pPr>
            <a:r>
              <a:rPr lang="es-ES" i="1" dirty="0" err="1">
                <a:solidFill>
                  <a:srgbClr val="2A2A2A"/>
                </a:solidFill>
                <a:latin typeface="Segoe UI"/>
                <a:cs typeface="Segoe UI"/>
              </a:rPr>
              <a:t>parameter</a:t>
            </a:r>
            <a:r>
              <a:rPr lang="es-ES" i="1" dirty="0">
                <a:solidFill>
                  <a:srgbClr val="2A2A2A"/>
                </a:solidFill>
                <a:latin typeface="Segoe UI"/>
                <a:cs typeface="Segoe UI"/>
              </a:rPr>
              <a:t> </a:t>
            </a:r>
            <a:r>
              <a:rPr lang="es-ES" i="1" dirty="0" err="1">
                <a:solidFill>
                  <a:srgbClr val="2A2A2A"/>
                </a:solidFill>
                <a:latin typeface="Segoe UI"/>
                <a:cs typeface="Segoe UI"/>
              </a:rPr>
              <a:t>list</a:t>
            </a:r>
            <a:r>
              <a:rPr lang="es-ES" dirty="0">
                <a:solidFill>
                  <a:srgbClr val="2A2A2A"/>
                </a:solidFill>
                <a:latin typeface="Segoe UI"/>
                <a:cs typeface="Segoe UI"/>
              </a:rPr>
              <a:t> </a:t>
            </a:r>
            <a:r>
              <a:rPr lang="es-ES" dirty="0" err="1">
                <a:solidFill>
                  <a:srgbClr val="2A2A2A"/>
                </a:solidFill>
                <a:latin typeface="Segoe UI"/>
                <a:cs typeface="Segoe UI"/>
              </a:rPr>
              <a:t>Optional</a:t>
            </a:r>
            <a:r>
              <a:rPr lang="es-ES" dirty="0">
                <a:solidFill>
                  <a:srgbClr val="2A2A2A"/>
                </a:solidFill>
                <a:latin typeface="Segoe UI"/>
                <a:cs typeface="Segoe UI"/>
              </a:rPr>
              <a:t>. (</a:t>
            </a:r>
            <a:r>
              <a:rPr lang="es-ES" dirty="0" err="1">
                <a:solidFill>
                  <a:srgbClr val="2A2A2A"/>
                </a:solidFill>
                <a:latin typeface="Segoe UI"/>
                <a:cs typeface="Segoe UI"/>
              </a:rPr>
              <a:t>Also</a:t>
            </a:r>
            <a:r>
              <a:rPr lang="es-ES" dirty="0">
                <a:solidFill>
                  <a:srgbClr val="2A2A2A"/>
                </a:solidFill>
                <a:latin typeface="Segoe UI"/>
                <a:cs typeface="Segoe UI"/>
              </a:rPr>
              <a:t> </a:t>
            </a:r>
            <a:r>
              <a:rPr lang="es-ES" dirty="0" err="1">
                <a:solidFill>
                  <a:srgbClr val="2A2A2A"/>
                </a:solidFill>
                <a:latin typeface="Segoe UI"/>
                <a:cs typeface="Segoe UI"/>
              </a:rPr>
              <a:t>known</a:t>
            </a:r>
            <a:r>
              <a:rPr lang="es-ES" dirty="0">
                <a:solidFill>
                  <a:srgbClr val="2A2A2A"/>
                </a:solidFill>
                <a:latin typeface="Segoe UI"/>
                <a:cs typeface="Segoe UI"/>
              </a:rPr>
              <a:t> as </a:t>
            </a:r>
            <a:r>
              <a:rPr lang="es-ES" dirty="0" err="1">
                <a:solidFill>
                  <a:srgbClr val="2A2A2A"/>
                </a:solidFill>
                <a:latin typeface="Segoe UI"/>
                <a:cs typeface="Segoe UI"/>
              </a:rPr>
              <a:t>the</a:t>
            </a:r>
            <a:r>
              <a:rPr lang="es-ES" dirty="0">
                <a:solidFill>
                  <a:srgbClr val="2A2A2A"/>
                </a:solidFill>
                <a:latin typeface="Segoe UI"/>
                <a:cs typeface="Segoe UI"/>
              </a:rPr>
              <a:t> </a:t>
            </a:r>
            <a:r>
              <a:rPr lang="es-ES" i="1" dirty="0">
                <a:solidFill>
                  <a:srgbClr val="2A2A2A"/>
                </a:solidFill>
                <a:latin typeface="Segoe UI"/>
                <a:cs typeface="Segoe UI"/>
              </a:rPr>
              <a:t>lambda </a:t>
            </a:r>
            <a:r>
              <a:rPr lang="es-ES" i="1" dirty="0" err="1">
                <a:solidFill>
                  <a:srgbClr val="2A2A2A"/>
                </a:solidFill>
                <a:latin typeface="Segoe UI"/>
                <a:cs typeface="Segoe UI"/>
              </a:rPr>
              <a:t>declarator</a:t>
            </a:r>
            <a:r>
              <a:rPr lang="es-ES" dirty="0">
                <a:solidFill>
                  <a:srgbClr val="2A2A2A"/>
                </a:solidFill>
                <a:latin typeface="Segoe UI"/>
                <a:cs typeface="Segoe UI"/>
              </a:rPr>
              <a:t>)</a:t>
            </a:r>
          </a:p>
          <a:p>
            <a:pPr>
              <a:buAutoNum type="arabicPeriod"/>
            </a:pPr>
            <a:r>
              <a:rPr lang="es-ES" i="1" dirty="0">
                <a:solidFill>
                  <a:srgbClr val="2A2A2A"/>
                </a:solidFill>
                <a:latin typeface="Segoe UI"/>
                <a:cs typeface="Segoe UI"/>
              </a:rPr>
              <a:t>mutable </a:t>
            </a:r>
            <a:r>
              <a:rPr lang="es-ES" i="1" dirty="0" err="1">
                <a:solidFill>
                  <a:srgbClr val="2A2A2A"/>
                </a:solidFill>
                <a:latin typeface="Segoe UI"/>
                <a:cs typeface="Segoe UI"/>
              </a:rPr>
              <a:t>specification</a:t>
            </a:r>
            <a:r>
              <a:rPr lang="es-ES" dirty="0">
                <a:solidFill>
                  <a:srgbClr val="2A2A2A"/>
                </a:solidFill>
                <a:latin typeface="Segoe UI"/>
                <a:cs typeface="Segoe UI"/>
              </a:rPr>
              <a:t> </a:t>
            </a:r>
            <a:r>
              <a:rPr lang="es-ES" dirty="0" err="1">
                <a:solidFill>
                  <a:srgbClr val="2A2A2A"/>
                </a:solidFill>
                <a:latin typeface="Segoe UI"/>
                <a:cs typeface="Segoe UI"/>
              </a:rPr>
              <a:t>Optional</a:t>
            </a:r>
            <a:r>
              <a:rPr lang="es-ES" dirty="0">
                <a:solidFill>
                  <a:srgbClr val="2A2A2A"/>
                </a:solidFill>
                <a:latin typeface="Segoe UI"/>
                <a:cs typeface="Segoe UI"/>
              </a:rPr>
              <a:t>.</a:t>
            </a:r>
          </a:p>
          <a:p>
            <a:pPr>
              <a:buAutoNum type="arabicPeriod"/>
            </a:pPr>
            <a:r>
              <a:rPr lang="es-ES" i="1" dirty="0" err="1">
                <a:solidFill>
                  <a:srgbClr val="2A2A2A"/>
                </a:solidFill>
                <a:latin typeface="Segoe UI"/>
                <a:cs typeface="Segoe UI"/>
              </a:rPr>
              <a:t>exception-specification</a:t>
            </a:r>
            <a:r>
              <a:rPr lang="es-ES" dirty="0">
                <a:solidFill>
                  <a:srgbClr val="2A2A2A"/>
                </a:solidFill>
                <a:latin typeface="Segoe UI"/>
                <a:cs typeface="Segoe UI"/>
              </a:rPr>
              <a:t> </a:t>
            </a:r>
            <a:r>
              <a:rPr lang="es-ES" dirty="0" err="1">
                <a:solidFill>
                  <a:srgbClr val="2A2A2A"/>
                </a:solidFill>
                <a:latin typeface="Segoe UI"/>
                <a:cs typeface="Segoe UI"/>
              </a:rPr>
              <a:t>Optional</a:t>
            </a:r>
            <a:r>
              <a:rPr lang="es-ES" dirty="0">
                <a:solidFill>
                  <a:srgbClr val="2A2A2A"/>
                </a:solidFill>
                <a:latin typeface="Segoe UI"/>
                <a:cs typeface="Segoe UI"/>
              </a:rPr>
              <a:t>.</a:t>
            </a:r>
          </a:p>
          <a:p>
            <a:pPr>
              <a:buAutoNum type="arabicPeriod"/>
            </a:pPr>
            <a:r>
              <a:rPr lang="es-ES" i="1" dirty="0" err="1">
                <a:solidFill>
                  <a:srgbClr val="2A2A2A"/>
                </a:solidFill>
                <a:latin typeface="Segoe UI"/>
                <a:cs typeface="Segoe UI"/>
              </a:rPr>
              <a:t>trailing-return-type</a:t>
            </a:r>
            <a:r>
              <a:rPr lang="es-ES" dirty="0">
                <a:solidFill>
                  <a:srgbClr val="2A2A2A"/>
                </a:solidFill>
                <a:latin typeface="Segoe UI"/>
                <a:cs typeface="Segoe UI"/>
              </a:rPr>
              <a:t> </a:t>
            </a:r>
            <a:r>
              <a:rPr lang="es-ES" dirty="0" err="1">
                <a:solidFill>
                  <a:srgbClr val="2A2A2A"/>
                </a:solidFill>
                <a:latin typeface="Segoe UI"/>
                <a:cs typeface="Segoe UI"/>
              </a:rPr>
              <a:t>Optional</a:t>
            </a:r>
            <a:r>
              <a:rPr lang="es-ES" dirty="0">
                <a:solidFill>
                  <a:srgbClr val="2A2A2A"/>
                </a:solidFill>
                <a:latin typeface="Segoe UI"/>
                <a:cs typeface="Segoe UI"/>
              </a:rPr>
              <a:t>.</a:t>
            </a:r>
          </a:p>
          <a:p>
            <a:pPr>
              <a:buAutoNum type="arabicPeriod"/>
            </a:pPr>
            <a:r>
              <a:rPr lang="es-ES" i="1" dirty="0">
                <a:solidFill>
                  <a:srgbClr val="2A2A2A"/>
                </a:solidFill>
                <a:latin typeface="Segoe UI"/>
                <a:cs typeface="Segoe UI"/>
              </a:rPr>
              <a:t>lambda </a:t>
            </a:r>
            <a:r>
              <a:rPr lang="es-ES" i="1" dirty="0" err="1">
                <a:solidFill>
                  <a:srgbClr val="2A2A2A"/>
                </a:solidFill>
                <a:latin typeface="Segoe UI"/>
                <a:cs typeface="Segoe UI"/>
              </a:rPr>
              <a:t>body</a:t>
            </a:r>
            <a:r>
              <a:rPr lang="es-ES" dirty="0">
                <a:solidFill>
                  <a:srgbClr val="2A2A2A"/>
                </a:solidFill>
                <a:latin typeface="Segoe UI"/>
                <a:cs typeface="Segoe UI"/>
              </a:rPr>
              <a:t>)</a:t>
            </a:r>
          </a:p>
        </p:txBody>
      </p:sp>
      <p:pic>
        <p:nvPicPr>
          <p:cNvPr id="5" name="Imagen 5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xmlns="" id="{9907AAC9-C63D-4472-85DC-4659A62F8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993" y="1775638"/>
            <a:ext cx="3010929" cy="209164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0034ADD1-E3E9-44F2-9EA7-B0CAB3958A4E}"/>
              </a:ext>
            </a:extLst>
          </p:cNvPr>
          <p:cNvSpPr txBox="1"/>
          <p:nvPr/>
        </p:nvSpPr>
        <p:spPr>
          <a:xfrm>
            <a:off x="142100" y="6351373"/>
            <a:ext cx="1165036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 err="1"/>
              <a:t>Image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https://msdn.microsoft.com/en-us/library/dd293608.aspx?f=255&amp;MSPPError=-2147217396</a:t>
            </a:r>
          </a:p>
        </p:txBody>
      </p:sp>
    </p:spTree>
    <p:extLst>
      <p:ext uri="{BB962C8B-B14F-4D97-AF65-F5344CB8AC3E}">
        <p14:creationId xmlns:p14="http://schemas.microsoft.com/office/powerpoint/2010/main" val="407770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xmlns="" id="{D1D011B2-CA6D-493D-AC99-97DB6A9A7AEB}"/>
              </a:ext>
            </a:extLst>
          </p:cNvPr>
          <p:cNvCxnSpPr/>
          <p:nvPr/>
        </p:nvCxnSpPr>
        <p:spPr>
          <a:xfrm flipH="1">
            <a:off x="6479570" y="2033584"/>
            <a:ext cx="367217" cy="299414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xmlns="" id="{4616F8FE-08B1-4305-84F0-92B9255448C1}"/>
              </a:ext>
            </a:extLst>
          </p:cNvPr>
          <p:cNvCxnSpPr>
            <a:cxnSpLocks/>
            <a:endCxn id="7" idx="7"/>
          </p:cNvCxnSpPr>
          <p:nvPr/>
        </p:nvCxnSpPr>
        <p:spPr>
          <a:xfrm flipH="1">
            <a:off x="6425955" y="2183291"/>
            <a:ext cx="795880" cy="1382381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xmlns="" id="{B08F9D0B-3AE1-4984-BE19-C3E27BD2D5DE}"/>
              </a:ext>
            </a:extLst>
          </p:cNvPr>
          <p:cNvCxnSpPr>
            <a:cxnSpLocks/>
          </p:cNvCxnSpPr>
          <p:nvPr/>
        </p:nvCxnSpPr>
        <p:spPr>
          <a:xfrm flipH="1">
            <a:off x="6477785" y="2265981"/>
            <a:ext cx="994687" cy="2624366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811A982-AABF-46A1-AE2D-B3395B73A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 err="1">
                <a:cs typeface="Calibri Light"/>
              </a:rPr>
              <a:t>Toy</a:t>
            </a:r>
            <a:r>
              <a:rPr lang="es-ES" dirty="0">
                <a:cs typeface="Calibri Light"/>
              </a:rPr>
              <a:t> </a:t>
            </a:r>
            <a:r>
              <a:rPr lang="es-ES" dirty="0" err="1">
                <a:cs typeface="Calibri Light"/>
              </a:rPr>
              <a:t>Program</a:t>
            </a:r>
            <a:r>
              <a:rPr lang="es-ES" dirty="0">
                <a:cs typeface="Calibri Light"/>
              </a:rPr>
              <a:t>: Simple Artificial Neural Network</a:t>
            </a:r>
            <a:endParaRPr lang="es-E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A0578559-A106-4CEB-9AE5-173C465D1C0F}"/>
              </a:ext>
            </a:extLst>
          </p:cNvPr>
          <p:cNvSpPr/>
          <p:nvPr/>
        </p:nvSpPr>
        <p:spPr>
          <a:xfrm>
            <a:off x="3874418" y="2740843"/>
            <a:ext cx="933254" cy="9332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9B8C97E2-04FC-457D-A967-680D7E212E86}"/>
              </a:ext>
            </a:extLst>
          </p:cNvPr>
          <p:cNvSpPr/>
          <p:nvPr/>
        </p:nvSpPr>
        <p:spPr>
          <a:xfrm>
            <a:off x="3874418" y="4137581"/>
            <a:ext cx="933254" cy="9332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2B2A9B31-DE10-4A77-9C3B-BA32B98E7C0F}"/>
              </a:ext>
            </a:extLst>
          </p:cNvPr>
          <p:cNvSpPr/>
          <p:nvPr/>
        </p:nvSpPr>
        <p:spPr>
          <a:xfrm>
            <a:off x="5629373" y="3429000"/>
            <a:ext cx="933254" cy="9332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1CA15A75-C620-49C1-8FA4-F9A461F79DB9}"/>
              </a:ext>
            </a:extLst>
          </p:cNvPr>
          <p:cNvSpPr/>
          <p:nvPr/>
        </p:nvSpPr>
        <p:spPr>
          <a:xfrm>
            <a:off x="5629373" y="2093217"/>
            <a:ext cx="933254" cy="9332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E974B2C6-5ADE-4837-8992-EECBCF770D76}"/>
              </a:ext>
            </a:extLst>
          </p:cNvPr>
          <p:cNvSpPr/>
          <p:nvPr/>
        </p:nvSpPr>
        <p:spPr>
          <a:xfrm>
            <a:off x="5629373" y="4764783"/>
            <a:ext cx="933254" cy="9332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C3D6ED5F-ABA1-42B3-A44F-8B1C149B21A3}"/>
              </a:ext>
            </a:extLst>
          </p:cNvPr>
          <p:cNvSpPr/>
          <p:nvPr/>
        </p:nvSpPr>
        <p:spPr>
          <a:xfrm>
            <a:off x="7514735" y="3429000"/>
            <a:ext cx="933254" cy="9332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228B5A71-B5B5-400A-91B3-25254B130DEA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4807672" y="2559844"/>
            <a:ext cx="821701" cy="647626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19314515-9E09-4165-9D7C-940C686A0EA1}"/>
              </a:ext>
            </a:extLst>
          </p:cNvPr>
          <p:cNvCxnSpPr>
            <a:stCxn id="6" idx="6"/>
            <a:endCxn id="8" idx="2"/>
          </p:cNvCxnSpPr>
          <p:nvPr/>
        </p:nvCxnSpPr>
        <p:spPr>
          <a:xfrm flipV="1">
            <a:off x="4807672" y="2559844"/>
            <a:ext cx="821701" cy="204436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A0ECD51B-819E-4CD8-A466-10157B866FC2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4807672" y="3895627"/>
            <a:ext cx="821701" cy="70858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52C158D6-E5E9-4710-A162-F6BA2F011335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807672" y="4604208"/>
            <a:ext cx="821701" cy="62720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2F6DCD6A-10CD-4287-B29C-AF48A435A257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4807672" y="3207470"/>
            <a:ext cx="821701" cy="68815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AB0D8FEA-A897-482A-A6D9-010BE13FED57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4807672" y="3207470"/>
            <a:ext cx="821701" cy="202394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786A388C-4885-4260-9689-5BAEBDC73BB5}"/>
              </a:ext>
            </a:extLst>
          </p:cNvPr>
          <p:cNvCxnSpPr>
            <a:stCxn id="6" idx="6"/>
            <a:endCxn id="8" idx="2"/>
          </p:cNvCxnSpPr>
          <p:nvPr/>
        </p:nvCxnSpPr>
        <p:spPr>
          <a:xfrm flipV="1">
            <a:off x="4807672" y="2559844"/>
            <a:ext cx="821701" cy="204436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9D131B10-ECB8-4788-B5F8-D3253C6036B0}"/>
              </a:ext>
            </a:extLst>
          </p:cNvPr>
          <p:cNvCxnSpPr>
            <a:stCxn id="8" idx="6"/>
            <a:endCxn id="10" idx="2"/>
          </p:cNvCxnSpPr>
          <p:nvPr/>
        </p:nvCxnSpPr>
        <p:spPr>
          <a:xfrm>
            <a:off x="6562627" y="2559844"/>
            <a:ext cx="952108" cy="1335783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F26B9FA2-355C-4EAC-9562-CDB3A8ADCE43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6562627" y="3895627"/>
            <a:ext cx="952108" cy="1335783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AF2E7ED4-A39E-479E-9B1C-64BE6BDBF87C}"/>
              </a:ext>
            </a:extLst>
          </p:cNvPr>
          <p:cNvCxnSpPr>
            <a:stCxn id="7" idx="6"/>
            <a:endCxn id="10" idx="2"/>
          </p:cNvCxnSpPr>
          <p:nvPr/>
        </p:nvCxnSpPr>
        <p:spPr>
          <a:xfrm>
            <a:off x="6562627" y="3895627"/>
            <a:ext cx="95210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xmlns="" id="{F8B2FB96-132C-40BC-B7CA-1E91D2D5E66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47861" y="2935971"/>
          <a:ext cx="270627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093">
                  <a:extLst>
                    <a:ext uri="{9D8B030D-6E8A-4147-A177-3AD203B41FA5}">
                      <a16:colId xmlns:a16="http://schemas.microsoft.com/office/drawing/2014/main" xmlns="" val="3680496561"/>
                    </a:ext>
                  </a:extLst>
                </a:gridCol>
                <a:gridCol w="902093">
                  <a:extLst>
                    <a:ext uri="{9D8B030D-6E8A-4147-A177-3AD203B41FA5}">
                      <a16:colId xmlns:a16="http://schemas.microsoft.com/office/drawing/2014/main" xmlns="" val="500712532"/>
                    </a:ext>
                  </a:extLst>
                </a:gridCol>
                <a:gridCol w="902093">
                  <a:extLst>
                    <a:ext uri="{9D8B030D-6E8A-4147-A177-3AD203B41FA5}">
                      <a16:colId xmlns:a16="http://schemas.microsoft.com/office/drawing/2014/main" xmlns="" val="3661074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22526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31871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4847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5551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68148662"/>
                  </a:ext>
                </a:extLst>
              </a:tr>
            </a:tbl>
          </a:graphicData>
        </a:graphic>
      </p:graphicFrame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C579FAFF-9440-44FD-8F89-88249EAB4B7A}"/>
              </a:ext>
            </a:extLst>
          </p:cNvPr>
          <p:cNvCxnSpPr>
            <a:stCxn id="10" idx="6"/>
          </p:cNvCxnSpPr>
          <p:nvPr/>
        </p:nvCxnSpPr>
        <p:spPr>
          <a:xfrm>
            <a:off x="8447989" y="3895627"/>
            <a:ext cx="507475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upload.wikimedia.org/wikipedia/commons/thumb/8/88/Logistic-curve.svg/320px-Logistic-curve.svg.png">
            <a:extLst>
              <a:ext uri="{FF2B5EF4-FFF2-40B4-BE49-F238E27FC236}">
                <a16:creationId xmlns:a16="http://schemas.microsoft.com/office/drawing/2014/main" xmlns="" id="{2736D94D-400A-4FF0-8024-86FC1128F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859" y="2332998"/>
            <a:ext cx="792281" cy="52736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https://upload.wikimedia.org/wikipedia/commons/thumb/8/88/Logistic-curve.svg/320px-Logistic-curve.svg.png">
            <a:extLst>
              <a:ext uri="{FF2B5EF4-FFF2-40B4-BE49-F238E27FC236}">
                <a16:creationId xmlns:a16="http://schemas.microsoft.com/office/drawing/2014/main" xmlns="" id="{7736C822-7FF6-446D-9EE2-3582E956D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926" y="3631946"/>
            <a:ext cx="792281" cy="52736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https://upload.wikimedia.org/wikipedia/commons/thumb/8/88/Logistic-curve.svg/320px-Logistic-curve.svg.png">
            <a:extLst>
              <a:ext uri="{FF2B5EF4-FFF2-40B4-BE49-F238E27FC236}">
                <a16:creationId xmlns:a16="http://schemas.microsoft.com/office/drawing/2014/main" xmlns="" id="{22B2246B-92F6-4FD6-B81C-D5E58CEE4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289" y="4967729"/>
            <a:ext cx="792281" cy="52736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B25AC52E-AD24-4D68-8E7B-DF817AC3B23B}"/>
              </a:ext>
            </a:extLst>
          </p:cNvPr>
          <p:cNvSpPr txBox="1"/>
          <p:nvPr/>
        </p:nvSpPr>
        <p:spPr>
          <a:xfrm>
            <a:off x="3940134" y="3012900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EBFF0D43-34A7-49CB-9532-5A9C52134207}"/>
              </a:ext>
            </a:extLst>
          </p:cNvPr>
          <p:cNvSpPr txBox="1"/>
          <p:nvPr/>
        </p:nvSpPr>
        <p:spPr>
          <a:xfrm>
            <a:off x="3935363" y="4420839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9C871B1C-6D1C-4051-85D2-C113C0297862}"/>
              </a:ext>
            </a:extLst>
          </p:cNvPr>
          <p:cNvSpPr txBox="1"/>
          <p:nvPr/>
        </p:nvSpPr>
        <p:spPr>
          <a:xfrm>
            <a:off x="4667240" y="2596184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i1*w1,1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93B4D9EE-4942-457C-A9C3-CDB85B40328A}"/>
              </a:ext>
            </a:extLst>
          </p:cNvPr>
          <p:cNvSpPr txBox="1"/>
          <p:nvPr/>
        </p:nvSpPr>
        <p:spPr>
          <a:xfrm>
            <a:off x="5069150" y="293230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i2* w1,2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A90A1A3B-BF3D-46BE-87F0-BA7652DD0A71}"/>
              </a:ext>
            </a:extLst>
          </p:cNvPr>
          <p:cNvSpPr txBox="1"/>
          <p:nvPr/>
        </p:nvSpPr>
        <p:spPr>
          <a:xfrm>
            <a:off x="5185674" y="334231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i1* w2,1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EC95E875-3235-4F68-84D0-69BE58B8607C}"/>
              </a:ext>
            </a:extLst>
          </p:cNvPr>
          <p:cNvSpPr txBox="1"/>
          <p:nvPr/>
        </p:nvSpPr>
        <p:spPr>
          <a:xfrm>
            <a:off x="5046080" y="4113559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i2*w2,2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3A0876B5-D6FD-4E0C-B72E-AA6B76E4EBD6}"/>
              </a:ext>
            </a:extLst>
          </p:cNvPr>
          <p:cNvSpPr txBox="1"/>
          <p:nvPr/>
        </p:nvSpPr>
        <p:spPr>
          <a:xfrm>
            <a:off x="5407524" y="452101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i1*w3,1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009E479C-1AB7-4E9F-BC03-DF7BEA582D52}"/>
              </a:ext>
            </a:extLst>
          </p:cNvPr>
          <p:cNvSpPr txBox="1"/>
          <p:nvPr/>
        </p:nvSpPr>
        <p:spPr>
          <a:xfrm>
            <a:off x="4640790" y="5051202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i2*w3,2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9AB733B0-1824-4491-B890-9FE6532E2F51}"/>
              </a:ext>
            </a:extLst>
          </p:cNvPr>
          <p:cNvSpPr txBox="1"/>
          <p:nvPr/>
        </p:nvSpPr>
        <p:spPr>
          <a:xfrm>
            <a:off x="6590332" y="494690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H3*v3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xmlns="" id="{DAF13975-116B-4F6F-A680-B719DC393D8D}"/>
                  </a:ext>
                </a:extLst>
              </p:cNvPr>
              <p:cNvSpPr txBox="1"/>
              <p:nvPr/>
            </p:nvSpPr>
            <p:spPr>
              <a:xfrm>
                <a:off x="6497731" y="1405996"/>
                <a:ext cx="2014975" cy="75623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AF13975-116B-4F6F-A680-B719DC393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731" y="1405996"/>
                <a:ext cx="2014975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xmlns="" id="{82D23BDB-583F-4873-B7FC-2D63560F76F7}"/>
                  </a:ext>
                </a:extLst>
              </p:cNvPr>
              <p:cNvSpPr txBox="1"/>
              <p:nvPr/>
            </p:nvSpPr>
            <p:spPr>
              <a:xfrm>
                <a:off x="9468754" y="1521604"/>
                <a:ext cx="1568763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2D23BDB-583F-4873-B7FC-2D63560F7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8754" y="1521604"/>
                <a:ext cx="1568763" cy="525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BD769D14-0AC1-4018-8361-B80B168526B9}"/>
              </a:ext>
            </a:extLst>
          </p:cNvPr>
          <p:cNvSpPr txBox="1"/>
          <p:nvPr/>
        </p:nvSpPr>
        <p:spPr>
          <a:xfrm>
            <a:off x="6824923" y="2769072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H1*v1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CE63D923-5EEB-4E29-97F3-45E6BDD8B4B1}"/>
              </a:ext>
            </a:extLst>
          </p:cNvPr>
          <p:cNvSpPr txBox="1"/>
          <p:nvPr/>
        </p:nvSpPr>
        <p:spPr>
          <a:xfrm>
            <a:off x="6674180" y="3580314"/>
            <a:ext cx="782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H2*v2</a:t>
            </a:r>
          </a:p>
          <a:p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C837DEB8-1E5C-4826-928E-CAB37BBC4F83}"/>
              </a:ext>
            </a:extLst>
          </p:cNvPr>
          <p:cNvSpPr txBox="1"/>
          <p:nvPr/>
        </p:nvSpPr>
        <p:spPr>
          <a:xfrm>
            <a:off x="631138" y="2668910"/>
            <a:ext cx="3004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COIN(A,B) = (~A AND ~B) OR (A AND B)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379A820D-7229-429B-8D49-0729064FD11A}"/>
              </a:ext>
            </a:extLst>
          </p:cNvPr>
          <p:cNvSpPr txBox="1"/>
          <p:nvPr/>
        </p:nvSpPr>
        <p:spPr>
          <a:xfrm>
            <a:off x="1210465" y="2036888"/>
            <a:ext cx="163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Function</a:t>
            </a:r>
          </a:p>
        </p:txBody>
      </p:sp>
      <p:sp>
        <p:nvSpPr>
          <p:cNvPr id="83" name="Arrow: Down 82">
            <a:extLst>
              <a:ext uri="{FF2B5EF4-FFF2-40B4-BE49-F238E27FC236}">
                <a16:creationId xmlns:a16="http://schemas.microsoft.com/office/drawing/2014/main" xmlns="" id="{FCB4525B-28F4-4556-81AA-F7B452062BCE}"/>
              </a:ext>
            </a:extLst>
          </p:cNvPr>
          <p:cNvSpPr/>
          <p:nvPr/>
        </p:nvSpPr>
        <p:spPr>
          <a:xfrm>
            <a:off x="1847652" y="2406220"/>
            <a:ext cx="311085" cy="2626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xmlns="" id="{BCD5D35A-4F9A-492A-9746-02B6355C425E}"/>
                  </a:ext>
                </a:extLst>
              </p:cNvPr>
              <p:cNvSpPr txBox="1"/>
              <p:nvPr/>
            </p:nvSpPr>
            <p:spPr>
              <a:xfrm>
                <a:off x="9014605" y="3501188"/>
                <a:ext cx="1712456" cy="78752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CD5D35A-4F9A-492A-9746-02B6355C4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4605" y="3501188"/>
                <a:ext cx="1712456" cy="7875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5A784DAC-709B-4870-A253-CC6A0AF74D3B}"/>
              </a:ext>
            </a:extLst>
          </p:cNvPr>
          <p:cNvSpPr txBox="1"/>
          <p:nvPr/>
        </p:nvSpPr>
        <p:spPr>
          <a:xfrm>
            <a:off x="7566468" y="3694606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FE35C342-32F5-4DAC-8928-F409E9C690D3}"/>
              </a:ext>
            </a:extLst>
          </p:cNvPr>
          <p:cNvSpPr txBox="1"/>
          <p:nvPr/>
        </p:nvSpPr>
        <p:spPr>
          <a:xfrm>
            <a:off x="8565678" y="1599446"/>
            <a:ext cx="77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</a:t>
            </a:r>
          </a:p>
        </p:txBody>
      </p:sp>
    </p:spTree>
    <p:extLst>
      <p:ext uri="{BB962C8B-B14F-4D97-AF65-F5344CB8AC3E}">
        <p14:creationId xmlns:p14="http://schemas.microsoft.com/office/powerpoint/2010/main" val="314089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52FA09-3051-4A46-A216-24AE88D41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Calibri Light"/>
              </a:rPr>
              <a:t>Back </a:t>
            </a:r>
            <a:r>
              <a:rPr lang="es-ES" dirty="0" err="1">
                <a:cs typeface="Calibri Light"/>
              </a:rPr>
              <a:t>Propagation</a:t>
            </a:r>
            <a:r>
              <a:rPr lang="es-ES" dirty="0">
                <a:cs typeface="Calibri Light"/>
              </a:rPr>
              <a:t>: </a:t>
            </a:r>
            <a:r>
              <a:rPr lang="es-ES" dirty="0" err="1">
                <a:cs typeface="Calibri Light"/>
              </a:rPr>
              <a:t>Gradient</a:t>
            </a:r>
            <a:r>
              <a:rPr lang="es-ES" dirty="0">
                <a:cs typeface="Calibri Light"/>
              </a:rPr>
              <a:t> </a:t>
            </a:r>
            <a:r>
              <a:rPr lang="es-ES" dirty="0" err="1">
                <a:cs typeface="Calibri Light"/>
              </a:rPr>
              <a:t>Descent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14DDDA02-2C5E-486C-9369-DF6217FA500E}"/>
                  </a:ext>
                </a:extLst>
              </p:cNvPr>
              <p:cNvSpPr txBox="1"/>
              <p:nvPr/>
            </p:nvSpPr>
            <p:spPr>
              <a:xfrm>
                <a:off x="1615138" y="1511861"/>
                <a:ext cx="1260037" cy="283796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DDDA02-2C5E-486C-9369-DF6217FA5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138" y="1511861"/>
                <a:ext cx="1260037" cy="283796"/>
              </a:xfrm>
              <a:prstGeom prst="rect">
                <a:avLst/>
              </a:prstGeom>
              <a:blipFill>
                <a:blip r:embed="rId2"/>
                <a:stretch>
                  <a:fillRect l="-4306" t="-16327" r="-3349" b="-6122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3391592D-E359-4767-8401-A2231966C717}"/>
                  </a:ext>
                </a:extLst>
              </p:cNvPr>
              <p:cNvSpPr txBox="1"/>
              <p:nvPr/>
            </p:nvSpPr>
            <p:spPr>
              <a:xfrm>
                <a:off x="5086570" y="1364975"/>
                <a:ext cx="1568763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91592D-E359-4767-8401-A2231966C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570" y="1364975"/>
                <a:ext cx="1568763" cy="5250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075D02B6-E1AB-4953-A827-472CDE3D48D0}"/>
                  </a:ext>
                </a:extLst>
              </p:cNvPr>
              <p:cNvSpPr txBox="1"/>
              <p:nvPr/>
            </p:nvSpPr>
            <p:spPr>
              <a:xfrm>
                <a:off x="7467953" y="1373890"/>
                <a:ext cx="2705549" cy="582404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5D02B6-E1AB-4953-A827-472CDE3D4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953" y="1373890"/>
                <a:ext cx="2705549" cy="5824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5F6DAE84-B951-49CB-8C20-2E929DD8B461}"/>
                  </a:ext>
                </a:extLst>
              </p:cNvPr>
              <p:cNvSpPr txBox="1"/>
              <p:nvPr/>
            </p:nvSpPr>
            <p:spPr>
              <a:xfrm>
                <a:off x="8104352" y="4361756"/>
                <a:ext cx="2391360" cy="3093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</m:acc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*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F6DAE84-B951-49CB-8C20-2E929DD8B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4352" y="4361756"/>
                <a:ext cx="2391360" cy="309315"/>
              </a:xfrm>
              <a:prstGeom prst="rect">
                <a:avLst/>
              </a:prstGeom>
              <a:blipFill>
                <a:blip r:embed="rId5"/>
                <a:stretch>
                  <a:fillRect l="-3308" t="-160000" b="-2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xmlns="" id="{AC95EE43-1B4E-4A63-870A-F4C642759575}"/>
              </a:ext>
            </a:extLst>
          </p:cNvPr>
          <p:cNvSpPr/>
          <p:nvPr/>
        </p:nvSpPr>
        <p:spPr>
          <a:xfrm>
            <a:off x="3874418" y="2740843"/>
            <a:ext cx="933254" cy="9332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96C88969-6DF3-4598-AF60-E587277BF459}"/>
              </a:ext>
            </a:extLst>
          </p:cNvPr>
          <p:cNvSpPr/>
          <p:nvPr/>
        </p:nvSpPr>
        <p:spPr>
          <a:xfrm>
            <a:off x="3874418" y="4137581"/>
            <a:ext cx="933254" cy="9332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AEBAB973-AB1C-4147-AD83-AC14D79E483C}"/>
              </a:ext>
            </a:extLst>
          </p:cNvPr>
          <p:cNvSpPr/>
          <p:nvPr/>
        </p:nvSpPr>
        <p:spPr>
          <a:xfrm>
            <a:off x="5629373" y="3429000"/>
            <a:ext cx="933254" cy="9332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BB015B12-7E28-4FDE-821A-05B17AEE0E52}"/>
              </a:ext>
            </a:extLst>
          </p:cNvPr>
          <p:cNvSpPr/>
          <p:nvPr/>
        </p:nvSpPr>
        <p:spPr>
          <a:xfrm>
            <a:off x="5629373" y="2093217"/>
            <a:ext cx="933254" cy="9332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D1B6F7A5-A636-472D-B04F-737D4D761456}"/>
              </a:ext>
            </a:extLst>
          </p:cNvPr>
          <p:cNvSpPr/>
          <p:nvPr/>
        </p:nvSpPr>
        <p:spPr>
          <a:xfrm>
            <a:off x="5629373" y="4764783"/>
            <a:ext cx="933254" cy="9332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1184FC4D-CBEA-4D05-8C4F-8E9AF0AA2BF1}"/>
              </a:ext>
            </a:extLst>
          </p:cNvPr>
          <p:cNvSpPr/>
          <p:nvPr/>
        </p:nvSpPr>
        <p:spPr>
          <a:xfrm>
            <a:off x="7514735" y="3429000"/>
            <a:ext cx="933254" cy="9332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6A5CCFBA-92F5-48DC-9650-C757A33D2141}"/>
              </a:ext>
            </a:extLst>
          </p:cNvPr>
          <p:cNvCxnSpPr>
            <a:cxnSpLocks/>
            <a:stCxn id="20" idx="6"/>
            <a:endCxn id="23" idx="2"/>
          </p:cNvCxnSpPr>
          <p:nvPr/>
        </p:nvCxnSpPr>
        <p:spPr>
          <a:xfrm flipV="1">
            <a:off x="4807672" y="2559844"/>
            <a:ext cx="821701" cy="647626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292B7797-42CA-48E8-B613-1DE25BD930DB}"/>
              </a:ext>
            </a:extLst>
          </p:cNvPr>
          <p:cNvCxnSpPr>
            <a:stCxn id="21" idx="6"/>
            <a:endCxn id="23" idx="2"/>
          </p:cNvCxnSpPr>
          <p:nvPr/>
        </p:nvCxnSpPr>
        <p:spPr>
          <a:xfrm flipV="1">
            <a:off x="4807672" y="2559844"/>
            <a:ext cx="821701" cy="204436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BD730FB1-CB2D-4997-8FB6-81250C21A66A}"/>
              </a:ext>
            </a:extLst>
          </p:cNvPr>
          <p:cNvCxnSpPr>
            <a:stCxn id="21" idx="6"/>
            <a:endCxn id="22" idx="2"/>
          </p:cNvCxnSpPr>
          <p:nvPr/>
        </p:nvCxnSpPr>
        <p:spPr>
          <a:xfrm flipV="1">
            <a:off x="4807672" y="3895627"/>
            <a:ext cx="821701" cy="70858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D0F5EB04-38AC-4FF4-936C-3A9DE27BF889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>
            <a:off x="4807672" y="4604208"/>
            <a:ext cx="821701" cy="62720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4C2E384B-5CA0-4D33-A16E-D0A69BFDC1A4}"/>
              </a:ext>
            </a:extLst>
          </p:cNvPr>
          <p:cNvCxnSpPr>
            <a:stCxn id="20" idx="6"/>
            <a:endCxn id="22" idx="2"/>
          </p:cNvCxnSpPr>
          <p:nvPr/>
        </p:nvCxnSpPr>
        <p:spPr>
          <a:xfrm>
            <a:off x="4807672" y="3207470"/>
            <a:ext cx="821701" cy="68815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617C5709-D2DB-4EFC-B934-484F31F02605}"/>
              </a:ext>
            </a:extLst>
          </p:cNvPr>
          <p:cNvCxnSpPr>
            <a:stCxn id="20" idx="6"/>
            <a:endCxn id="24" idx="2"/>
          </p:cNvCxnSpPr>
          <p:nvPr/>
        </p:nvCxnSpPr>
        <p:spPr>
          <a:xfrm>
            <a:off x="4807672" y="3207470"/>
            <a:ext cx="821701" cy="202394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7D20D276-2916-4AB5-9A83-4E69EC9238B4}"/>
              </a:ext>
            </a:extLst>
          </p:cNvPr>
          <p:cNvCxnSpPr>
            <a:stCxn id="21" idx="6"/>
            <a:endCxn id="23" idx="2"/>
          </p:cNvCxnSpPr>
          <p:nvPr/>
        </p:nvCxnSpPr>
        <p:spPr>
          <a:xfrm flipV="1">
            <a:off x="4807672" y="2559844"/>
            <a:ext cx="821701" cy="204436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1F976986-4DD2-4E6C-8708-4904FB224BD0}"/>
              </a:ext>
            </a:extLst>
          </p:cNvPr>
          <p:cNvCxnSpPr>
            <a:stCxn id="23" idx="6"/>
            <a:endCxn id="25" idx="2"/>
          </p:cNvCxnSpPr>
          <p:nvPr/>
        </p:nvCxnSpPr>
        <p:spPr>
          <a:xfrm>
            <a:off x="6562627" y="2559844"/>
            <a:ext cx="952108" cy="1335783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4FD5BED5-E95A-4934-8C12-1DF64F57E79A}"/>
              </a:ext>
            </a:extLst>
          </p:cNvPr>
          <p:cNvCxnSpPr>
            <a:cxnSpLocks/>
            <a:stCxn id="24" idx="6"/>
            <a:endCxn id="25" idx="2"/>
          </p:cNvCxnSpPr>
          <p:nvPr/>
        </p:nvCxnSpPr>
        <p:spPr>
          <a:xfrm flipV="1">
            <a:off x="6562627" y="3895627"/>
            <a:ext cx="952108" cy="1335783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EB444B93-EA85-401A-B615-BD84AE63DA58}"/>
              </a:ext>
            </a:extLst>
          </p:cNvPr>
          <p:cNvCxnSpPr>
            <a:stCxn id="22" idx="6"/>
            <a:endCxn id="25" idx="2"/>
          </p:cNvCxnSpPr>
          <p:nvPr/>
        </p:nvCxnSpPr>
        <p:spPr>
          <a:xfrm>
            <a:off x="6562627" y="3895627"/>
            <a:ext cx="95210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A60418E8-F36D-4832-A97A-EF961A6D7A5A}"/>
              </a:ext>
            </a:extLst>
          </p:cNvPr>
          <p:cNvCxnSpPr>
            <a:stCxn id="25" idx="6"/>
          </p:cNvCxnSpPr>
          <p:nvPr/>
        </p:nvCxnSpPr>
        <p:spPr>
          <a:xfrm>
            <a:off x="8447989" y="3895627"/>
            <a:ext cx="507475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https://upload.wikimedia.org/wikipedia/commons/thumb/8/88/Logistic-curve.svg/320px-Logistic-curve.svg.png">
            <a:extLst>
              <a:ext uri="{FF2B5EF4-FFF2-40B4-BE49-F238E27FC236}">
                <a16:creationId xmlns:a16="http://schemas.microsoft.com/office/drawing/2014/main" xmlns="" id="{AA767B6D-B468-4D8A-B50F-B6493DB1F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859" y="2332998"/>
            <a:ext cx="792281" cy="52736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https://upload.wikimedia.org/wikipedia/commons/thumb/8/88/Logistic-curve.svg/320px-Logistic-curve.svg.png">
            <a:extLst>
              <a:ext uri="{FF2B5EF4-FFF2-40B4-BE49-F238E27FC236}">
                <a16:creationId xmlns:a16="http://schemas.microsoft.com/office/drawing/2014/main" xmlns="" id="{23104780-0706-4FB3-AB7D-8BAFBB09D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926" y="3631946"/>
            <a:ext cx="792281" cy="52736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https://upload.wikimedia.org/wikipedia/commons/thumb/8/88/Logistic-curve.svg/320px-Logistic-curve.svg.png">
            <a:extLst>
              <a:ext uri="{FF2B5EF4-FFF2-40B4-BE49-F238E27FC236}">
                <a16:creationId xmlns:a16="http://schemas.microsoft.com/office/drawing/2014/main" xmlns="" id="{03B784EC-0B16-49C9-B016-CC15EE5B3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289" y="4967729"/>
            <a:ext cx="792281" cy="52736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19CF99D4-BA8F-472A-8192-72404F8F8C6D}"/>
              </a:ext>
            </a:extLst>
          </p:cNvPr>
          <p:cNvSpPr txBox="1"/>
          <p:nvPr/>
        </p:nvSpPr>
        <p:spPr>
          <a:xfrm>
            <a:off x="3940134" y="3012900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B0926B0E-77C9-4880-8BF4-31D0890871CD}"/>
              </a:ext>
            </a:extLst>
          </p:cNvPr>
          <p:cNvSpPr txBox="1"/>
          <p:nvPr/>
        </p:nvSpPr>
        <p:spPr>
          <a:xfrm>
            <a:off x="3935363" y="4420839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C8DEF522-3610-470B-98D0-BC17AE6CB5A3}"/>
              </a:ext>
            </a:extLst>
          </p:cNvPr>
          <p:cNvSpPr txBox="1"/>
          <p:nvPr/>
        </p:nvSpPr>
        <p:spPr>
          <a:xfrm>
            <a:off x="7566468" y="3694606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xmlns="" id="{BB40369F-6542-4D22-8103-C5473F9D0E4B}"/>
              </a:ext>
            </a:extLst>
          </p:cNvPr>
          <p:cNvSpPr/>
          <p:nvPr/>
        </p:nvSpPr>
        <p:spPr>
          <a:xfrm>
            <a:off x="6975128" y="1627483"/>
            <a:ext cx="436263" cy="211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xmlns="" id="{E8B87EA8-52F9-4FEB-B8CB-BA2AA718642B}"/>
                  </a:ext>
                </a:extLst>
              </p:cNvPr>
              <p:cNvSpPr txBox="1"/>
              <p:nvPr/>
            </p:nvSpPr>
            <p:spPr>
              <a:xfrm>
                <a:off x="6853233" y="4850453"/>
                <a:ext cx="724429" cy="4906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8B87EA8-52F9-4FEB-B8CB-BA2AA7186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233" y="4850453"/>
                <a:ext cx="724429" cy="490647"/>
              </a:xfrm>
              <a:prstGeom prst="rect">
                <a:avLst/>
              </a:prstGeom>
              <a:blipFill>
                <a:blip r:embed="rId7"/>
                <a:stretch>
                  <a:fillRect l="-10924" t="-12500" r="-34454" b="-137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xmlns="" id="{E4D8E325-5FC9-43F0-A4C6-26D96E66DE4A}"/>
                  </a:ext>
                </a:extLst>
              </p:cNvPr>
              <p:cNvSpPr txBox="1"/>
              <p:nvPr/>
            </p:nvSpPr>
            <p:spPr>
              <a:xfrm>
                <a:off x="6953512" y="2410437"/>
                <a:ext cx="2663101" cy="29931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𝑒𝑥𝑡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𝑝𝑟𝑒𝑣𝑖𝑜𝑢𝑠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4D8E325-5FC9-43F0-A4C6-26D96E66D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512" y="2410437"/>
                <a:ext cx="2663101" cy="299313"/>
              </a:xfrm>
              <a:prstGeom prst="rect">
                <a:avLst/>
              </a:prstGeom>
              <a:blipFill>
                <a:blip r:embed="rId8"/>
                <a:stretch>
                  <a:fillRect l="-2050" t="-21154" r="-1367" b="-3653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xmlns="" id="{7D8D2A8F-67FA-40A7-A2ED-E2956287336D}"/>
                  </a:ext>
                </a:extLst>
              </p:cNvPr>
              <p:cNvSpPr txBox="1"/>
              <p:nvPr/>
            </p:nvSpPr>
            <p:spPr>
              <a:xfrm>
                <a:off x="5376072" y="5698037"/>
                <a:ext cx="1279261" cy="4906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D8D2A8F-67FA-40A7-A2ED-E29562873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072" y="5698037"/>
                <a:ext cx="1279261" cy="490647"/>
              </a:xfrm>
              <a:prstGeom prst="rect">
                <a:avLst/>
              </a:prstGeom>
              <a:blipFill>
                <a:blip r:embed="rId9"/>
                <a:stretch>
                  <a:fillRect l="-6667" t="-12500" r="-5238" b="-1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xmlns="" id="{64E57572-5CD6-496A-8D12-D2FD9E0E031E}"/>
                  </a:ext>
                </a:extLst>
              </p:cNvPr>
              <p:cNvSpPr txBox="1"/>
              <p:nvPr/>
            </p:nvSpPr>
            <p:spPr>
              <a:xfrm>
                <a:off x="4238311" y="4979725"/>
                <a:ext cx="964559" cy="4628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4E57572-5CD6-496A-8D12-D2FD9E0E0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311" y="4979725"/>
                <a:ext cx="964559" cy="462884"/>
              </a:xfrm>
              <a:prstGeom prst="rect">
                <a:avLst/>
              </a:prstGeom>
              <a:blipFill>
                <a:blip r:embed="rId10"/>
                <a:stretch>
                  <a:fillRect l="-8228" t="-1316" r="-6962" b="-92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xmlns="" id="{7FC1409B-E0DC-4338-907F-6C4583502EA0}"/>
                  </a:ext>
                </a:extLst>
              </p:cNvPr>
              <p:cNvSpPr txBox="1"/>
              <p:nvPr/>
            </p:nvSpPr>
            <p:spPr>
              <a:xfrm>
                <a:off x="1825230" y="2414422"/>
                <a:ext cx="3134769" cy="29931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𝑒𝑥𝑡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𝑝𝑟𝑒𝑣𝑖𝑜𝑢𝑠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FC1409B-E0DC-4338-907F-6C4583502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5230" y="2414422"/>
                <a:ext cx="3134769" cy="299313"/>
              </a:xfrm>
              <a:prstGeom prst="rect">
                <a:avLst/>
              </a:prstGeom>
              <a:blipFill>
                <a:blip r:embed="rId11"/>
                <a:stretch>
                  <a:fillRect l="-1741" t="-21569" r="-774" b="-39216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8670FA04-88BB-4C62-B4DF-F482E16C0CDB}"/>
              </a:ext>
            </a:extLst>
          </p:cNvPr>
          <p:cNvSpPr txBox="1"/>
          <p:nvPr/>
        </p:nvSpPr>
        <p:spPr>
          <a:xfrm>
            <a:off x="1825230" y="1723885"/>
            <a:ext cx="67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368704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C11 (ISO/IEC 9899:2011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Bounds-Checking Functions, e.g.: </a:t>
            </a:r>
            <a:r>
              <a:rPr lang="en-US" sz="3200" dirty="0" err="1"/>
              <a:t>gets_s,strcat_s</a:t>
            </a:r>
            <a:r>
              <a:rPr lang="en-US" sz="3200" dirty="0"/>
              <a:t>() and </a:t>
            </a:r>
            <a:r>
              <a:rPr lang="en-US" sz="3200" dirty="0" err="1"/>
              <a:t>strncpy_s</a:t>
            </a:r>
            <a:r>
              <a:rPr lang="en-US" sz="3200" dirty="0"/>
              <a:t>()</a:t>
            </a:r>
          </a:p>
          <a:p>
            <a:r>
              <a:rPr lang="en-US" sz="3200" dirty="0"/>
              <a:t>Native multithreading through &lt;</a:t>
            </a:r>
            <a:r>
              <a:rPr lang="en-US" sz="3200" dirty="0" err="1"/>
              <a:t>threads.h</a:t>
            </a:r>
            <a:r>
              <a:rPr lang="en-US" sz="3200" dirty="0"/>
              <a:t>&gt; and &lt;</a:t>
            </a:r>
            <a:r>
              <a:rPr lang="en-US" sz="3200" dirty="0" err="1"/>
              <a:t>stdatomic.h</a:t>
            </a:r>
            <a:r>
              <a:rPr lang="en-US" sz="3200" dirty="0"/>
              <a:t>&gt;</a:t>
            </a:r>
          </a:p>
          <a:p>
            <a:r>
              <a:rPr lang="en-US" sz="3200" dirty="0"/>
              <a:t>Anonymous </a:t>
            </a:r>
            <a:r>
              <a:rPr lang="en-US" sz="3200" dirty="0" err="1"/>
              <a:t>structs</a:t>
            </a:r>
            <a:r>
              <a:rPr lang="en-US" sz="3200" dirty="0"/>
              <a:t> and unions</a:t>
            </a:r>
          </a:p>
          <a:p>
            <a:r>
              <a:rPr lang="en-US" sz="3200" dirty="0"/>
              <a:t>Type-Generic Functions, i.e. macro-based template functions</a:t>
            </a:r>
          </a:p>
          <a:p>
            <a:r>
              <a:rPr lang="en-US" sz="3200" dirty="0"/>
              <a:t>Memory Alignment Control</a:t>
            </a:r>
          </a:p>
          <a:p>
            <a:r>
              <a:rPr lang="en-US" sz="3200" dirty="0"/>
              <a:t>Static Assertions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1629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 </a:t>
            </a:r>
            <a:r>
              <a:rPr lang="en-US" dirty="0" smtClean="0"/>
              <a:t>tip: </a:t>
            </a:r>
            <a:r>
              <a:rPr lang="en-US" dirty="0"/>
              <a:t>Linking </a:t>
            </a:r>
            <a:r>
              <a:rPr lang="en-US" dirty="0" smtClean="0"/>
              <a:t>C</a:t>
            </a:r>
            <a:r>
              <a:rPr lang="en-US" dirty="0"/>
              <a:t>++ </a:t>
            </a:r>
            <a:r>
              <a:rPr lang="en-US" dirty="0" smtClean="0"/>
              <a:t>functions to </a:t>
            </a:r>
            <a:r>
              <a:rPr lang="en-US" dirty="0"/>
              <a:t>C</a:t>
            </a:r>
          </a:p>
        </p:txBody>
      </p:sp>
      <p:sp>
        <p:nvSpPr>
          <p:cNvPr id="6" name="Rectangle 5"/>
          <p:cNvSpPr/>
          <p:nvPr/>
        </p:nvSpPr>
        <p:spPr>
          <a:xfrm>
            <a:off x="1712976" y="1969300"/>
            <a:ext cx="8080248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extern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"C"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*bar)</a:t>
            </a: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8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DCDCAA"/>
                </a:solidFill>
                <a:latin typeface="Consolas" panose="020B0609020204030204" pitchFamily="49" charset="0"/>
              </a:rPr>
              <a:t>realFoo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DCDCAA"/>
                </a:solidFill>
                <a:latin typeface="Consolas" panose="020B0609020204030204" pitchFamily="49" charset="0"/>
              </a:rPr>
              <a:t>std</a:t>
            </a:r>
            <a:r>
              <a:rPr lang="en-US" sz="2800" dirty="0">
                <a:solidFill>
                  <a:srgbClr val="DCDCAA"/>
                </a:solidFill>
                <a:latin typeface="Consolas" panose="020B0609020204030204" pitchFamily="49" charset="0"/>
              </a:rPr>
              <a:t>::string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(bar));</a:t>
            </a: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51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 </a:t>
            </a:r>
            <a:r>
              <a:rPr lang="en-US" dirty="0" smtClean="0"/>
              <a:t>tip: </a:t>
            </a:r>
            <a:r>
              <a:rPr lang="en-US" dirty="0"/>
              <a:t>Linking </a:t>
            </a:r>
            <a:r>
              <a:rPr lang="en-US" dirty="0" smtClean="0"/>
              <a:t>C functions to C++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88336" y="1761435"/>
            <a:ext cx="6574536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en-US" sz="3200" dirty="0" err="1">
                <a:solidFill>
                  <a:srgbClr val="C586C0"/>
                </a:solidFill>
                <a:latin typeface="Consolas" panose="020B0609020204030204" pitchFamily="49" charset="0"/>
              </a:rPr>
              <a:t>ifdef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3200" dirty="0" err="1">
                <a:solidFill>
                  <a:srgbClr val="DCDCAA"/>
                </a:solidFill>
                <a:latin typeface="Consolas" panose="020B0609020204030204" pitchFamily="49" charset="0"/>
              </a:rPr>
              <a:t>cplusplus</a:t>
            </a: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extern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CE9178"/>
                </a:solidFill>
                <a:latin typeface="Consolas" panose="020B0609020204030204" pitchFamily="49" charset="0"/>
              </a:rPr>
              <a:t>"C"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32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en-US" sz="3200" dirty="0" err="1">
                <a:solidFill>
                  <a:srgbClr val="C586C0"/>
                </a:solidFill>
                <a:latin typeface="Consolas" panose="020B0609020204030204" pitchFamily="49" charset="0"/>
              </a:rPr>
              <a:t>endif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DCDCAA"/>
                </a:solidFill>
                <a:latin typeface="Consolas" panose="020B0609020204030204" pitchFamily="49" charset="0"/>
              </a:rPr>
              <a:t>c_function_prototype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32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en-US" sz="3200" dirty="0" err="1">
                <a:solidFill>
                  <a:srgbClr val="C586C0"/>
                </a:solidFill>
                <a:latin typeface="Consolas" panose="020B0609020204030204" pitchFamily="49" charset="0"/>
              </a:rPr>
              <a:t>ifdef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3200" dirty="0" err="1">
                <a:solidFill>
                  <a:srgbClr val="DCDCAA"/>
                </a:solidFill>
                <a:latin typeface="Consolas" panose="020B0609020204030204" pitchFamily="49" charset="0"/>
              </a:rPr>
              <a:t>cplusplus</a:t>
            </a: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32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en-US" sz="3200" dirty="0" err="1">
                <a:solidFill>
                  <a:srgbClr val="C586C0"/>
                </a:solidFill>
                <a:latin typeface="Consolas" panose="020B0609020204030204" pitchFamily="49" charset="0"/>
              </a:rPr>
              <a:t>endif</a:t>
            </a:r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042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Myths About C++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cs typeface="Calibri"/>
              </a:rPr>
              <a:t>C++ is slower than C</a:t>
            </a:r>
            <a:endParaRPr lang="es-ES" sz="3600" dirty="0"/>
          </a:p>
          <a:p>
            <a:r>
              <a:rPr lang="en-US" sz="3600" dirty="0">
                <a:cs typeface="Calibri"/>
              </a:rPr>
              <a:t>You have to first understand C in order to learn C++</a:t>
            </a:r>
          </a:p>
          <a:p>
            <a:r>
              <a:rPr lang="en-US" sz="3600" dirty="0">
                <a:cs typeface="Calibri"/>
              </a:rPr>
              <a:t>C++ is an Object-Oriented Language</a:t>
            </a:r>
          </a:p>
          <a:p>
            <a:r>
              <a:rPr lang="en-US" sz="3600" dirty="0">
                <a:cs typeface="Calibri"/>
              </a:rPr>
              <a:t>Lower-level code ≡ Higher efficiency</a:t>
            </a:r>
            <a:endParaRPr lang="en-US" dirty="0">
              <a:cs typeface="Calibri"/>
            </a:endParaRPr>
          </a:p>
          <a:p>
            <a:endParaRPr lang="en-US" sz="3600" dirty="0">
              <a:cs typeface="Calibri"/>
            </a:endParaRPr>
          </a:p>
          <a:p>
            <a:endParaRPr lang="en-US" sz="3600" dirty="0">
              <a:cs typeface="Calibri"/>
            </a:endParaRPr>
          </a:p>
          <a:p>
            <a:endParaRPr lang="en-US" sz="3600" dirty="0">
              <a:cs typeface="Calibri"/>
            </a:endParaRPr>
          </a:p>
          <a:p>
            <a:endParaRPr lang="en-US" sz="3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415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F64EBA-ECFE-4A84-B3BF-7F94E5627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FYI: Code Quality Stats from 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26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4DACB84-6979-4D6F-A5BE-DDBB02A3FF72}"/>
              </a:ext>
            </a:extLst>
          </p:cNvPr>
          <p:cNvSpPr/>
          <p:nvPr/>
        </p:nvSpPr>
        <p:spPr>
          <a:xfrm>
            <a:off x="69130" y="5534561"/>
            <a:ext cx="27820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cacm.acm.org/magazines/2017/10/221326-a-large-scale-study-of-programming-languages-and-code-quality-in-github/fulltext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pic>
        <p:nvPicPr>
          <p:cNvPr id="2050" name="Picture 2" descr="https://deliveryimages.acm.org/10.1145/3130000/3126905/t6.jpg">
            <a:extLst>
              <a:ext uri="{FF2B5EF4-FFF2-40B4-BE49-F238E27FC236}">
                <a16:creationId xmlns:a16="http://schemas.microsoft.com/office/drawing/2014/main" xmlns="" id="{248EF400-C525-46A3-A2B8-65EC5ED39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150" y="0"/>
            <a:ext cx="64897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73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deliveryimages.acm.org/10.1145/3130000/3126905/t8.jpg">
            <a:extLst>
              <a:ext uri="{FF2B5EF4-FFF2-40B4-BE49-F238E27FC236}">
                <a16:creationId xmlns:a16="http://schemas.microsoft.com/office/drawing/2014/main" xmlns="" id="{202EAF0E-7859-42D5-8AE6-1FCC62D32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0"/>
            <a:ext cx="113934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14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to: the 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Parallelize </a:t>
            </a:r>
            <a:r>
              <a:rPr lang="en-US" sz="4800" i="1" dirty="0" err="1" smtClean="0"/>
              <a:t>NeuronLayer</a:t>
            </a:r>
            <a:endParaRPr lang="en-US" sz="4800" i="1" dirty="0" smtClean="0"/>
          </a:p>
          <a:p>
            <a:pPr marL="0" indent="0" algn="ctr">
              <a:buNone/>
            </a:pPr>
            <a:endParaRPr lang="en-US" sz="4800" i="1" dirty="0" smtClean="0"/>
          </a:p>
          <a:p>
            <a:pPr marL="0" indent="0" algn="ctr">
              <a:buNone/>
            </a:pPr>
            <a:r>
              <a:rPr lang="en-US" sz="4800" b="1" dirty="0" smtClean="0"/>
              <a:t>OR</a:t>
            </a:r>
          </a:p>
          <a:p>
            <a:pPr marL="0" indent="0" algn="ctr">
              <a:buNone/>
            </a:pPr>
            <a:endParaRPr lang="en-US" sz="4800" b="1" dirty="0" smtClean="0"/>
          </a:p>
          <a:p>
            <a:pPr marL="0" indent="0" algn="ctr">
              <a:buNone/>
            </a:pPr>
            <a:r>
              <a:rPr lang="en-US" sz="4800" dirty="0" smtClean="0"/>
              <a:t>Improve </a:t>
            </a:r>
            <a:r>
              <a:rPr lang="en-US" sz="4800" i="1" dirty="0" err="1" smtClean="0"/>
              <a:t>NeuralNet</a:t>
            </a:r>
            <a:endParaRPr lang="en-US" sz="4800" i="1" dirty="0"/>
          </a:p>
        </p:txBody>
      </p:sp>
    </p:spTree>
    <p:extLst>
      <p:ext uri="{BB962C8B-B14F-4D97-AF65-F5344CB8AC3E}">
        <p14:creationId xmlns:p14="http://schemas.microsoft.com/office/powerpoint/2010/main" val="348333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D84632-101D-40BF-8150-2308EA713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F94B41-B444-4EDC-A5DD-04B200E20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CERT C Secure Coding Standard</a:t>
            </a:r>
            <a:endParaRPr lang="en-US" dirty="0"/>
          </a:p>
          <a:p>
            <a:r>
              <a:rPr lang="en-US" dirty="0">
                <a:hlinkClick r:id="rId3"/>
              </a:rPr>
              <a:t>CERT's C++ Secure Coding </a:t>
            </a:r>
            <a:r>
              <a:rPr lang="en-US" dirty="0" smtClean="0">
                <a:hlinkClick r:id="rId3"/>
              </a:rPr>
              <a:t>Guide</a:t>
            </a:r>
            <a:endParaRPr lang="en-US" dirty="0" smtClean="0"/>
          </a:p>
          <a:p>
            <a:r>
              <a:rPr lang="en-US" dirty="0">
                <a:hlinkClick r:id="rId4"/>
              </a:rPr>
              <a:t>http://en.cppreference.com/w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30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52FA09-3051-4A46-A216-24AE88D41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Today’s</a:t>
            </a:r>
            <a:r>
              <a:rPr lang="es-ES" dirty="0" smtClean="0"/>
              <a:t> </a:t>
            </a:r>
            <a:r>
              <a:rPr lang="es-ES" dirty="0" err="1" smtClean="0"/>
              <a:t>Example</a:t>
            </a:r>
            <a:r>
              <a:rPr lang="es-ES" dirty="0" smtClean="0"/>
              <a:t>: </a:t>
            </a:r>
            <a:br>
              <a:rPr lang="es-ES" dirty="0" smtClean="0"/>
            </a:br>
            <a:r>
              <a:rPr lang="es-ES" dirty="0" err="1" smtClean="0"/>
              <a:t>Making</a:t>
            </a:r>
            <a:r>
              <a:rPr lang="es-ES" dirty="0" smtClean="0"/>
              <a:t> </a:t>
            </a:r>
            <a:r>
              <a:rPr lang="es-ES" dirty="0" err="1" smtClean="0"/>
              <a:t>Generic</a:t>
            </a:r>
            <a:r>
              <a:rPr lang="es-ES" dirty="0" smtClean="0"/>
              <a:t> Artificial Neural Network </a:t>
            </a:r>
            <a:r>
              <a:rPr lang="es-ES" dirty="0" err="1" smtClean="0"/>
              <a:t>Classes</a:t>
            </a:r>
            <a:endParaRPr lang="en-US" dirty="0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xmlns="" id="{B3C00023-D580-411D-B267-95F3D27E2738}"/>
              </a:ext>
            </a:extLst>
          </p:cNvPr>
          <p:cNvGrpSpPr/>
          <p:nvPr/>
        </p:nvGrpSpPr>
        <p:grpSpPr>
          <a:xfrm>
            <a:off x="1979631" y="1577954"/>
            <a:ext cx="7903588" cy="5060583"/>
            <a:chOff x="3450212" y="1321356"/>
            <a:chExt cx="7903588" cy="5060583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AC95EE43-1B4E-4A63-870A-F4C642759575}"/>
                </a:ext>
              </a:extLst>
            </p:cNvPr>
            <p:cNvSpPr/>
            <p:nvPr/>
          </p:nvSpPr>
          <p:spPr>
            <a:xfrm>
              <a:off x="3450212" y="2995367"/>
              <a:ext cx="933254" cy="93325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96C88969-6DF3-4598-AF60-E587277BF459}"/>
                </a:ext>
              </a:extLst>
            </p:cNvPr>
            <p:cNvSpPr/>
            <p:nvPr/>
          </p:nvSpPr>
          <p:spPr>
            <a:xfrm>
              <a:off x="3450212" y="4392105"/>
              <a:ext cx="933254" cy="93325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xmlns="" id="{AEBAB973-AB1C-4147-AD83-AC14D79E483C}"/>
                </a:ext>
              </a:extLst>
            </p:cNvPr>
            <p:cNvSpPr/>
            <p:nvPr/>
          </p:nvSpPr>
          <p:spPr>
            <a:xfrm>
              <a:off x="5205167" y="3683524"/>
              <a:ext cx="933254" cy="93325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BB015B12-7E28-4FDE-821A-05B17AEE0E52}"/>
                </a:ext>
              </a:extLst>
            </p:cNvPr>
            <p:cNvSpPr/>
            <p:nvPr/>
          </p:nvSpPr>
          <p:spPr>
            <a:xfrm>
              <a:off x="5205167" y="2347741"/>
              <a:ext cx="933254" cy="93325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D1B6F7A5-A636-472D-B04F-737D4D761456}"/>
                </a:ext>
              </a:extLst>
            </p:cNvPr>
            <p:cNvSpPr/>
            <p:nvPr/>
          </p:nvSpPr>
          <p:spPr>
            <a:xfrm>
              <a:off x="5205167" y="5019307"/>
              <a:ext cx="933254" cy="93325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xmlns="" id="{6A5CCFBA-92F5-48DC-9650-C757A33D2141}"/>
                </a:ext>
              </a:extLst>
            </p:cNvPr>
            <p:cNvCxnSpPr>
              <a:cxnSpLocks/>
              <a:stCxn id="20" idx="6"/>
              <a:endCxn id="23" idx="2"/>
            </p:cNvCxnSpPr>
            <p:nvPr/>
          </p:nvCxnSpPr>
          <p:spPr>
            <a:xfrm flipV="1">
              <a:off x="4383466" y="2814368"/>
              <a:ext cx="821701" cy="647626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xmlns="" id="{292B7797-42CA-48E8-B613-1DE25BD930DB}"/>
                </a:ext>
              </a:extLst>
            </p:cNvPr>
            <p:cNvCxnSpPr>
              <a:stCxn id="21" idx="6"/>
              <a:endCxn id="23" idx="2"/>
            </p:cNvCxnSpPr>
            <p:nvPr/>
          </p:nvCxnSpPr>
          <p:spPr>
            <a:xfrm flipV="1">
              <a:off x="4383466" y="2814368"/>
              <a:ext cx="821701" cy="2044364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xmlns="" id="{BD730FB1-CB2D-4997-8FB6-81250C21A66A}"/>
                </a:ext>
              </a:extLst>
            </p:cNvPr>
            <p:cNvCxnSpPr>
              <a:stCxn id="21" idx="6"/>
              <a:endCxn id="22" idx="2"/>
            </p:cNvCxnSpPr>
            <p:nvPr/>
          </p:nvCxnSpPr>
          <p:spPr>
            <a:xfrm flipV="1">
              <a:off x="4383466" y="4150151"/>
              <a:ext cx="821701" cy="708581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xmlns="" id="{D0F5EB04-38AC-4FF4-936C-3A9DE27BF889}"/>
                </a:ext>
              </a:extLst>
            </p:cNvPr>
            <p:cNvCxnSpPr>
              <a:cxnSpLocks/>
              <a:stCxn id="21" idx="6"/>
              <a:endCxn id="24" idx="2"/>
            </p:cNvCxnSpPr>
            <p:nvPr/>
          </p:nvCxnSpPr>
          <p:spPr>
            <a:xfrm>
              <a:off x="4383466" y="4858732"/>
              <a:ext cx="821701" cy="627202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xmlns="" id="{4C2E384B-5CA0-4D33-A16E-D0A69BFDC1A4}"/>
                </a:ext>
              </a:extLst>
            </p:cNvPr>
            <p:cNvCxnSpPr>
              <a:stCxn id="20" idx="6"/>
              <a:endCxn id="22" idx="2"/>
            </p:cNvCxnSpPr>
            <p:nvPr/>
          </p:nvCxnSpPr>
          <p:spPr>
            <a:xfrm>
              <a:off x="4383466" y="3461994"/>
              <a:ext cx="821701" cy="688157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xmlns="" id="{617C5709-D2DB-4EFC-B934-484F31F02605}"/>
                </a:ext>
              </a:extLst>
            </p:cNvPr>
            <p:cNvCxnSpPr>
              <a:stCxn id="20" idx="6"/>
              <a:endCxn id="24" idx="2"/>
            </p:cNvCxnSpPr>
            <p:nvPr/>
          </p:nvCxnSpPr>
          <p:spPr>
            <a:xfrm>
              <a:off x="4383466" y="3461994"/>
              <a:ext cx="821701" cy="202394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xmlns="" id="{7D20D276-2916-4AB5-9A83-4E69EC9238B4}"/>
                </a:ext>
              </a:extLst>
            </p:cNvPr>
            <p:cNvCxnSpPr>
              <a:stCxn id="21" idx="6"/>
              <a:endCxn id="23" idx="2"/>
            </p:cNvCxnSpPr>
            <p:nvPr/>
          </p:nvCxnSpPr>
          <p:spPr>
            <a:xfrm flipV="1">
              <a:off x="4383466" y="2814368"/>
              <a:ext cx="821701" cy="2044364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2" descr="https://upload.wikimedia.org/wikipedia/commons/thumb/8/88/Logistic-curve.svg/320px-Logistic-curve.svg.png">
              <a:extLst>
                <a:ext uri="{FF2B5EF4-FFF2-40B4-BE49-F238E27FC236}">
                  <a16:creationId xmlns:a16="http://schemas.microsoft.com/office/drawing/2014/main" xmlns="" id="{AA767B6D-B468-4D8A-B50F-B6493DB1F6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5653" y="2587522"/>
              <a:ext cx="792281" cy="5273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 descr="https://upload.wikimedia.org/wikipedia/commons/thumb/8/88/Logistic-curve.svg/320px-Logistic-curve.svg.png">
              <a:extLst>
                <a:ext uri="{FF2B5EF4-FFF2-40B4-BE49-F238E27FC236}">
                  <a16:creationId xmlns:a16="http://schemas.microsoft.com/office/drawing/2014/main" xmlns="" id="{23104780-0706-4FB3-AB7D-8BAFBB09D9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6720" y="3886470"/>
              <a:ext cx="792281" cy="5273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 descr="https://upload.wikimedia.org/wikipedia/commons/thumb/8/88/Logistic-curve.svg/320px-Logistic-curve.svg.png">
              <a:extLst>
                <a:ext uri="{FF2B5EF4-FFF2-40B4-BE49-F238E27FC236}">
                  <a16:creationId xmlns:a16="http://schemas.microsoft.com/office/drawing/2014/main" xmlns="" id="{03B784EC-0B16-49C9-B016-CC15EE5B3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3083" y="5222253"/>
              <a:ext cx="792281" cy="5273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19CF99D4-BA8F-472A-8192-72404F8F8C6D}"/>
                </a:ext>
              </a:extLst>
            </p:cNvPr>
            <p:cNvSpPr txBox="1"/>
            <p:nvPr/>
          </p:nvSpPr>
          <p:spPr>
            <a:xfrm>
              <a:off x="3515928" y="3267424"/>
              <a:ext cx="801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B0926B0E-77C9-4880-8BF4-31D0890871CD}"/>
                </a:ext>
              </a:extLst>
            </p:cNvPr>
            <p:cNvSpPr txBox="1"/>
            <p:nvPr/>
          </p:nvSpPr>
          <p:spPr>
            <a:xfrm>
              <a:off x="3511157" y="4675363"/>
              <a:ext cx="801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Input2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xmlns="" id="{47C58BFA-9215-420E-B678-9FD3F33A6B94}"/>
                </a:ext>
              </a:extLst>
            </p:cNvPr>
            <p:cNvSpPr/>
            <p:nvPr/>
          </p:nvSpPr>
          <p:spPr>
            <a:xfrm>
              <a:off x="4845378" y="1964066"/>
              <a:ext cx="1527142" cy="425762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3962AC17-EE42-4E5C-9FDE-341FC8D5494E}"/>
                </a:ext>
              </a:extLst>
            </p:cNvPr>
            <p:cNvSpPr txBox="1"/>
            <p:nvPr/>
          </p:nvSpPr>
          <p:spPr>
            <a:xfrm>
              <a:off x="4980408" y="1650191"/>
              <a:ext cx="1392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NeuronLayer</a:t>
              </a:r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xmlns="" id="{3173F86D-24A0-4B02-8170-6AF121A5626E}"/>
                </a:ext>
              </a:extLst>
            </p:cNvPr>
            <p:cNvSpPr/>
            <p:nvPr/>
          </p:nvSpPr>
          <p:spPr>
            <a:xfrm>
              <a:off x="4312980" y="1650191"/>
              <a:ext cx="6810649" cy="4731748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1ABE60DF-B79A-4DEF-B128-9F0953B6A11F}"/>
                </a:ext>
              </a:extLst>
            </p:cNvPr>
            <p:cNvSpPr txBox="1"/>
            <p:nvPr/>
          </p:nvSpPr>
          <p:spPr>
            <a:xfrm>
              <a:off x="6732738" y="1321356"/>
              <a:ext cx="1150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NeuralNet</a:t>
              </a:r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xmlns="" id="{B8EADF1B-B024-4DA9-BF69-72AE64960CD5}"/>
                </a:ext>
              </a:extLst>
            </p:cNvPr>
            <p:cNvSpPr/>
            <p:nvPr/>
          </p:nvSpPr>
          <p:spPr>
            <a:xfrm>
              <a:off x="9651781" y="3714076"/>
              <a:ext cx="933254" cy="93325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xmlns="" id="{EDA3D9AB-6A46-4898-AF6A-420C7C320F03}"/>
                </a:ext>
              </a:extLst>
            </p:cNvPr>
            <p:cNvCxnSpPr>
              <a:cxnSpLocks/>
              <a:stCxn id="53" idx="6"/>
            </p:cNvCxnSpPr>
            <p:nvPr/>
          </p:nvCxnSpPr>
          <p:spPr>
            <a:xfrm>
              <a:off x="10585035" y="4180703"/>
              <a:ext cx="768765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B4A51004-5EAE-44F9-B824-4EE2704827C0}"/>
                </a:ext>
              </a:extLst>
            </p:cNvPr>
            <p:cNvSpPr txBox="1"/>
            <p:nvPr/>
          </p:nvSpPr>
          <p:spPr>
            <a:xfrm>
              <a:off x="9703514" y="3979682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18F8A0C4-56E4-4C6E-A657-D07D5F2EBD97}"/>
                </a:ext>
              </a:extLst>
            </p:cNvPr>
            <p:cNvSpPr txBox="1"/>
            <p:nvPr/>
          </p:nvSpPr>
          <p:spPr>
            <a:xfrm>
              <a:off x="9460759" y="3180188"/>
              <a:ext cx="1392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NeuronLayer</a:t>
              </a:r>
              <a:endParaRPr lang="en-U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xmlns="" id="{D522CBB2-AA76-4A0E-81FA-A9A46F1593B4}"/>
                </a:ext>
              </a:extLst>
            </p:cNvPr>
            <p:cNvSpPr/>
            <p:nvPr/>
          </p:nvSpPr>
          <p:spPr>
            <a:xfrm>
              <a:off x="9438806" y="3482259"/>
              <a:ext cx="1385740" cy="1335783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xmlns="" id="{068C5134-4A25-4DB9-9A52-A2712C5CD10D}"/>
                </a:ext>
              </a:extLst>
            </p:cNvPr>
            <p:cNvSpPr/>
            <p:nvPr/>
          </p:nvSpPr>
          <p:spPr>
            <a:xfrm>
              <a:off x="7463410" y="2898227"/>
              <a:ext cx="933254" cy="93325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xmlns="" id="{186F38D5-328E-450D-94E5-5EE2F4203907}"/>
                </a:ext>
              </a:extLst>
            </p:cNvPr>
            <p:cNvSpPr/>
            <p:nvPr/>
          </p:nvSpPr>
          <p:spPr>
            <a:xfrm>
              <a:off x="7454657" y="4489584"/>
              <a:ext cx="933254" cy="93325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xmlns="" id="{7B815D21-D562-4102-9E9B-82C0B43643FE}"/>
                </a:ext>
              </a:extLst>
            </p:cNvPr>
            <p:cNvSpPr/>
            <p:nvPr/>
          </p:nvSpPr>
          <p:spPr>
            <a:xfrm>
              <a:off x="7134962" y="1964066"/>
              <a:ext cx="1527142" cy="425762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242EF9A1-4929-4B73-AC93-B3628CBB4266}"/>
                </a:ext>
              </a:extLst>
            </p:cNvPr>
            <p:cNvSpPr txBox="1"/>
            <p:nvPr/>
          </p:nvSpPr>
          <p:spPr>
            <a:xfrm>
              <a:off x="6561056" y="396388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2714AEDE-1DAC-452D-AF83-06FB4F42FEBE}"/>
                </a:ext>
              </a:extLst>
            </p:cNvPr>
            <p:cNvSpPr txBox="1"/>
            <p:nvPr/>
          </p:nvSpPr>
          <p:spPr>
            <a:xfrm>
              <a:off x="7202477" y="1646912"/>
              <a:ext cx="1392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NeuronLayer</a:t>
              </a:r>
              <a:endParaRPr lang="en-US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xmlns="" id="{898E92E2-7CB8-4E55-8EE7-EFBB0C614A81}"/>
                </a:ext>
              </a:extLst>
            </p:cNvPr>
            <p:cNvCxnSpPr>
              <a:stCxn id="65" idx="6"/>
              <a:endCxn id="61" idx="1"/>
            </p:cNvCxnSpPr>
            <p:nvPr/>
          </p:nvCxnSpPr>
          <p:spPr>
            <a:xfrm>
              <a:off x="8396664" y="3364854"/>
              <a:ext cx="1306850" cy="799494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xmlns="" id="{5C7A9F09-F7E7-4F52-BD1A-5C14B46DD06B}"/>
                </a:ext>
              </a:extLst>
            </p:cNvPr>
            <p:cNvCxnSpPr>
              <a:stCxn id="66" idx="6"/>
              <a:endCxn id="53" idx="2"/>
            </p:cNvCxnSpPr>
            <p:nvPr/>
          </p:nvCxnSpPr>
          <p:spPr>
            <a:xfrm flipV="1">
              <a:off x="8387911" y="4180703"/>
              <a:ext cx="1263870" cy="775508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8" name="Picture 4" descr="http://reference.wolfram.com/language/ref/Files/Tanh.en/O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562" y="3392512"/>
            <a:ext cx="815386" cy="50759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http://reference.wolfram.com/language/ref/Files/Tanh.en/O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481" y="5010379"/>
            <a:ext cx="815386" cy="50759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76244" y="3282334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sigmoid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782927" y="4625021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sigmoid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734586" y="5932752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sigmoid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106740" y="3816802"/>
            <a:ext cx="613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tanh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142647" y="5452731"/>
            <a:ext cx="613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tanh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932715" y="2951838"/>
            <a:ext cx="111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vector&lt;T&gt;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1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FE73F7-EAE9-4B86-A058-C7B340877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</a:t>
            </a:r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DD4642-3C1A-46B8-B56D-1D92E46FE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Clean </a:t>
            </a:r>
            <a:r>
              <a:rPr lang="en-US" sz="3200" dirty="0"/>
              <a:t>up after </a:t>
            </a:r>
            <a:r>
              <a:rPr lang="en-US" sz="3200" dirty="0" smtClean="0"/>
              <a:t>Themselves</a:t>
            </a:r>
          </a:p>
          <a:p>
            <a:r>
              <a:rPr lang="en-US" sz="3200" dirty="0" smtClean="0"/>
              <a:t>Hide </a:t>
            </a:r>
            <a:r>
              <a:rPr lang="en-US" sz="3200" dirty="0"/>
              <a:t>raw </a:t>
            </a:r>
            <a:r>
              <a:rPr lang="en-US" sz="3200" dirty="0" smtClean="0"/>
              <a:t>new-delete/</a:t>
            </a:r>
            <a:r>
              <a:rPr lang="en-US" sz="3200" dirty="0" err="1" smtClean="0"/>
              <a:t>malloc</a:t>
            </a:r>
            <a:r>
              <a:rPr lang="en-US" sz="3200" dirty="0"/>
              <a:t>-</a:t>
            </a:r>
            <a:r>
              <a:rPr lang="en-US" sz="3200" dirty="0" smtClean="0"/>
              <a:t>free</a:t>
            </a:r>
            <a:endParaRPr lang="en-US" sz="3200" dirty="0"/>
          </a:p>
          <a:p>
            <a:r>
              <a:rPr lang="en-US" sz="3200" dirty="0" smtClean="0"/>
              <a:t>Control </a:t>
            </a:r>
            <a:r>
              <a:rPr lang="en-US" sz="3200" dirty="0"/>
              <a:t>the ownership of a pointer</a:t>
            </a:r>
          </a:p>
          <a:p>
            <a:r>
              <a:rPr lang="en-US" sz="3200" dirty="0" smtClean="0"/>
              <a:t>Allow </a:t>
            </a:r>
            <a:r>
              <a:rPr lang="en-US" sz="3200" dirty="0"/>
              <a:t>you to override the delete </a:t>
            </a:r>
            <a:r>
              <a:rPr lang="en-US" sz="3200" dirty="0" smtClean="0"/>
              <a:t>method</a:t>
            </a:r>
          </a:p>
          <a:p>
            <a:r>
              <a:rPr lang="en-US" sz="3200" dirty="0" smtClean="0"/>
              <a:t>Are thread friendly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8639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9048" y="475685"/>
            <a:ext cx="8171688" cy="62478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FuncMightLeak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2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&lt;&lt; </a:t>
            </a:r>
            <a:r>
              <a:rPr lang="en-US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“Leak Hazard!</a:t>
            </a:r>
            <a:r>
              <a:rPr lang="en-US" sz="2000" dirty="0" smtClean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MyType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* 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pFirst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MyType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   if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(!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process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{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delete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pFirst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20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MyType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* 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pSecond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MyType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(!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processSecond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pPr lvl="1"/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delete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pFirst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delete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pSecond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process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delete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pFirst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delete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pSecond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03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</a:t>
            </a:r>
            <a:r>
              <a:rPr lang="en-US" dirty="0" err="1" smtClean="0"/>
              <a:t>nique_ptr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33016" y="1923348"/>
            <a:ext cx="7833360" cy="415498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FuncNoLeaks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std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&lt;&lt;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FuncNoLeaks</a:t>
            </a:r>
            <a:r>
              <a:rPr lang="en-US" sz="24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pFirst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std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make_unique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MyType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&gt;();</a:t>
            </a:r>
          </a:p>
          <a:p>
            <a:pPr lvl="1"/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(!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process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pPr lvl="2"/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pSecond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std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make_unique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MyType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&gt;();</a:t>
            </a:r>
          </a:p>
          <a:p>
            <a:pPr lvl="1"/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(!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processSecond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pPr lvl="2"/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process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49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shared_ptr</a:t>
            </a:r>
            <a:r>
              <a:rPr lang="en-US" dirty="0" smtClean="0"/>
              <a:t>: example from cppreference.com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352169"/>
            <a:ext cx="10140696" cy="532453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shared_ptr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&lt;Base&gt; p = 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make_shared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&lt;Derived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&gt;();</a:t>
            </a:r>
          </a:p>
          <a:p>
            <a:pPr lvl="1"/>
            <a:r>
              <a:rPr lang="en-US" sz="2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&lt;&lt; </a:t>
            </a:r>
            <a:r>
              <a:rPr lang="en-US" sz="2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p.</a:t>
            </a:r>
            <a:r>
              <a:rPr lang="en-US" sz="2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&lt;&lt; </a:t>
            </a:r>
            <a:r>
              <a:rPr lang="en-US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", </a:t>
            </a:r>
            <a:r>
              <a:rPr lang="en-US" sz="20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p.use_count</a:t>
            </a:r>
            <a:r>
              <a:rPr lang="en-US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() = "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&lt;&lt; </a:t>
            </a:r>
            <a:r>
              <a:rPr lang="en-US" sz="2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p.</a:t>
            </a:r>
            <a:r>
              <a:rPr lang="en-US" sz="2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use_count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 &lt;&lt; </a:t>
            </a:r>
            <a:r>
              <a:rPr lang="en-US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 smtClean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sz="20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::thread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t1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thr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p), 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t2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thr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p), 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t3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thr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p);</a:t>
            </a:r>
          </a:p>
          <a:p>
            <a:pPr lvl="1"/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p.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reset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(); </a:t>
            </a:r>
            <a:r>
              <a:rPr lang="en-US" sz="2000" dirty="0">
                <a:solidFill>
                  <a:srgbClr val="608B4E"/>
                </a:solidFill>
                <a:latin typeface="Consolas" panose="020B0609020204030204" pitchFamily="49" charset="0"/>
              </a:rPr>
              <a:t>// release ownership from </a:t>
            </a:r>
            <a:r>
              <a:rPr lang="en-US" sz="2000" dirty="0" smtClean="0">
                <a:solidFill>
                  <a:srgbClr val="608B4E"/>
                </a:solidFill>
                <a:latin typeface="Consolas" panose="020B0609020204030204" pitchFamily="49" charset="0"/>
              </a:rPr>
              <a:t>main</a:t>
            </a:r>
          </a:p>
          <a:p>
            <a:pPr lvl="1"/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"Shared ownership between 3 threads and released</a:t>
            </a:r>
            <a:r>
              <a:rPr lang="en-US" sz="20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&lt;&lt;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"ownership from main:</a:t>
            </a:r>
            <a:r>
              <a:rPr lang="en-US" sz="20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&lt;&lt;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 </a:t>
            </a:r>
            <a:r>
              <a:rPr lang="en-US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p.get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() = 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p.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lvl="2"/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&lt;&lt;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", </a:t>
            </a:r>
            <a:r>
              <a:rPr lang="en-US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p.use_count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() = 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p.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use_count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() &lt;&lt;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t1.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join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(); t2.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join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(); t3.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join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"All threads completed, the last one deleted Derived</a:t>
            </a:r>
            <a:r>
              <a:rPr lang="en-US" sz="20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99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shared_ptr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532603"/>
            <a:ext cx="11103864" cy="489364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thr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std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shared_ptr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&lt;Base&gt; p)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std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this_thread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sleep_for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std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chrono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::seconds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pPr lvl="1"/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std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shared_ptr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&lt;Base&gt; 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lp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p; </a:t>
            </a: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 thread-safe, even though the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 shared </a:t>
            </a:r>
            <a:r>
              <a:rPr lang="en-US" sz="2400" dirty="0" err="1">
                <a:solidFill>
                  <a:srgbClr val="608B4E"/>
                </a:solidFill>
                <a:latin typeface="Consolas" panose="020B0609020204030204" pitchFamily="49" charset="0"/>
              </a:rPr>
              <a:t>use_count</a:t>
            </a: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 is incremented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std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mutex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io_mutex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std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lock_guard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std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mutex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lk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io_mutex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std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&lt;&lt;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"local pointer in a thread:</a:t>
            </a:r>
            <a:r>
              <a:rPr lang="en-US" sz="24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&lt;&lt;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 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lp.get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() = 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&lt;&lt; 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lp.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lvl="2"/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&lt;&lt;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", 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lp.use_count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() = 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&lt;&lt; 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lp.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use_count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 &lt;&lt;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9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1572</TotalTime>
  <Words>1013</Words>
  <Application>Microsoft Office PowerPoint</Application>
  <PresentationFormat>Widescreen</PresentationFormat>
  <Paragraphs>319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Consolas</vt:lpstr>
      <vt:lpstr>Segoe UI</vt:lpstr>
      <vt:lpstr>Office Theme</vt:lpstr>
      <vt:lpstr>C++ For the Current Year</vt:lpstr>
      <vt:lpstr>C++ ISO Standards</vt:lpstr>
      <vt:lpstr>Myths About C++ </vt:lpstr>
      <vt:lpstr>Today’s Example:  Making Generic Artificial Neural Network Classes</vt:lpstr>
      <vt:lpstr>Smart Pointers</vt:lpstr>
      <vt:lpstr>PowerPoint Presentation</vt:lpstr>
      <vt:lpstr>unique_ptr</vt:lpstr>
      <vt:lpstr>shared_ptr: example from cppreference.com</vt:lpstr>
      <vt:lpstr>shared_ptr</vt:lpstr>
      <vt:lpstr>New Algorithms</vt:lpstr>
      <vt:lpstr>Unordered Containers</vt:lpstr>
      <vt:lpstr>New Algorithms</vt:lpstr>
      <vt:lpstr>Move Semantics</vt:lpstr>
      <vt:lpstr>References</vt:lpstr>
      <vt:lpstr>References</vt:lpstr>
      <vt:lpstr>References Resolution</vt:lpstr>
      <vt:lpstr>Rvalue References</vt:lpstr>
      <vt:lpstr>Auto Variables</vt:lpstr>
      <vt:lpstr>Auto Variables in Range Loops</vt:lpstr>
      <vt:lpstr>Range Loops</vt:lpstr>
      <vt:lpstr>decltype: Like typedef but it takes entities </vt:lpstr>
      <vt:lpstr>nullptr</vt:lpstr>
      <vt:lpstr>Deleted Class Methods</vt:lpstr>
      <vt:lpstr>Lamba Expressions (anonymous functions)</vt:lpstr>
      <vt:lpstr>Toy Program: Simple Artificial Neural Network</vt:lpstr>
      <vt:lpstr>Back Propagation: Gradient Descent</vt:lpstr>
      <vt:lpstr>C11 (ISO/IEC 9899:2011)</vt:lpstr>
      <vt:lpstr>Pro tip: Linking C++ functions to C</vt:lpstr>
      <vt:lpstr>Pro tip: Linking C functions to C++</vt:lpstr>
      <vt:lpstr>FYI: Code Quality Stats from Github</vt:lpstr>
      <vt:lpstr>PowerPoint Presentation</vt:lpstr>
      <vt:lpstr>PowerPoint Presentation</vt:lpstr>
      <vt:lpstr>Challenges to: the Audience</vt:lpstr>
      <vt:lpstr>Resources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Fuentes, Jose Luis Bismarck</dc:creator>
  <cp:lastModifiedBy>Fuentes, Jose Luis Bismarck</cp:lastModifiedBy>
  <cp:revision>173</cp:revision>
  <dcterms:created xsi:type="dcterms:W3CDTF">2018-04-25T14:43:43Z</dcterms:created>
  <dcterms:modified xsi:type="dcterms:W3CDTF">2018-04-26T22:53:40Z</dcterms:modified>
</cp:coreProperties>
</file>