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</p:sldIdLst>
  <p:sldSz cy="41910000" cx="34290000"/>
  <p:notesSz cx="6858000" cy="9028100"/>
  <p:embeddedFontLst>
    <p:embeddedFont>
      <p:font typeface="Roboto"/>
      <p:regular r:id="rId8"/>
      <p:bold r:id="rId9"/>
      <p:italic r:id="rId10"/>
      <p:boldItalic r:id="rId11"/>
    </p:embeddedFont>
    <p:embeddedFont>
      <p:font typeface="Tahom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200">
          <p15:clr>
            <a:srgbClr val="000000"/>
          </p15:clr>
        </p15:guide>
        <p15:guide id="2" pos="1080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jFSwekL1RdD6ixWKc2kqO3wxIJ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200" orient="horz"/>
        <p:guide pos="108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Tahoma-bold.fntdata"/><Relationship Id="rId12" Type="http://schemas.openxmlformats.org/officeDocument/2006/relationships/font" Target="fonts/Tahom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044700" y="677862"/>
            <a:ext cx="2768600" cy="3384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287837"/>
            <a:ext cx="5486400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575675"/>
            <a:ext cx="297180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575675"/>
            <a:ext cx="297180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2044700" y="677862"/>
            <a:ext cx="2768600" cy="3384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287837"/>
            <a:ext cx="5486400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/>
        </p:nvSpPr>
        <p:spPr>
          <a:xfrm>
            <a:off x="3884612" y="8575675"/>
            <a:ext cx="297180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ahoma"/>
              <a:buNone/>
            </a:pPr>
            <a:fld id="{00000000-1234-1234-1234-123412341234}" type="slidenum">
              <a:rPr b="0" i="0" lang="en-US" sz="23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2570162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11715750" y="38185725"/>
            <a:ext cx="10858500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24572913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2708275" y="26930350"/>
            <a:ext cx="29146500" cy="8324850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2708275" y="17762538"/>
            <a:ext cx="29146500" cy="9167812"/>
          </a:xfrm>
          <a:prstGeom prst="rect">
            <a:avLst/>
          </a:prstGeom>
          <a:noFill/>
          <a:ln>
            <a:noFill/>
          </a:ln>
        </p:spPr>
        <p:txBody>
          <a:bodyPr anchorCtr="0" anchor="b" bIns="267600" lIns="535200" spcFirstLastPara="1" rIns="535200" wrap="square" tIns="2676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2570162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11715750" y="38185725"/>
            <a:ext cx="10858500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24572913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2570162" y="3724275"/>
            <a:ext cx="29149675" cy="6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2570162" y="12104687"/>
            <a:ext cx="29149675" cy="25147588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2570162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11715750" y="38185725"/>
            <a:ext cx="10858500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24572913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>
            <a:off x="2571750" y="13019088"/>
            <a:ext cx="29146500" cy="8983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5143500" y="23749000"/>
            <a:ext cx="24003001" cy="10710863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ctr">
              <a:spcBef>
                <a:spcPts val="3760"/>
              </a:spcBef>
              <a:spcAft>
                <a:spcPts val="0"/>
              </a:spcAft>
              <a:buClr>
                <a:schemeClr val="dk1"/>
              </a:buClr>
              <a:buSzPts val="18800"/>
              <a:buFont typeface="Times New Roman"/>
              <a:buNone/>
              <a:defRPr/>
            </a:lvl1pPr>
            <a:lvl2pPr lvl="1" algn="ctr">
              <a:spcBef>
                <a:spcPts val="3260"/>
              </a:spcBef>
              <a:spcAft>
                <a:spcPts val="0"/>
              </a:spcAft>
              <a:buClr>
                <a:schemeClr val="dk1"/>
              </a:buClr>
              <a:buSzPts val="16300"/>
              <a:buFont typeface="Times New Roman"/>
              <a:buNone/>
              <a:defRPr/>
            </a:lvl2pPr>
            <a:lvl3pPr lvl="2" algn="ctr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Times New Roman"/>
              <a:buNone/>
              <a:defRPr/>
            </a:lvl3pPr>
            <a:lvl4pPr lvl="3" algn="ctr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None/>
              <a:defRPr/>
            </a:lvl4pPr>
            <a:lvl5pPr lvl="4" algn="ctr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None/>
              <a:defRPr/>
            </a:lvl5pPr>
            <a:lvl6pPr lvl="5" algn="ctr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None/>
              <a:defRPr/>
            </a:lvl6pPr>
            <a:lvl7pPr lvl="6" algn="ctr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None/>
              <a:defRPr/>
            </a:lvl7pPr>
            <a:lvl8pPr lvl="7" algn="ctr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None/>
              <a:defRPr/>
            </a:lvl8pPr>
            <a:lvl9pPr lvl="8" algn="ctr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2570162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11715750" y="38185725"/>
            <a:ext cx="10858500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24572913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 rot="5400000">
            <a:off x="11312526" y="16844962"/>
            <a:ext cx="33527999" cy="728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 rot="5400000">
            <a:off x="-3338512" y="9632950"/>
            <a:ext cx="33527999" cy="21710649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2570162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11715750" y="38185725"/>
            <a:ext cx="10858500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24572913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2570162" y="3724275"/>
            <a:ext cx="29149675" cy="6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 rot="5400000">
            <a:off x="4571206" y="10103643"/>
            <a:ext cx="25147588" cy="29149675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2570162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11715750" y="38185725"/>
            <a:ext cx="10858500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24572913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6721475" y="29337000"/>
            <a:ext cx="20573999" cy="3463925"/>
          </a:xfrm>
          <a:prstGeom prst="rect">
            <a:avLst/>
          </a:prstGeom>
          <a:noFill/>
          <a:ln>
            <a:noFill/>
          </a:ln>
        </p:spPr>
        <p:txBody>
          <a:bodyPr anchorCtr="0" anchor="b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/>
          <p:nvPr>
            <p:ph idx="2" type="pic"/>
          </p:nvPr>
        </p:nvSpPr>
        <p:spPr>
          <a:xfrm>
            <a:off x="6721475" y="3744913"/>
            <a:ext cx="20573999" cy="25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6721475" y="32800925"/>
            <a:ext cx="20573999" cy="4918075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2570162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11715750" y="38185725"/>
            <a:ext cx="10858500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24572913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714500" y="1668463"/>
            <a:ext cx="11280775" cy="7100887"/>
          </a:xfrm>
          <a:prstGeom prst="rect">
            <a:avLst/>
          </a:prstGeom>
          <a:noFill/>
          <a:ln>
            <a:noFill/>
          </a:ln>
        </p:spPr>
        <p:txBody>
          <a:bodyPr anchorCtr="0" anchor="b" bIns="267600" lIns="535200" spcFirstLastPara="1" rIns="535200" wrap="square" tIns="267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406438" y="1668463"/>
            <a:ext cx="19169063" cy="35769550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1714500" y="8769350"/>
            <a:ext cx="11280775" cy="28668663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2570162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11715750" y="38185725"/>
            <a:ext cx="10858500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24572913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idx="10" type="dt"/>
          </p:nvPr>
        </p:nvSpPr>
        <p:spPr>
          <a:xfrm>
            <a:off x="2570162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11715750" y="38185725"/>
            <a:ext cx="10858500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24572913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2570162" y="3724275"/>
            <a:ext cx="29149675" cy="6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0" type="dt"/>
          </p:nvPr>
        </p:nvSpPr>
        <p:spPr>
          <a:xfrm>
            <a:off x="2570162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11715750" y="38185725"/>
            <a:ext cx="10858500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24572913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1714500" y="1677988"/>
            <a:ext cx="30860999" cy="6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1714500" y="9380538"/>
            <a:ext cx="15151101" cy="3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267600" lIns="535200" spcFirstLastPara="1" rIns="535200" wrap="square" tIns="2676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1714500" y="13290550"/>
            <a:ext cx="15151101" cy="24147463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4" name="Google Shape;64;p11"/>
          <p:cNvSpPr txBox="1"/>
          <p:nvPr>
            <p:ph idx="3" type="body"/>
          </p:nvPr>
        </p:nvSpPr>
        <p:spPr>
          <a:xfrm>
            <a:off x="17419638" y="9380538"/>
            <a:ext cx="15155861" cy="3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267600" lIns="535200" spcFirstLastPara="1" rIns="535200" wrap="square" tIns="2676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11"/>
          <p:cNvSpPr txBox="1"/>
          <p:nvPr>
            <p:ph idx="4" type="body"/>
          </p:nvPr>
        </p:nvSpPr>
        <p:spPr>
          <a:xfrm>
            <a:off x="17419638" y="13290550"/>
            <a:ext cx="15155861" cy="24147463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2570162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11715750" y="38185725"/>
            <a:ext cx="10858500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24572913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2570162" y="3724275"/>
            <a:ext cx="29149675" cy="6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2570163" y="12104688"/>
            <a:ext cx="14498637" cy="25147588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2" name="Google Shape;72;p12"/>
          <p:cNvSpPr txBox="1"/>
          <p:nvPr>
            <p:ph idx="2" type="body"/>
          </p:nvPr>
        </p:nvSpPr>
        <p:spPr>
          <a:xfrm>
            <a:off x="17221200" y="12104688"/>
            <a:ext cx="14498639" cy="25147588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2570162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11715750" y="38185725"/>
            <a:ext cx="10858500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24572913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2570162" y="3724275"/>
            <a:ext cx="29149675" cy="6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2570162" y="12104687"/>
            <a:ext cx="29149675" cy="25147588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1422400" lvl="0" marL="457200" marR="0" rtl="0" algn="l">
              <a:spcBef>
                <a:spcPts val="3760"/>
              </a:spcBef>
              <a:spcAft>
                <a:spcPts val="0"/>
              </a:spcAft>
              <a:buClr>
                <a:schemeClr val="dk1"/>
              </a:buClr>
              <a:buSzPts val="18800"/>
              <a:buFont typeface="Times New Roman"/>
              <a:buChar char="•"/>
              <a:defRPr b="0" i="0" sz="18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263650" lvl="1" marL="914400" marR="0" rtl="0" algn="l">
              <a:spcBef>
                <a:spcPts val="3260"/>
              </a:spcBef>
              <a:spcAft>
                <a:spcPts val="0"/>
              </a:spcAft>
              <a:buClr>
                <a:schemeClr val="dk1"/>
              </a:buClr>
              <a:buSzPts val="16300"/>
              <a:buFont typeface="Times New Roman"/>
              <a:buChar char="–"/>
              <a:defRPr b="0" i="0" sz="16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17600" lvl="2" marL="1371600" marR="0" rtl="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Times New Roman"/>
              <a:buChar char="•"/>
              <a:defRPr b="0" i="0" sz="1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971550" lvl="3" marL="1828800" marR="0" rtl="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Char char="–"/>
              <a:defRPr b="0" i="0" sz="1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971550" lvl="4" marL="2286000" marR="0" rtl="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Char char="»"/>
              <a:defRPr b="0" i="0" sz="1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971550" lvl="5" marL="2743200" marR="0" rtl="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Char char="»"/>
              <a:defRPr b="0" i="0" sz="1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971550" lvl="6" marL="3200400" marR="0" rtl="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Char char="»"/>
              <a:defRPr b="0" i="0" sz="1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971550" lvl="7" marL="3657600" marR="0" rtl="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Char char="»"/>
              <a:defRPr b="0" i="0" sz="1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971550" lvl="8" marL="4114800" marR="0" rtl="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Char char="»"/>
              <a:defRPr b="0" i="0" sz="1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2570162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11715750" y="38185725"/>
            <a:ext cx="10858500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24572913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2570162" y="3724275"/>
            <a:ext cx="29149675" cy="6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600" lIns="535200" spcFirstLastPara="1" rIns="535200" wrap="square" tIns="2676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2570162" y="12104687"/>
            <a:ext cx="29149675" cy="25147588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-1422400" lvl="0" marL="457200" marR="0" rtl="0" algn="l">
              <a:spcBef>
                <a:spcPts val="3760"/>
              </a:spcBef>
              <a:spcAft>
                <a:spcPts val="0"/>
              </a:spcAft>
              <a:buClr>
                <a:schemeClr val="dk1"/>
              </a:buClr>
              <a:buSzPts val="18800"/>
              <a:buFont typeface="Times New Roman"/>
              <a:buChar char="•"/>
              <a:defRPr b="0" i="0" sz="18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263650" lvl="1" marL="914400" marR="0" rtl="0" algn="l">
              <a:spcBef>
                <a:spcPts val="3260"/>
              </a:spcBef>
              <a:spcAft>
                <a:spcPts val="0"/>
              </a:spcAft>
              <a:buClr>
                <a:schemeClr val="dk1"/>
              </a:buClr>
              <a:buSzPts val="16300"/>
              <a:buFont typeface="Times New Roman"/>
              <a:buChar char="–"/>
              <a:defRPr b="0" i="0" sz="16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17600" lvl="2" marL="1371600" marR="0" rtl="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Times New Roman"/>
              <a:buChar char="•"/>
              <a:defRPr b="0" i="0" sz="1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971550" lvl="3" marL="1828800" marR="0" rtl="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Char char="–"/>
              <a:defRPr b="0" i="0" sz="1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971550" lvl="4" marL="2286000" marR="0" rtl="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Char char="»"/>
              <a:defRPr b="0" i="0" sz="1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971550" lvl="5" marL="2743200" marR="0" rtl="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Char char="»"/>
              <a:defRPr b="0" i="0" sz="1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971550" lvl="6" marL="3200400" marR="0" rtl="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Char char="»"/>
              <a:defRPr b="0" i="0" sz="1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971550" lvl="7" marL="3657600" marR="0" rtl="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Char char="»"/>
              <a:defRPr b="0" i="0" sz="1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971550" lvl="8" marL="4114800" marR="0" rtl="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Times New Roman"/>
              <a:buChar char="»"/>
              <a:defRPr b="0" i="0" sz="1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2570162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11715750" y="38185725"/>
            <a:ext cx="10858500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24572913" y="38185725"/>
            <a:ext cx="7146925" cy="2795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600" lIns="535200" spcFirstLastPara="1" rIns="535200" wrap="square" tIns="267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Times New Roman"/>
              <a:buNone/>
              <a:defRPr b="0" i="0" sz="8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9.jp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who.int/hac/techguidance/ems/vegetation_fires/en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5" Type="http://schemas.openxmlformats.org/officeDocument/2006/relationships/image" Target="../media/image8.png"/><Relationship Id="rId14" Type="http://schemas.openxmlformats.org/officeDocument/2006/relationships/image" Target="../media/image7.png"/><Relationship Id="rId16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0" y="-25400"/>
            <a:ext cx="34290001" cy="5262562"/>
          </a:xfrm>
          <a:prstGeom prst="rect">
            <a:avLst/>
          </a:prstGeom>
          <a:gradFill>
            <a:gsLst>
              <a:gs pos="0">
                <a:srgbClr val="767676"/>
              </a:gs>
              <a:gs pos="50000">
                <a:srgbClr val="ABABAB"/>
              </a:gs>
              <a:gs pos="100000">
                <a:srgbClr val="CCCCCC"/>
              </a:gs>
            </a:gsLst>
            <a:lin ang="5400000" scaled="0"/>
          </a:gradFill>
          <a:ln>
            <a:noFill/>
          </a:ln>
        </p:spPr>
        <p:txBody>
          <a:bodyPr anchorCtr="0" anchor="ctr" bIns="51075" lIns="102175" spcFirstLastPara="1" rIns="102175" wrap="square" tIns="51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900112" y="8809037"/>
            <a:ext cx="10629900" cy="84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075" lIns="102175" spcFirstLastPara="1" rIns="102175" wrap="square" tIns="51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0" i="0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Os efeitos das mudanças climáticas continuam a ser sentidos e vistos diariamente em várias partes do mundo. Não podemos afirmar com toda certeza que estes efeitos e eventos não ocorriam anos atrás, mas é inegável que com o passar dos anos se tornaram mais frequentes. Um destes eventos é o grande aumento na incidência de incêndios florestais, sendo eles acidentais, causados principalmente pela seca de determinadas regiões, tornando-as mais suscetíveis a propagação do fogo [1] ou predatórios que são causados pela atividade humana, muitas vezes ligada a agricultura.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0" i="0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Estes incêndios podem resultar em perdas de vidas, materiais e até propriedades. Dessa forma, detectar rapidamente estes focos de incêndio pode prevenir a maioria destes acidentes ou minimizar as perdas. Sendo assim, um método que auxilie na detecção rápida e eficaz destes focos é extremamente importante.   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22936200" y="9067800"/>
            <a:ext cx="34290001" cy="62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3425" lIns="86850" spcFirstLastPara="1" rIns="86850" wrap="square" tIns="43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 b="0" i="0" sz="11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066800" y="4968875"/>
            <a:ext cx="31829375" cy="199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3425" lIns="86850" spcFirstLastPara="1" rIns="86850" wrap="square" tIns="43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t/>
            </a:r>
            <a:endParaRPr b="1" i="0" sz="4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</a:pPr>
            <a:r>
              <a:rPr b="1" i="0" lang="en-US" sz="4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Marcus Branch</a:t>
            </a:r>
            <a:r>
              <a:rPr b="1" baseline="30000" i="0" lang="en-US" sz="4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i="0" lang="en-US" sz="4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Victor Oliveira²</a:t>
            </a:r>
            <a:r>
              <a:rPr b="0" i="0" lang="en-US" sz="4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</a:pPr>
            <a:r>
              <a:rPr b="1" i="0" lang="en-US" sz="4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e-mails: </a:t>
            </a:r>
            <a:r>
              <a:rPr b="0" i="0" lang="en-US" sz="4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engmarcusbranch@gmail.com; </a:t>
            </a:r>
            <a:r>
              <a:rPr b="0" i="0" lang="en-US" sz="40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victoroliveira.eng@hotmail.com</a:t>
            </a:r>
            <a:r>
              <a:rPr b="1" i="0" lang="en-US" sz="4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900112" y="7350125"/>
            <a:ext cx="10663237" cy="1366837"/>
          </a:xfrm>
          <a:prstGeom prst="rect">
            <a:avLst/>
          </a:prstGeom>
          <a:gradFill>
            <a:gsLst>
              <a:gs pos="0">
                <a:srgbClr val="767676"/>
              </a:gs>
              <a:gs pos="50000">
                <a:srgbClr val="ABABAB"/>
              </a:gs>
              <a:gs pos="100000">
                <a:srgbClr val="CCCCCC"/>
              </a:gs>
            </a:gsLst>
            <a:lin ang="5400000" scaled="0"/>
          </a:gradFill>
          <a:ln>
            <a:noFill/>
          </a:ln>
        </p:spPr>
        <p:txBody>
          <a:bodyPr anchorCtr="0" anchor="ctr" bIns="51075" lIns="102175" spcFirstLastPara="1" rIns="102175" wrap="square" tIns="51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</a:pPr>
            <a:r>
              <a:rPr b="0" i="0" lang="en-US" sz="4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INTRODUÇÃO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12190412" y="24230013"/>
            <a:ext cx="102997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3425" lIns="86850" spcFirstLastPara="1" rIns="86850" wrap="square" tIns="43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ahoma"/>
              <a:buNone/>
            </a:pPr>
            <a:r>
              <a:rPr b="1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4013200" y="-60325"/>
            <a:ext cx="26177874" cy="797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950" lIns="91900" spcFirstLastPara="1" rIns="91900" wrap="square" tIns="45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Tahoma"/>
              <a:buNone/>
            </a:pPr>
            <a:r>
              <a:t/>
            </a:r>
            <a:endParaRPr b="1" i="0" sz="7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i="0" lang="en-US" sz="44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Programa de Pós-Graduação em Ciência da Computação – PPGCC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i="0" lang="en-US" sz="44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INE410121 – Visão Computacional</a:t>
            </a:r>
            <a:endParaRPr b="0" i="0" sz="44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</a:pPr>
            <a:r>
              <a:rPr b="1" i="0" lang="en-US" sz="8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Segmentação Semântica de Focos de Incêndios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Tahoma"/>
              <a:buNone/>
            </a:pPr>
            <a:r>
              <a:t/>
            </a:r>
            <a:endParaRPr b="1" i="0" sz="76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6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6641763" y="20178713"/>
            <a:ext cx="34290001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2176125" y="12901612"/>
            <a:ext cx="28225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75" lIns="96750" spcFirstLastPara="1" rIns="96750" wrap="square" tIns="48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3034625" y="34978975"/>
            <a:ext cx="10629900" cy="671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8375" lIns="96750" spcFirstLastPara="1" rIns="96750" wrap="square" tIns="483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[1] WORLD HEALTH ORGANIZATION. VEGETATION FIRES – Technical Hazard Sheet – Natural disaster profiles. Disponível em: &lt;</a:t>
            </a: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www.who.int/hac/techguidance/ems/vegetation_fires/en</a:t>
            </a:r>
            <a:r>
              <a:rPr b="0"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/&gt;. Acesso em: 17 de março de 2021.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[2] Chino, D. Y. T.; Avalhais, L. P. S.; Rodrigues, J. F.; Traina, A. J. M. BoWFire: Detection of Fire in Still Images by Integrating Pixel Color and Texture Analysis. </a:t>
            </a:r>
            <a:r>
              <a:rPr b="0" i="1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2015 28th SIBGRAPI Conference on Graphics, Patterns and Images</a:t>
            </a:r>
            <a:r>
              <a:rPr b="0"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2015.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[3] Cazzolato</a:t>
            </a:r>
            <a:r>
              <a:rPr b="0"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M. T.; Avalhais, L. P. S.; Chino, D. Y. T.; Ramos, J. S.; Souza, J. A.; Rodrigues, J. F.; Traina, A. J. M. FiSmo: A Compilation of Datasets from Emergency Situations for Fire and Smoke Analysis. </a:t>
            </a:r>
            <a:r>
              <a:rPr b="0" i="1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SBBD Databases</a:t>
            </a:r>
            <a:r>
              <a:rPr b="0"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2017.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[4] </a:t>
            </a:r>
            <a:r>
              <a:rPr b="0" i="0" lang="en-US" sz="20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Ronneberger, O.; Fischer, P.; Brox, T. U-net: Convolutional networks for biomedical image segmentation</a:t>
            </a:r>
            <a:r>
              <a:rPr b="0" i="1" lang="en-US" sz="20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In: SPRINGER. International Conference on Medical image computing and computer-assisted intervention</a:t>
            </a:r>
            <a:r>
              <a:rPr b="0" i="0" lang="en-US" sz="20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p. 234–241, 2015.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[5] Chollet, F. Keras. https://github.com/fchollet/keras, 2015.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b="0" i="0" lang="en-US" sz="20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[6] Abadi, M.; Barham, P.; Chen, J.; Chen, Z.; Davis, A.; Dean, J.; Devin, M.; Ghemawat, S.; Irving, G.; Isard, M.; Kudlur, M.; Levenberg, J.; Monga, R.; Moore, S.; Murray, D. G.; Steiner, B.; Tucker, P.; Vasudevan, V.; Warden, P.; Wicke, M.; Yu, Y.; Zheng, X. Tensorflow: A system for large-scale machine learning. </a:t>
            </a:r>
            <a:r>
              <a:rPr b="0" i="1" lang="en-US" sz="20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Proceeding of {USENIX} Symposium on Operating Systems Design and Implementation ({OSDI})</a:t>
            </a:r>
            <a:r>
              <a:rPr b="0" i="0" lang="en-US" sz="20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p. 265–283, 2016. </a:t>
            </a:r>
            <a:endParaRPr/>
          </a:p>
        </p:txBody>
      </p:sp>
      <p:sp>
        <p:nvSpPr>
          <p:cNvPr descr="data:image/jpeg;base64,/9j/4AAQSkZJRgABAQAAAQABAAD/2wCEAAkGBxQSEhQUEhQUFRUXGBgVFxcXFxUXFxgYGBcYFxQXFBcYHCggGBolHBQUITEhJSkrLi4uFx8zODMsNygtLisBCgoKDg0OGhAQFywcHBwsLCwsLCwsLCwsLCwsLCwsLCwsLCwsLCwsLCwsLCwsLCwsLCwsLCwsLCwsNyw3LDcrK//AABEIAMABBgMBIgACEQEDEQH/xAAcAAABBQEBAQAAAAAAAAAAAAAGAgMEBQcAAQj/xABAEAABAgMEBAoIBQQDAQAAAAABAhEAAyEEBRIxBkFRkSIyU2FxcoGxstETFiMzUnOhwQc0QpLhFCRi8BVDgvH/xAAYAQEBAQEBAAAAAAAAAAAAAAABAAIDBP/EACARAQEAAgIDAQEBAQAAAAAAAAABAhEhMQMSQVFhIhP/2gAMAwEAAhEDEQA/ANe0gvhNkliYpKlgqCGSz1BL16sUSdPZZ/6Zm9HnEj8Qx/bI+anwrgAlpiI7GnEvkpm9HnHvrtL5KZvT5wDpO+PCsDMgdLRbi0OfXaXyUzenzj312l8lM3p84BjakDNSR0qSPvEdN5Sj/wBiOxQMW4tNB9dZfJTN6fOPRppL5KZvT5wAf8lJ5RO+O/5SRy0v9wg2tNAOmcvkl70+cd65y+Smb0+cAgt0s/rQf/Q/0Q8iaDkUntB7oNnQ19c5fJTN6fOO9c5fJL3p84DSmOVDsaGXrnL5Je9PnHh00l8lM3p84DjCCY0hidN5fJTN6POOk6cS1KSn0MzhKSnNOsgPnzwFkQ7YU+1lfMR4hAGrWqdgQpZD4QS3RFKNKEcmvenzi0vb3M3qK7oA0wwUVDSVHJq3p8471lRyat6fOBkGE44dRbE50mRyat6fOO9ZkcmrenzgZJhvFzwcIVes6OTVvT5x3rMjk1b0+cChmc4hv04GsbxFwhh6yo+BW9PnHesyPgVvT5wHG2J+IbxHC2I+JP7k+cBGPrKj4Fb0+ce+siPgVvT5wIi0JP6k7xC0zQ2YPbDwhX6yI+BW8R3rIj4Fb0+cDAMeY+aICc6So+BW9PnHesqPgVvT5wMOI9EWlsf2eZiSlWWIBW8PHQ3d3upfUT4RHQFQ/iB+WT8xPhXGRaU36bMgBAeYvI/CNZbWY13T/wDLJ+anwrjB/wAQpChOlqORFOzPv+sBVE23zpo9pNWeZ2G4UhMuSVZqVvjxMxgGbeIel2hIjFtL1NibWd5h9FnJ1/WGhaueHUWqM+1a1DgsBj3+gh2XahSJSZ6c6fWMe1Wor12PZ3QkWM6qfSJ5tydX3jjaAfN4ParSOhc5IYLUOgxIReVoTlNX2l++Eqn7GhBng+bRqZVaWEq+7UzBaVdKU/UiJVj0yluBPATXCVocpB211dsD94TSJbDIlIPQTXyiBaFhKEjACCeNTWOKB2R1xtvbNaogvUEEZgguCDkQYk2BPtZfXR4hARoBebTJlmU7e8l5kDILTzDiltpMHtkT7SX10eIRuRlol7+4m9RXdAEDB7fPuJvUV3RmF/2ky7PMWk1CabQTSJGLz0mkylFOLEoZgB67HyEU8zTRZ4kodpJgUsSXBJ38+uJclI2xnKqLZWk1pOQSnoFfrEZd7T1ZrVv+0NCYIWmYIz7HRpc2arNSt8NmSs6zEsThChNTB7U6V6pB2neYSmzmJ5tKXp3x4Zwg3VoxLlrAzP1hxOIDM7zCjP2GEC0PDtaSrLOXqWsdphcy+JklQSha1nWHcDpJiPJmc8VtntDFyoBT69r641jyKM7m0pEz2c5OBX6Vaidh2QUoEZAJ6ilZO2h8vpGl6K3gZ9nQpXGZjztRzujrGWoXd7qX1E+ER0dd3upfUT4RHRkqHT/8snV7RPhXGaX7c4tUrASQpJxJI2szHaP91Rpmn35ZPzE+FcA0sQfTGQW+R6JapZxYkliCB2QyDzK3fzBZphZALUSw4SUntYj7RCs9mCu2M2wqIg6gs9n8x6gnNlfSCWXYwdUPosY2U5ozcodUOy1dYCmYrXblD3pAWIKqf4mCVFhHw12s8SrPJSEkqIGbClWLHcxjNyxhkoORMeoB6G84WVnYrsT/ADBYbKcTkUAdk7h9SITPszJSo4WUHSx56jpi95fiuNCrk54v2mGjOY5q/aYKUpGuG1SEnZug/wCk/F6hr+tSxBcg0IKSIjemlguAX/3bBlabuQEobjFOJTtrJwt2RV2m7k/DG/eDVRNEZzWtCq1dL8xGR7QI1yxn2kvro8QjJ7JL9GtJZmI3PGrXf7yX10eIR1xu2a0S+PcTeorujN7wsonSpks6xTp1RpF8e4m9RXdACIgyJcpcslKklJFCCO+GzOO1uaDfTm7gsIWKFyC2ulHgRRdIfKLQRv6g7frC02vnG+JiboTsEKNzJzYQWQ8q9VuHxDphP9cn4w3bFim607BC/wCiSBkPpGOGuVObejb9DC03kgjjN2GLQWMHJI+kJmWIa0CH/K1VabxR8X0McLanUo/tMTFWRPwDdDfogP0CLhappN5oGtR7Ibm3mhTkoJO1hEgyxsjwDOkM0ENVuJphZOyD38O7wCguUzEcPmLu7QFzsmgi/DxHt1q2Jbef4G+Nxl9AXd7qX1E+ER0eXb7qX1EeER0BUenv5dPzE+FUBUiDbTz8un5ifCuAiVB9PwNaY2cGdKLO6CNeo08UQJMgAReaVp9yedad4SR3GKoCOXkvLWLxKdUItVtTKAUaklhUdufM8PJTAzexCp1SCHZJBcOKZ6gM/OOOM9q6dRJtF8qUtJCuC/EQSF4grglRZgGJ4pOQ7YFpssouslRmPiwlSSEqWoHLC5LuCDV3MXt26NmYAqZwMNAnNRZ3xE5O+XNzCLWxWOzSZg4QdIWyMypSk4cJ3u0d5ZOILjbzQfZbIpRCgcCATQVUlgWoSz1ZubVnDt222aAUy0LWlDqVxlYBwgQUj/IA4hWm4ksNiWgnAtKphSlASFhDJSxAJNAWAADbXZ6ITYZ6FITKJ9HNPtFSUqWkGoDqlgAlLAEOKu9C8NkrPRuXOCw6C4LHCpsQfUQOzfHKBEN2qxmy2hYTiwcFJKw5Uk1KmcCqkllZajE1SQWKWwnLU/OdhjjljpuXZElXbm8eTa5VaHJcqmY2t0wmSGUdkWgr7VLqGjRrr48vrp8QgFnyajpHfB1dg9ogbFo8Qjv43PJot8e4m9RXdAGgQeXv7ib1Fd0AqY2yrtJpAMgnYpJ3lvvAgIOb4TikTB/i+4g/aAV6w1PQWj2fNSgYlkAbTHjwI6Q3j6ReFJ4CfqdcY7ah68dI1qJTLZKdus9sU5tKy7qNc6xIsF3LmvhyGZOQ/mLdGjqWHCrr8ozcscWpjlVCmcQ2EkMXz1tnFhZr6mDjcINrz3wq8rlVKALBumKuHcqssEdjvVMyh4J1bDVhE1aaQIIMEt22vGgPxhQ/YxnKaR0Su2GZtIklXnEO0qq0OIqJOUXHTBjoJLYqO3zgLUajpg+0HRwFHZ5x0vDEbZdvupfUT4RHR12+5ldRHhEdElJp5+XT8xPhXARKVBtp7+WT8xPhVAPIrGL21JwhaTIeWg7F96T5RREQQ6Re4/8AST3wPkRy8tawhFsdMlSks7Zksw5oqdHrCkzEuxADnsdxz5P5a7m8EFUlYQWVgLF2Ys0BNgvFUtQxghnBHaxz2EMRrc88Xi6rdurK0C1WwKQsSlcIdjOWLHWK5xBsF2EgFeIHYAN5Jd464rKJaTMmlgp3qAGOTnWaDfD1kv5ACgtQYBqHdnBL8jp3zUqdITgwoEv0juQupWkCuEmiVPXs2PBTYAgy0hGEpYB0thLcEs1NX0jO7ZNCiVTBwUmtCXYjEkgVBq0El0Xqv0Sggo9FJCSV1UAlgTLCUuTrD0IbItXrJw5ZXk9plYPSycWMASuGsHWhjXEKpapbWAeaKC45CvRqDhWFTBQL8E1wnWCNhY80F98Tppsy1SRwyh0ihzGQIzNT0tArdMrDMUlQKSwOHIZF6Vfmc6ozn0p2kJG3Uaw2Axc83+88OSwcueOmS2jPwPDLJWl2DqGWWYyaC+7B7RB/zR4hAvY3K5QcsK/R8oKrt48vrp8Qjr42cmg3v7ib1Fd0AqIOr39xN6iu6AMRqswq1peWsbUq7jGdPwo0kCh6D3RmxHCPTFU9tM4JQtRyAJgKscgzZgGTmu+sF15SiqUsDWk5a+aBS6ZxRMChmAW84PjU7HCbIEIZIoA7ZPTXFALWVr4pI1qJINNgyH1iTcVuUtagp2UGBLuSz1eHEy8JKdlI8t/zbvmvR309QMQKVVBFYELZJKFEGDWUOyKDSIAKFK7YvFlzpZ47iiSdUXNyTWOGlftFOoViyuNLzA2de3oj1OGl8oRFtQrE6almiFaoozVavMRpehElpBPxHujOEIcxq+i0tpEumbmN1mNRu33UvqI8Ijo9u/3UvqJ8IjoEodPz/bJ+anwrgFkKYweaej+3T81PhVANJTWMZTludI+kAeTSpxJ+7wPLq3ZF7pCHk0+JL/V4oSsOKf7WvT5Rx8nbePR9C2EA9+2RSJxzwqUSCxoKEroS7OMtmUGaEkuYrr7VLCAJ7jE5lhPHJFMQocIfWYxhlrI2biPYL29LZ1pmJHFCeC+pLBVXLlQenZDl2XZKnTEoWoISSQAXctUBSwCKNqYUq1IFbFaig0qKFQ53HCbawOcT/wCvUTwSwbJwzVzbaatHo9ddCZfotvG6l4zJROmKlrUFh0FYUXZJUBU63w7asxIVdd42axSZ4VMMwe+CAlSQlfBwSiakroKksMAoMyHzL0m4SMa2rxdRUVOxAo4UR0a4dkIl+iSFJqFPhYEE7DwWYAmgzIB1GNRi3kZ2i2L/AOOMtWJc4tjEoswVwiXSRhl1SCwFCQ2uKrR0CSoJOBLoQpKQ5whalYHJqCClQPOptkMXXaVy0zFCoICTVNAsKSQEnUzFTagCaZw50tUq0nEAs1di6VEcKUoF+LiKTStDmQYLNzSl1ROZjFXOXD9MPqnYqV54o5d7jCApWIk6mACa1zKncGhApk9QLawLxodJJFCGoTztrFRHGTKdt3V6TLEAFgnaW/bBNYOPL66e8QN2EPMTqrXbkc37IJLt40rnWk71PHfDpzyaBfHuJvUV3Rn7xoF8e4m9RXdAEERVRIQpxGbzRU9MaMaDsjOFq4R6YSUMoFplnEqeUkcFRcdBgqlmIF6yEqQ6iEtUK2GM0wx6TCxFGyMNptrkk7XeK6RaSrZ2xKQVfC3PHC4frtMk82mjwO3tOKlmLJSwlJJ7OmKYl3Osxrx465GdMM5i80WkvN6odtr0+8VSUAViTddsMmYFjoPQc469sdCm1jPmivtSYmS7WicCUHbQ0O6IsxGIEiGMVDsqa9savo4Xko6Iy6wp4RjUdF5bSkDtPZG/rM6aZYPdS+onwiOjrD7tHVT3COgCi09H9un5ifCuAiUIONOvy6fmJ8KoCZQjNaiBpKkCUDlwx2liK7vpA9KDmLzSsumUP8idwb7wNW61CUnU5oH313Ry8k3Wsam2iamWha/0pBLmjtl9oAp1qVNBWt1LFCrYFcUM7J1sAKtnC7VOmTVPMILh0/CkNmzPnraseWxctM0plrV6MFITwClRYO+H9NcZqaOM6xrDx+qyy2hTEUDJZxzijlsO0564cQWAOwRKMmWRi4ZBJyzScwzk0Ool6l4mmzJKRWhwqSc3cHE42jg0O3sjdEiuQ5dyK1cjpyiemWQk1cCrZqNWdqZvQlsjXa2qUBQBzzB8jXLUwibZrOClIDYqnVTIKcnMilBsfVAU2Xd4QiXNAxklimvBdmZTUo5oWLEEiIs+WkqKVqKapzCSEgJw4ioCoYDV2PF5Js602d2NeES4wEalUDKqFZEZagTAtbpXtQl2BZ+OAuuFq1GbFss4ZVYStkrYFzkTwVIfalQBoc8QGw1ET7JeigQkMmZixBYKgVBqS1JdiCS/MxiFJsxZykgMUvxizqfD0NlXsYE21isS1y1JUgHCQoKTiSocE4Ug14JURnTg5whf6O3gJywaBQQpRAyYBqc38waWLjyuZSO8RnmhFmKbTMBSA0k0DgHEsNTL9J36o0KUrhS2+NHiEUmoLWg3v7ib1Fd0AaEwe3t7mb1Fd0AqYRCpiXSeg90ZsrjHpjSLQWlqP+J7ozSbNCcS1FkgOTBWjk+0JlpKlFgP9pAfed5qnK2IB4KfudphF73oZ6tiBxU/c88QkGLQ2koBiYm1KA1dMV6Z1YtZMhKw6Cx1jyjGUdcbwgzVlWZeFSJYzMTk2EvnEhFhAqaxm5SNSK70BPREdYaLxaA3NFBaZrqLZPSHC7Zz4eS1EFwT2RPk3osZsdvPFac4cBeOrmI7FNBLpP8AEavo8jDKS+pKfrU/aMRuoqM1CU/qWhPS6gPvG9WZAD9jbhCKNrAfZS+onuEdHlg91L6ifCI9gZUenX5dPzE+FUBMqDbTv8un5ifCqAiXEVRpWuskc7nbVm7KHdAFpLafSzMBT7OUpyeE6jhqhJyYgHNvpBrpaoApLFwHKhmBqfmFTAJZcClrSUqAFV1SAwyA11ITU6gmgjOudlNuCQmbLWual5ipjIBJSKAOTsSMRDVdmMNz7EJhSrCMH6ioseEtWoNTi0GTc5iykjh4ARLwYgzYwVLIKiEu6qk1FGIOWVXaVEoBAUgOo4WIJzwoIZnzxKOZSW2Qo3PsISgJSDUgEVrm+rgsFEVDGkO3LOxS2UgrQ9SQtkqOIg4xUGhprrnE8SAA5SrWTQ4nTwgGc0ajOM+kBF28GUocYkrIIDJx4ipyGZSSHpqI1PSphoiXhdIFFEknUC6cClDVuz5oaQfRqDr4NMLh6KBZgQdStRLdlHCUnClNAQX4DUCWUpxmXFGer9suTZOG2FIwktgSwYAJGJjliKlO+b7YzpuVJmIWUgISiWlQUlS1Eli5c4f09GrZUOzd1mlS1svEClaXScKlkimKgqXIU2TEHOsWiJBDJThASFlRSSHDZAfqrscOnaWDarPKTPlJ94EqRKUf1KdJCqvmSU9LaodDZ4JQUlsOJKwMRSQlwVILMXUtLKSSONroBFdJvwybEuXLViWSMYxKVgCjhdC2GboFXPCh2Xdqpq5i5ZWkhcxWaiCFKwurUODgNamo54Zva7FptBRLGFKkJOMk5JAUtlOTXApyR9RCE3RCUDNtOE1wy0mpo6iVBv0nMQdWfjy25RHiEBWiEkpn2h0FAZCWpmlINWo5cHtg1sp9pL66PEIZ0zWg3v7ib1Fd0AyTBze/uJvUV3QDJhENXlNCZKzzH60jGdKLZxZQ1cJXT+kHv3RsF/LCbPNUcgl90YJPnFais5qLwE1C3j00hIES09hyTOKSCDDYD59Mea4EuJd8fEN0KXe6dQJ6Yp2j2XWM+kb9r0mWq8VzKUA5oioFYUZesZQlOcajP3ktIj2OOcetCtLvQ+z4rZZ9gWDuBP2jabLMdL5OS3QKCMi/D8H+tlcwWfow742FApDDRpd/upfUT4RHR13+6l9RPhEdA5qPTs/26fmJ8KoCJRg308/Lp+YnwqgFlmsBgO0/tgCwku3AJOIimYYCrhndjk1HiisU5HCWDiVixlLFlHErEo4WABLKCebmEWOmaUm0rUtJPEQHqkEh35i1HJDMdtamyYMKGfCnEp3egVwSaNqDU2nXEVpJIWFLKmJWQCqrhmBGZozPXis0RrTbClaZaFcAYcIo6nANEYRhLrJD0pzBu/qVqSpKCONnUbHJLZALbLXzERWzrQpRxsQQoKcJPGFWAerZb8tc1YILuwmYsjhJKlKSWAIJAFMRZJADu2sFxSJXpUy3Qpk8QJwglZZJCmpQFmBJyAZ4p7rQtC0nBm6UJZGKuIgEKzYAmlGGyHxJYl2WTXJk62xLINQAmhIZiIkcs5BnrPCThAw8RZowU4JY0xAEOS56TNuqztMVV0ihJUrVhJYEqKuCkM7jhUeoA1d1o9HN4SUlKgSXdmILsDrLBhmabYt5VtPCcjhCYwQ5ZDJIqczxjr1FngPxb2zCRLd0lJclLsSsVYhnThc5vzAgCGLGETZs1nWUhOIgDYXmJpwg4SdeYzNIjon4yhkrSo4QSVJ4XBL51y15x13WgkWxlAJEvHi4PASNQQmv6iQBnXWzIN2O8h6QITj9qtC1sSSkOkoQACBRgc3qRBXe1jmYQuXmmVMAwhmKkqJzUyeNtcNrgAuySiSlC1h1jhBJwskIyUQMzUHPVqaD6+7X/b4kLDGVhKQzLEwMwJ4ocv2c8CRtDVmZJM1QYrVtcMlKUBtlEDtc64KrEfaS+ujxCKHRVGGyyQ2aSodpcV10i1QD6aSztjTkdeNIrtoTGr0z9aVe/uJvUV3QCAQd3v7ib1Fd0AjxCKH8QLRhu+d/lhR+5QB+jxjCDURr34kpewLbUpB7AsecZBriMKVHNHAQo1iaJBpHgyj1o4hhEI9UGEeoFIQuFqoGga47KKuCISjOPVZR4kVeJUtRh1MMGJEqoiUG34aWQKmTFluCABXKr1HZGoSoCPwxswEhataltuH8wbFWEPXo59QjXwXsaWEezl9RPcI6OsBeVL6ie4R0DmodPvyyfmJ8K4A5Rg70/wDyyfmp8K4AkBozWoAdMvzk07ES1VcDDRwlhUuIoFqDkAAh1ZitS5S78IcJVRs5yYIPxClrFpllIdK5dKFnBOIFhTjatsC6MScRDkhnZ2ANM9fCfpLwtRYWe2AKIYEkBA2MAMyHfiuAPiNC8S0SkngZpBbOj1fIZjUMtozido7oPMtCTNXMKOFlVyHImAlqK6KVziznaCTRaJRC0zJeJOMqfgpSxIKHY4gAOzngN7QrFhVMQTNUCoqlglICQteFEti4Sch+4wQ2fRNSgFTFJBPGSzhn4IbUMIqnJzrYRYWXRGzy5kuYlKsUtSlpBWVDEpnLKfLCGZsok39ekyQECXIXPKswksEhwHJY7fpFsaCci5sa0+kDhUyd6NyXLYBic4aHhNTMjmi0ufR1aZikkOhqlsILYhQsXU+FwdQfmi4sF4LnOZtmXJUiicRlrcKzwlJ/x2fxbJLCmuo7dvPEvgZvi4UrnSfZ+y9IETGYJKcL1S9QTQs2tw1Yno0WswCgmWEhaQggPQB+LmxOIvtYbIt1TKtvj0ppWIKO2aLSCkYcSSlCkDCdSs359kUd+WNgcDpAwyEghirAQrGWDElS2BpBfaklMtQlhjhOEUIdqMKCBTSe1qlWVK5tCCl04g1V1J2pCRRujXEZfq9u6WEIShOSEpTnsAA+jb4lSJnt5IamNG/EIrrtIwnCQRkCCS4YMa8zfSJtgVitEnZjQ37hDl0J202+PcTeorugBEH18e4m9RXdAEjXCwpNNkYrBP5khX7VA/aMXVnG/W2zibLmSzktKknZUNGKiylClS1hlJJChzihia2rMUcFRdC70kZQ2bsTzwbi3VUDHLOUWC7q2KPbCP8AilDIgwbhm0F4WYkG7ZmwQk2JetJ7IdwmjWPEZwsyCNRj1KDz7ojuPCl4WiHEjak7oUmWDkewwrj9ap+HMsf0g65P/wBgvnAFNebfA5oVKKbLLCgxANGrmT/MXtoOW2LLpmdja7R7KX1E+ER0KsA9lL6ifCI6JhQ6ffl0fNT4VwAwefiD+WR81PhXGfhdYKYpNN7EtclM2U+KU5IAclCuMwzowygduGxqUymQCUpmOP1HEpyouAkMQKD9R2tGiIXFHarjUmaqZJ9GUKSpKpSnA4QqQagAvUNERJc6wEYUgpCThyNSyXNanY+tonRVXTbXPo1JUiYlOIhVQUuRiSsUIcGmYpEudeCE8ZQDgkDWQKkiApgTHol69j/79Ih/8kgB8X8/6xjlXzKAdSgAaOVJAftMUXKYqWDqrHgENy7xklmmIrky0116jElxtH+9Ea1Bs0Uw2hSnANWFTk5pkNhqc6RJJAzIHTSEqIHRDoGZggI05nS0lXpEuMMsh04grhLJSA9OIkdr1aDYzSdVP9aIdtsSJoZYqHwqFFJJSUkoVqLKNYCptGZ5XZpSi7lLEkYSSklLkdCYtbuT/cy6/wDYgtur9YYsdmTKQiUkkiWnCCczlU9rw5YR/eSgNZST2KDV3xWbU4alfPuJvUV3QAJU0H99fl5vUV3GM9JhjJ5BgV0z0ZM720ge1/Wn4gNfTl0wTJhzFEWKi1FBKVgpIzBBB3GH02pJ1iNatt3yZwPppSVc5AO45wPWn8PrMovLUuXzBlD6wesqBPpBzGHEzBsgkm/h2f0TweskjuMRF6B2kDgrQr/0R3iMXx7My0qkTBDoIhyZoxbUf9RV0FJ+8Q59itMvjyZg/wDJ+2UYvivxv3P+iB2Rwkp2RBFqIooEcxcH6w6m2xi+POH2lR7VxyMgA5P8QwsxItCcRxJZ9Y1RHwmpIaO2Lnk0f8OrapcpaVOQkgJJ56tBXNVwgNdPqYoPw/u/BZgrWslXQ1AIIQfapTqJHTR41eTjwO7IOAjqp7hHse2fip6B3R0LAa/ET8sn5qfCuM6SqNV0qudVqkiWhSUkLCnUCQwCg1OmBZGgE4f90v8AaqAwNJVCws6oJfUOdy0v9qo99RJvLS9yoNHYd9O2pugmPFTAcw/TXc8EvqNN5WXuVHeos3lZe5UPICc2ySVcaVLV0pBy6YRLu2QmokSukS0D7QX+os3lZe5UeDQSbysvcqHdIOVdNmLvIlF2zQk5O2fSY9N2SCAPRS2GQwpYdFKQYnQSbysvcqPPUSbysvcqIbCBuqSW9mmmsUMRJmjdnJBwmgw8Y7yzVzrzmDsaDTuWl/tV5x76jzeVlv0KiW2dnRlI91aLRKaqQiatgeqSzZROuq7pknjWmfN66gRm+RfWTr5oN06ETdc2X2JVHvqRN5VG5UW/4df0OSgSSOZ37f5jrp/OSwRmUgdhf790X1p0BmLFZqH1FlU/iHbFoRMlzZa/SS2QdQU7OCRs1RbAsvr8vN6iu4xniso0i3yDMlrQCAVJKQTlUQM+qa+URuMQD6Y9i/8AVNfKI3GPRomvlEbjElC8clUX50UXyiNxjhorM5RG4xJRY4WlcXQ0VmcojcY9Giy+URuMFMql9KY9C4uxouv40bjHHRdfxp3GNIP2ixS5vHQhXSATvivtOi9lW5MpIJzIpubKC8aLL5RO4w4dGl8ol+gxbTMbX+HyC5lTSg7FBw3TnC7u0DSlQM5eNI/SkYXbJ3ekaajRxetadxjho6v407jFtaVFmlABhqb7wwkAzXOaQ/1/+Req0fm/pmoD6ikntGwxyNG1YgorTTOhrAV/Yg0tA/xT3COhcpLADYAI6Jl//9k=" id="109" name="Google Shape;109;p1"/>
          <p:cNvSpPr txBox="1"/>
          <p:nvPr/>
        </p:nvSpPr>
        <p:spPr>
          <a:xfrm>
            <a:off x="17111663" y="-1746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83213" y="76200"/>
            <a:ext cx="3359150" cy="277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225" y="-25400"/>
            <a:ext cx="4086225" cy="49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848300" y="2449512"/>
            <a:ext cx="3230562" cy="323056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23096538" y="7340600"/>
            <a:ext cx="10793412" cy="1374775"/>
          </a:xfrm>
          <a:prstGeom prst="rect">
            <a:avLst/>
          </a:prstGeom>
          <a:gradFill>
            <a:gsLst>
              <a:gs pos="0">
                <a:srgbClr val="767676"/>
              </a:gs>
              <a:gs pos="50000">
                <a:srgbClr val="ABABAB"/>
              </a:gs>
              <a:gs pos="100000">
                <a:srgbClr val="CCCCCC"/>
              </a:gs>
            </a:gsLst>
            <a:lin ang="5400000" scaled="0"/>
          </a:gradFill>
          <a:ln>
            <a:noFill/>
          </a:ln>
        </p:spPr>
        <p:txBody>
          <a:bodyPr anchorCtr="0" anchor="ctr" bIns="51075" lIns="102175" spcFirstLastPara="1" rIns="102175" wrap="square" tIns="51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</a:pPr>
            <a:r>
              <a:rPr b="0" i="0" lang="en-US" sz="4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U-NET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771525" y="33856613"/>
            <a:ext cx="10768012" cy="5027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075" lIns="102175" spcFirstLastPara="1" rIns="102175" wrap="square" tIns="51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Roboto"/>
              <a:buNone/>
            </a:pPr>
            <a:r>
              <a:rPr b="0" i="0" lang="en-US" sz="32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0" i="0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a implementação a partir de métodos clássicos de visão computacional foram utilizados os métodos de Distância de Mahalanobis e Máquinas de Vetores de Suporte (SVM).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0" i="0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Na abordagem com rede neural, a rede utilizada foi a U-Net [4], a qual é bastante difundida no estado da arte por ter obtido sucesso em diversas tarefas de segmentação. Para a etapa com redes neurais foi utilizado o framework Keras [5] e o TensorFlow [6] como backend com linguagem de programação Python.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>
            <a:off x="900112" y="17564100"/>
            <a:ext cx="10629900" cy="1374775"/>
          </a:xfrm>
          <a:prstGeom prst="rect">
            <a:avLst/>
          </a:prstGeom>
          <a:gradFill>
            <a:gsLst>
              <a:gs pos="0">
                <a:srgbClr val="767676"/>
              </a:gs>
              <a:gs pos="50000">
                <a:srgbClr val="ABABAB"/>
              </a:gs>
              <a:gs pos="100000">
                <a:srgbClr val="CCCCCC"/>
              </a:gs>
            </a:gsLst>
            <a:lin ang="5400000" scaled="0"/>
          </a:gradFill>
          <a:ln>
            <a:noFill/>
          </a:ln>
        </p:spPr>
        <p:txBody>
          <a:bodyPr anchorCtr="0" anchor="ctr" bIns="51075" lIns="102175" spcFirstLastPara="1" rIns="102175" wrap="square" tIns="51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</a:pPr>
            <a:r>
              <a:rPr b="0" i="0" lang="en-US" sz="4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  <a:endParaRPr/>
          </a:p>
        </p:txBody>
      </p:sp>
      <p:sp>
        <p:nvSpPr>
          <p:cNvPr id="116" name="Google Shape;116;p1"/>
          <p:cNvSpPr txBox="1"/>
          <p:nvPr/>
        </p:nvSpPr>
        <p:spPr>
          <a:xfrm>
            <a:off x="771525" y="19061113"/>
            <a:ext cx="10758487" cy="3549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075" lIns="102175" spcFirstLastPara="1" rIns="102175" wrap="square" tIns="51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0" i="0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Considerando a importância de um método automático eficaz para a segmentação de fogo, o objetivo deste trabalho foi desenvolver um algoritmo para realizar esta tarefa de segmentação utilizando técnicas de visão computacional clássica e também com o auxílio de redes neurais e ao fim, analisar e comparar os resultados obtidos com as duas abordagens.    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723900" y="24328438"/>
            <a:ext cx="10793412" cy="40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1075" lIns="102175" spcFirstLastPara="1" rIns="102175" wrap="square" tIns="51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0" i="0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O conjunto de dados utilizado nesta pesquisa foi o </a:t>
            </a:r>
            <a:r>
              <a:rPr b="0" i="1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BowFire Dataset </a:t>
            </a:r>
            <a:r>
              <a:rPr b="0" i="0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[2]. Este conjunto é um subconjunto de outro conjunto presente no estado da arte chamado </a:t>
            </a:r>
            <a:r>
              <a:rPr b="0" i="1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Flickr-FireSmoke</a:t>
            </a:r>
            <a:r>
              <a:rPr b="0" i="0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[3]. Os dados em [2] consistem em 119 imagens de incêndios em cenários urbanos e suas respectivas máscaras para que sejam utilizadas como </a:t>
            </a:r>
            <a:r>
              <a:rPr b="0" i="1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ground-truth</a:t>
            </a:r>
            <a:r>
              <a:rPr b="0" i="0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As Figuras 1 e 2 apresentam um exemplo de imagem e máscara correspondentes.</a:t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887412" y="22820313"/>
            <a:ext cx="10629900" cy="1374775"/>
          </a:xfrm>
          <a:prstGeom prst="rect">
            <a:avLst/>
          </a:prstGeom>
          <a:gradFill>
            <a:gsLst>
              <a:gs pos="0">
                <a:srgbClr val="767676"/>
              </a:gs>
              <a:gs pos="50000">
                <a:srgbClr val="ABABAB"/>
              </a:gs>
              <a:gs pos="100000">
                <a:srgbClr val="CCCCCC"/>
              </a:gs>
            </a:gsLst>
            <a:lin ang="5400000" scaled="0"/>
          </a:gradFill>
          <a:ln>
            <a:noFill/>
          </a:ln>
        </p:spPr>
        <p:txBody>
          <a:bodyPr anchorCtr="0" anchor="ctr" bIns="51075" lIns="102175" spcFirstLastPara="1" rIns="102175" wrap="square" tIns="51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</a:pPr>
            <a:r>
              <a:rPr b="0" i="0" lang="en-US" sz="4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>
            <a:off x="876300" y="32326263"/>
            <a:ext cx="10629900" cy="1374775"/>
          </a:xfrm>
          <a:prstGeom prst="rect">
            <a:avLst/>
          </a:prstGeom>
          <a:gradFill>
            <a:gsLst>
              <a:gs pos="0">
                <a:srgbClr val="767676"/>
              </a:gs>
              <a:gs pos="50000">
                <a:srgbClr val="ABABAB"/>
              </a:gs>
              <a:gs pos="100000">
                <a:srgbClr val="CCCCCC"/>
              </a:gs>
            </a:gsLst>
            <a:lin ang="5400000" scaled="0"/>
          </a:gradFill>
          <a:ln>
            <a:noFill/>
          </a:ln>
        </p:spPr>
        <p:txBody>
          <a:bodyPr anchorCtr="0" anchor="ctr" bIns="51075" lIns="102175" spcFirstLastPara="1" rIns="102175" wrap="square" tIns="51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</a:pPr>
            <a:r>
              <a:rPr b="0" i="0" lang="en-US" sz="4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MATERIAIS E MÉTODOS</a:t>
            </a:r>
            <a:endParaRPr/>
          </a:p>
        </p:txBody>
      </p:sp>
      <p:pic>
        <p:nvPicPr>
          <p:cNvPr id="120" name="Google Shape;12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6575" y="28633738"/>
            <a:ext cx="3876675" cy="290671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1397000" y="31623000"/>
            <a:ext cx="4729162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75" lIns="96750" spcFirstLastPara="1" rIns="96750" wrap="square" tIns="483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r>
              <a:rPr b="0"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Figura 1 – Imagem original com fogo.</a:t>
            </a:r>
            <a:endParaRPr/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18300" y="28633738"/>
            <a:ext cx="3875087" cy="290671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 txBox="1"/>
          <p:nvPr/>
        </p:nvSpPr>
        <p:spPr>
          <a:xfrm>
            <a:off x="6610350" y="31611888"/>
            <a:ext cx="4090987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75" lIns="96750" spcFirstLastPara="1" rIns="96750" wrap="square" tIns="483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r>
              <a:rPr b="0" i="0" lang="en-US" sz="21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Figura 2 – Máscara da imagem.</a:t>
            </a:r>
            <a:endParaRPr/>
          </a:p>
        </p:txBody>
      </p:sp>
      <p:sp>
        <p:nvSpPr>
          <p:cNvPr id="124" name="Google Shape;124;p1"/>
          <p:cNvSpPr txBox="1"/>
          <p:nvPr/>
        </p:nvSpPr>
        <p:spPr>
          <a:xfrm>
            <a:off x="11998325" y="7340600"/>
            <a:ext cx="10663237" cy="1366837"/>
          </a:xfrm>
          <a:prstGeom prst="rect">
            <a:avLst/>
          </a:prstGeom>
          <a:gradFill>
            <a:gsLst>
              <a:gs pos="0">
                <a:srgbClr val="767676"/>
              </a:gs>
              <a:gs pos="50000">
                <a:srgbClr val="ABABAB"/>
              </a:gs>
              <a:gs pos="100000">
                <a:srgbClr val="CCCCCC"/>
              </a:gs>
            </a:gsLst>
            <a:lin ang="5400000" scaled="0"/>
          </a:gradFill>
          <a:ln>
            <a:noFill/>
          </a:ln>
        </p:spPr>
        <p:txBody>
          <a:bodyPr anchorCtr="0" anchor="ctr" bIns="51075" lIns="102175" spcFirstLastPara="1" rIns="102175" wrap="square" tIns="51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</a:pPr>
            <a:r>
              <a:rPr b="0" i="0" lang="en-US" sz="4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DISTÂNCIA DE MAHALANOBIS</a:t>
            </a:r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23050500" y="33477200"/>
            <a:ext cx="10629900" cy="1374775"/>
          </a:xfrm>
          <a:prstGeom prst="rect">
            <a:avLst/>
          </a:prstGeom>
          <a:gradFill>
            <a:gsLst>
              <a:gs pos="0">
                <a:srgbClr val="767676"/>
              </a:gs>
              <a:gs pos="50000">
                <a:srgbClr val="ABABAB"/>
              </a:gs>
              <a:gs pos="100000">
                <a:srgbClr val="CCCCCC"/>
              </a:gs>
            </a:gsLst>
            <a:lin ang="5400000" scaled="0"/>
          </a:gradFill>
          <a:ln>
            <a:noFill/>
          </a:ln>
        </p:spPr>
        <p:txBody>
          <a:bodyPr anchorCtr="0" anchor="ctr" bIns="51075" lIns="102175" spcFirstLastPara="1" rIns="102175" wrap="square" tIns="51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</a:pPr>
            <a:r>
              <a:rPr b="0" i="0" lang="en-US" sz="4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REFERÊNCIAS</a:t>
            </a:r>
            <a:endParaRPr/>
          </a:p>
        </p:txBody>
      </p:sp>
      <p:sp>
        <p:nvSpPr>
          <p:cNvPr id="126" name="Google Shape;126;p1"/>
          <p:cNvSpPr txBox="1"/>
          <p:nvPr/>
        </p:nvSpPr>
        <p:spPr>
          <a:xfrm>
            <a:off x="23096538" y="8785225"/>
            <a:ext cx="10793412" cy="1438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075" lIns="102175" spcFirstLastPara="1" rIns="102175" wrap="square" tIns="51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0" i="0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Na abordagem com rede neural, a rede escolhida para realizar a segmentação foi a U-Net, proposta em [4] para a segmentação de imagens médicas e desde então tem sido bastante implementada no estado da arte.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0" i="0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De maneira sucinta, a U-Net é composta por dois lados com diferentes funções. A primeira metade é chamada de decodificador e é composto por alguns blocos convolucionais responsáveis por reduzir a resolução das imagens de entrada e codificar estas de forma que as características das imagens sejam extraídas e aprendidas. O segundo lado da rede, chamado de decodificador, aumenta a resolução das imagens e utiliza as características aprendidas pelo primeiro lado para reconstruir as imagens e gerar as segmentações desejadas.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0" i="0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Para a implementação da U-Net, a quantidade de imagens disponível não era o suficiente para um bom treinamento, visto que para redes neurais é importante uma quantidade significativa de imagens para que o modelo consiga aprender a maior quantidade possível de características, deste modo, foram implementadas algumas técnicas de aumento de dados como rotação, giros verticais e horizontais, etc. Após isso, os dados foram divididos em subconjuntos de treino, validação e teste com proporção 80% - 10% - 10%.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0" i="0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As métricas escolhidas para a avaliação do desempenho do modelo foram o </a:t>
            </a:r>
            <a:r>
              <a:rPr b="0" i="1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Dice Similarity Coefficient</a:t>
            </a:r>
            <a:r>
              <a:rPr b="0" i="0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(DSC) e a </a:t>
            </a:r>
            <a:r>
              <a:rPr b="0" i="1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Intersection over Union</a:t>
            </a:r>
            <a:r>
              <a:rPr b="0" i="0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(IoU). As Equações 1 e 2 apresentam as métricas.</a:t>
            </a:r>
            <a:endParaRPr/>
          </a:p>
        </p:txBody>
      </p:sp>
      <p:pic>
        <p:nvPicPr>
          <p:cNvPr id="127" name="Google Shape;12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482300" y="23499763"/>
            <a:ext cx="103473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 txBox="1"/>
          <p:nvPr/>
        </p:nvSpPr>
        <p:spPr>
          <a:xfrm>
            <a:off x="23096538" y="25806400"/>
            <a:ext cx="10793412" cy="1087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1075" lIns="102175" spcFirstLastPara="1" rIns="102175" wrap="square" tIns="51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0" i="0" lang="en-US" sz="32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A Tabela 1 apresenta os valores obtidos para as duas métricas.</a:t>
            </a:r>
            <a:endParaRPr/>
          </a:p>
        </p:txBody>
      </p:sp>
      <p:pic>
        <p:nvPicPr>
          <p:cNvPr id="129" name="Google Shape;129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176113" y="9020163"/>
            <a:ext cx="5905500" cy="442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30" name="Google Shape;130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688300" y="18374950"/>
            <a:ext cx="5905800" cy="442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31" name="Google Shape;131;p1"/>
          <p:cNvSpPr txBox="1"/>
          <p:nvPr/>
        </p:nvSpPr>
        <p:spPr>
          <a:xfrm>
            <a:off x="18269750" y="10984038"/>
            <a:ext cx="3359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075" lIns="102175" spcFirstLastPara="1" rIns="102175" wrap="square" tIns="51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1"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Imagem Original</a:t>
            </a:r>
            <a:endParaRPr b="1"/>
          </a:p>
        </p:txBody>
      </p:sp>
      <p:sp>
        <p:nvSpPr>
          <p:cNvPr id="132" name="Google Shape;132;p1"/>
          <p:cNvSpPr txBox="1"/>
          <p:nvPr/>
        </p:nvSpPr>
        <p:spPr>
          <a:xfrm>
            <a:off x="17145000" y="20515350"/>
            <a:ext cx="56442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075" lIns="102175" spcFirstLastPara="1" rIns="102175" wrap="square" tIns="51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1"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Distância de Mahalanobis</a:t>
            </a:r>
            <a:endParaRPr b="1"/>
          </a:p>
        </p:txBody>
      </p:sp>
      <p:pic>
        <p:nvPicPr>
          <p:cNvPr id="133" name="Google Shape;133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584439" y="23499763"/>
            <a:ext cx="5905500" cy="4338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34" name="Google Shape;134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6584300" y="13697551"/>
            <a:ext cx="5905800" cy="442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35" name="Google Shape;135;p1"/>
          <p:cNvSpPr txBox="1"/>
          <p:nvPr/>
        </p:nvSpPr>
        <p:spPr>
          <a:xfrm>
            <a:off x="12961650" y="15773150"/>
            <a:ext cx="3359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075" lIns="102175" spcFirstLastPara="1" rIns="102175" wrap="square" tIns="51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1"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Gaussian Blur</a:t>
            </a:r>
            <a:endParaRPr b="1"/>
          </a:p>
        </p:txBody>
      </p:sp>
      <p:sp>
        <p:nvSpPr>
          <p:cNvPr id="136" name="Google Shape;136;p1"/>
          <p:cNvSpPr txBox="1"/>
          <p:nvPr/>
        </p:nvSpPr>
        <p:spPr>
          <a:xfrm>
            <a:off x="12237301" y="24810150"/>
            <a:ext cx="48078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075" lIns="102175" spcFirstLastPara="1" rIns="102175" wrap="square" tIns="51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1"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Multiplicação entre a imagem original e a distância de mahalanobis</a:t>
            </a:r>
            <a:endParaRPr b="1"/>
          </a:p>
        </p:txBody>
      </p:sp>
      <p:sp>
        <p:nvSpPr>
          <p:cNvPr id="137" name="Google Shape;137;p1"/>
          <p:cNvSpPr txBox="1"/>
          <p:nvPr/>
        </p:nvSpPr>
        <p:spPr>
          <a:xfrm>
            <a:off x="11770525" y="28371788"/>
            <a:ext cx="10663200" cy="1366800"/>
          </a:xfrm>
          <a:prstGeom prst="rect">
            <a:avLst/>
          </a:prstGeom>
          <a:gradFill>
            <a:gsLst>
              <a:gs pos="0">
                <a:srgbClr val="767676"/>
              </a:gs>
              <a:gs pos="50000">
                <a:srgbClr val="ABABAB"/>
              </a:gs>
              <a:gs pos="100000">
                <a:srgbClr val="CCCCCC"/>
              </a:gs>
            </a:gsLst>
            <a:lin ang="5400012" scaled="0"/>
          </a:gradFill>
          <a:ln>
            <a:noFill/>
          </a:ln>
        </p:spPr>
        <p:txBody>
          <a:bodyPr anchorCtr="0" anchor="ctr" bIns="51075" lIns="102175" spcFirstLastPara="1" rIns="102175" wrap="square" tIns="51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MORFOLOGIA MATEMÁTICA</a:t>
            </a:r>
            <a:endParaRPr/>
          </a:p>
        </p:txBody>
      </p:sp>
      <p:pic>
        <p:nvPicPr>
          <p:cNvPr id="138" name="Google Shape;138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998325" y="30272023"/>
            <a:ext cx="4374300" cy="3230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39" name="Google Shape;13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7045097" y="33566847"/>
            <a:ext cx="4374300" cy="3219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40" name="Google Shape;140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2237300" y="36891298"/>
            <a:ext cx="4453500" cy="3230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41" name="Google Shape;141;p1"/>
          <p:cNvSpPr txBox="1"/>
          <p:nvPr/>
        </p:nvSpPr>
        <p:spPr>
          <a:xfrm>
            <a:off x="16690800" y="31589475"/>
            <a:ext cx="4374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075" lIns="102175" spcFirstLastPara="1" rIns="102175" wrap="square" tIns="51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1"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Definição do limiar</a:t>
            </a:r>
            <a:endParaRPr b="1"/>
          </a:p>
        </p:txBody>
      </p:sp>
      <p:sp>
        <p:nvSpPr>
          <p:cNvPr id="142" name="Google Shape;142;p1"/>
          <p:cNvSpPr txBox="1"/>
          <p:nvPr/>
        </p:nvSpPr>
        <p:spPr>
          <a:xfrm>
            <a:off x="12670800" y="34899113"/>
            <a:ext cx="4374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075" lIns="102175" spcFirstLastPara="1" rIns="102175" wrap="square" tIns="51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1"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Abertura</a:t>
            </a:r>
            <a:endParaRPr b="1"/>
          </a:p>
        </p:txBody>
      </p:sp>
      <p:sp>
        <p:nvSpPr>
          <p:cNvPr id="143" name="Google Shape;143;p1"/>
          <p:cNvSpPr txBox="1"/>
          <p:nvPr/>
        </p:nvSpPr>
        <p:spPr>
          <a:xfrm>
            <a:off x="17145000" y="38167725"/>
            <a:ext cx="4374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075" lIns="102175" spcFirstLastPara="1" rIns="102175" wrap="square" tIns="51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1"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Fechamento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trutura padrão">
  <a:themeElements>
    <a:clrScheme name="">
      <a:dk1>
        <a:srgbClr val="000000"/>
      </a:dk1>
      <a:lt1>
        <a:srgbClr val="339966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DCAB8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2003-06-01T18:10:39Z</dcterms:created>
  <dc:creator>Marcus e Vitor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