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5" r:id="rId3"/>
    <p:sldId id="266" r:id="rId4"/>
    <p:sldId id="271" r:id="rId5"/>
    <p:sldId id="274" r:id="rId6"/>
    <p:sldId id="269" r:id="rId7"/>
    <p:sldId id="261" r:id="rId8"/>
    <p:sldId id="262" r:id="rId9"/>
    <p:sldId id="263" r:id="rId10"/>
    <p:sldId id="273" r:id="rId11"/>
    <p:sldId id="272"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37" autoAdjust="0"/>
    <p:restoredTop sz="85996" autoAdjust="0"/>
  </p:normalViewPr>
  <p:slideViewPr>
    <p:cSldViewPr>
      <p:cViewPr varScale="1">
        <p:scale>
          <a:sx n="64" d="100"/>
          <a:sy n="64" d="100"/>
        </p:scale>
        <p:origin x="153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5F7CFC-3C2F-431B-B676-06586E1AA6E2}" type="datetimeFigureOut">
              <a:rPr lang="en-US" smtClean="0"/>
              <a:t>4/29/2016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D81A32-2917-4306-A081-CB9BFF7B1586}" type="slidenum">
              <a:rPr lang="en-US" smtClean="0"/>
              <a:t>‹#›</a:t>
            </a:fld>
            <a:endParaRPr lang="en-US"/>
          </a:p>
        </p:txBody>
      </p:sp>
    </p:spTree>
    <p:extLst>
      <p:ext uri="{BB962C8B-B14F-4D97-AF65-F5344CB8AC3E}">
        <p14:creationId xmlns:p14="http://schemas.microsoft.com/office/powerpoint/2010/main" val="958352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cep.prel.org/wp-content/uploads/2015/11/FINAL-Climate-Variability.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HOME</a:t>
            </a:r>
            <a:r>
              <a:rPr lang="en-US" baseline="0" dirty="0" smtClean="0"/>
              <a:t> PAGE. Simple </a:t>
            </a:r>
            <a:r>
              <a:rPr lang="en-US" baseline="0" dirty="0" err="1" smtClean="0"/>
              <a:t>english</a:t>
            </a:r>
            <a:r>
              <a:rPr lang="en-US" baseline="0" dirty="0" smtClean="0"/>
              <a:t> with key vocabulary words in Marshallese.</a:t>
            </a:r>
          </a:p>
          <a:p>
            <a:r>
              <a:rPr lang="en-US" baseline="0" dirty="0" smtClean="0"/>
              <a:t>This version of the home page is for an El Nino Advisory. Other versions in next slide(s)</a:t>
            </a:r>
          </a:p>
          <a:p>
            <a:endParaRPr lang="en-US" baseline="0" dirty="0" smtClean="0"/>
          </a:p>
          <a:p>
            <a:r>
              <a:rPr lang="en-US" baseline="0" dirty="0" smtClean="0"/>
              <a:t>“Recent” should </a:t>
            </a:r>
            <a:r>
              <a:rPr lang="en-US" baseline="0" dirty="0" err="1" smtClean="0"/>
              <a:t>selfpopulate</a:t>
            </a:r>
            <a:r>
              <a:rPr lang="en-US" baseline="0" dirty="0" smtClean="0"/>
              <a:t> with dials from http://apdrc.soest.hawaii.edu/dashboard_RMI/ </a:t>
            </a:r>
          </a:p>
          <a:p>
            <a:r>
              <a:rPr lang="en-US" baseline="0" dirty="0" smtClean="0"/>
              <a:t>Might need notes about different timeframes of “recent” for each dial/dataset</a:t>
            </a:r>
          </a:p>
          <a:p>
            <a:endParaRPr lang="en-US" baseline="0" dirty="0" smtClean="0"/>
          </a:p>
          <a:p>
            <a:r>
              <a:rPr lang="en-US" baseline="0" dirty="0" smtClean="0"/>
              <a:t>“Outlook” would </a:t>
            </a:r>
            <a:r>
              <a:rPr lang="en-US" baseline="0" dirty="0" err="1" smtClean="0"/>
              <a:t>selfpopulate</a:t>
            </a:r>
            <a:r>
              <a:rPr lang="en-US" baseline="0" dirty="0" smtClean="0"/>
              <a:t> with basic info from “Marshall Islands Climate Outlook”, and send the reader there for more info. </a:t>
            </a:r>
          </a:p>
          <a:p>
            <a:r>
              <a:rPr lang="en-US" baseline="0" dirty="0" smtClean="0"/>
              <a:t>Call this “Forecast”? Notes about different timeframes? Translate into Marshallese word?</a:t>
            </a:r>
          </a:p>
          <a:p>
            <a:endParaRPr lang="en-US" baseline="0" dirty="0" smtClean="0"/>
          </a:p>
          <a:p>
            <a:r>
              <a:rPr lang="en-US" baseline="0" dirty="0" smtClean="0"/>
              <a:t>Asked Jim &amp; John to post ENSO status somewhere quarterly (El Nino/La Nino watch/advisory or neutral)</a:t>
            </a:r>
          </a:p>
          <a:p>
            <a:endParaRPr lang="en-US" baseline="0" dirty="0" smtClean="0"/>
          </a:p>
          <a:p>
            <a:r>
              <a:rPr lang="en-US" baseline="0" dirty="0" smtClean="0"/>
              <a:t>The links under “This Year” all go to the secondary page for topic B (slide #4 of this </a:t>
            </a:r>
            <a:r>
              <a:rPr lang="en-US" baseline="0" dirty="0" err="1" smtClean="0"/>
              <a:t>powerpoint</a:t>
            </a:r>
            <a:r>
              <a:rPr lang="en-US" baseline="0" dirty="0" smtClean="0"/>
              <a:t>). However if space allows and the material is developed there could be links under the specific topics to more detail in the secondary page for topic B4/E (slides #7? and #8? of this </a:t>
            </a:r>
            <a:r>
              <a:rPr lang="en-US" baseline="0" dirty="0" err="1" smtClean="0"/>
              <a:t>powerpoint</a:t>
            </a:r>
            <a:r>
              <a:rPr lang="en-US" baseline="0" dirty="0" smtClean="0"/>
              <a:t>).</a:t>
            </a:r>
          </a:p>
          <a:p>
            <a:endParaRPr lang="en-US" baseline="0" dirty="0" smtClean="0"/>
          </a:p>
          <a:p>
            <a:r>
              <a:rPr lang="en-US" baseline="0" dirty="0" smtClean="0"/>
              <a:t>The links under “Long Term” go to:</a:t>
            </a:r>
          </a:p>
          <a:p>
            <a:r>
              <a:rPr lang="en-US" baseline="0" dirty="0" smtClean="0"/>
              <a:t>Plant resilient… secondary page for topic C1 (slide #9? TBD)</a:t>
            </a:r>
          </a:p>
          <a:p>
            <a:r>
              <a:rPr lang="en-US" baseline="0" dirty="0" smtClean="0"/>
              <a:t>Enjoy foods… secondary page for topic D (slide #5)</a:t>
            </a:r>
          </a:p>
          <a:p>
            <a:r>
              <a:rPr lang="en-US" baseline="0" dirty="0" smtClean="0"/>
              <a:t>Care for coast… secondary page for topic B4/E (slide #?</a:t>
            </a:r>
          </a:p>
          <a:p>
            <a:r>
              <a:rPr lang="en-US" baseline="0" dirty="0" smtClean="0"/>
              <a:t>Learn about… secondary page for topic E (slide #?</a:t>
            </a:r>
            <a:endParaRPr lang="en-US" dirty="0"/>
          </a:p>
        </p:txBody>
      </p:sp>
      <p:sp>
        <p:nvSpPr>
          <p:cNvPr id="4" name="Slide Number Placeholder 3"/>
          <p:cNvSpPr>
            <a:spLocks noGrp="1"/>
          </p:cNvSpPr>
          <p:nvPr>
            <p:ph type="sldNum" sz="quarter" idx="10"/>
          </p:nvPr>
        </p:nvSpPr>
        <p:spPr/>
        <p:txBody>
          <a:bodyPr/>
          <a:lstStyle/>
          <a:p>
            <a:fld id="{17D81A32-2917-4306-A081-CB9BFF7B1586}" type="slidenum">
              <a:rPr lang="en-US" smtClean="0"/>
              <a:t>1</a:t>
            </a:fld>
            <a:endParaRPr lang="en-US"/>
          </a:p>
        </p:txBody>
      </p:sp>
    </p:spTree>
    <p:extLst>
      <p:ext uri="{BB962C8B-B14F-4D97-AF65-F5344CB8AC3E}">
        <p14:creationId xmlns:p14="http://schemas.microsoft.com/office/powerpoint/2010/main" val="3913150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Secondary</a:t>
            </a:r>
            <a:r>
              <a:rPr lang="en-US" baseline="0" dirty="0" smtClean="0"/>
              <a:t> page – topic D</a:t>
            </a:r>
          </a:p>
          <a:p>
            <a:r>
              <a:rPr lang="en-US" baseline="0" dirty="0" smtClean="0"/>
              <a:t>Get Jonathan </a:t>
            </a:r>
            <a:r>
              <a:rPr lang="en-US" baseline="0" dirty="0" err="1" smtClean="0"/>
              <a:t>Deenik’s</a:t>
            </a:r>
            <a:r>
              <a:rPr lang="en-US" baseline="0" dirty="0" smtClean="0"/>
              <a:t> advice and have WUTMI, Island Foods, etc. take the lead on what will appeal to people here</a:t>
            </a:r>
          </a:p>
          <a:p>
            <a:r>
              <a:rPr lang="en-US" baseline="0" dirty="0" smtClean="0"/>
              <a:t>Link to a variety of existing web pages and downloadable materials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7D81A32-2917-4306-A081-CB9BFF7B1586}" type="slidenum">
              <a:rPr lang="en-US" smtClean="0"/>
              <a:t>10</a:t>
            </a:fld>
            <a:endParaRPr lang="en-US"/>
          </a:p>
        </p:txBody>
      </p:sp>
    </p:spTree>
    <p:extLst>
      <p:ext uri="{BB962C8B-B14F-4D97-AF65-F5344CB8AC3E}">
        <p14:creationId xmlns:p14="http://schemas.microsoft.com/office/powerpoint/2010/main" val="652345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Secondary page for</a:t>
            </a:r>
            <a:r>
              <a:rPr lang="en-US" baseline="0" dirty="0" smtClean="0"/>
              <a:t> topic C1, provide link to user interface </a:t>
            </a:r>
            <a:r>
              <a:rPr lang="en-US" baseline="0" smtClean="0"/>
              <a:t>for topic C2</a:t>
            </a:r>
            <a:endParaRPr lang="en-US" dirty="0"/>
          </a:p>
        </p:txBody>
      </p:sp>
      <p:sp>
        <p:nvSpPr>
          <p:cNvPr id="4" name="Slide Number Placeholder 3"/>
          <p:cNvSpPr>
            <a:spLocks noGrp="1"/>
          </p:cNvSpPr>
          <p:nvPr>
            <p:ph type="sldNum" sz="quarter" idx="10"/>
          </p:nvPr>
        </p:nvSpPr>
        <p:spPr/>
        <p:txBody>
          <a:bodyPr/>
          <a:lstStyle/>
          <a:p>
            <a:fld id="{17D81A32-2917-4306-A081-CB9BFF7B1586}" type="slidenum">
              <a:rPr lang="en-US" smtClean="0"/>
              <a:t>11</a:t>
            </a:fld>
            <a:endParaRPr lang="en-US"/>
          </a:p>
        </p:txBody>
      </p:sp>
    </p:spTree>
    <p:extLst>
      <p:ext uri="{BB962C8B-B14F-4D97-AF65-F5344CB8AC3E}">
        <p14:creationId xmlns:p14="http://schemas.microsoft.com/office/powerpoint/2010/main" val="358548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Secondary page, topic E</a:t>
            </a:r>
            <a:endParaRPr lang="en-US" dirty="0"/>
          </a:p>
        </p:txBody>
      </p:sp>
      <p:sp>
        <p:nvSpPr>
          <p:cNvPr id="4" name="Slide Number Placeholder 3"/>
          <p:cNvSpPr>
            <a:spLocks noGrp="1"/>
          </p:cNvSpPr>
          <p:nvPr>
            <p:ph type="sldNum" sz="quarter" idx="10"/>
          </p:nvPr>
        </p:nvSpPr>
        <p:spPr/>
        <p:txBody>
          <a:bodyPr/>
          <a:lstStyle/>
          <a:p>
            <a:fld id="{17D81A32-2917-4306-A081-CB9BFF7B1586}" type="slidenum">
              <a:rPr lang="en-US" smtClean="0"/>
              <a:t>12</a:t>
            </a:fld>
            <a:endParaRPr lang="en-US"/>
          </a:p>
        </p:txBody>
      </p:sp>
    </p:spTree>
    <p:extLst>
      <p:ext uri="{BB962C8B-B14F-4D97-AF65-F5344CB8AC3E}">
        <p14:creationId xmlns:p14="http://schemas.microsoft.com/office/powerpoint/2010/main" val="2388236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HOME</a:t>
            </a:r>
            <a:r>
              <a:rPr lang="en-US" baseline="0" dirty="0" smtClean="0"/>
              <a:t> PAGE. Simple </a:t>
            </a:r>
            <a:r>
              <a:rPr lang="en-US" baseline="0" dirty="0" err="1" smtClean="0"/>
              <a:t>english</a:t>
            </a:r>
            <a:r>
              <a:rPr lang="en-US" baseline="0" dirty="0" smtClean="0"/>
              <a:t> with key vocabulary words in Marshallese.</a:t>
            </a:r>
          </a:p>
          <a:p>
            <a:r>
              <a:rPr lang="en-US" baseline="0" dirty="0" smtClean="0"/>
              <a:t>This version of the home page is for an El Nino WATCH. Other versions in next slide(s)</a:t>
            </a:r>
          </a:p>
          <a:p>
            <a:endParaRPr lang="en-US" baseline="0" dirty="0" smtClean="0"/>
          </a:p>
          <a:p>
            <a:r>
              <a:rPr lang="en-US" baseline="0" dirty="0" smtClean="0"/>
              <a:t>“Recent” should </a:t>
            </a:r>
            <a:r>
              <a:rPr lang="en-US" baseline="0" dirty="0" err="1" smtClean="0"/>
              <a:t>selfpopulate</a:t>
            </a:r>
            <a:r>
              <a:rPr lang="en-US" baseline="0" dirty="0" smtClean="0"/>
              <a:t> with dials from http://apdrc.soest.hawaii.edu/dashboard_RMI/ </a:t>
            </a:r>
          </a:p>
          <a:p>
            <a:r>
              <a:rPr lang="en-US" baseline="0" dirty="0" smtClean="0"/>
              <a:t>Might need notes about different timeframes of “recent” for each dial/dataset</a:t>
            </a:r>
          </a:p>
          <a:p>
            <a:endParaRPr lang="en-US" baseline="0" dirty="0" smtClean="0"/>
          </a:p>
          <a:p>
            <a:r>
              <a:rPr lang="en-US" baseline="0" dirty="0" smtClean="0"/>
              <a:t>“Outlook” would </a:t>
            </a:r>
            <a:r>
              <a:rPr lang="en-US" baseline="0" dirty="0" err="1" smtClean="0"/>
              <a:t>selfpopulate</a:t>
            </a:r>
            <a:r>
              <a:rPr lang="en-US" baseline="0" dirty="0" smtClean="0"/>
              <a:t> with basic info from “Marshall Islands Climate Outlook”, and send the reader there for more info. </a:t>
            </a:r>
          </a:p>
          <a:p>
            <a:r>
              <a:rPr lang="en-US" baseline="0" dirty="0" smtClean="0"/>
              <a:t>Call this “Forecast”? Notes about different timeframes? Translate into Marshallese word?</a:t>
            </a:r>
          </a:p>
          <a:p>
            <a:endParaRPr lang="en-US" baseline="0" dirty="0" smtClean="0"/>
          </a:p>
          <a:p>
            <a:r>
              <a:rPr lang="en-US" baseline="0" dirty="0" smtClean="0"/>
              <a:t>Asked Jim &amp; John to post ENSO status somewhere quarterly (El Nino/La Nino watch/advisory or neutral)</a:t>
            </a:r>
          </a:p>
          <a:p>
            <a:endParaRPr lang="en-US" baseline="0" dirty="0" smtClean="0"/>
          </a:p>
        </p:txBody>
      </p:sp>
      <p:sp>
        <p:nvSpPr>
          <p:cNvPr id="4" name="Slide Number Placeholder 3"/>
          <p:cNvSpPr>
            <a:spLocks noGrp="1"/>
          </p:cNvSpPr>
          <p:nvPr>
            <p:ph type="sldNum" sz="quarter" idx="10"/>
          </p:nvPr>
        </p:nvSpPr>
        <p:spPr/>
        <p:txBody>
          <a:bodyPr/>
          <a:lstStyle/>
          <a:p>
            <a:fld id="{17D81A32-2917-4306-A081-CB9BFF7B1586}" type="slidenum">
              <a:rPr lang="en-US" smtClean="0"/>
              <a:t>2</a:t>
            </a:fld>
            <a:endParaRPr lang="en-US"/>
          </a:p>
        </p:txBody>
      </p:sp>
    </p:spTree>
    <p:extLst>
      <p:ext uri="{BB962C8B-B14F-4D97-AF65-F5344CB8AC3E}">
        <p14:creationId xmlns:p14="http://schemas.microsoft.com/office/powerpoint/2010/main" val="3044308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HOME</a:t>
            </a:r>
            <a:r>
              <a:rPr lang="en-US" baseline="0" dirty="0" smtClean="0"/>
              <a:t> PAGE. Simple </a:t>
            </a:r>
            <a:r>
              <a:rPr lang="en-US" baseline="0" dirty="0" err="1" smtClean="0"/>
              <a:t>english</a:t>
            </a:r>
            <a:r>
              <a:rPr lang="en-US" baseline="0" dirty="0" smtClean="0"/>
              <a:t> with key vocabulary words in Marshallese.</a:t>
            </a:r>
          </a:p>
          <a:p>
            <a:r>
              <a:rPr lang="en-US" baseline="0" dirty="0" smtClean="0"/>
              <a:t>This version of the home page is for Neutral/El Nino. Other versions in previous slide(s)</a:t>
            </a:r>
          </a:p>
          <a:p>
            <a:endParaRPr lang="en-US" baseline="0" dirty="0" smtClean="0"/>
          </a:p>
          <a:p>
            <a:r>
              <a:rPr lang="en-US" baseline="0" dirty="0" smtClean="0"/>
              <a:t>“Recent” should </a:t>
            </a:r>
            <a:r>
              <a:rPr lang="en-US" baseline="0" dirty="0" err="1" smtClean="0"/>
              <a:t>selfpopulate</a:t>
            </a:r>
            <a:r>
              <a:rPr lang="en-US" baseline="0" dirty="0" smtClean="0"/>
              <a:t> with dials from http://apdrc.soest.hawaii.edu/dashboard_RMI/ </a:t>
            </a:r>
          </a:p>
          <a:p>
            <a:r>
              <a:rPr lang="en-US" baseline="0" dirty="0" smtClean="0"/>
              <a:t>Might need notes about different timeframes of “recent” for each dial/dataset</a:t>
            </a:r>
          </a:p>
          <a:p>
            <a:endParaRPr lang="en-US" baseline="0" dirty="0" smtClean="0"/>
          </a:p>
          <a:p>
            <a:r>
              <a:rPr lang="en-US" baseline="0" dirty="0" smtClean="0"/>
              <a:t>“Outlook” would </a:t>
            </a:r>
            <a:r>
              <a:rPr lang="en-US" baseline="0" dirty="0" err="1" smtClean="0"/>
              <a:t>selfpopulate</a:t>
            </a:r>
            <a:r>
              <a:rPr lang="en-US" baseline="0" dirty="0" smtClean="0"/>
              <a:t> with basic info from “Marshall Islands Climate Outlook”, and send the reader there for more info. </a:t>
            </a:r>
          </a:p>
          <a:p>
            <a:r>
              <a:rPr lang="en-US" baseline="0" dirty="0" smtClean="0"/>
              <a:t>Call this “Forecast”? Notes about different timeframes? Translate into Marshallese word?</a:t>
            </a:r>
          </a:p>
          <a:p>
            <a:endParaRPr lang="en-US" baseline="0" dirty="0" smtClean="0"/>
          </a:p>
          <a:p>
            <a:r>
              <a:rPr lang="en-US" baseline="0" dirty="0" smtClean="0"/>
              <a:t>Asked Jim &amp; John to post ENSO status somewhere quarterly (El Nino/La Nino watch/advisory or neutral)</a:t>
            </a:r>
          </a:p>
          <a:p>
            <a:endParaRPr lang="en-US" baseline="0" dirty="0" smtClean="0"/>
          </a:p>
        </p:txBody>
      </p:sp>
      <p:sp>
        <p:nvSpPr>
          <p:cNvPr id="4" name="Slide Number Placeholder 3"/>
          <p:cNvSpPr>
            <a:spLocks noGrp="1"/>
          </p:cNvSpPr>
          <p:nvPr>
            <p:ph type="sldNum" sz="quarter" idx="10"/>
          </p:nvPr>
        </p:nvSpPr>
        <p:spPr/>
        <p:txBody>
          <a:bodyPr/>
          <a:lstStyle/>
          <a:p>
            <a:fld id="{17D81A32-2917-4306-A081-CB9BFF7B1586}" type="slidenum">
              <a:rPr lang="en-US" smtClean="0"/>
              <a:t>3</a:t>
            </a:fld>
            <a:endParaRPr lang="en-US"/>
          </a:p>
        </p:txBody>
      </p:sp>
    </p:spTree>
    <p:extLst>
      <p:ext uri="{BB962C8B-B14F-4D97-AF65-F5344CB8AC3E}">
        <p14:creationId xmlns:p14="http://schemas.microsoft.com/office/powerpoint/2010/main" val="3815721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Secondary</a:t>
            </a:r>
            <a:r>
              <a:rPr lang="en-US" baseline="0" dirty="0" smtClean="0"/>
              <a:t> page B – topics B1, B2, B3, B4</a:t>
            </a:r>
          </a:p>
          <a:p>
            <a:endParaRPr lang="en-US" baseline="0" dirty="0" smtClean="0"/>
          </a:p>
          <a:p>
            <a:r>
              <a:rPr lang="en-US" baseline="0" dirty="0" smtClean="0"/>
              <a:t>Tertiary pages would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Simplified user interface for </a:t>
            </a:r>
            <a:r>
              <a:rPr lang="en-US" sz="1200" dirty="0" smtClean="0"/>
              <a:t>maps of rainfall and drought across the Marshall islands for different seasons of the El Nino-La Nina pattern (or until that’s developed, a</a:t>
            </a:r>
            <a:r>
              <a:rPr lang="en-US" sz="1200" baseline="0" dirty="0" smtClean="0"/>
              <a:t> link to the atlas) (topic B2)</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aseline="0" dirty="0" smtClean="0"/>
              <a:t>More detail on agroforestry recommendations (topic B4 – slides #5 and #6 in this </a:t>
            </a:r>
            <a:r>
              <a:rPr lang="en-US" sz="1200" baseline="0" dirty="0" err="1" smtClean="0"/>
              <a:t>powerpoint</a:t>
            </a:r>
            <a:r>
              <a:rPr lang="en-US" sz="1200"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aseline="0" dirty="0" smtClean="0"/>
              <a:t>A printable poster that is very similar to this page, but with more detail on AF recommendations, would be available for download and/or </a:t>
            </a:r>
            <a:r>
              <a:rPr lang="en-US" sz="1200" baseline="0" dirty="0" err="1" smtClean="0"/>
              <a:t>requestable</a:t>
            </a:r>
            <a:r>
              <a:rPr lang="en-US" sz="1200" baseline="0" dirty="0" smtClean="0"/>
              <a:t>. We have some budget for printing and distributing such posters. (topic B3, may include B2)</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17D81A32-2917-4306-A081-CB9BFF7B1586}" type="slidenum">
              <a:rPr lang="en-US" smtClean="0"/>
              <a:t>4</a:t>
            </a:fld>
            <a:endParaRPr lang="en-US"/>
          </a:p>
        </p:txBody>
      </p:sp>
    </p:spTree>
    <p:extLst>
      <p:ext uri="{BB962C8B-B14F-4D97-AF65-F5344CB8AC3E}">
        <p14:creationId xmlns:p14="http://schemas.microsoft.com/office/powerpoint/2010/main" val="70671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D81A32-2917-4306-A081-CB9BFF7B1586}" type="slidenum">
              <a:rPr lang="en-US" smtClean="0"/>
              <a:t>5</a:t>
            </a:fld>
            <a:endParaRPr lang="en-US"/>
          </a:p>
        </p:txBody>
      </p:sp>
    </p:spTree>
    <p:extLst>
      <p:ext uri="{BB962C8B-B14F-4D97-AF65-F5344CB8AC3E}">
        <p14:creationId xmlns:p14="http://schemas.microsoft.com/office/powerpoint/2010/main" val="928027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DELETE THIS IDEA SINCE WE NOW HAVE 24-MONTH EL</a:t>
            </a:r>
            <a:r>
              <a:rPr lang="en-US" baseline="0" dirty="0" smtClean="0"/>
              <a:t> </a:t>
            </a:r>
            <a:r>
              <a:rPr lang="en-US" baseline="0" dirty="0" err="1" smtClean="0"/>
              <a:t>NiNO</a:t>
            </a:r>
            <a:r>
              <a:rPr lang="en-US" dirty="0" smtClean="0"/>
              <a:t>:</a:t>
            </a:r>
            <a:r>
              <a:rPr lang="en-US" baseline="0" dirty="0" smtClean="0"/>
              <a:t> </a:t>
            </a:r>
            <a:r>
              <a:rPr lang="en-US" strike="sngStrike" dirty="0" smtClean="0"/>
              <a:t>Simplified</a:t>
            </a:r>
            <a:r>
              <a:rPr lang="en-US" strike="sngStrike" baseline="0" dirty="0" smtClean="0"/>
              <a:t>/scrunched </a:t>
            </a:r>
            <a:r>
              <a:rPr lang="en-US" strike="sngStrike" baseline="0" dirty="0" smtClean="0"/>
              <a:t>normal year on the inside, El Nino year on the outside.</a:t>
            </a:r>
          </a:p>
          <a:p>
            <a:r>
              <a:rPr lang="en-US" baseline="0" dirty="0" smtClean="0"/>
              <a:t>Use similar symbols to NOAA graph on page one; duplicate that graph when scroll down.</a:t>
            </a:r>
            <a:endParaRPr lang="en-US" dirty="0" smtClean="0"/>
          </a:p>
          <a:p>
            <a:endParaRPr lang="en-US" dirty="0" smtClean="0"/>
          </a:p>
          <a:p>
            <a:r>
              <a:rPr lang="en-US" dirty="0" smtClean="0"/>
              <a:t>Scroll down to table format</a:t>
            </a:r>
            <a:r>
              <a:rPr lang="en-US" baseline="0" dirty="0" smtClean="0"/>
              <a:t> and also graphs of El Nino rainfall. From there provide access to paper, atlas.</a:t>
            </a:r>
          </a:p>
          <a:p>
            <a:endParaRPr lang="en-US" baseline="0" dirty="0" smtClean="0"/>
          </a:p>
          <a:p>
            <a:r>
              <a:rPr lang="en-US" dirty="0" smtClean="0"/>
              <a:t>Add at end: “The El Nino Southern Oscillation (ENSO) </a:t>
            </a:r>
            <a:r>
              <a:rPr lang="en-US" sz="1200" dirty="0" smtClean="0"/>
              <a:t>is a weather pattern that affects the Marshalls (and much of the world). For information about ENSO and other reasons why the climate in the Pacific is different from year to year, read </a:t>
            </a:r>
            <a:r>
              <a:rPr lang="en-US" sz="1200" dirty="0" smtClean="0">
                <a:hlinkClick r:id="rId3"/>
              </a:rPr>
              <a:t>http://pcep.prel.org/wp-content/uploads/2015/11/FINAL-Climate-Variability.pdf</a:t>
            </a:r>
            <a:r>
              <a:rPr lang="en-US" sz="1200" dirty="0" smtClean="0"/>
              <a:t> “</a:t>
            </a:r>
          </a:p>
          <a:p>
            <a:endParaRPr lang="en-US" sz="1200" dirty="0" smtClean="0"/>
          </a:p>
          <a:p>
            <a:r>
              <a:rPr lang="en-US" sz="1200" dirty="0" smtClean="0"/>
              <a:t>Impact of drought</a:t>
            </a:r>
            <a:r>
              <a:rPr lang="en-US" sz="1200" baseline="0" dirty="0" smtClean="0"/>
              <a:t> on crops </a:t>
            </a:r>
            <a:r>
              <a:rPr lang="en-US" sz="1200" dirty="0" smtClean="0"/>
              <a:t>http://www.pacificrisa.org/places/republic-of-the-marshall-islands/</a:t>
            </a:r>
          </a:p>
          <a:p>
            <a:endParaRPr lang="en-US" dirty="0"/>
          </a:p>
        </p:txBody>
      </p:sp>
      <p:sp>
        <p:nvSpPr>
          <p:cNvPr id="4" name="Slide Number Placeholder 3"/>
          <p:cNvSpPr>
            <a:spLocks noGrp="1"/>
          </p:cNvSpPr>
          <p:nvPr>
            <p:ph type="sldNum" sz="quarter" idx="10"/>
          </p:nvPr>
        </p:nvSpPr>
        <p:spPr/>
        <p:txBody>
          <a:bodyPr/>
          <a:lstStyle/>
          <a:p>
            <a:fld id="{17D81A32-2917-4306-A081-CB9BFF7B1586}" type="slidenum">
              <a:rPr lang="en-US" smtClean="0"/>
              <a:t>6</a:t>
            </a:fld>
            <a:endParaRPr lang="en-US"/>
          </a:p>
        </p:txBody>
      </p:sp>
    </p:spTree>
    <p:extLst>
      <p:ext uri="{BB962C8B-B14F-4D97-AF65-F5344CB8AC3E}">
        <p14:creationId xmlns:p14="http://schemas.microsoft.com/office/powerpoint/2010/main" val="3406787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Secondary</a:t>
            </a:r>
            <a:r>
              <a:rPr lang="en-US" baseline="0" dirty="0" smtClean="0"/>
              <a:t> page – topic B4, E for EL NINO</a:t>
            </a:r>
          </a:p>
          <a:p>
            <a:endParaRPr lang="en-US" baseline="0" dirty="0" smtClean="0"/>
          </a:p>
          <a:p>
            <a:r>
              <a:rPr lang="en-US" baseline="0" dirty="0" smtClean="0"/>
              <a:t>https://ethnobiology.org/sites/default/files/pdfs/JoE/14-2/Spennemann.pdf - arrowroot</a:t>
            </a:r>
          </a:p>
          <a:p>
            <a:endParaRPr lang="en-US" baseline="0" dirty="0" smtClean="0"/>
          </a:p>
        </p:txBody>
      </p:sp>
      <p:sp>
        <p:nvSpPr>
          <p:cNvPr id="4" name="Slide Number Placeholder 3"/>
          <p:cNvSpPr>
            <a:spLocks noGrp="1"/>
          </p:cNvSpPr>
          <p:nvPr>
            <p:ph type="sldNum" sz="quarter" idx="10"/>
          </p:nvPr>
        </p:nvSpPr>
        <p:spPr/>
        <p:txBody>
          <a:bodyPr/>
          <a:lstStyle/>
          <a:p>
            <a:fld id="{17D81A32-2917-4306-A081-CB9BFF7B1586}" type="slidenum">
              <a:rPr lang="en-US" smtClean="0"/>
              <a:t>7</a:t>
            </a:fld>
            <a:endParaRPr lang="en-US"/>
          </a:p>
        </p:txBody>
      </p:sp>
    </p:spTree>
    <p:extLst>
      <p:ext uri="{BB962C8B-B14F-4D97-AF65-F5344CB8AC3E}">
        <p14:creationId xmlns:p14="http://schemas.microsoft.com/office/powerpoint/2010/main" val="3523163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Secondary</a:t>
            </a:r>
            <a:r>
              <a:rPr lang="en-US" baseline="0" dirty="0" smtClean="0"/>
              <a:t> page – topic B4, E for LA NINA. Right hand side is identical.</a:t>
            </a:r>
            <a:endParaRPr lang="en-US" dirty="0"/>
          </a:p>
        </p:txBody>
      </p:sp>
      <p:sp>
        <p:nvSpPr>
          <p:cNvPr id="4" name="Slide Number Placeholder 3"/>
          <p:cNvSpPr>
            <a:spLocks noGrp="1"/>
          </p:cNvSpPr>
          <p:nvPr>
            <p:ph type="sldNum" sz="quarter" idx="10"/>
          </p:nvPr>
        </p:nvSpPr>
        <p:spPr/>
        <p:txBody>
          <a:bodyPr/>
          <a:lstStyle/>
          <a:p>
            <a:fld id="{17D81A32-2917-4306-A081-CB9BFF7B1586}" type="slidenum">
              <a:rPr lang="en-US" smtClean="0"/>
              <a:t>8</a:t>
            </a:fld>
            <a:endParaRPr lang="en-US"/>
          </a:p>
        </p:txBody>
      </p:sp>
    </p:spTree>
    <p:extLst>
      <p:ext uri="{BB962C8B-B14F-4D97-AF65-F5344CB8AC3E}">
        <p14:creationId xmlns:p14="http://schemas.microsoft.com/office/powerpoint/2010/main" val="3523163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Secondary page for</a:t>
            </a:r>
            <a:r>
              <a:rPr lang="en-US" baseline="0" dirty="0" smtClean="0"/>
              <a:t> topic C1, provide link to user interface </a:t>
            </a:r>
            <a:r>
              <a:rPr lang="en-US" baseline="0" smtClean="0"/>
              <a:t>for topic C2</a:t>
            </a:r>
            <a:endParaRPr lang="en-US" dirty="0"/>
          </a:p>
        </p:txBody>
      </p:sp>
      <p:sp>
        <p:nvSpPr>
          <p:cNvPr id="4" name="Slide Number Placeholder 3"/>
          <p:cNvSpPr>
            <a:spLocks noGrp="1"/>
          </p:cNvSpPr>
          <p:nvPr>
            <p:ph type="sldNum" sz="quarter" idx="10"/>
          </p:nvPr>
        </p:nvSpPr>
        <p:spPr/>
        <p:txBody>
          <a:bodyPr/>
          <a:lstStyle/>
          <a:p>
            <a:fld id="{17D81A32-2917-4306-A081-CB9BFF7B1586}" type="slidenum">
              <a:rPr lang="en-US" smtClean="0"/>
              <a:t>9</a:t>
            </a:fld>
            <a:endParaRPr lang="en-US"/>
          </a:p>
        </p:txBody>
      </p:sp>
    </p:spTree>
    <p:extLst>
      <p:ext uri="{BB962C8B-B14F-4D97-AF65-F5344CB8AC3E}">
        <p14:creationId xmlns:p14="http://schemas.microsoft.com/office/powerpoint/2010/main" val="933477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07CE06-E97E-4958-9D30-BCC25CF025D6}"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34846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7CE06-E97E-4958-9D30-BCC25CF025D6}"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336203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7CE06-E97E-4958-9D30-BCC25CF025D6}"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281278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7CE06-E97E-4958-9D30-BCC25CF025D6}"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91200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07CE06-E97E-4958-9D30-BCC25CF025D6}"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3239056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07CE06-E97E-4958-9D30-BCC25CF025D6}"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306182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07CE06-E97E-4958-9D30-BCC25CF025D6}" type="datetimeFigureOut">
              <a:rPr lang="en-US" smtClean="0"/>
              <a:t>4/29/2016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2384865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07CE06-E97E-4958-9D30-BCC25CF025D6}" type="datetimeFigureOut">
              <a:rPr lang="en-US" smtClean="0"/>
              <a:t>4/29/2016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18519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7CE06-E97E-4958-9D30-BCC25CF025D6}" type="datetimeFigureOut">
              <a:rPr lang="en-US" smtClean="0"/>
              <a:t>4/29/2016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2784580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07CE06-E97E-4958-9D30-BCC25CF025D6}"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392866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07CE06-E97E-4958-9D30-BCC25CF025D6}"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B3E71-9446-4EEA-8D8F-469944AB536E}" type="slidenum">
              <a:rPr lang="en-US" smtClean="0"/>
              <a:t>‹#›</a:t>
            </a:fld>
            <a:endParaRPr lang="en-US"/>
          </a:p>
        </p:txBody>
      </p:sp>
    </p:spTree>
    <p:extLst>
      <p:ext uri="{BB962C8B-B14F-4D97-AF65-F5344CB8AC3E}">
        <p14:creationId xmlns:p14="http://schemas.microsoft.com/office/powerpoint/2010/main" val="133225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7CE06-E97E-4958-9D30-BCC25CF025D6}" type="datetimeFigureOut">
              <a:rPr lang="en-US" smtClean="0"/>
              <a:t>4/29/2016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B3E71-9446-4EEA-8D8F-469944AB536E}" type="slidenum">
              <a:rPr lang="en-US" smtClean="0"/>
              <a:t>‹#›</a:t>
            </a:fld>
            <a:endParaRPr lang="en-US"/>
          </a:p>
        </p:txBody>
      </p:sp>
    </p:spTree>
    <p:extLst>
      <p:ext uri="{BB962C8B-B14F-4D97-AF65-F5344CB8AC3E}">
        <p14:creationId xmlns:p14="http://schemas.microsoft.com/office/powerpoint/2010/main" val="2664721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ub47-86.uhh.hawaii.edu/rmi-agroforestry/enso.php"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pcep.prel.org/wp-content/uploads/2014/08/PCEP-Sea-level-final.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ub47-86.uhh.hawaii.edu/rmi-agroforestry/enso.php"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developarc.maps.arcgis.com/apps/MapSeries/index.html?appid=411ccedeadb14a2392bf21a4a2ae037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ub47-86.uhh.hawaii.edu/rmi-agroforestry/enso.php"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ub47-86.uhh.hawaii.edu/rmi-agroforestry/el-nino-recommendations.php"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9879" y="197192"/>
            <a:ext cx="6180795" cy="646331"/>
          </a:xfrm>
          <a:prstGeom prst="rect">
            <a:avLst/>
          </a:prstGeom>
          <a:noFill/>
        </p:spPr>
        <p:txBody>
          <a:bodyPr wrap="none" rtlCol="0">
            <a:spAutoFit/>
          </a:bodyPr>
          <a:lstStyle/>
          <a:p>
            <a:r>
              <a:rPr lang="en-US" dirty="0" smtClean="0"/>
              <a:t>AGROFORESTRY ADVICE FOR MARSHALLS’ WEATHER &amp; CLIMATE</a:t>
            </a:r>
          </a:p>
          <a:p>
            <a:r>
              <a:rPr lang="en-US" dirty="0" smtClean="0"/>
              <a:t>[For daily and weekly weather predictions, tune into *** ]</a:t>
            </a:r>
            <a:endParaRPr lang="en-US" dirty="0"/>
          </a:p>
        </p:txBody>
      </p:sp>
      <p:sp>
        <p:nvSpPr>
          <p:cNvPr id="4" name="TextBox 3"/>
          <p:cNvSpPr txBox="1"/>
          <p:nvPr/>
        </p:nvSpPr>
        <p:spPr>
          <a:xfrm>
            <a:off x="258612" y="3263450"/>
            <a:ext cx="4160988" cy="3447098"/>
          </a:xfrm>
          <a:prstGeom prst="rect">
            <a:avLst/>
          </a:prstGeom>
          <a:noFill/>
          <a:ln>
            <a:solidFill>
              <a:schemeClr val="accent1"/>
            </a:solidFill>
          </a:ln>
        </p:spPr>
        <p:txBody>
          <a:bodyPr wrap="square" rtlCol="0">
            <a:spAutoFit/>
          </a:bodyPr>
          <a:lstStyle/>
          <a:p>
            <a:r>
              <a:rPr lang="en-US" dirty="0" smtClean="0"/>
              <a:t>LONG TERM: </a:t>
            </a:r>
          </a:p>
          <a:p>
            <a:r>
              <a:rPr lang="en-US" dirty="0" smtClean="0"/>
              <a:t>THE LIFETIME OF A TREE OR PERSON</a:t>
            </a:r>
          </a:p>
          <a:p>
            <a:endParaRPr lang="en-US" sz="1400" dirty="0"/>
          </a:p>
          <a:p>
            <a:r>
              <a:rPr lang="en-US" sz="1400" dirty="0" smtClean="0"/>
              <a:t>Plant resilient trees and crops that can tolerate drought and salty conditions (click here)</a:t>
            </a:r>
          </a:p>
          <a:p>
            <a:endParaRPr lang="en-US" sz="1400" dirty="0"/>
          </a:p>
          <a:p>
            <a:r>
              <a:rPr lang="en-US" sz="1400" dirty="0" smtClean="0"/>
              <a:t>Enjoy traditional foods that keep you healthy with vitamins and fiber (click here)</a:t>
            </a:r>
          </a:p>
          <a:p>
            <a:r>
              <a:rPr lang="en-US" sz="1400" dirty="0" smtClean="0"/>
              <a:t>    </a:t>
            </a:r>
            <a:r>
              <a:rPr lang="en-US" sz="1400" dirty="0" smtClean="0">
                <a:sym typeface="Wingdings" panose="05000000000000000000" pitchFamily="2" charset="2"/>
              </a:rPr>
              <a:t> </a:t>
            </a:r>
            <a:r>
              <a:rPr lang="en-US" sz="1400" dirty="0" smtClean="0"/>
              <a:t>Recipe/event of the day: </a:t>
            </a:r>
            <a:r>
              <a:rPr lang="en-US" sz="1400" dirty="0" smtClean="0">
                <a:sym typeface="Wingdings" panose="05000000000000000000" pitchFamily="2" charset="2"/>
              </a:rPr>
              <a:t></a:t>
            </a:r>
            <a:endParaRPr lang="en-US" sz="1400" dirty="0" smtClean="0"/>
          </a:p>
          <a:p>
            <a:endParaRPr lang="en-US" sz="1400" dirty="0"/>
          </a:p>
          <a:p>
            <a:r>
              <a:rPr lang="en-US" sz="1400" dirty="0" smtClean="0"/>
              <a:t>Care for coastal forest that holds the shoreline and protects crops from salt spray (click here)</a:t>
            </a:r>
          </a:p>
          <a:p>
            <a:endParaRPr lang="en-US" sz="1400" dirty="0"/>
          </a:p>
          <a:p>
            <a:r>
              <a:rPr lang="en-US" sz="1400" dirty="0" smtClean="0"/>
              <a:t>Learn about the effects of climate change in the Marshalls (click here)</a:t>
            </a:r>
            <a:endParaRPr lang="en-US" sz="1400" dirty="0"/>
          </a:p>
        </p:txBody>
      </p:sp>
      <p:sp>
        <p:nvSpPr>
          <p:cNvPr id="7" name="TextBox 6"/>
          <p:cNvSpPr txBox="1"/>
          <p:nvPr/>
        </p:nvSpPr>
        <p:spPr>
          <a:xfrm>
            <a:off x="4560161" y="939134"/>
            <a:ext cx="4432915" cy="3046988"/>
          </a:xfrm>
          <a:prstGeom prst="rect">
            <a:avLst/>
          </a:prstGeom>
          <a:noFill/>
          <a:ln>
            <a:solidFill>
              <a:schemeClr val="accent1"/>
            </a:solidFill>
          </a:ln>
        </p:spPr>
        <p:txBody>
          <a:bodyPr wrap="square" rtlCol="0">
            <a:spAutoFit/>
          </a:bodyPr>
          <a:lstStyle/>
          <a:p>
            <a:r>
              <a:rPr lang="en-US" sz="1200" u="sng" dirty="0" smtClean="0"/>
              <a:t>THIS YEAR (</a:t>
            </a:r>
            <a:r>
              <a:rPr lang="en-US" sz="1200" u="sng" dirty="0"/>
              <a:t>u</a:t>
            </a:r>
            <a:r>
              <a:rPr lang="en-US" sz="1200" u="sng" dirty="0" smtClean="0"/>
              <a:t>pdated quarterly)</a:t>
            </a:r>
            <a:r>
              <a:rPr lang="en-US" sz="1200" dirty="0" smtClean="0"/>
              <a:t>:</a:t>
            </a:r>
          </a:p>
          <a:p>
            <a:endParaRPr lang="en-US" sz="1200" dirty="0" smtClean="0"/>
          </a:p>
          <a:p>
            <a:r>
              <a:rPr lang="en-US" sz="1200" dirty="0" smtClean="0"/>
              <a:t>“El Nino Advisory” (click ** for full advisory)</a:t>
            </a:r>
          </a:p>
          <a:p>
            <a:endParaRPr lang="en-US" sz="1200" dirty="0"/>
          </a:p>
          <a:p>
            <a:r>
              <a:rPr lang="en-US" sz="1200" dirty="0"/>
              <a:t>(click </a:t>
            </a:r>
            <a:r>
              <a:rPr lang="en-US" sz="1200" dirty="0" smtClean="0"/>
              <a:t>[#4] </a:t>
            </a:r>
            <a:r>
              <a:rPr lang="en-US" sz="1200" dirty="0"/>
              <a:t>to understand the El Nino-La Nina </a:t>
            </a:r>
            <a:r>
              <a:rPr lang="en-US" sz="1200" dirty="0" smtClean="0"/>
              <a:t>pattern for agroforestry)</a:t>
            </a:r>
            <a:endParaRPr lang="en-US" sz="1200" dirty="0"/>
          </a:p>
          <a:p>
            <a:endParaRPr lang="en-US" sz="1200" dirty="0" smtClean="0"/>
          </a:p>
          <a:p>
            <a:r>
              <a:rPr lang="en-US" sz="1200" dirty="0" smtClean="0"/>
              <a:t>(Click #6) to understand how El Nino affects the calendar fro agroforestry</a:t>
            </a:r>
          </a:p>
          <a:p>
            <a:endParaRPr lang="en-US" sz="1200" dirty="0" smtClean="0"/>
          </a:p>
          <a:p>
            <a:r>
              <a:rPr lang="en-US" sz="1200" dirty="0" smtClean="0"/>
              <a:t>Wet weather will affect your crops during the El Nino year – care for them! (click #9)</a:t>
            </a:r>
          </a:p>
          <a:p>
            <a:endParaRPr lang="en-US" sz="1200" dirty="0"/>
          </a:p>
          <a:p>
            <a:r>
              <a:rPr lang="en-US" sz="1200" dirty="0" smtClean="0"/>
              <a:t>Plan ahead for a drought after the El Nino year! #9</a:t>
            </a:r>
          </a:p>
          <a:p>
            <a:endParaRPr lang="en-US" sz="1200" dirty="0" smtClean="0"/>
          </a:p>
          <a:p>
            <a:r>
              <a:rPr lang="en-US" sz="1200" dirty="0" smtClean="0"/>
              <a:t>Prepare for possible storms! #9</a:t>
            </a:r>
          </a:p>
        </p:txBody>
      </p:sp>
      <p:sp>
        <p:nvSpPr>
          <p:cNvPr id="16" name="TextBox 15"/>
          <p:cNvSpPr txBox="1"/>
          <p:nvPr/>
        </p:nvSpPr>
        <p:spPr>
          <a:xfrm>
            <a:off x="6858145" y="6433549"/>
            <a:ext cx="981294" cy="276999"/>
          </a:xfrm>
          <a:prstGeom prst="rect">
            <a:avLst/>
          </a:prstGeom>
          <a:noFill/>
        </p:spPr>
        <p:txBody>
          <a:bodyPr wrap="none" rtlCol="0">
            <a:spAutoFit/>
          </a:bodyPr>
          <a:lstStyle/>
          <a:p>
            <a:r>
              <a:rPr lang="en-US" sz="1200" dirty="0" smtClean="0"/>
              <a:t>THIS IS NOW</a:t>
            </a:r>
            <a:endParaRPr lang="en-US" sz="1200" dirty="0"/>
          </a:p>
        </p:txBody>
      </p:sp>
      <p:sp>
        <p:nvSpPr>
          <p:cNvPr id="10" name="Up Arrow 9"/>
          <p:cNvSpPr/>
          <p:nvPr/>
        </p:nvSpPr>
        <p:spPr>
          <a:xfrm>
            <a:off x="7270027" y="5944345"/>
            <a:ext cx="157529" cy="4892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p:nvPr/>
        </p:nvPicPr>
        <p:blipFill>
          <a:blip r:embed="rId3">
            <a:extLst>
              <a:ext uri="{28A0092B-C50C-407E-A947-70E740481C1C}">
                <a14:useLocalDpi xmlns:a14="http://schemas.microsoft.com/office/drawing/2010/main" val="0"/>
              </a:ext>
            </a:extLst>
          </a:blip>
          <a:srcRect/>
          <a:stretch>
            <a:fillRect/>
          </a:stretch>
        </p:blipFill>
        <p:spPr bwMode="auto">
          <a:xfrm>
            <a:off x="4545985" y="4266399"/>
            <a:ext cx="4432914" cy="1616307"/>
          </a:xfrm>
          <a:prstGeom prst="rect">
            <a:avLst/>
          </a:prstGeom>
          <a:noFill/>
          <a:ln>
            <a:noFill/>
          </a:ln>
        </p:spPr>
      </p:pic>
      <p:graphicFrame>
        <p:nvGraphicFramePr>
          <p:cNvPr id="5" name="Table 4"/>
          <p:cNvGraphicFramePr>
            <a:graphicFrameLocks noGrp="1"/>
          </p:cNvGraphicFramePr>
          <p:nvPr>
            <p:extLst>
              <p:ext uri="{D42A27DB-BD31-4B8C-83A1-F6EECF244321}">
                <p14:modId xmlns:p14="http://schemas.microsoft.com/office/powerpoint/2010/main" val="1942897539"/>
              </p:ext>
            </p:extLst>
          </p:nvPr>
        </p:nvGraphicFramePr>
        <p:xfrm>
          <a:off x="233803" y="968611"/>
          <a:ext cx="4185797" cy="2194560"/>
        </p:xfrm>
        <a:graphic>
          <a:graphicData uri="http://schemas.openxmlformats.org/drawingml/2006/table">
            <a:tbl>
              <a:tblPr firstRow="1" bandRow="1">
                <a:tableStyleId>{5C22544A-7EE6-4342-B048-85BDC9FD1C3A}</a:tableStyleId>
              </a:tblPr>
              <a:tblGrid>
                <a:gridCol w="1823597"/>
                <a:gridCol w="1219200"/>
                <a:gridCol w="1143000"/>
              </a:tblGrid>
              <a:tr h="370840">
                <a:tc>
                  <a:txBody>
                    <a:bodyPr/>
                    <a:lstStyle/>
                    <a:p>
                      <a:r>
                        <a:rPr lang="en-US" sz="1200" dirty="0" smtClean="0"/>
                        <a:t>For more information click http://apdrc.soest.hawaii.edu/dashboard_RMI/</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RECENT</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OUTLOOK</a:t>
                      </a:r>
                      <a:r>
                        <a:rPr lang="en-US" sz="1200" baseline="0" dirty="0" smtClean="0"/>
                        <a:t> (forecast)</a:t>
                      </a:r>
                      <a:endParaRPr lang="en-US" sz="1200" dirty="0" smtClean="0"/>
                    </a:p>
                  </a:txBody>
                  <a:tcPr/>
                </a:tc>
              </a:tr>
              <a:tr h="370840">
                <a:tc>
                  <a:txBody>
                    <a:bodyPr/>
                    <a:lstStyle/>
                    <a:p>
                      <a:r>
                        <a:rPr lang="en-US" sz="1200" dirty="0" smtClean="0"/>
                        <a:t>Rainfall</a:t>
                      </a:r>
                      <a:endParaRPr lang="en-US" sz="1200" dirty="0"/>
                    </a:p>
                  </a:txBody>
                  <a:tcPr/>
                </a:tc>
                <a:tc>
                  <a:txBody>
                    <a:bodyPr/>
                    <a:lstStyle/>
                    <a:p>
                      <a:r>
                        <a:rPr lang="en-US" sz="1200" dirty="0" smtClean="0"/>
                        <a:t>[</a:t>
                      </a:r>
                      <a:r>
                        <a:rPr lang="en-US" sz="1200" dirty="0" err="1" smtClean="0"/>
                        <a:t>selfpopulated</a:t>
                      </a:r>
                      <a:r>
                        <a:rPr lang="en-US" sz="1200" dirty="0" smtClean="0"/>
                        <a:t> dial]</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r>
              <a:tr h="370840">
                <a:tc>
                  <a:txBody>
                    <a:bodyPr/>
                    <a:lstStyle/>
                    <a:p>
                      <a:r>
                        <a:rPr lang="en-US" sz="1200" dirty="0" smtClean="0"/>
                        <a:t>Wind/ storms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r>
              <a:tr h="370840">
                <a:tc>
                  <a:txBody>
                    <a:bodyPr/>
                    <a:lstStyle/>
                    <a:p>
                      <a:r>
                        <a:rPr lang="en-US" sz="1200" dirty="0" smtClean="0"/>
                        <a:t>Sea level /waves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r>
            </a:tbl>
          </a:graphicData>
        </a:graphic>
      </p:graphicFrame>
    </p:spTree>
    <p:extLst>
      <p:ext uri="{BB962C8B-B14F-4D97-AF65-F5344CB8AC3E}">
        <p14:creationId xmlns:p14="http://schemas.microsoft.com/office/powerpoint/2010/main" val="2510274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1" y="457200"/>
            <a:ext cx="8305800" cy="5509200"/>
          </a:xfrm>
          <a:prstGeom prst="rect">
            <a:avLst/>
          </a:prstGeom>
          <a:noFill/>
        </p:spPr>
        <p:txBody>
          <a:bodyPr wrap="square" rtlCol="0">
            <a:spAutoFit/>
          </a:bodyPr>
          <a:lstStyle/>
          <a:p>
            <a:r>
              <a:rPr lang="en-US" dirty="0">
                <a:solidFill>
                  <a:srgbClr val="FF0000"/>
                </a:solidFill>
              </a:rPr>
              <a:t>Plant resilient trees and crops that can tolerate drought and salty </a:t>
            </a:r>
            <a:r>
              <a:rPr lang="en-US" dirty="0" smtClean="0">
                <a:solidFill>
                  <a:srgbClr val="FF0000"/>
                </a:solidFill>
              </a:rPr>
              <a:t>conditions</a:t>
            </a:r>
          </a:p>
          <a:p>
            <a:r>
              <a:rPr lang="en-US" sz="1200" dirty="0" smtClean="0"/>
              <a:t>(continuation from previous page)</a:t>
            </a:r>
          </a:p>
          <a:p>
            <a:endParaRPr lang="en-US" sz="1400" dirty="0"/>
          </a:p>
          <a:p>
            <a:r>
              <a:rPr lang="en-US" sz="1400" dirty="0" smtClean="0">
                <a:solidFill>
                  <a:srgbClr val="00B050"/>
                </a:solidFill>
              </a:rPr>
              <a:t>Traditional </a:t>
            </a:r>
            <a:r>
              <a:rPr lang="en-US" sz="1400" dirty="0">
                <a:solidFill>
                  <a:srgbClr val="00B050"/>
                </a:solidFill>
              </a:rPr>
              <a:t>and modern ways of gardening </a:t>
            </a:r>
            <a:endParaRPr lang="en-US" sz="1400" dirty="0"/>
          </a:p>
          <a:p>
            <a:pPr marL="285750" indent="-285750">
              <a:buFontTx/>
              <a:buChar char="-"/>
            </a:pPr>
            <a:r>
              <a:rPr lang="en-US" sz="1400" dirty="0" smtClean="0"/>
              <a:t>Traditional agroforests have many species, varieties and crops (multi-cropping for “biotic diversity”). This reduces risks by not depending on the success of just a few crops. </a:t>
            </a:r>
            <a:r>
              <a:rPr lang="en-US" sz="1400" dirty="0" err="1" smtClean="0"/>
              <a:t>Multicropping</a:t>
            </a:r>
            <a:r>
              <a:rPr lang="en-US" sz="1400" dirty="0" smtClean="0"/>
              <a:t>, rotating crops and fallowing all help control pests.</a:t>
            </a:r>
          </a:p>
          <a:p>
            <a:pPr marL="285750" indent="-285750">
              <a:buFontTx/>
              <a:buChar char="-"/>
            </a:pPr>
            <a:r>
              <a:rPr lang="en-US" sz="1400" dirty="0" smtClean="0"/>
              <a:t>Mulch and use compost to enrich the soil and help soil retain moisture</a:t>
            </a:r>
            <a:r>
              <a:rPr lang="en-US" sz="1400" dirty="0"/>
              <a:t>. Compost farm wastes instead of burning them.</a:t>
            </a:r>
          </a:p>
          <a:p>
            <a:pPr marL="285750" indent="-285750">
              <a:buFontTx/>
              <a:buChar char="-"/>
            </a:pPr>
            <a:r>
              <a:rPr lang="en-US" sz="1400" dirty="0" smtClean="0"/>
              <a:t>Ask R&amp;D for assistance chipping materials to turn into mulch or compost. Some crops grow best under the partial shade of trees.</a:t>
            </a:r>
          </a:p>
          <a:p>
            <a:pPr marL="285750" indent="-285750">
              <a:buFontTx/>
              <a:buChar char="-"/>
            </a:pPr>
            <a:r>
              <a:rPr lang="en-US" sz="1400" dirty="0" smtClean="0"/>
              <a:t>Raised beds can tolerate wet conditions and also avoid problems with salinized groundwater</a:t>
            </a:r>
          </a:p>
          <a:p>
            <a:pPr marL="285750" indent="-285750">
              <a:buFontTx/>
              <a:buChar char="-"/>
            </a:pPr>
            <a:r>
              <a:rPr lang="en-US" sz="1400" dirty="0" smtClean="0"/>
              <a:t>Improve catchment systems and use irrigation systems.</a:t>
            </a:r>
          </a:p>
          <a:p>
            <a:pPr marL="285750" lvl="0" indent="-285750">
              <a:buFontTx/>
              <a:buChar char="-"/>
            </a:pPr>
            <a:r>
              <a:rPr lang="en-US" sz="1400" dirty="0" smtClean="0"/>
              <a:t>Find the best possible location. Planting sites on larger islets generally have more groundwater resources. Planting sites that are inland yet at a higher elevation are further from inundations that may occur. Planting sites on the leeward side or where the reef crest is far from the shore are less likely to be inundated by large waves. These locations are better protected from high sea levels under La Nina conditions, and storms during El Nino conditions.</a:t>
            </a:r>
          </a:p>
          <a:p>
            <a:pPr marL="285750" lvl="0" indent="-285750">
              <a:buFontTx/>
              <a:buChar char="-"/>
            </a:pPr>
            <a:r>
              <a:rPr lang="en-US" sz="1400" dirty="0" smtClean="0"/>
              <a:t>Maintain coastal vegetation to protect gardens and agroforests from wind and salt spray (click here)</a:t>
            </a:r>
          </a:p>
          <a:p>
            <a:pPr marL="285750" lvl="0" indent="-285750">
              <a:buFontTx/>
              <a:buChar char="-"/>
            </a:pPr>
            <a:r>
              <a:rPr lang="en-US" sz="1400" dirty="0" smtClean="0"/>
              <a:t>Click here for a calendar of crop harvest seasons under normal and La Nina conditions.</a:t>
            </a:r>
          </a:p>
          <a:p>
            <a:pPr lvl="0"/>
            <a:endParaRPr lang="en-US" sz="1400" dirty="0"/>
          </a:p>
          <a:p>
            <a:pPr lvl="0"/>
            <a:r>
              <a:rPr lang="en-US" sz="1400" dirty="0" smtClean="0"/>
              <a:t>For more information:</a:t>
            </a:r>
          </a:p>
          <a:p>
            <a:pPr marL="285750" lvl="0" indent="-285750">
              <a:buFontTx/>
              <a:buChar char="-"/>
            </a:pPr>
            <a:r>
              <a:rPr lang="en-US" sz="1400" dirty="0" smtClean="0"/>
              <a:t>National Agroforestry Center brochure</a:t>
            </a:r>
          </a:p>
          <a:p>
            <a:pPr marL="285750" lvl="0" indent="-285750">
              <a:buFontTx/>
              <a:buChar char="-"/>
            </a:pPr>
            <a:r>
              <a:rPr lang="en-US" sz="1400" dirty="0" err="1" smtClean="0"/>
              <a:t>Elevitch</a:t>
            </a:r>
            <a:r>
              <a:rPr lang="en-US" sz="1400" dirty="0" smtClean="0"/>
              <a:t> publications</a:t>
            </a:r>
          </a:p>
          <a:p>
            <a:pPr marL="285750" lvl="0" indent="-285750">
              <a:buFontTx/>
              <a:buChar char="-"/>
            </a:pPr>
            <a:r>
              <a:rPr lang="en-US" sz="1400" dirty="0" smtClean="0"/>
              <a:t>Other sources</a:t>
            </a:r>
          </a:p>
        </p:txBody>
      </p:sp>
    </p:spTree>
    <p:extLst>
      <p:ext uri="{BB962C8B-B14F-4D97-AF65-F5344CB8AC3E}">
        <p14:creationId xmlns:p14="http://schemas.microsoft.com/office/powerpoint/2010/main" val="297748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1" y="457200"/>
            <a:ext cx="8305800" cy="5016758"/>
          </a:xfrm>
          <a:prstGeom prst="rect">
            <a:avLst/>
          </a:prstGeom>
          <a:noFill/>
        </p:spPr>
        <p:txBody>
          <a:bodyPr wrap="square" rtlCol="0">
            <a:spAutoFit/>
          </a:bodyPr>
          <a:lstStyle/>
          <a:p>
            <a:r>
              <a:rPr lang="en-US" sz="1400" dirty="0" smtClean="0"/>
              <a:t>(continuation from previous page)</a:t>
            </a:r>
            <a:endParaRPr lang="en-US" sz="1400" dirty="0"/>
          </a:p>
          <a:p>
            <a:endParaRPr lang="en-US" i="1" dirty="0" smtClean="0">
              <a:solidFill>
                <a:srgbClr val="00B050"/>
              </a:solidFill>
            </a:endParaRPr>
          </a:p>
          <a:p>
            <a:r>
              <a:rPr lang="en-US" dirty="0">
                <a:solidFill>
                  <a:srgbClr val="FF0000"/>
                </a:solidFill>
              </a:rPr>
              <a:t>Enjoy traditional foods that keep you healthy with vitamins and fiber </a:t>
            </a:r>
          </a:p>
          <a:p>
            <a:r>
              <a:rPr lang="en-US" dirty="0"/>
              <a:t>- Nutrition (click here)</a:t>
            </a:r>
          </a:p>
          <a:p>
            <a:pPr marL="285750" indent="-285750">
              <a:buFontTx/>
              <a:buChar char="-"/>
            </a:pPr>
            <a:r>
              <a:rPr lang="en-US" dirty="0" smtClean="0"/>
              <a:t>Storage </a:t>
            </a:r>
            <a:r>
              <a:rPr lang="en-US" dirty="0"/>
              <a:t>&amp; </a:t>
            </a:r>
            <a:r>
              <a:rPr lang="en-US" dirty="0" smtClean="0"/>
              <a:t>preservation </a:t>
            </a:r>
          </a:p>
          <a:p>
            <a:pPr marL="285750" indent="-285750">
              <a:buFontTx/>
              <a:buChar char="-"/>
            </a:pPr>
            <a:r>
              <a:rPr lang="en-US" dirty="0" smtClean="0"/>
              <a:t>Recipes (</a:t>
            </a:r>
            <a:r>
              <a:rPr lang="en-US" dirty="0"/>
              <a:t>click here)</a:t>
            </a:r>
          </a:p>
          <a:p>
            <a:pPr marL="285750" indent="-285750">
              <a:buFontTx/>
              <a:buChar char="-"/>
            </a:pPr>
            <a:r>
              <a:rPr lang="en-US" dirty="0" smtClean="0"/>
              <a:t>Policies. Health and nutrition programs and courses can emphasize </a:t>
            </a:r>
            <a:r>
              <a:rPr lang="en-US" i="1" dirty="0"/>
              <a:t>cultural pride in traditional food preservation of traditional foods using </a:t>
            </a:r>
            <a:r>
              <a:rPr lang="en-US" i="1" dirty="0" err="1"/>
              <a:t>pandanus</a:t>
            </a:r>
            <a:r>
              <a:rPr lang="en-US" i="1" dirty="0"/>
              <a:t>, </a:t>
            </a:r>
            <a:r>
              <a:rPr lang="en-US" i="1" dirty="0" err="1"/>
              <a:t>tacca</a:t>
            </a:r>
            <a:r>
              <a:rPr lang="en-US" i="1" dirty="0"/>
              <a:t> and </a:t>
            </a:r>
            <a:r>
              <a:rPr lang="en-US" i="1" dirty="0" smtClean="0"/>
              <a:t>breadfruit; new </a:t>
            </a:r>
            <a:r>
              <a:rPr lang="en-US" i="1" dirty="0"/>
              <a:t>methods of processing and storing nutritious </a:t>
            </a:r>
            <a:r>
              <a:rPr lang="en-US" i="1" dirty="0" smtClean="0"/>
              <a:t>foods; and traditional </a:t>
            </a:r>
            <a:r>
              <a:rPr lang="en-US" i="1" dirty="0"/>
              <a:t>and “starvation” foods such as Crinum and </a:t>
            </a:r>
            <a:r>
              <a:rPr lang="en-US" i="1" dirty="0" err="1"/>
              <a:t>Ixora</a:t>
            </a:r>
            <a:r>
              <a:rPr lang="en-US" i="1" dirty="0" smtClean="0"/>
              <a:t>.</a:t>
            </a:r>
            <a:r>
              <a:rPr lang="en-US" dirty="0" smtClean="0"/>
              <a:t> </a:t>
            </a:r>
            <a:r>
              <a:rPr lang="en-US" i="1" dirty="0"/>
              <a:t>Develop new food processing industries that focus on products based on local staples (</a:t>
            </a:r>
            <a:r>
              <a:rPr lang="en-US" i="1" dirty="0" err="1"/>
              <a:t>makmok</a:t>
            </a:r>
            <a:r>
              <a:rPr lang="en-US" i="1" dirty="0"/>
              <a:t>, breadfruit and </a:t>
            </a:r>
            <a:r>
              <a:rPr lang="en-US" i="1" dirty="0" err="1"/>
              <a:t>pandanus</a:t>
            </a:r>
            <a:r>
              <a:rPr lang="en-US" i="1" dirty="0"/>
              <a:t>). </a:t>
            </a:r>
          </a:p>
          <a:p>
            <a:pPr marL="285750" indent="-285750">
              <a:buFontTx/>
              <a:buChar char="-"/>
            </a:pPr>
            <a:r>
              <a:rPr lang="en-US" dirty="0" smtClean="0"/>
              <a:t>Events/festivals </a:t>
            </a:r>
            <a:r>
              <a:rPr lang="en-US" dirty="0"/>
              <a:t>(click here)</a:t>
            </a:r>
          </a:p>
          <a:p>
            <a:endParaRPr lang="en-US" i="1" dirty="0"/>
          </a:p>
          <a:p>
            <a:endParaRPr lang="en-US" i="1" dirty="0" smtClean="0"/>
          </a:p>
          <a:p>
            <a:endParaRPr lang="en-US" i="1" dirty="0"/>
          </a:p>
          <a:p>
            <a:endParaRPr lang="en-US" dirty="0"/>
          </a:p>
          <a:p>
            <a:endParaRPr lang="en-US" dirty="0"/>
          </a:p>
        </p:txBody>
      </p:sp>
    </p:spTree>
    <p:extLst>
      <p:ext uri="{BB962C8B-B14F-4D97-AF65-F5344CB8AC3E}">
        <p14:creationId xmlns:p14="http://schemas.microsoft.com/office/powerpoint/2010/main" val="286904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8153400" cy="7571303"/>
          </a:xfrm>
          <a:prstGeom prst="rect">
            <a:avLst/>
          </a:prstGeom>
          <a:noFill/>
        </p:spPr>
        <p:txBody>
          <a:bodyPr wrap="square" rtlCol="0">
            <a:spAutoFit/>
          </a:bodyPr>
          <a:lstStyle/>
          <a:p>
            <a:r>
              <a:rPr lang="en-US" dirty="0">
                <a:solidFill>
                  <a:srgbClr val="FF0000"/>
                </a:solidFill>
              </a:rPr>
              <a:t>Learn about the </a:t>
            </a:r>
            <a:r>
              <a:rPr lang="en-US" dirty="0" smtClean="0">
                <a:solidFill>
                  <a:srgbClr val="FF0000"/>
                </a:solidFill>
              </a:rPr>
              <a:t>long-term effects </a:t>
            </a:r>
            <a:r>
              <a:rPr lang="en-US" dirty="0">
                <a:solidFill>
                  <a:srgbClr val="FF0000"/>
                </a:solidFill>
              </a:rPr>
              <a:t>of climate change in the </a:t>
            </a:r>
            <a:r>
              <a:rPr lang="en-US" dirty="0" smtClean="0">
                <a:solidFill>
                  <a:srgbClr val="FF0000"/>
                </a:solidFill>
              </a:rPr>
              <a:t>Marshalls</a:t>
            </a:r>
          </a:p>
          <a:p>
            <a:r>
              <a:rPr lang="en-US" sz="1200" dirty="0" smtClean="0"/>
              <a:t>Continuation of previous page</a:t>
            </a:r>
          </a:p>
          <a:p>
            <a:endParaRPr lang="en-US" dirty="0"/>
          </a:p>
          <a:p>
            <a:r>
              <a:rPr lang="en-US" sz="1400" dirty="0" smtClean="0"/>
              <a:t>What changes will affect agroforestry in the Marshalls and when? We still do not know what choices the world will make and exactly how the air and oceans will change in the long term. Let’s think about what the climate will be during the next 40 years, because that is the time period that a coconut is generally considered to be productive. 40 years allows time for coconuts, breadfruit and other trees to provide crops for our children and grandchildren!</a:t>
            </a:r>
          </a:p>
          <a:p>
            <a:pPr marL="285750" indent="-285750">
              <a:buFont typeface="Wingdings" panose="05000000000000000000" pitchFamily="2" charset="2"/>
              <a:buChar char="Ø"/>
            </a:pPr>
            <a:r>
              <a:rPr lang="en-US" sz="1400" dirty="0" smtClean="0"/>
              <a:t>The natural cycle of La Nina and El Nino events will continue. The effects of these events (storms, rain and drought, sea level) are temporary (lasting 1-2 years) but strong. Their effects will be more noticeable than climate change for the next 40 years. Scientists are not sure yet whether climate change will affect how La Nina and El Nino events happen. For more information click </a:t>
            </a:r>
            <a:r>
              <a:rPr lang="en-US" sz="1400" u="sng" dirty="0">
                <a:hlinkClick r:id="rId3"/>
              </a:rPr>
              <a:t>http://sub47-86.uhh.hawaii.edu/rmi-agroforestry/enso.php</a:t>
            </a:r>
            <a:endParaRPr lang="en-US" sz="1400" dirty="0"/>
          </a:p>
          <a:p>
            <a:pPr marL="285750" indent="-285750">
              <a:buFont typeface="Wingdings" panose="05000000000000000000" pitchFamily="2" charset="2"/>
              <a:buChar char="Ø"/>
            </a:pPr>
            <a:r>
              <a:rPr lang="en-US" sz="1400" dirty="0" smtClean="0"/>
              <a:t>Worldwide sea levels are now rising at least 0.3 inches/year, so they will rise at least 12.6 inches within 40 years. In addition, sea levels may temporarily rise by 12 inches during a La Nina and drop by 5 inches during an El Nino event in the Marshalls. Sea level rise is also added to the effect of each king tide and storm surge, making inundation events more frequent. Generally high sea levels will increase the salinity of groundwater. This makes it important to choose crops that are relatively salt-tolerant (link above). Plant agroforests where inundations are less frequent (link above). For general information on the effects of sea </a:t>
            </a:r>
            <a:r>
              <a:rPr lang="en-US" sz="1400" dirty="0"/>
              <a:t>level rise, </a:t>
            </a:r>
            <a:r>
              <a:rPr lang="en-US" sz="1400" dirty="0" smtClean="0"/>
              <a:t>see </a:t>
            </a:r>
            <a:r>
              <a:rPr lang="en-US" sz="1400" dirty="0" smtClean="0">
                <a:hlinkClick r:id="rId4"/>
              </a:rPr>
              <a:t>http</a:t>
            </a:r>
            <a:r>
              <a:rPr lang="en-US" sz="1400" dirty="0">
                <a:hlinkClick r:id="rId4"/>
              </a:rPr>
              <a:t>://</a:t>
            </a:r>
            <a:r>
              <a:rPr lang="en-US" sz="1400" dirty="0" smtClean="0">
                <a:hlinkClick r:id="rId4"/>
              </a:rPr>
              <a:t>pcep.prel.org/wp-content/uploads/2014/08/PCEP-Sea-level-final.pdf</a:t>
            </a:r>
            <a:endParaRPr lang="en-US" sz="1400" dirty="0" smtClean="0"/>
          </a:p>
          <a:p>
            <a:pPr marL="285750" indent="-285750">
              <a:buFont typeface="Wingdings" panose="05000000000000000000" pitchFamily="2" charset="2"/>
              <a:buChar char="Ø"/>
            </a:pPr>
            <a:r>
              <a:rPr lang="en-US" sz="1400" dirty="0" smtClean="0"/>
              <a:t>Air temperatures will continue to get a little warmer in the Marshalls. Hot days make trees and crops thirsty</a:t>
            </a:r>
            <a:r>
              <a:rPr lang="en-US" sz="1400" dirty="0"/>
              <a:t>,</a:t>
            </a:r>
            <a:r>
              <a:rPr lang="en-US" sz="1400" dirty="0" smtClean="0"/>
              <a:t> so choose trees and crops that can tolerate dry conditions (link above).</a:t>
            </a:r>
          </a:p>
          <a:p>
            <a:pPr marL="285750" indent="-285750">
              <a:buFont typeface="Wingdings" panose="05000000000000000000" pitchFamily="2" charset="2"/>
              <a:buChar char="Ø"/>
            </a:pPr>
            <a:r>
              <a:rPr lang="en-US" sz="1400" dirty="0" smtClean="0"/>
              <a:t>Rainfall has been generally decreasing in the Marshalls, but scientists believe it will increase in the future. However, within just the next 40 years, any changes as a result of climate change will not be very noticeable compared to the natural variability of rainfall in the Marshalls, especially as a result of the ENSO cycle. Therefore, choose trees and crops that can tolerate a variety of conditions, and plant a variety of crops (link above).</a:t>
            </a:r>
          </a:p>
          <a:p>
            <a:pPr marL="285750" indent="-285750">
              <a:buFont typeface="Wingdings" panose="05000000000000000000" pitchFamily="2" charset="2"/>
              <a:buChar char="Ø"/>
            </a:pPr>
            <a:r>
              <a:rPr lang="en-US" sz="1400" dirty="0" smtClean="0"/>
              <a:t>Any changes in the frequency of droughts and storms in the next 40 years in the Marshalls will also probably be a result of ENSO instead of climate change. </a:t>
            </a:r>
          </a:p>
          <a:p>
            <a:endParaRPr lang="en-US" sz="1400" dirty="0"/>
          </a:p>
          <a:p>
            <a:r>
              <a:rPr lang="en-US" sz="1400" dirty="0"/>
              <a:t>For more reading about Marshall Islands climate and climate change, </a:t>
            </a:r>
          </a:p>
          <a:p>
            <a:r>
              <a:rPr lang="en-US" sz="1400" dirty="0"/>
              <a:t>see http://pcep.prel.org/wp-content/uploads/2014/08/RMI-Climate-FINAL.pdf </a:t>
            </a:r>
            <a:endParaRPr lang="en-US" sz="1400" dirty="0" smtClean="0"/>
          </a:p>
          <a:p>
            <a:r>
              <a:rPr lang="en-US" sz="1400" dirty="0" smtClean="0"/>
              <a:t>And [link to Australian paper]</a:t>
            </a:r>
            <a:endParaRPr lang="en-US" sz="1400" dirty="0"/>
          </a:p>
          <a:p>
            <a:endParaRPr lang="en-US" dirty="0" smtClean="0"/>
          </a:p>
        </p:txBody>
      </p:sp>
    </p:spTree>
    <p:extLst>
      <p:ext uri="{BB962C8B-B14F-4D97-AF65-F5344CB8AC3E}">
        <p14:creationId xmlns:p14="http://schemas.microsoft.com/office/powerpoint/2010/main" val="1297573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9879" y="197192"/>
            <a:ext cx="6180795" cy="646331"/>
          </a:xfrm>
          <a:prstGeom prst="rect">
            <a:avLst/>
          </a:prstGeom>
          <a:noFill/>
        </p:spPr>
        <p:txBody>
          <a:bodyPr wrap="none" rtlCol="0">
            <a:spAutoFit/>
          </a:bodyPr>
          <a:lstStyle/>
          <a:p>
            <a:r>
              <a:rPr lang="en-US" dirty="0" smtClean="0"/>
              <a:t>AGROFORESTRY ADVICE FOR MARSHALLS’ WEATHER &amp; CLIMATE</a:t>
            </a:r>
          </a:p>
          <a:p>
            <a:r>
              <a:rPr lang="en-US" dirty="0" smtClean="0"/>
              <a:t>[For daily and weekly weather predictions, tune into *** ]</a:t>
            </a:r>
            <a:endParaRPr lang="en-US" dirty="0"/>
          </a:p>
        </p:txBody>
      </p:sp>
      <p:sp>
        <p:nvSpPr>
          <p:cNvPr id="4" name="TextBox 3"/>
          <p:cNvSpPr txBox="1"/>
          <p:nvPr/>
        </p:nvSpPr>
        <p:spPr>
          <a:xfrm>
            <a:off x="258612" y="3263450"/>
            <a:ext cx="4160988" cy="3447098"/>
          </a:xfrm>
          <a:prstGeom prst="rect">
            <a:avLst/>
          </a:prstGeom>
          <a:noFill/>
          <a:ln>
            <a:solidFill>
              <a:schemeClr val="accent1"/>
            </a:solidFill>
          </a:ln>
        </p:spPr>
        <p:txBody>
          <a:bodyPr wrap="square" rtlCol="0">
            <a:spAutoFit/>
          </a:bodyPr>
          <a:lstStyle/>
          <a:p>
            <a:r>
              <a:rPr lang="en-US" dirty="0" smtClean="0"/>
              <a:t>LONG TERM: </a:t>
            </a:r>
          </a:p>
          <a:p>
            <a:r>
              <a:rPr lang="en-US" dirty="0" smtClean="0"/>
              <a:t>THE LIFETIME OF A TREE OR PERSON</a:t>
            </a:r>
          </a:p>
          <a:p>
            <a:endParaRPr lang="en-US" sz="1400" dirty="0"/>
          </a:p>
          <a:p>
            <a:r>
              <a:rPr lang="en-US" sz="1400" dirty="0" smtClean="0"/>
              <a:t>Plant resilient trees and crops that can tolerate drought and salty conditions (click here)</a:t>
            </a:r>
          </a:p>
          <a:p>
            <a:endParaRPr lang="en-US" sz="1400" dirty="0"/>
          </a:p>
          <a:p>
            <a:r>
              <a:rPr lang="en-US" sz="1400" dirty="0" smtClean="0"/>
              <a:t>Enjoy traditional foods that keep you healthy with vitamins and fiber (click here)</a:t>
            </a:r>
          </a:p>
          <a:p>
            <a:r>
              <a:rPr lang="en-US" sz="1400" dirty="0" smtClean="0"/>
              <a:t>    </a:t>
            </a:r>
            <a:r>
              <a:rPr lang="en-US" sz="1400" dirty="0" smtClean="0">
                <a:sym typeface="Wingdings" panose="05000000000000000000" pitchFamily="2" charset="2"/>
              </a:rPr>
              <a:t> </a:t>
            </a:r>
            <a:r>
              <a:rPr lang="en-US" sz="1400" dirty="0" smtClean="0"/>
              <a:t>Recipe/event of the day: </a:t>
            </a:r>
            <a:r>
              <a:rPr lang="en-US" sz="1400" dirty="0" smtClean="0">
                <a:sym typeface="Wingdings" panose="05000000000000000000" pitchFamily="2" charset="2"/>
              </a:rPr>
              <a:t></a:t>
            </a:r>
            <a:endParaRPr lang="en-US" sz="1400" dirty="0" smtClean="0"/>
          </a:p>
          <a:p>
            <a:endParaRPr lang="en-US" sz="1400" dirty="0"/>
          </a:p>
          <a:p>
            <a:r>
              <a:rPr lang="en-US" sz="1400" dirty="0" smtClean="0"/>
              <a:t>Care for coastal forest that holds the shoreline and protects crops from salt spray (click here)</a:t>
            </a:r>
          </a:p>
          <a:p>
            <a:endParaRPr lang="en-US" sz="1400" dirty="0"/>
          </a:p>
          <a:p>
            <a:r>
              <a:rPr lang="en-US" sz="1400" dirty="0" smtClean="0"/>
              <a:t>Learn about the effects of climate change in the Marshalls (click here)</a:t>
            </a:r>
            <a:endParaRPr lang="en-US" sz="1400" dirty="0"/>
          </a:p>
        </p:txBody>
      </p:sp>
      <p:sp>
        <p:nvSpPr>
          <p:cNvPr id="7" name="TextBox 6"/>
          <p:cNvSpPr txBox="1"/>
          <p:nvPr/>
        </p:nvSpPr>
        <p:spPr>
          <a:xfrm>
            <a:off x="4560161" y="939134"/>
            <a:ext cx="4545123" cy="3231654"/>
          </a:xfrm>
          <a:prstGeom prst="rect">
            <a:avLst/>
          </a:prstGeom>
          <a:noFill/>
          <a:ln>
            <a:solidFill>
              <a:schemeClr val="accent1"/>
            </a:solidFill>
          </a:ln>
        </p:spPr>
        <p:txBody>
          <a:bodyPr wrap="square" rtlCol="0">
            <a:spAutoFit/>
          </a:bodyPr>
          <a:lstStyle/>
          <a:p>
            <a:r>
              <a:rPr lang="en-US" sz="1200" u="sng" dirty="0" smtClean="0"/>
              <a:t>THIS YEAR (</a:t>
            </a:r>
            <a:r>
              <a:rPr lang="en-US" sz="1200" u="sng" dirty="0"/>
              <a:t>u</a:t>
            </a:r>
            <a:r>
              <a:rPr lang="en-US" sz="1200" u="sng" dirty="0" smtClean="0"/>
              <a:t>pdated quarterly)</a:t>
            </a:r>
            <a:r>
              <a:rPr lang="en-US" sz="1200" dirty="0" smtClean="0"/>
              <a:t>:</a:t>
            </a:r>
          </a:p>
          <a:p>
            <a:endParaRPr lang="en-US" sz="1200" dirty="0" smtClean="0"/>
          </a:p>
          <a:p>
            <a:r>
              <a:rPr lang="en-US" sz="1200" dirty="0" smtClean="0"/>
              <a:t>“El Nino Watch” (click ** for text)</a:t>
            </a:r>
          </a:p>
          <a:p>
            <a:r>
              <a:rPr lang="en-US" sz="1200" dirty="0" smtClean="0"/>
              <a:t>An El Nino is possible. Listen to the news and continue to check this website to learn what might happen next.</a:t>
            </a:r>
          </a:p>
          <a:p>
            <a:endParaRPr lang="en-US" sz="1200" dirty="0"/>
          </a:p>
          <a:p>
            <a:r>
              <a:rPr lang="en-US" sz="1200" dirty="0"/>
              <a:t>(click [#4] to understand the El Nino-La Nina pattern for agroforestry)</a:t>
            </a:r>
          </a:p>
          <a:p>
            <a:endParaRPr lang="en-US" sz="1200" dirty="0"/>
          </a:p>
          <a:p>
            <a:r>
              <a:rPr lang="en-US" sz="1200" dirty="0"/>
              <a:t>(Click #6) to understand how El Nino affects the calendar fro agroforestry</a:t>
            </a:r>
          </a:p>
          <a:p>
            <a:endParaRPr lang="en-US" sz="1200" dirty="0"/>
          </a:p>
          <a:p>
            <a:r>
              <a:rPr lang="en-US" sz="1200" dirty="0"/>
              <a:t>Wet weather will affect your crops during the El Nino year – care for them! (click #9)</a:t>
            </a:r>
          </a:p>
          <a:p>
            <a:endParaRPr lang="en-US" sz="1200" dirty="0"/>
          </a:p>
          <a:p>
            <a:r>
              <a:rPr lang="en-US" sz="1200" dirty="0"/>
              <a:t>Plan ahead for a drought after the El Nino year! #9</a:t>
            </a:r>
          </a:p>
          <a:p>
            <a:endParaRPr lang="en-US" sz="1200" dirty="0"/>
          </a:p>
          <a:p>
            <a:r>
              <a:rPr lang="en-US" sz="1200" dirty="0"/>
              <a:t>Prepare for possible storms! #9</a:t>
            </a:r>
          </a:p>
        </p:txBody>
      </p:sp>
      <p:sp>
        <p:nvSpPr>
          <p:cNvPr id="16" name="TextBox 15"/>
          <p:cNvSpPr txBox="1"/>
          <p:nvPr/>
        </p:nvSpPr>
        <p:spPr>
          <a:xfrm>
            <a:off x="5458082" y="6433549"/>
            <a:ext cx="981294" cy="276999"/>
          </a:xfrm>
          <a:prstGeom prst="rect">
            <a:avLst/>
          </a:prstGeom>
          <a:noFill/>
        </p:spPr>
        <p:txBody>
          <a:bodyPr wrap="none" rtlCol="0">
            <a:spAutoFit/>
          </a:bodyPr>
          <a:lstStyle/>
          <a:p>
            <a:r>
              <a:rPr lang="en-US" sz="1200" dirty="0" smtClean="0"/>
              <a:t>THIS IS NOW</a:t>
            </a:r>
            <a:endParaRPr lang="en-US" sz="1200" dirty="0"/>
          </a:p>
        </p:txBody>
      </p:sp>
      <p:sp>
        <p:nvSpPr>
          <p:cNvPr id="10" name="Up Arrow 9"/>
          <p:cNvSpPr/>
          <p:nvPr/>
        </p:nvSpPr>
        <p:spPr>
          <a:xfrm>
            <a:off x="5791200" y="5882706"/>
            <a:ext cx="157529" cy="4892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p:nvPr/>
        </p:nvPicPr>
        <p:blipFill>
          <a:blip r:embed="rId3">
            <a:extLst>
              <a:ext uri="{28A0092B-C50C-407E-A947-70E740481C1C}">
                <a14:useLocalDpi xmlns:a14="http://schemas.microsoft.com/office/drawing/2010/main" val="0"/>
              </a:ext>
            </a:extLst>
          </a:blip>
          <a:srcRect/>
          <a:stretch>
            <a:fillRect/>
          </a:stretch>
        </p:blipFill>
        <p:spPr bwMode="auto">
          <a:xfrm>
            <a:off x="4545985" y="4266399"/>
            <a:ext cx="4432914" cy="1616307"/>
          </a:xfrm>
          <a:prstGeom prst="rect">
            <a:avLst/>
          </a:prstGeom>
          <a:noFill/>
          <a:ln>
            <a:noFill/>
          </a:ln>
        </p:spPr>
      </p:pic>
      <p:graphicFrame>
        <p:nvGraphicFramePr>
          <p:cNvPr id="5" name="Table 4"/>
          <p:cNvGraphicFramePr>
            <a:graphicFrameLocks noGrp="1"/>
          </p:cNvGraphicFramePr>
          <p:nvPr/>
        </p:nvGraphicFramePr>
        <p:xfrm>
          <a:off x="233803" y="968611"/>
          <a:ext cx="4185797" cy="2194560"/>
        </p:xfrm>
        <a:graphic>
          <a:graphicData uri="http://schemas.openxmlformats.org/drawingml/2006/table">
            <a:tbl>
              <a:tblPr firstRow="1" bandRow="1">
                <a:tableStyleId>{5C22544A-7EE6-4342-B048-85BDC9FD1C3A}</a:tableStyleId>
              </a:tblPr>
              <a:tblGrid>
                <a:gridCol w="1823597"/>
                <a:gridCol w="1219200"/>
                <a:gridCol w="1143000"/>
              </a:tblGrid>
              <a:tr h="370840">
                <a:tc>
                  <a:txBody>
                    <a:bodyPr/>
                    <a:lstStyle/>
                    <a:p>
                      <a:r>
                        <a:rPr lang="en-US" sz="1200" dirty="0" smtClean="0"/>
                        <a:t>For more information click http://apdrc.soest.hawaii.edu/dashboard_RMI/</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RECENT</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OUTLOOK</a:t>
                      </a:r>
                      <a:r>
                        <a:rPr lang="en-US" sz="1200" baseline="0" dirty="0" smtClean="0"/>
                        <a:t> (forecast)</a:t>
                      </a:r>
                      <a:endParaRPr lang="en-US" sz="1200" dirty="0" smtClean="0"/>
                    </a:p>
                  </a:txBody>
                  <a:tcPr/>
                </a:tc>
              </a:tr>
              <a:tr h="370840">
                <a:tc>
                  <a:txBody>
                    <a:bodyPr/>
                    <a:lstStyle/>
                    <a:p>
                      <a:r>
                        <a:rPr lang="en-US" sz="1200" dirty="0" smtClean="0"/>
                        <a:t>Rainfall</a:t>
                      </a:r>
                      <a:endParaRPr lang="en-US" sz="1200" dirty="0"/>
                    </a:p>
                  </a:txBody>
                  <a:tcPr/>
                </a:tc>
                <a:tc>
                  <a:txBody>
                    <a:bodyPr/>
                    <a:lstStyle/>
                    <a:p>
                      <a:r>
                        <a:rPr lang="en-US" sz="1200" dirty="0" smtClean="0"/>
                        <a:t>[</a:t>
                      </a:r>
                      <a:r>
                        <a:rPr lang="en-US" sz="1200" dirty="0" err="1" smtClean="0"/>
                        <a:t>selfpopulated</a:t>
                      </a:r>
                      <a:r>
                        <a:rPr lang="en-US" sz="1200" dirty="0" smtClean="0"/>
                        <a:t> dial]</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r>
              <a:tr h="370840">
                <a:tc>
                  <a:txBody>
                    <a:bodyPr/>
                    <a:lstStyle/>
                    <a:p>
                      <a:r>
                        <a:rPr lang="en-US" sz="1200" dirty="0" smtClean="0"/>
                        <a:t>Wind/ storms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r>
              <a:tr h="370840">
                <a:tc>
                  <a:txBody>
                    <a:bodyPr/>
                    <a:lstStyle/>
                    <a:p>
                      <a:r>
                        <a:rPr lang="en-US" sz="1200" dirty="0" smtClean="0"/>
                        <a:t>Sea level /waves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r>
            </a:tbl>
          </a:graphicData>
        </a:graphic>
      </p:graphicFrame>
      <p:sp>
        <p:nvSpPr>
          <p:cNvPr id="3" name="TextBox 2"/>
          <p:cNvSpPr txBox="1"/>
          <p:nvPr/>
        </p:nvSpPr>
        <p:spPr>
          <a:xfrm>
            <a:off x="5648792" y="4158001"/>
            <a:ext cx="794128" cy="307777"/>
          </a:xfrm>
          <a:prstGeom prst="rect">
            <a:avLst/>
          </a:prstGeom>
          <a:noFill/>
        </p:spPr>
        <p:txBody>
          <a:bodyPr wrap="none" rtlCol="0">
            <a:spAutoFit/>
          </a:bodyPr>
          <a:lstStyle/>
          <a:p>
            <a:r>
              <a:rPr lang="en-US" sz="1400" b="1" dirty="0" smtClean="0"/>
              <a:t>Possible</a:t>
            </a:r>
            <a:endParaRPr lang="en-US" sz="1400" b="1" dirty="0"/>
          </a:p>
        </p:txBody>
      </p:sp>
      <p:sp>
        <p:nvSpPr>
          <p:cNvPr id="6" name="Rectangle 5"/>
          <p:cNvSpPr/>
          <p:nvPr/>
        </p:nvSpPr>
        <p:spPr>
          <a:xfrm>
            <a:off x="7162800" y="4370271"/>
            <a:ext cx="1816099" cy="1512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34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9879" y="197192"/>
            <a:ext cx="6180795" cy="646331"/>
          </a:xfrm>
          <a:prstGeom prst="rect">
            <a:avLst/>
          </a:prstGeom>
          <a:noFill/>
        </p:spPr>
        <p:txBody>
          <a:bodyPr wrap="none" rtlCol="0">
            <a:spAutoFit/>
          </a:bodyPr>
          <a:lstStyle/>
          <a:p>
            <a:r>
              <a:rPr lang="en-US" dirty="0" smtClean="0"/>
              <a:t>AGROFORESTRY ADVICE FOR MARSHALLS’ WEATHER &amp; CLIMATE</a:t>
            </a:r>
          </a:p>
          <a:p>
            <a:r>
              <a:rPr lang="en-US" dirty="0" smtClean="0"/>
              <a:t>[For daily and weekly weather predictions, tune into *** ]</a:t>
            </a:r>
            <a:endParaRPr lang="en-US" dirty="0"/>
          </a:p>
        </p:txBody>
      </p:sp>
      <p:sp>
        <p:nvSpPr>
          <p:cNvPr id="4" name="TextBox 3"/>
          <p:cNvSpPr txBox="1"/>
          <p:nvPr/>
        </p:nvSpPr>
        <p:spPr>
          <a:xfrm>
            <a:off x="258612" y="3263450"/>
            <a:ext cx="4160988" cy="3447098"/>
          </a:xfrm>
          <a:prstGeom prst="rect">
            <a:avLst/>
          </a:prstGeom>
          <a:noFill/>
          <a:ln>
            <a:solidFill>
              <a:schemeClr val="accent1"/>
            </a:solidFill>
          </a:ln>
        </p:spPr>
        <p:txBody>
          <a:bodyPr wrap="square" rtlCol="0">
            <a:spAutoFit/>
          </a:bodyPr>
          <a:lstStyle/>
          <a:p>
            <a:r>
              <a:rPr lang="en-US" dirty="0" smtClean="0"/>
              <a:t>LONG TERM: </a:t>
            </a:r>
          </a:p>
          <a:p>
            <a:r>
              <a:rPr lang="en-US" dirty="0" smtClean="0"/>
              <a:t>THE LIFETIME OF A TREE OR PERSON</a:t>
            </a:r>
          </a:p>
          <a:p>
            <a:endParaRPr lang="en-US" sz="1400" dirty="0"/>
          </a:p>
          <a:p>
            <a:r>
              <a:rPr lang="en-US" sz="1400" dirty="0" smtClean="0"/>
              <a:t>Plant resilient trees and crops that can tolerate drought and salty conditions (click here)</a:t>
            </a:r>
          </a:p>
          <a:p>
            <a:endParaRPr lang="en-US" sz="1400" dirty="0"/>
          </a:p>
          <a:p>
            <a:r>
              <a:rPr lang="en-US" sz="1400" dirty="0" smtClean="0"/>
              <a:t>Enjoy traditional foods that keep you healthy with vitamins and fiber (click here)</a:t>
            </a:r>
          </a:p>
          <a:p>
            <a:r>
              <a:rPr lang="en-US" sz="1400" dirty="0" smtClean="0"/>
              <a:t>    </a:t>
            </a:r>
            <a:r>
              <a:rPr lang="en-US" sz="1400" dirty="0" smtClean="0">
                <a:sym typeface="Wingdings" panose="05000000000000000000" pitchFamily="2" charset="2"/>
              </a:rPr>
              <a:t> </a:t>
            </a:r>
            <a:r>
              <a:rPr lang="en-US" sz="1400" dirty="0" smtClean="0"/>
              <a:t>Recipe/event of the day: </a:t>
            </a:r>
            <a:r>
              <a:rPr lang="en-US" sz="1400" dirty="0" smtClean="0">
                <a:sym typeface="Wingdings" panose="05000000000000000000" pitchFamily="2" charset="2"/>
              </a:rPr>
              <a:t></a:t>
            </a:r>
            <a:endParaRPr lang="en-US" sz="1400" dirty="0" smtClean="0"/>
          </a:p>
          <a:p>
            <a:endParaRPr lang="en-US" sz="1400" dirty="0"/>
          </a:p>
          <a:p>
            <a:r>
              <a:rPr lang="en-US" sz="1400" dirty="0" smtClean="0"/>
              <a:t>Care for coastal forest that holds the shoreline and protects crops from salt spray (click here)</a:t>
            </a:r>
          </a:p>
          <a:p>
            <a:endParaRPr lang="en-US" sz="1400" dirty="0"/>
          </a:p>
          <a:p>
            <a:r>
              <a:rPr lang="en-US" sz="1400" dirty="0" smtClean="0"/>
              <a:t>Learn about the effects of climate change in the Marshalls (click here)</a:t>
            </a:r>
            <a:endParaRPr lang="en-US" sz="1400" dirty="0"/>
          </a:p>
        </p:txBody>
      </p:sp>
      <p:sp>
        <p:nvSpPr>
          <p:cNvPr id="7" name="TextBox 6"/>
          <p:cNvSpPr txBox="1"/>
          <p:nvPr/>
        </p:nvSpPr>
        <p:spPr>
          <a:xfrm>
            <a:off x="4560161" y="939134"/>
            <a:ext cx="4432915" cy="1754326"/>
          </a:xfrm>
          <a:prstGeom prst="rect">
            <a:avLst/>
          </a:prstGeom>
          <a:noFill/>
          <a:ln>
            <a:solidFill>
              <a:schemeClr val="accent1"/>
            </a:solidFill>
          </a:ln>
        </p:spPr>
        <p:txBody>
          <a:bodyPr wrap="square" rtlCol="0">
            <a:spAutoFit/>
          </a:bodyPr>
          <a:lstStyle/>
          <a:p>
            <a:r>
              <a:rPr lang="en-US" sz="1200" u="sng" dirty="0" smtClean="0"/>
              <a:t>THIS YEAR (</a:t>
            </a:r>
            <a:r>
              <a:rPr lang="en-US" sz="1200" u="sng" dirty="0"/>
              <a:t>u</a:t>
            </a:r>
            <a:r>
              <a:rPr lang="en-US" sz="1200" u="sng" dirty="0" smtClean="0"/>
              <a:t>pdated quarterly)</a:t>
            </a:r>
            <a:r>
              <a:rPr lang="en-US" sz="1200" dirty="0" smtClean="0"/>
              <a:t>:</a:t>
            </a:r>
          </a:p>
          <a:p>
            <a:endParaRPr lang="en-US" sz="1200" dirty="0" smtClean="0"/>
          </a:p>
          <a:p>
            <a:r>
              <a:rPr lang="en-US" sz="1200" dirty="0" smtClean="0"/>
              <a:t>La Nina / Neutral (click ** for text)</a:t>
            </a:r>
          </a:p>
          <a:p>
            <a:endParaRPr lang="en-US" sz="1200" dirty="0"/>
          </a:p>
          <a:p>
            <a:r>
              <a:rPr lang="en-US" sz="1200" dirty="0"/>
              <a:t>(click </a:t>
            </a:r>
            <a:r>
              <a:rPr lang="en-US" sz="1200" dirty="0" smtClean="0"/>
              <a:t>[#4] </a:t>
            </a:r>
            <a:r>
              <a:rPr lang="en-US" sz="1200" dirty="0"/>
              <a:t>to understand the El Nino-La Nina </a:t>
            </a:r>
            <a:r>
              <a:rPr lang="en-US" sz="1200" dirty="0" smtClean="0"/>
              <a:t>pattern for agroforestry)</a:t>
            </a:r>
          </a:p>
          <a:p>
            <a:endParaRPr lang="en-US" sz="1200" dirty="0"/>
          </a:p>
          <a:p>
            <a:r>
              <a:rPr lang="en-US" sz="1200" dirty="0" smtClean="0"/>
              <a:t>Click  #5 to learn more about the Marshallese traditional agroforestry calendar.</a:t>
            </a:r>
            <a:endParaRPr lang="en-US" sz="1200" dirty="0"/>
          </a:p>
        </p:txBody>
      </p:sp>
      <p:graphicFrame>
        <p:nvGraphicFramePr>
          <p:cNvPr id="5" name="Table 4"/>
          <p:cNvGraphicFramePr>
            <a:graphicFrameLocks noGrp="1"/>
          </p:cNvGraphicFramePr>
          <p:nvPr/>
        </p:nvGraphicFramePr>
        <p:xfrm>
          <a:off x="233803" y="968611"/>
          <a:ext cx="4185797" cy="2194560"/>
        </p:xfrm>
        <a:graphic>
          <a:graphicData uri="http://schemas.openxmlformats.org/drawingml/2006/table">
            <a:tbl>
              <a:tblPr firstRow="1" bandRow="1">
                <a:tableStyleId>{5C22544A-7EE6-4342-B048-85BDC9FD1C3A}</a:tableStyleId>
              </a:tblPr>
              <a:tblGrid>
                <a:gridCol w="1823597"/>
                <a:gridCol w="1219200"/>
                <a:gridCol w="1143000"/>
              </a:tblGrid>
              <a:tr h="370840">
                <a:tc>
                  <a:txBody>
                    <a:bodyPr/>
                    <a:lstStyle/>
                    <a:p>
                      <a:r>
                        <a:rPr lang="en-US" sz="1200" dirty="0" smtClean="0"/>
                        <a:t>For more information click http://apdrc.soest.hawaii.edu/dashboard_RMI/</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RECENT</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OUTLOOK</a:t>
                      </a:r>
                      <a:r>
                        <a:rPr lang="en-US" sz="1200" baseline="0" dirty="0" smtClean="0"/>
                        <a:t> (forecast)</a:t>
                      </a:r>
                      <a:endParaRPr lang="en-US" sz="1200" dirty="0" smtClean="0"/>
                    </a:p>
                  </a:txBody>
                  <a:tcPr/>
                </a:tc>
              </a:tr>
              <a:tr h="370840">
                <a:tc>
                  <a:txBody>
                    <a:bodyPr/>
                    <a:lstStyle/>
                    <a:p>
                      <a:r>
                        <a:rPr lang="en-US" sz="1200" dirty="0" smtClean="0"/>
                        <a:t>Rainfall</a:t>
                      </a:r>
                      <a:endParaRPr lang="en-US" sz="1200" dirty="0"/>
                    </a:p>
                  </a:txBody>
                  <a:tcPr/>
                </a:tc>
                <a:tc>
                  <a:txBody>
                    <a:bodyPr/>
                    <a:lstStyle/>
                    <a:p>
                      <a:r>
                        <a:rPr lang="en-US" sz="1200" dirty="0" smtClean="0"/>
                        <a:t>[</a:t>
                      </a:r>
                      <a:r>
                        <a:rPr lang="en-US" sz="1200" dirty="0" err="1" smtClean="0"/>
                        <a:t>selfpopulated</a:t>
                      </a:r>
                      <a:r>
                        <a:rPr lang="en-US" sz="1200" dirty="0" smtClean="0"/>
                        <a:t> dial]</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r>
              <a:tr h="370840">
                <a:tc>
                  <a:txBody>
                    <a:bodyPr/>
                    <a:lstStyle/>
                    <a:p>
                      <a:r>
                        <a:rPr lang="en-US" sz="1200" dirty="0" smtClean="0"/>
                        <a:t>Wind/ storms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r>
              <a:tr h="370840">
                <a:tc>
                  <a:txBody>
                    <a:bodyPr/>
                    <a:lstStyle/>
                    <a:p>
                      <a:r>
                        <a:rPr lang="en-US" sz="1200" dirty="0" smtClean="0"/>
                        <a:t>Sea level /waves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selfpopulated</a:t>
                      </a:r>
                      <a:r>
                        <a:rPr lang="en-US" sz="1200" dirty="0" smtClean="0"/>
                        <a:t> dial]</a:t>
                      </a:r>
                    </a:p>
                  </a:txBody>
                  <a:tcPr/>
                </a:tc>
              </a:tr>
            </a:tbl>
          </a:graphicData>
        </a:graphic>
      </p:graphicFrame>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2057" y="2819400"/>
            <a:ext cx="3891148" cy="3891148"/>
          </a:xfrm>
          <a:prstGeom prst="rect">
            <a:avLst/>
          </a:prstGeom>
        </p:spPr>
      </p:pic>
    </p:spTree>
    <p:extLst>
      <p:ext uri="{BB962C8B-B14F-4D97-AF65-F5344CB8AC3E}">
        <p14:creationId xmlns:p14="http://schemas.microsoft.com/office/powerpoint/2010/main" val="814687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381000"/>
            <a:ext cx="5410200" cy="4339650"/>
          </a:xfrm>
          <a:prstGeom prst="rect">
            <a:avLst/>
          </a:prstGeom>
          <a:noFill/>
        </p:spPr>
        <p:txBody>
          <a:bodyPr wrap="square" rtlCol="0">
            <a:spAutoFit/>
          </a:bodyPr>
          <a:lstStyle/>
          <a:p>
            <a:r>
              <a:rPr lang="en-US" sz="1200" dirty="0" smtClean="0"/>
              <a:t>THIS PAGE POSTED AT </a:t>
            </a:r>
          </a:p>
          <a:p>
            <a:r>
              <a:rPr lang="en-US" sz="1200" u="sng" dirty="0">
                <a:hlinkClick r:id="rId3"/>
              </a:rPr>
              <a:t>http://sub47-86.uhh.hawaii.edu/rmi-agroforestry/enso.php</a:t>
            </a:r>
            <a:endParaRPr lang="en-US" sz="1200" dirty="0"/>
          </a:p>
          <a:p>
            <a:endParaRPr lang="en-US" sz="1200" dirty="0" smtClean="0"/>
          </a:p>
          <a:p>
            <a:r>
              <a:rPr lang="en-US" sz="1200" dirty="0" smtClean="0"/>
              <a:t>Edit layout</a:t>
            </a:r>
          </a:p>
          <a:p>
            <a:endParaRPr lang="en-US" sz="1200" dirty="0"/>
          </a:p>
          <a:p>
            <a:r>
              <a:rPr lang="en-US" sz="1200" dirty="0" smtClean="0"/>
              <a:t>This link needs supplementary instruction:</a:t>
            </a:r>
          </a:p>
          <a:p>
            <a:r>
              <a:rPr lang="en-US" sz="1200" dirty="0" smtClean="0"/>
              <a:t>“maps </a:t>
            </a:r>
            <a:r>
              <a:rPr lang="en-US" sz="1200" dirty="0"/>
              <a:t>of rainfall and drought across the </a:t>
            </a:r>
            <a:r>
              <a:rPr lang="en-US" sz="1200" dirty="0" smtClean="0"/>
              <a:t>Marshall </a:t>
            </a:r>
            <a:r>
              <a:rPr lang="en-US" sz="1200" dirty="0"/>
              <a:t>islands </a:t>
            </a:r>
            <a:r>
              <a:rPr lang="en-US" sz="1200" dirty="0" smtClean="0"/>
              <a:t>for </a:t>
            </a:r>
            <a:r>
              <a:rPr lang="en-US" sz="1200" dirty="0"/>
              <a:t>different seasons of the El Nino-La Nina pattern</a:t>
            </a:r>
          </a:p>
          <a:p>
            <a:r>
              <a:rPr lang="en-US" sz="1200" u="sng" dirty="0" smtClean="0">
                <a:hlinkClick r:id="rId4"/>
              </a:rPr>
              <a:t>http</a:t>
            </a:r>
            <a:r>
              <a:rPr lang="en-US" sz="1200" u="sng" dirty="0">
                <a:hlinkClick r:id="rId4"/>
              </a:rPr>
              <a:t>://</a:t>
            </a:r>
            <a:r>
              <a:rPr lang="en-US" sz="1200" u="sng" dirty="0" smtClean="0">
                <a:hlinkClick r:id="rId4"/>
              </a:rPr>
              <a:t>developarc.maps.arcgis.com/apps/MapSeries/index.html?appid=411ccedeadb14a2392bf21a4a2ae037e</a:t>
            </a:r>
            <a:r>
              <a:rPr lang="en-US" sz="1200" dirty="0"/>
              <a:t> </a:t>
            </a:r>
            <a:r>
              <a:rPr lang="en-US" sz="1200" dirty="0" smtClean="0"/>
              <a:t>“</a:t>
            </a:r>
          </a:p>
          <a:p>
            <a:endParaRPr lang="en-US" sz="1200" dirty="0"/>
          </a:p>
          <a:p>
            <a:r>
              <a:rPr lang="en-US" sz="1200" dirty="0" smtClean="0"/>
              <a:t>Draft:</a:t>
            </a:r>
          </a:p>
          <a:p>
            <a:r>
              <a:rPr lang="en-US" sz="1200" dirty="0" smtClean="0"/>
              <a:t>The </a:t>
            </a:r>
            <a:r>
              <a:rPr lang="en-US" sz="1200" dirty="0"/>
              <a:t>home page </a:t>
            </a:r>
            <a:r>
              <a:rPr lang="en-US" sz="1200" dirty="0" smtClean="0"/>
              <a:t>shows </a:t>
            </a:r>
            <a:r>
              <a:rPr lang="en-US" sz="1200" dirty="0"/>
              <a:t>which </a:t>
            </a:r>
            <a:r>
              <a:rPr lang="en-US" sz="1200" dirty="0" smtClean="0"/>
              <a:t>islands and atolls </a:t>
            </a:r>
            <a:r>
              <a:rPr lang="en-US" sz="1200" dirty="0"/>
              <a:t>are wetter </a:t>
            </a:r>
            <a:r>
              <a:rPr lang="en-US" sz="1200" dirty="0" smtClean="0"/>
              <a:t>(dark blue) and drier (light blue) on average. Click the “+” and drag the map to zoom in to the Marshalls.</a:t>
            </a:r>
            <a:endParaRPr lang="en-US" sz="1200" dirty="0"/>
          </a:p>
          <a:p>
            <a:endParaRPr lang="en-US" sz="1200" dirty="0" smtClean="0"/>
          </a:p>
          <a:p>
            <a:r>
              <a:rPr lang="en-US" sz="1200" dirty="0" smtClean="0"/>
              <a:t>To </a:t>
            </a:r>
            <a:r>
              <a:rPr lang="en-US" sz="1200" dirty="0"/>
              <a:t>see the effects of a strong El </a:t>
            </a:r>
            <a:r>
              <a:rPr lang="en-US" sz="1200" dirty="0" smtClean="0"/>
              <a:t>Nino:</a:t>
            </a:r>
            <a:endParaRPr lang="en-US" sz="1200" dirty="0"/>
          </a:p>
          <a:p>
            <a:pPr lvl="0"/>
            <a:r>
              <a:rPr lang="en-US" sz="1200" dirty="0"/>
              <a:t>Click the circled “2” at the upper left to see how </a:t>
            </a:r>
            <a:r>
              <a:rPr lang="en-US" sz="1200" dirty="0" smtClean="0"/>
              <a:t>the Year 1 </a:t>
            </a:r>
            <a:r>
              <a:rPr lang="en-US" sz="1200" dirty="0"/>
              <a:t>winter (Dec-Feb) will compare to a normal year. Dark brown means less than half the usual amount of rain, as in </a:t>
            </a:r>
            <a:r>
              <a:rPr lang="en-US" sz="1200" dirty="0" smtClean="0"/>
              <a:t>the far northeast of the Marshalls, but </a:t>
            </a:r>
            <a:r>
              <a:rPr lang="en-US" sz="1200" dirty="0"/>
              <a:t>pale blue means a little wetter than the usual </a:t>
            </a:r>
            <a:r>
              <a:rPr lang="en-US" sz="1200" dirty="0" smtClean="0"/>
              <a:t>winter, as in the far west of the Marshalls.</a:t>
            </a:r>
            <a:endParaRPr lang="en-US" sz="1200" dirty="0"/>
          </a:p>
          <a:p>
            <a:pPr lvl="0"/>
            <a:r>
              <a:rPr lang="en-US" sz="1200" dirty="0"/>
              <a:t>Click “6” for </a:t>
            </a:r>
            <a:r>
              <a:rPr lang="en-US" sz="1200" dirty="0" smtClean="0"/>
              <a:t>the Year 1 </a:t>
            </a:r>
            <a:r>
              <a:rPr lang="en-US" sz="1200" dirty="0"/>
              <a:t>spring (March-May</a:t>
            </a:r>
            <a:r>
              <a:rPr lang="en-US" sz="1200" dirty="0" smtClean="0"/>
              <a:t>) – drier.</a:t>
            </a:r>
            <a:endParaRPr lang="en-US" sz="1200" dirty="0"/>
          </a:p>
          <a:p>
            <a:pPr lvl="0"/>
            <a:r>
              <a:rPr lang="en-US" sz="1200" dirty="0"/>
              <a:t>Click “10” for </a:t>
            </a:r>
            <a:r>
              <a:rPr lang="en-US" sz="1200" dirty="0" smtClean="0"/>
              <a:t>the Year 1 </a:t>
            </a:r>
            <a:r>
              <a:rPr lang="en-US" sz="1200" dirty="0"/>
              <a:t>summer (</a:t>
            </a:r>
            <a:r>
              <a:rPr lang="en-US" sz="1200" dirty="0" smtClean="0"/>
              <a:t>June-August)</a:t>
            </a:r>
            <a:endParaRPr lang="en-US" sz="1200" dirty="0"/>
          </a:p>
          <a:p>
            <a:endParaRPr lang="en-US" sz="1200" dirty="0"/>
          </a:p>
        </p:txBody>
      </p:sp>
    </p:spTree>
    <p:extLst>
      <p:ext uri="{BB962C8B-B14F-4D97-AF65-F5344CB8AC3E}">
        <p14:creationId xmlns:p14="http://schemas.microsoft.com/office/powerpoint/2010/main" val="306332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381000"/>
            <a:ext cx="5410200" cy="1015663"/>
          </a:xfrm>
          <a:prstGeom prst="rect">
            <a:avLst/>
          </a:prstGeom>
          <a:noFill/>
        </p:spPr>
        <p:txBody>
          <a:bodyPr wrap="square" rtlCol="0">
            <a:spAutoFit/>
          </a:bodyPr>
          <a:lstStyle/>
          <a:p>
            <a:r>
              <a:rPr lang="en-US" sz="1200" dirty="0" smtClean="0"/>
              <a:t>THIS PAGE POSTED AT </a:t>
            </a:r>
          </a:p>
          <a:p>
            <a:r>
              <a:rPr lang="en-US" sz="1200" u="sng" dirty="0">
                <a:hlinkClick r:id="rId3"/>
              </a:rPr>
              <a:t>http://</a:t>
            </a:r>
            <a:r>
              <a:rPr lang="en-US" sz="1200" u="sng" dirty="0" smtClean="0">
                <a:hlinkClick r:id="rId3"/>
              </a:rPr>
              <a:t>sub47-86.uhh.hawaii.edu/rmi-agroforestry/calendar.php</a:t>
            </a:r>
            <a:endParaRPr lang="en-US" sz="1200" dirty="0"/>
          </a:p>
          <a:p>
            <a:endParaRPr lang="en-US" sz="1200" dirty="0" smtClean="0"/>
          </a:p>
          <a:p>
            <a:r>
              <a:rPr lang="en-US" sz="1200" dirty="0" smtClean="0"/>
              <a:t>(will also want to enable user to scroll down to table format of same info)</a:t>
            </a:r>
            <a:endParaRPr lang="en-US" sz="1200" dirty="0" smtClean="0"/>
          </a:p>
          <a:p>
            <a:endParaRPr lang="en-US" sz="1200" dirty="0"/>
          </a:p>
        </p:txBody>
      </p:sp>
    </p:spTree>
    <p:extLst>
      <p:ext uri="{BB962C8B-B14F-4D97-AF65-F5344CB8AC3E}">
        <p14:creationId xmlns:p14="http://schemas.microsoft.com/office/powerpoint/2010/main" val="152356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361233" y="132516"/>
            <a:ext cx="6687138" cy="6677247"/>
          </a:xfrm>
          <a:prstGeom prst="rect">
            <a:avLst/>
          </a:prstGeom>
        </p:spPr>
      </p:pic>
      <p:sp>
        <p:nvSpPr>
          <p:cNvPr id="3" name="TextBox 2"/>
          <p:cNvSpPr txBox="1"/>
          <p:nvPr/>
        </p:nvSpPr>
        <p:spPr>
          <a:xfrm>
            <a:off x="381000" y="304800"/>
            <a:ext cx="2057400" cy="6463308"/>
          </a:xfrm>
          <a:prstGeom prst="rect">
            <a:avLst/>
          </a:prstGeom>
          <a:noFill/>
        </p:spPr>
        <p:txBody>
          <a:bodyPr wrap="square" rtlCol="0">
            <a:spAutoFit/>
          </a:bodyPr>
          <a:lstStyle/>
          <a:p>
            <a:r>
              <a:rPr lang="en-US" dirty="0" smtClean="0"/>
              <a:t>El Nino effect on agroforestry calendar</a:t>
            </a:r>
          </a:p>
          <a:p>
            <a:endParaRPr lang="en-US" sz="1200" dirty="0" smtClean="0"/>
          </a:p>
          <a:p>
            <a:r>
              <a:rPr lang="en-US" sz="1200" dirty="0" smtClean="0"/>
              <a:t>An El Nino </a:t>
            </a:r>
            <a:r>
              <a:rPr lang="en-US" sz="1200" dirty="0" smtClean="0"/>
              <a:t>“Watch” might be </a:t>
            </a:r>
            <a:r>
              <a:rPr lang="en-US" sz="1200" dirty="0" smtClean="0"/>
              <a:t>announced </a:t>
            </a:r>
            <a:r>
              <a:rPr lang="en-US" sz="1200" dirty="0" smtClean="0"/>
              <a:t>sometime February-</a:t>
            </a:r>
            <a:r>
              <a:rPr lang="en-US" sz="1200" dirty="0" smtClean="0"/>
              <a:t>June</a:t>
            </a:r>
            <a:r>
              <a:rPr lang="en-US" sz="1200" dirty="0" smtClean="0"/>
              <a:t>. The rest of the year is wet and stormy, and the following year brings a drought. By the following June the weather might be average </a:t>
            </a:r>
            <a:r>
              <a:rPr lang="en-US" sz="1200" dirty="0" smtClean="0"/>
              <a:t>again, but crops might still be recovering. After the second year, </a:t>
            </a:r>
            <a:r>
              <a:rPr lang="en-US" sz="1200" dirty="0" smtClean="0"/>
              <a:t>the cycle probably returns to the “normal” calendar (click #5). </a:t>
            </a:r>
          </a:p>
          <a:p>
            <a:endParaRPr lang="en-US" sz="1200" dirty="0"/>
          </a:p>
          <a:p>
            <a:r>
              <a:rPr lang="en-US" sz="1200" dirty="0"/>
              <a:t>Wet weather will affect your crops during the El Nino year – care for them! (click </a:t>
            </a:r>
            <a:r>
              <a:rPr lang="en-US" sz="1200" dirty="0" smtClean="0"/>
              <a:t>#9)</a:t>
            </a:r>
            <a:endParaRPr lang="en-US" sz="1200" dirty="0"/>
          </a:p>
          <a:p>
            <a:endParaRPr lang="en-US" sz="1200" dirty="0"/>
          </a:p>
          <a:p>
            <a:r>
              <a:rPr lang="en-US" sz="1200" dirty="0"/>
              <a:t>Plan ahead for a drought after the El Nino year! (click </a:t>
            </a:r>
            <a:r>
              <a:rPr lang="en-US" sz="1200" dirty="0" smtClean="0"/>
              <a:t>#9)</a:t>
            </a:r>
            <a:endParaRPr lang="en-US" sz="1200" dirty="0"/>
          </a:p>
          <a:p>
            <a:endParaRPr lang="en-US" sz="1200" dirty="0"/>
          </a:p>
          <a:p>
            <a:r>
              <a:rPr lang="en-US" sz="1200" dirty="0"/>
              <a:t>Prepare for possible storms! (</a:t>
            </a:r>
            <a:r>
              <a:rPr lang="en-US" sz="1200" dirty="0" smtClean="0"/>
              <a:t>click #9)</a:t>
            </a:r>
            <a:endParaRPr lang="en-US" sz="1200" dirty="0"/>
          </a:p>
          <a:p>
            <a:endParaRPr lang="en-US" sz="1200" dirty="0"/>
          </a:p>
          <a:p>
            <a:r>
              <a:rPr lang="en-US" sz="1200" dirty="0" smtClean="0"/>
              <a:t>For </a:t>
            </a:r>
            <a:r>
              <a:rPr lang="en-US" sz="1200" dirty="0"/>
              <a:t>a more detailed version of this calendar, </a:t>
            </a:r>
            <a:r>
              <a:rPr lang="en-US" sz="1200" dirty="0" smtClean="0"/>
              <a:t>scroll down</a:t>
            </a:r>
            <a:r>
              <a:rPr lang="en-US" sz="1200" dirty="0" smtClean="0"/>
              <a:t>. However keep in mind that this is generalized – each atoll and each El Nino is different.</a:t>
            </a:r>
            <a:endParaRPr lang="en-US" sz="1200" dirty="0"/>
          </a:p>
        </p:txBody>
      </p:sp>
      <p:cxnSp>
        <p:nvCxnSpPr>
          <p:cNvPr id="6" name="Straight Arrow Connector 5"/>
          <p:cNvCxnSpPr/>
          <p:nvPr/>
        </p:nvCxnSpPr>
        <p:spPr>
          <a:xfrm flipH="1" flipV="1">
            <a:off x="3352800" y="3276600"/>
            <a:ext cx="10668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429000" y="2895600"/>
            <a:ext cx="762000" cy="138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Sun 13"/>
          <p:cNvSpPr/>
          <p:nvPr/>
        </p:nvSpPr>
        <p:spPr>
          <a:xfrm>
            <a:off x="4275336" y="5622829"/>
            <a:ext cx="914400" cy="914400"/>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429000" y="3581400"/>
            <a:ext cx="617477" cy="369332"/>
          </a:xfrm>
          <a:prstGeom prst="rect">
            <a:avLst/>
          </a:prstGeom>
          <a:noFill/>
        </p:spPr>
        <p:txBody>
          <a:bodyPr wrap="none" rtlCol="0">
            <a:spAutoFit/>
          </a:bodyPr>
          <a:lstStyle/>
          <a:p>
            <a:r>
              <a:rPr lang="en-US" dirty="0" smtClean="0"/>
              <a:t>June</a:t>
            </a:r>
            <a:endParaRPr lang="en-US" dirty="0"/>
          </a:p>
        </p:txBody>
      </p:sp>
      <p:sp>
        <p:nvSpPr>
          <p:cNvPr id="16" name="Sun 15"/>
          <p:cNvSpPr/>
          <p:nvPr/>
        </p:nvSpPr>
        <p:spPr>
          <a:xfrm>
            <a:off x="5674838" y="5791200"/>
            <a:ext cx="914400" cy="914400"/>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n 16"/>
          <p:cNvSpPr/>
          <p:nvPr/>
        </p:nvSpPr>
        <p:spPr>
          <a:xfrm>
            <a:off x="7116436" y="5101856"/>
            <a:ext cx="914400" cy="914400"/>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n 17"/>
          <p:cNvSpPr/>
          <p:nvPr/>
        </p:nvSpPr>
        <p:spPr>
          <a:xfrm>
            <a:off x="8058738" y="3797573"/>
            <a:ext cx="914400" cy="914400"/>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un 18"/>
          <p:cNvSpPr/>
          <p:nvPr/>
        </p:nvSpPr>
        <p:spPr>
          <a:xfrm>
            <a:off x="3132077" y="4875006"/>
            <a:ext cx="914400" cy="914400"/>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ightning Bolt 19"/>
          <p:cNvSpPr/>
          <p:nvPr/>
        </p:nvSpPr>
        <p:spPr>
          <a:xfrm>
            <a:off x="2572419" y="1828800"/>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ightning Bolt 20"/>
          <p:cNvSpPr/>
          <p:nvPr/>
        </p:nvSpPr>
        <p:spPr>
          <a:xfrm>
            <a:off x="3255786" y="928577"/>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ightning Bolt 21"/>
          <p:cNvSpPr/>
          <p:nvPr/>
        </p:nvSpPr>
        <p:spPr>
          <a:xfrm>
            <a:off x="4382676" y="271130"/>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ightning Bolt 22"/>
          <p:cNvSpPr/>
          <p:nvPr/>
        </p:nvSpPr>
        <p:spPr>
          <a:xfrm>
            <a:off x="6075186" y="302142"/>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ightning Bolt 23"/>
          <p:cNvSpPr/>
          <p:nvPr/>
        </p:nvSpPr>
        <p:spPr>
          <a:xfrm>
            <a:off x="7620000" y="1240465"/>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334000" y="3429000"/>
            <a:ext cx="883575" cy="369332"/>
          </a:xfrm>
          <a:prstGeom prst="rect">
            <a:avLst/>
          </a:prstGeom>
          <a:noFill/>
        </p:spPr>
        <p:txBody>
          <a:bodyPr wrap="none" rtlCol="0">
            <a:spAutoFit/>
          </a:bodyPr>
          <a:lstStyle/>
          <a:p>
            <a:r>
              <a:rPr lang="en-US" dirty="0" smtClean="0">
                <a:solidFill>
                  <a:srgbClr val="FF0000"/>
                </a:solidFill>
              </a:rPr>
              <a:t>Normal</a:t>
            </a:r>
            <a:endParaRPr lang="en-US" dirty="0">
              <a:solidFill>
                <a:srgbClr val="FF0000"/>
              </a:solidFill>
            </a:endParaRPr>
          </a:p>
        </p:txBody>
      </p:sp>
      <p:sp>
        <p:nvSpPr>
          <p:cNvPr id="28" name="TextBox 27"/>
          <p:cNvSpPr txBox="1"/>
          <p:nvPr/>
        </p:nvSpPr>
        <p:spPr>
          <a:xfrm rot="18100962">
            <a:off x="2194087" y="2474655"/>
            <a:ext cx="1425775" cy="369332"/>
          </a:xfrm>
          <a:prstGeom prst="rect">
            <a:avLst/>
          </a:prstGeom>
          <a:noFill/>
        </p:spPr>
        <p:txBody>
          <a:bodyPr wrap="none" rtlCol="0">
            <a:spAutoFit/>
          </a:bodyPr>
          <a:lstStyle/>
          <a:p>
            <a:r>
              <a:rPr lang="en-US" dirty="0" smtClean="0">
                <a:solidFill>
                  <a:srgbClr val="FF0000"/>
                </a:solidFill>
              </a:rPr>
              <a:t>El Nino onset</a:t>
            </a:r>
            <a:endParaRPr lang="en-US" dirty="0">
              <a:solidFill>
                <a:srgbClr val="FF0000"/>
              </a:solidFill>
            </a:endParaRPr>
          </a:p>
        </p:txBody>
      </p:sp>
      <p:sp>
        <p:nvSpPr>
          <p:cNvPr id="29" name="TextBox 28"/>
          <p:cNvSpPr txBox="1"/>
          <p:nvPr/>
        </p:nvSpPr>
        <p:spPr>
          <a:xfrm rot="2348367">
            <a:off x="7332309" y="728330"/>
            <a:ext cx="1353256" cy="369332"/>
          </a:xfrm>
          <a:prstGeom prst="rect">
            <a:avLst/>
          </a:prstGeom>
          <a:noFill/>
        </p:spPr>
        <p:txBody>
          <a:bodyPr wrap="none" rtlCol="0">
            <a:spAutoFit/>
          </a:bodyPr>
          <a:lstStyle/>
          <a:p>
            <a:r>
              <a:rPr lang="en-US" dirty="0" smtClean="0">
                <a:solidFill>
                  <a:srgbClr val="FF0000"/>
                </a:solidFill>
              </a:rPr>
              <a:t>El Nino peak</a:t>
            </a:r>
            <a:endParaRPr lang="en-US" dirty="0">
              <a:solidFill>
                <a:srgbClr val="FF0000"/>
              </a:solidFill>
            </a:endParaRPr>
          </a:p>
        </p:txBody>
      </p:sp>
      <p:sp>
        <p:nvSpPr>
          <p:cNvPr id="31" name="TextBox 30"/>
          <p:cNvSpPr txBox="1"/>
          <p:nvPr/>
        </p:nvSpPr>
        <p:spPr>
          <a:xfrm>
            <a:off x="5147640" y="6352563"/>
            <a:ext cx="1309013" cy="369332"/>
          </a:xfrm>
          <a:prstGeom prst="rect">
            <a:avLst/>
          </a:prstGeom>
          <a:noFill/>
        </p:spPr>
        <p:txBody>
          <a:bodyPr wrap="none" rtlCol="0">
            <a:spAutoFit/>
          </a:bodyPr>
          <a:lstStyle/>
          <a:p>
            <a:r>
              <a:rPr lang="en-US" dirty="0" smtClean="0">
                <a:solidFill>
                  <a:srgbClr val="FF0000"/>
                </a:solidFill>
              </a:rPr>
              <a:t>Post El Nino</a:t>
            </a:r>
            <a:endParaRPr lang="en-US" dirty="0">
              <a:solidFill>
                <a:srgbClr val="FF0000"/>
              </a:solidFill>
            </a:endParaRPr>
          </a:p>
        </p:txBody>
      </p:sp>
    </p:spTree>
    <p:extLst>
      <p:ext uri="{BB962C8B-B14F-4D97-AF65-F5344CB8AC3E}">
        <p14:creationId xmlns:p14="http://schemas.microsoft.com/office/powerpoint/2010/main" val="89790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8077200" cy="923330"/>
          </a:xfrm>
          <a:prstGeom prst="rect">
            <a:avLst/>
          </a:prstGeom>
          <a:noFill/>
        </p:spPr>
        <p:txBody>
          <a:bodyPr wrap="square" rtlCol="0">
            <a:spAutoFit/>
          </a:bodyPr>
          <a:lstStyle/>
          <a:p>
            <a:r>
              <a:rPr lang="en-US" dirty="0"/>
              <a:t>THIS PAGE POSTED AT </a:t>
            </a:r>
          </a:p>
          <a:p>
            <a:r>
              <a:rPr lang="en-US" u="sng" dirty="0">
                <a:hlinkClick r:id="rId3"/>
              </a:rPr>
              <a:t>http://</a:t>
            </a:r>
            <a:r>
              <a:rPr lang="en-US" u="sng" dirty="0" smtClean="0">
                <a:hlinkClick r:id="rId3"/>
              </a:rPr>
              <a:t>sub47-86.uhh.hawaii.edu/rmi-agroforestry/el-nino-recommendations.php</a:t>
            </a:r>
            <a:endParaRPr lang="en-US" u="sng" dirty="0" smtClean="0"/>
          </a:p>
          <a:p>
            <a:endParaRPr lang="en-US" u="sng" dirty="0"/>
          </a:p>
        </p:txBody>
      </p:sp>
    </p:spTree>
    <p:extLst>
      <p:ext uri="{BB962C8B-B14F-4D97-AF65-F5344CB8AC3E}">
        <p14:creationId xmlns:p14="http://schemas.microsoft.com/office/powerpoint/2010/main" val="161836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52400"/>
            <a:ext cx="8686800" cy="6401753"/>
          </a:xfrm>
          <a:prstGeom prst="rect">
            <a:avLst/>
          </a:prstGeom>
          <a:noFill/>
          <a:ln>
            <a:solidFill>
              <a:schemeClr val="accent1"/>
            </a:solidFill>
          </a:ln>
        </p:spPr>
        <p:txBody>
          <a:bodyPr wrap="square" rtlCol="0">
            <a:spAutoFit/>
          </a:bodyPr>
          <a:lstStyle/>
          <a:p>
            <a:r>
              <a:rPr lang="en-US" dirty="0" smtClean="0"/>
              <a:t>LONG TERM: THE LIFETIME OF A TREE OR PERSON</a:t>
            </a:r>
          </a:p>
          <a:p>
            <a:r>
              <a:rPr lang="en-US" sz="1400" dirty="0" smtClean="0"/>
              <a:t>ISLAND </a:t>
            </a:r>
            <a:r>
              <a:rPr lang="en-US" sz="1400" dirty="0"/>
              <a:t>PLANTS: </a:t>
            </a:r>
            <a:r>
              <a:rPr lang="en-US" sz="1400" dirty="0" smtClean="0"/>
              <a:t>Ancient </a:t>
            </a:r>
            <a:r>
              <a:rPr lang="en-US" sz="1400" dirty="0"/>
              <a:t>traditions, modern </a:t>
            </a:r>
            <a:r>
              <a:rPr lang="en-US" sz="1400" dirty="0" smtClean="0"/>
              <a:t>adaptability. Keeping </a:t>
            </a:r>
            <a:r>
              <a:rPr lang="en-US" sz="1400" dirty="0"/>
              <a:t>people healthy </a:t>
            </a:r>
            <a:r>
              <a:rPr lang="en-US" sz="1400" dirty="0" smtClean="0"/>
              <a:t>even in </a:t>
            </a:r>
            <a:r>
              <a:rPr lang="en-US" sz="1400" dirty="0"/>
              <a:t>climate </a:t>
            </a:r>
            <a:r>
              <a:rPr lang="en-US" sz="1400" dirty="0" smtClean="0"/>
              <a:t>change.</a:t>
            </a:r>
            <a:endParaRPr lang="en-US" sz="1400" dirty="0"/>
          </a:p>
          <a:p>
            <a:endParaRPr lang="en-US" sz="1400" dirty="0" smtClean="0"/>
          </a:p>
          <a:p>
            <a:r>
              <a:rPr lang="en-US" sz="1400" dirty="0" smtClean="0"/>
              <a:t>Traditional plants </a:t>
            </a:r>
            <a:r>
              <a:rPr lang="en-US" sz="1400" dirty="0"/>
              <a:t>of the Marshalls were brought by Island people many centuries ago. </a:t>
            </a:r>
            <a:r>
              <a:rPr lang="en-US" sz="1400" dirty="0" smtClean="0"/>
              <a:t>They are adapted to </a:t>
            </a:r>
            <a:r>
              <a:rPr lang="en-US" sz="1400" dirty="0"/>
              <a:t>atoll conditions: sandy soils and occasional inundation, storms and droughts. </a:t>
            </a:r>
            <a:r>
              <a:rPr lang="en-US" sz="1400" dirty="0" smtClean="0"/>
              <a:t>They are </a:t>
            </a:r>
            <a:r>
              <a:rPr lang="en-US" sz="1400" dirty="0"/>
              <a:t>better able to withstand extreme conditions due to El Nino or climate change than  almost any recently introduced species. </a:t>
            </a:r>
            <a:r>
              <a:rPr lang="en-US" sz="1400" dirty="0" smtClean="0"/>
              <a:t>Traditional and local </a:t>
            </a:r>
            <a:r>
              <a:rPr lang="en-US" sz="1400" dirty="0"/>
              <a:t>fruits, vegetables and staple crops provide more vitamins and fiber than imported white rice, white bread, sugar, soda, and fatty meats. </a:t>
            </a:r>
            <a:r>
              <a:rPr lang="en-US" sz="1400" dirty="0" smtClean="0"/>
              <a:t>They help </a:t>
            </a:r>
            <a:r>
              <a:rPr lang="en-US" sz="1400" dirty="0"/>
              <a:t>prevent Vitamin A deficiency, obesity, diabetes,  heart disease, and even cancer. Local plants </a:t>
            </a:r>
            <a:r>
              <a:rPr lang="en-US" sz="1400" dirty="0" smtClean="0"/>
              <a:t>support </a:t>
            </a:r>
            <a:r>
              <a:rPr lang="en-US" sz="1400" dirty="0"/>
              <a:t>rich traditions: ceremonies, traditional medicine, basketry, and art. </a:t>
            </a:r>
            <a:endParaRPr lang="en-US" sz="1400" dirty="0" smtClean="0"/>
          </a:p>
          <a:p>
            <a:endParaRPr lang="en-US" sz="1400" dirty="0" smtClean="0"/>
          </a:p>
          <a:p>
            <a:r>
              <a:rPr lang="en-US" sz="1400" dirty="0" smtClean="0"/>
              <a:t>GARDENING: </a:t>
            </a:r>
            <a:r>
              <a:rPr lang="en-US" sz="1400" dirty="0" smtClean="0">
                <a:solidFill>
                  <a:srgbClr val="FF0000"/>
                </a:solidFill>
              </a:rPr>
              <a:t>Plant resilient trees and crops that can tolerate drought and salty conditions</a:t>
            </a:r>
          </a:p>
          <a:p>
            <a:pPr marL="285750" indent="-285750">
              <a:buFontTx/>
              <a:buChar char="-"/>
            </a:pPr>
            <a:r>
              <a:rPr lang="en-US" sz="1400" dirty="0" smtClean="0">
                <a:solidFill>
                  <a:srgbClr val="00B050"/>
                </a:solidFill>
              </a:rPr>
              <a:t>Recommended species and characteristics </a:t>
            </a:r>
            <a:r>
              <a:rPr lang="en-US" sz="1400" dirty="0" smtClean="0"/>
              <a:t>(click here for NRCS Vegetative Guide)</a:t>
            </a:r>
          </a:p>
          <a:p>
            <a:pPr marL="285750" indent="-285750">
              <a:buFontTx/>
              <a:buChar char="-"/>
            </a:pPr>
            <a:r>
              <a:rPr lang="en-US" sz="1400" dirty="0" smtClean="0">
                <a:solidFill>
                  <a:srgbClr val="00B050"/>
                </a:solidFill>
              </a:rPr>
              <a:t>Traditional and modern ways of gardening </a:t>
            </a:r>
            <a:r>
              <a:rPr lang="en-US" sz="1400" dirty="0" smtClean="0"/>
              <a:t>– mulch, compost, and multistory cropping (click here)</a:t>
            </a:r>
          </a:p>
          <a:p>
            <a:pPr marL="285750" lvl="0" indent="-285750">
              <a:buFontTx/>
              <a:buChar char="-"/>
            </a:pPr>
            <a:r>
              <a:rPr lang="en-US" sz="1400" dirty="0" smtClean="0">
                <a:solidFill>
                  <a:srgbClr val="00B050"/>
                </a:solidFill>
              </a:rPr>
              <a:t>Click here for calendar of crop harvests under normal or La Nina conditions</a:t>
            </a:r>
            <a:endParaRPr lang="en-US" sz="1400" i="1" dirty="0">
              <a:solidFill>
                <a:srgbClr val="00B050"/>
              </a:solidFill>
            </a:endParaRPr>
          </a:p>
          <a:p>
            <a:endParaRPr lang="en-US" sz="1400" dirty="0"/>
          </a:p>
          <a:p>
            <a:r>
              <a:rPr lang="en-US" sz="1400" dirty="0" smtClean="0">
                <a:solidFill>
                  <a:srgbClr val="FF0000"/>
                </a:solidFill>
              </a:rPr>
              <a:t>Enjoy traditional foods that keep you healthy with vitamins and fiber</a:t>
            </a:r>
            <a:r>
              <a:rPr lang="en-US" sz="1400" dirty="0" smtClean="0"/>
              <a:t> </a:t>
            </a:r>
          </a:p>
          <a:p>
            <a:r>
              <a:rPr lang="en-US" sz="1400" dirty="0" smtClean="0"/>
              <a:t>- Nutrition (click here)</a:t>
            </a:r>
            <a:endParaRPr lang="en-US" sz="1400" dirty="0"/>
          </a:p>
          <a:p>
            <a:r>
              <a:rPr lang="en-US" sz="1400" dirty="0" smtClean="0"/>
              <a:t>- Storage </a:t>
            </a:r>
            <a:r>
              <a:rPr lang="en-US" sz="1400" dirty="0"/>
              <a:t>&amp; </a:t>
            </a:r>
            <a:r>
              <a:rPr lang="en-US" sz="1400" dirty="0" smtClean="0"/>
              <a:t>preservation (click here)</a:t>
            </a:r>
            <a:endParaRPr lang="en-US" sz="1400" dirty="0"/>
          </a:p>
          <a:p>
            <a:pPr marL="285750" indent="-285750">
              <a:buFontTx/>
              <a:buChar char="-"/>
            </a:pPr>
            <a:r>
              <a:rPr lang="en-US" sz="1400" dirty="0" smtClean="0"/>
              <a:t>Recipes (click here)</a:t>
            </a:r>
          </a:p>
          <a:p>
            <a:pPr marL="285750" indent="-285750">
              <a:buFontTx/>
              <a:buChar char="-"/>
            </a:pPr>
            <a:r>
              <a:rPr lang="en-US" sz="1400" dirty="0" smtClean="0"/>
              <a:t>Policies (click here)</a:t>
            </a:r>
          </a:p>
          <a:p>
            <a:pPr marL="285750" indent="-285750">
              <a:buFontTx/>
              <a:buChar char="-"/>
            </a:pPr>
            <a:r>
              <a:rPr lang="en-US" sz="1400" dirty="0" smtClean="0"/>
              <a:t>Events/festivals (click here)</a:t>
            </a:r>
          </a:p>
          <a:p>
            <a:endParaRPr lang="en-US" sz="1400" dirty="0"/>
          </a:p>
          <a:p>
            <a:r>
              <a:rPr lang="en-US" sz="1400" dirty="0" smtClean="0">
                <a:solidFill>
                  <a:srgbClr val="FF0000"/>
                </a:solidFill>
              </a:rPr>
              <a:t>Care for coastal forest that holds the shoreline and protects crops from salt spray</a:t>
            </a:r>
            <a:r>
              <a:rPr lang="en-US" sz="1400" dirty="0" smtClean="0"/>
              <a:t> </a:t>
            </a:r>
            <a:r>
              <a:rPr lang="en-US" sz="1400" dirty="0"/>
              <a:t>(link to entire separate </a:t>
            </a:r>
            <a:r>
              <a:rPr lang="en-US" sz="1400" dirty="0" err="1" smtClean="0"/>
              <a:t>powerpoint</a:t>
            </a:r>
            <a:r>
              <a:rPr lang="en-US" sz="1400" dirty="0" smtClean="0"/>
              <a:t>)</a:t>
            </a:r>
          </a:p>
          <a:p>
            <a:pPr marL="285750" indent="-285750">
              <a:buFontTx/>
              <a:buChar char="-"/>
            </a:pPr>
            <a:r>
              <a:rPr lang="en-US" sz="1400" dirty="0" smtClean="0"/>
              <a:t>Strand forest</a:t>
            </a:r>
          </a:p>
          <a:p>
            <a:pPr marL="285750" indent="-285750">
              <a:buFontTx/>
              <a:buChar char="-"/>
            </a:pPr>
            <a:r>
              <a:rPr lang="en-US" sz="1400" dirty="0" smtClean="0"/>
              <a:t>Mangroves</a:t>
            </a:r>
            <a:endParaRPr lang="en-US" sz="1400" dirty="0"/>
          </a:p>
          <a:p>
            <a:endParaRPr lang="en-US" sz="1400" dirty="0"/>
          </a:p>
          <a:p>
            <a:r>
              <a:rPr lang="en-US" sz="1400" dirty="0" smtClean="0">
                <a:solidFill>
                  <a:srgbClr val="FF0000"/>
                </a:solidFill>
              </a:rPr>
              <a:t>Learn about the long-term effects of climate change in the Marshalls </a:t>
            </a:r>
            <a:r>
              <a:rPr lang="en-US" sz="1400" dirty="0" smtClean="0"/>
              <a:t>(click here)</a:t>
            </a:r>
          </a:p>
          <a:p>
            <a:endParaRPr lang="en-US" sz="1400" dirty="0"/>
          </a:p>
          <a:p>
            <a:r>
              <a:rPr lang="en-US" sz="1400" dirty="0" smtClean="0"/>
              <a:t>[Next few </a:t>
            </a:r>
            <a:r>
              <a:rPr lang="en-US" sz="1400" dirty="0" err="1" smtClean="0"/>
              <a:t>powerpoint</a:t>
            </a:r>
            <a:r>
              <a:rPr lang="en-US" sz="1400" dirty="0" smtClean="0"/>
              <a:t> slides could be separate pages or could be same page, scroll down, with internal links]</a:t>
            </a:r>
            <a:endParaRPr lang="en-US" sz="1400" dirty="0"/>
          </a:p>
        </p:txBody>
      </p:sp>
    </p:spTree>
    <p:extLst>
      <p:ext uri="{BB962C8B-B14F-4D97-AF65-F5344CB8AC3E}">
        <p14:creationId xmlns:p14="http://schemas.microsoft.com/office/powerpoint/2010/main" val="1767416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1" y="457200"/>
            <a:ext cx="8305800" cy="4862870"/>
          </a:xfrm>
          <a:prstGeom prst="rect">
            <a:avLst/>
          </a:prstGeom>
          <a:noFill/>
        </p:spPr>
        <p:txBody>
          <a:bodyPr wrap="square" rtlCol="0">
            <a:spAutoFit/>
          </a:bodyPr>
          <a:lstStyle/>
          <a:p>
            <a:r>
              <a:rPr lang="en-US" dirty="0">
                <a:solidFill>
                  <a:srgbClr val="FF0000"/>
                </a:solidFill>
              </a:rPr>
              <a:t>Plant resilient trees and crops that can tolerate drought and salty </a:t>
            </a:r>
            <a:r>
              <a:rPr lang="en-US" dirty="0" smtClean="0">
                <a:solidFill>
                  <a:srgbClr val="FF0000"/>
                </a:solidFill>
              </a:rPr>
              <a:t>conditions</a:t>
            </a:r>
          </a:p>
          <a:p>
            <a:r>
              <a:rPr lang="en-US" sz="1200" dirty="0" smtClean="0"/>
              <a:t>(continuation from previous page)</a:t>
            </a:r>
          </a:p>
          <a:p>
            <a:endParaRPr lang="en-US" sz="1400" dirty="0"/>
          </a:p>
          <a:p>
            <a:r>
              <a:rPr lang="en-US" sz="1400" dirty="0" smtClean="0">
                <a:solidFill>
                  <a:srgbClr val="00B050"/>
                </a:solidFill>
              </a:rPr>
              <a:t>Recommended species and characteristics</a:t>
            </a:r>
          </a:p>
          <a:p>
            <a:r>
              <a:rPr lang="en-US" sz="1400" dirty="0" smtClean="0"/>
              <a:t>Choose species </a:t>
            </a:r>
            <a:r>
              <a:rPr lang="en-US" sz="1400" dirty="0"/>
              <a:t>and varieties that are less susceptible to drought and salinity. </a:t>
            </a:r>
            <a:endParaRPr lang="en-US" sz="1400" dirty="0" smtClean="0"/>
          </a:p>
          <a:p>
            <a:pPr marL="285750" indent="-285750">
              <a:buFontTx/>
              <a:buChar char="-"/>
            </a:pPr>
            <a:r>
              <a:rPr lang="en-US" sz="1400" dirty="0" smtClean="0"/>
              <a:t>Varieties </a:t>
            </a:r>
            <a:r>
              <a:rPr lang="en-US" sz="1400" dirty="0"/>
              <a:t>of </a:t>
            </a:r>
            <a:r>
              <a:rPr lang="en-US" sz="1400" dirty="0" err="1"/>
              <a:t>pandanus</a:t>
            </a:r>
            <a:r>
              <a:rPr lang="en-US" sz="1400" dirty="0"/>
              <a:t> and breadfruit </a:t>
            </a:r>
            <a:r>
              <a:rPr lang="en-US" sz="1400" dirty="0" smtClean="0"/>
              <a:t>from the northern </a:t>
            </a:r>
            <a:r>
              <a:rPr lang="en-US" sz="1400" dirty="0"/>
              <a:t>atolls </a:t>
            </a:r>
            <a:r>
              <a:rPr lang="en-US" sz="1400" dirty="0" smtClean="0"/>
              <a:t>can tolerate drought </a:t>
            </a:r>
            <a:r>
              <a:rPr lang="en-US" sz="1400" dirty="0"/>
              <a:t>and </a:t>
            </a:r>
            <a:r>
              <a:rPr lang="en-US" sz="1400" dirty="0" smtClean="0"/>
              <a:t>salinity. Look for productive northern varieties; conserve those varieties; try them in southern islands that may be affected by climate change in the future.</a:t>
            </a:r>
          </a:p>
          <a:p>
            <a:pPr marL="285750" indent="-285750">
              <a:buFontTx/>
              <a:buChar char="-"/>
            </a:pPr>
            <a:r>
              <a:rPr lang="en-US" sz="1400" i="1" dirty="0" err="1" smtClean="0"/>
              <a:t>Alocasia</a:t>
            </a:r>
            <a:r>
              <a:rPr lang="en-US" sz="1400" i="1" dirty="0" smtClean="0"/>
              <a:t> </a:t>
            </a:r>
            <a:r>
              <a:rPr lang="en-US" sz="1400" i="1" dirty="0" err="1" smtClean="0"/>
              <a:t>macrorrhiza</a:t>
            </a:r>
            <a:r>
              <a:rPr lang="en-US" sz="1400" dirty="0" smtClean="0"/>
              <a:t> is easier to grow and can tolerate drought and salinity better than </a:t>
            </a:r>
            <a:r>
              <a:rPr lang="en-US" sz="1400" dirty="0" err="1" smtClean="0"/>
              <a:t>Colocasia</a:t>
            </a:r>
            <a:r>
              <a:rPr lang="en-US" sz="1400" dirty="0" smtClean="0"/>
              <a:t> and XX. </a:t>
            </a:r>
          </a:p>
          <a:p>
            <a:pPr marL="285750" indent="-285750">
              <a:buFontTx/>
              <a:buChar char="-"/>
            </a:pPr>
            <a:r>
              <a:rPr lang="en-US" sz="1400" dirty="0" smtClean="0"/>
              <a:t>Varieties of </a:t>
            </a:r>
            <a:r>
              <a:rPr lang="en-US" sz="1400" i="1" dirty="0" err="1" smtClean="0"/>
              <a:t>Alocasia</a:t>
            </a:r>
            <a:r>
              <a:rPr lang="en-US" sz="1400" dirty="0" smtClean="0"/>
              <a:t> </a:t>
            </a:r>
            <a:r>
              <a:rPr lang="en-US" sz="1400" dirty="0"/>
              <a:t>from </a:t>
            </a:r>
            <a:r>
              <a:rPr lang="en-US" sz="1400" dirty="0" err="1"/>
              <a:t>Fais</a:t>
            </a:r>
            <a:r>
              <a:rPr lang="en-US" sz="1400" dirty="0"/>
              <a:t> and other FSM </a:t>
            </a:r>
            <a:r>
              <a:rPr lang="en-US" sz="1400" dirty="0" smtClean="0"/>
              <a:t>islands might taste better. Ask R&amp;D about introduced varieties!</a:t>
            </a:r>
          </a:p>
          <a:p>
            <a:pPr marL="285750" indent="-285750">
              <a:buFontTx/>
              <a:buChar char="-"/>
            </a:pPr>
            <a:r>
              <a:rPr lang="en-US" sz="1400" dirty="0" smtClean="0"/>
              <a:t>Garden crops that do not need groundwater can still be grown even if groundwater becomes saline. These crops include</a:t>
            </a:r>
            <a:r>
              <a:rPr lang="en-US" sz="1400" dirty="0"/>
              <a:t>: </a:t>
            </a:r>
            <a:r>
              <a:rPr lang="en-US" sz="1400" dirty="0" smtClean="0"/>
              <a:t>tapioca, </a:t>
            </a:r>
            <a:r>
              <a:rPr lang="en-US" sz="1400" dirty="0"/>
              <a:t>sweet </a:t>
            </a:r>
            <a:r>
              <a:rPr lang="en-US" sz="1400" dirty="0" smtClean="0"/>
              <a:t>potatoes</a:t>
            </a:r>
          </a:p>
          <a:p>
            <a:pPr marL="285750" indent="-285750">
              <a:buFontTx/>
              <a:buChar char="-"/>
            </a:pPr>
            <a:r>
              <a:rPr lang="en-US" sz="1400" dirty="0"/>
              <a:t>edible hibiscus (</a:t>
            </a:r>
            <a:r>
              <a:rPr lang="en-US" sz="1400" i="1" dirty="0" err="1"/>
              <a:t>bele</a:t>
            </a:r>
            <a:r>
              <a:rPr lang="en-US" sz="1400" dirty="0"/>
              <a:t>, </a:t>
            </a:r>
            <a:r>
              <a:rPr lang="en-US" sz="1400" i="1" dirty="0" err="1"/>
              <a:t>Abelmoschus</a:t>
            </a:r>
            <a:r>
              <a:rPr lang="en-US" sz="1400" i="1" dirty="0"/>
              <a:t> </a:t>
            </a:r>
            <a:r>
              <a:rPr lang="en-US" sz="1400" i="1" dirty="0" err="1" smtClean="0"/>
              <a:t>manihot</a:t>
            </a:r>
            <a:r>
              <a:rPr lang="en-US" sz="1400" i="1" dirty="0" smtClean="0"/>
              <a:t>) </a:t>
            </a:r>
            <a:r>
              <a:rPr lang="en-US" sz="1400" dirty="0"/>
              <a:t>and </a:t>
            </a:r>
            <a:r>
              <a:rPr lang="en-US" sz="1400" i="1" dirty="0" err="1"/>
              <a:t>Cnidoscolus</a:t>
            </a:r>
            <a:r>
              <a:rPr lang="en-US" sz="1400" i="1" dirty="0"/>
              <a:t> </a:t>
            </a:r>
            <a:r>
              <a:rPr lang="en-US" sz="1400" i="1" dirty="0" err="1"/>
              <a:t>chayamansa</a:t>
            </a:r>
            <a:r>
              <a:rPr lang="en-US" sz="1400" dirty="0"/>
              <a:t> </a:t>
            </a:r>
            <a:r>
              <a:rPr lang="en-US" sz="1400" dirty="0" smtClean="0"/>
              <a:t>are </a:t>
            </a:r>
            <a:r>
              <a:rPr lang="en-US" sz="1400" dirty="0"/>
              <a:t>nutritious, leafy vegetable shrubs that are fairly tolerant of drier conditions.  This species should be replanted by shoots every 2-3 months in semi shade to open sites. </a:t>
            </a:r>
            <a:endParaRPr lang="en-US" sz="1400" dirty="0" smtClean="0"/>
          </a:p>
          <a:p>
            <a:r>
              <a:rPr lang="en-US" sz="1400" dirty="0" smtClean="0"/>
              <a:t>Click here (NRCS vegetative guide) for lists of species and characteristics.</a:t>
            </a:r>
          </a:p>
          <a:p>
            <a:endParaRPr lang="en-US" sz="1400" dirty="0" smtClean="0"/>
          </a:p>
          <a:p>
            <a:pPr lvl="0"/>
            <a:r>
              <a:rPr lang="en-US" sz="1400" dirty="0" smtClean="0"/>
              <a:t>For more information:</a:t>
            </a:r>
          </a:p>
          <a:p>
            <a:pPr marL="285750" lvl="0" indent="-285750">
              <a:buFontTx/>
              <a:buChar char="-"/>
            </a:pPr>
            <a:r>
              <a:rPr lang="en-US" sz="1400" dirty="0" smtClean="0"/>
              <a:t>National Agroforestry Center brochure</a:t>
            </a:r>
          </a:p>
          <a:p>
            <a:pPr marL="285750" lvl="0" indent="-285750">
              <a:buFontTx/>
              <a:buChar char="-"/>
            </a:pPr>
            <a:r>
              <a:rPr lang="en-US" sz="1400" dirty="0" err="1" smtClean="0"/>
              <a:t>Elevitch</a:t>
            </a:r>
            <a:r>
              <a:rPr lang="en-US" sz="1400" dirty="0" smtClean="0"/>
              <a:t> publications</a:t>
            </a:r>
          </a:p>
          <a:p>
            <a:pPr marL="285750" lvl="0" indent="-285750">
              <a:buFontTx/>
              <a:buChar char="-"/>
            </a:pPr>
            <a:r>
              <a:rPr lang="en-US" sz="1400" dirty="0" smtClean="0"/>
              <a:t>Other sources</a:t>
            </a:r>
          </a:p>
        </p:txBody>
      </p:sp>
    </p:spTree>
    <p:extLst>
      <p:ext uri="{BB962C8B-B14F-4D97-AF65-F5344CB8AC3E}">
        <p14:creationId xmlns:p14="http://schemas.microsoft.com/office/powerpoint/2010/main" val="715752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1912</TotalTime>
  <Words>3240</Words>
  <Application>Microsoft Office PowerPoint</Application>
  <PresentationFormat>On-screen Show (4:3)</PresentationFormat>
  <Paragraphs>305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Forest Service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USDA Forest Service</dc:creator>
  <cp:lastModifiedBy>Friday, Kathleen S -FS</cp:lastModifiedBy>
  <cp:revision>99</cp:revision>
  <dcterms:created xsi:type="dcterms:W3CDTF">2015-09-06T00:40:58Z</dcterms:created>
  <dcterms:modified xsi:type="dcterms:W3CDTF">2016-04-30T02:01:57Z</dcterms:modified>
</cp:coreProperties>
</file>