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5" r:id="rId3"/>
    <p:sldId id="266" r:id="rId4"/>
    <p:sldId id="271" r:id="rId5"/>
    <p:sldId id="268" r:id="rId6"/>
    <p:sldId id="269" r:id="rId7"/>
    <p:sldId id="259" r:id="rId8"/>
    <p:sldId id="260" r:id="rId9"/>
    <p:sldId id="261"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7" autoAdjust="0"/>
    <p:restoredTop sz="94434" autoAdjust="0"/>
  </p:normalViewPr>
  <p:slideViewPr>
    <p:cSldViewPr>
      <p:cViewPr varScale="1">
        <p:scale>
          <a:sx n="106" d="100"/>
          <a:sy n="106" d="100"/>
        </p:scale>
        <p:origin x="114"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F7CFC-3C2F-431B-B676-06586E1AA6E2}" type="datetimeFigureOut">
              <a:rPr lang="en-US" smtClean="0"/>
              <a:t>3/18/2016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D81A32-2917-4306-A081-CB9BFF7B1586}" type="slidenum">
              <a:rPr lang="en-US" smtClean="0"/>
              <a:t>‹#›</a:t>
            </a:fld>
            <a:endParaRPr lang="en-US"/>
          </a:p>
        </p:txBody>
      </p:sp>
    </p:spTree>
    <p:extLst>
      <p:ext uri="{BB962C8B-B14F-4D97-AF65-F5344CB8AC3E}">
        <p14:creationId xmlns:p14="http://schemas.microsoft.com/office/powerpoint/2010/main" val="95835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cep.prel.org/wp-content/uploads/2015/11/FINAL-Climate-Variability.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a:t>
            </a:r>
            <a:r>
              <a:rPr lang="en-US" baseline="0" dirty="0" smtClean="0"/>
              <a:t> PAGE. Simple </a:t>
            </a:r>
            <a:r>
              <a:rPr lang="en-US" baseline="0" dirty="0" err="1" smtClean="0"/>
              <a:t>english</a:t>
            </a:r>
            <a:r>
              <a:rPr lang="en-US" baseline="0" dirty="0" smtClean="0"/>
              <a:t> with key vocabulary words in Marshallese.</a:t>
            </a:r>
          </a:p>
          <a:p>
            <a:r>
              <a:rPr lang="en-US" baseline="0" dirty="0" smtClean="0"/>
              <a:t>This version of the home page is for an El Nino Advisory. Other versions in next slide(s)</a:t>
            </a:r>
          </a:p>
          <a:p>
            <a:endParaRPr lang="en-US" baseline="0" dirty="0" smtClean="0"/>
          </a:p>
          <a:p>
            <a:r>
              <a:rPr lang="en-US" baseline="0" dirty="0" smtClean="0"/>
              <a:t>“Recent” should </a:t>
            </a:r>
            <a:r>
              <a:rPr lang="en-US" baseline="0" dirty="0" err="1" smtClean="0"/>
              <a:t>selfpopulate</a:t>
            </a:r>
            <a:r>
              <a:rPr lang="en-US" baseline="0" dirty="0" smtClean="0"/>
              <a:t> with dials from http://apdrc.soest.hawaii.edu/dashboard_RMI/ </a:t>
            </a:r>
          </a:p>
          <a:p>
            <a:r>
              <a:rPr lang="en-US" baseline="0" dirty="0" smtClean="0"/>
              <a:t>Might need notes about different timeframes of “recent” for each dial/dataset</a:t>
            </a:r>
          </a:p>
          <a:p>
            <a:endParaRPr lang="en-US" baseline="0" dirty="0" smtClean="0"/>
          </a:p>
          <a:p>
            <a:r>
              <a:rPr lang="en-US" baseline="0" dirty="0" smtClean="0"/>
              <a:t>“Outlook” would </a:t>
            </a:r>
            <a:r>
              <a:rPr lang="en-US" baseline="0" dirty="0" err="1" smtClean="0"/>
              <a:t>selfpopulate</a:t>
            </a:r>
            <a:r>
              <a:rPr lang="en-US" baseline="0" dirty="0" smtClean="0"/>
              <a:t> with basic info from “Marshall Islands Climate Outlook”, and send the reader there for more info. </a:t>
            </a:r>
          </a:p>
          <a:p>
            <a:r>
              <a:rPr lang="en-US" baseline="0" dirty="0" smtClean="0"/>
              <a:t>Call this “Forecast”? Notes about different timeframes? Translate into Marshallese word?</a:t>
            </a:r>
          </a:p>
          <a:p>
            <a:endParaRPr lang="en-US" baseline="0" dirty="0" smtClean="0"/>
          </a:p>
          <a:p>
            <a:r>
              <a:rPr lang="en-US" baseline="0" dirty="0" smtClean="0"/>
              <a:t>Asked Jim &amp; John to post ENSO status somewhere quarterly (El Nino/La Nino watch/advisory or neutral)</a:t>
            </a:r>
          </a:p>
          <a:p>
            <a:endParaRPr lang="en-US" baseline="0" dirty="0" smtClean="0"/>
          </a:p>
          <a:p>
            <a:r>
              <a:rPr lang="en-US" baseline="0" dirty="0" smtClean="0"/>
              <a:t>The links under “This Year” all go to the secondary page for topic B (slide #4 of this </a:t>
            </a:r>
            <a:r>
              <a:rPr lang="en-US" baseline="0" dirty="0" err="1" smtClean="0"/>
              <a:t>powerpoint</a:t>
            </a:r>
            <a:r>
              <a:rPr lang="en-US" baseline="0" dirty="0" smtClean="0"/>
              <a:t>). However if space allows and the material is developed there could be links under the specific topics to more detail in the secondary page for topic B4/E (slides #7? and #8? of this </a:t>
            </a:r>
            <a:r>
              <a:rPr lang="en-US" baseline="0" dirty="0" err="1" smtClean="0"/>
              <a:t>powerpoint</a:t>
            </a:r>
            <a:r>
              <a:rPr lang="en-US" baseline="0" dirty="0" smtClean="0"/>
              <a:t>).</a:t>
            </a:r>
          </a:p>
          <a:p>
            <a:endParaRPr lang="en-US" baseline="0" dirty="0" smtClean="0"/>
          </a:p>
          <a:p>
            <a:r>
              <a:rPr lang="en-US" baseline="0" dirty="0" smtClean="0"/>
              <a:t>The links under “Long Term” go to:</a:t>
            </a:r>
          </a:p>
          <a:p>
            <a:r>
              <a:rPr lang="en-US" baseline="0" dirty="0" smtClean="0"/>
              <a:t>Plant resilient… secondary page for topic C1 (slide #9? TBD)</a:t>
            </a:r>
          </a:p>
          <a:p>
            <a:r>
              <a:rPr lang="en-US" baseline="0" dirty="0" smtClean="0"/>
              <a:t>Enjoy foods… secondary page for topic D (slide #5)</a:t>
            </a:r>
          </a:p>
          <a:p>
            <a:r>
              <a:rPr lang="en-US" baseline="0" dirty="0" smtClean="0"/>
              <a:t>Care for coast… secondary page for topic B4/E (slide #?</a:t>
            </a:r>
          </a:p>
          <a:p>
            <a:r>
              <a:rPr lang="en-US" baseline="0" dirty="0" smtClean="0"/>
              <a:t>Learn about… secondary page for topic E (slide #?</a:t>
            </a:r>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1</a:t>
            </a:fld>
            <a:endParaRPr lang="en-US"/>
          </a:p>
        </p:txBody>
      </p:sp>
    </p:spTree>
    <p:extLst>
      <p:ext uri="{BB962C8B-B14F-4D97-AF65-F5344CB8AC3E}">
        <p14:creationId xmlns:p14="http://schemas.microsoft.com/office/powerpoint/2010/main" val="3913150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page – topic B4, E for LA NINA. Right hand side is identical.</a:t>
            </a:r>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10</a:t>
            </a:fld>
            <a:endParaRPr lang="en-US"/>
          </a:p>
        </p:txBody>
      </p:sp>
    </p:spTree>
    <p:extLst>
      <p:ext uri="{BB962C8B-B14F-4D97-AF65-F5344CB8AC3E}">
        <p14:creationId xmlns:p14="http://schemas.microsoft.com/office/powerpoint/2010/main" val="3523163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 page for</a:t>
            </a:r>
            <a:r>
              <a:rPr lang="en-US" baseline="0" dirty="0" smtClean="0"/>
              <a:t> topic C1, provide link to user interface </a:t>
            </a:r>
            <a:r>
              <a:rPr lang="en-US" baseline="0" smtClean="0"/>
              <a:t>for topic C2</a:t>
            </a:r>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11</a:t>
            </a:fld>
            <a:endParaRPr lang="en-US"/>
          </a:p>
        </p:txBody>
      </p:sp>
    </p:spTree>
    <p:extLst>
      <p:ext uri="{BB962C8B-B14F-4D97-AF65-F5344CB8AC3E}">
        <p14:creationId xmlns:p14="http://schemas.microsoft.com/office/powerpoint/2010/main" val="93347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a:t>
            </a:r>
            <a:r>
              <a:rPr lang="en-US" baseline="0" dirty="0" smtClean="0"/>
              <a:t> PAGE. Simple </a:t>
            </a:r>
            <a:r>
              <a:rPr lang="en-US" baseline="0" dirty="0" err="1" smtClean="0"/>
              <a:t>english</a:t>
            </a:r>
            <a:r>
              <a:rPr lang="en-US" baseline="0" dirty="0" smtClean="0"/>
              <a:t> with key vocabulary words in Marshallese.</a:t>
            </a:r>
          </a:p>
          <a:p>
            <a:r>
              <a:rPr lang="en-US" baseline="0" dirty="0" smtClean="0"/>
              <a:t>This version of the home page is for an El Nino WATCH. Other versions in next slide(s)</a:t>
            </a:r>
          </a:p>
          <a:p>
            <a:endParaRPr lang="en-US" baseline="0" dirty="0" smtClean="0"/>
          </a:p>
          <a:p>
            <a:r>
              <a:rPr lang="en-US" baseline="0" dirty="0" smtClean="0"/>
              <a:t>“Recent” should </a:t>
            </a:r>
            <a:r>
              <a:rPr lang="en-US" baseline="0" dirty="0" err="1" smtClean="0"/>
              <a:t>selfpopulate</a:t>
            </a:r>
            <a:r>
              <a:rPr lang="en-US" baseline="0" dirty="0" smtClean="0"/>
              <a:t> with dials from http://apdrc.soest.hawaii.edu/dashboard_RMI/ </a:t>
            </a:r>
          </a:p>
          <a:p>
            <a:r>
              <a:rPr lang="en-US" baseline="0" dirty="0" smtClean="0"/>
              <a:t>Might need notes about different timeframes of “recent” for each dial/dataset</a:t>
            </a:r>
          </a:p>
          <a:p>
            <a:endParaRPr lang="en-US" baseline="0" dirty="0" smtClean="0"/>
          </a:p>
          <a:p>
            <a:r>
              <a:rPr lang="en-US" baseline="0" dirty="0" smtClean="0"/>
              <a:t>“Outlook” would </a:t>
            </a:r>
            <a:r>
              <a:rPr lang="en-US" baseline="0" dirty="0" err="1" smtClean="0"/>
              <a:t>selfpopulate</a:t>
            </a:r>
            <a:r>
              <a:rPr lang="en-US" baseline="0" dirty="0" smtClean="0"/>
              <a:t> with basic info from “Marshall Islands Climate Outlook”, and send the reader there for more info. </a:t>
            </a:r>
          </a:p>
          <a:p>
            <a:r>
              <a:rPr lang="en-US" baseline="0" dirty="0" smtClean="0"/>
              <a:t>Call this “Forecast”? Notes about different timeframes? Translate into Marshallese word?</a:t>
            </a:r>
          </a:p>
          <a:p>
            <a:endParaRPr lang="en-US" baseline="0" dirty="0" smtClean="0"/>
          </a:p>
          <a:p>
            <a:r>
              <a:rPr lang="en-US" baseline="0" dirty="0" smtClean="0"/>
              <a:t>Asked Jim &amp; John to post ENSO status somewhere quarterly (El Nino/La Nino watch/advisory or neutral)</a:t>
            </a:r>
          </a:p>
          <a:p>
            <a:endParaRPr lang="en-US" baseline="0" dirty="0" smtClean="0"/>
          </a:p>
        </p:txBody>
      </p:sp>
      <p:sp>
        <p:nvSpPr>
          <p:cNvPr id="4" name="Slide Number Placeholder 3"/>
          <p:cNvSpPr>
            <a:spLocks noGrp="1"/>
          </p:cNvSpPr>
          <p:nvPr>
            <p:ph type="sldNum" sz="quarter" idx="10"/>
          </p:nvPr>
        </p:nvSpPr>
        <p:spPr/>
        <p:txBody>
          <a:bodyPr/>
          <a:lstStyle/>
          <a:p>
            <a:fld id="{17D81A32-2917-4306-A081-CB9BFF7B1586}" type="slidenum">
              <a:rPr lang="en-US" smtClean="0"/>
              <a:t>2</a:t>
            </a:fld>
            <a:endParaRPr lang="en-US"/>
          </a:p>
        </p:txBody>
      </p:sp>
    </p:spTree>
    <p:extLst>
      <p:ext uri="{BB962C8B-B14F-4D97-AF65-F5344CB8AC3E}">
        <p14:creationId xmlns:p14="http://schemas.microsoft.com/office/powerpoint/2010/main" val="304430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a:t>
            </a:r>
            <a:r>
              <a:rPr lang="en-US" baseline="0" dirty="0" smtClean="0"/>
              <a:t> PAGE. Simple </a:t>
            </a:r>
            <a:r>
              <a:rPr lang="en-US" baseline="0" dirty="0" err="1" smtClean="0"/>
              <a:t>english</a:t>
            </a:r>
            <a:r>
              <a:rPr lang="en-US" baseline="0" dirty="0" smtClean="0"/>
              <a:t> with key vocabulary words in Marshallese.</a:t>
            </a:r>
          </a:p>
          <a:p>
            <a:r>
              <a:rPr lang="en-US" baseline="0" dirty="0" smtClean="0"/>
              <a:t>This version of the home page is for Neutral/El Nino. Other versions in previous slide(s)</a:t>
            </a:r>
          </a:p>
          <a:p>
            <a:endParaRPr lang="en-US" baseline="0" dirty="0" smtClean="0"/>
          </a:p>
          <a:p>
            <a:r>
              <a:rPr lang="en-US" baseline="0" dirty="0" smtClean="0"/>
              <a:t>“Recent” should </a:t>
            </a:r>
            <a:r>
              <a:rPr lang="en-US" baseline="0" dirty="0" err="1" smtClean="0"/>
              <a:t>selfpopulate</a:t>
            </a:r>
            <a:r>
              <a:rPr lang="en-US" baseline="0" dirty="0" smtClean="0"/>
              <a:t> with dials from http://apdrc.soest.hawaii.edu/dashboard_RMI/ </a:t>
            </a:r>
          </a:p>
          <a:p>
            <a:r>
              <a:rPr lang="en-US" baseline="0" dirty="0" smtClean="0"/>
              <a:t>Might need notes about different timeframes of “recent” for each dial/dataset</a:t>
            </a:r>
          </a:p>
          <a:p>
            <a:endParaRPr lang="en-US" baseline="0" dirty="0" smtClean="0"/>
          </a:p>
          <a:p>
            <a:r>
              <a:rPr lang="en-US" baseline="0" dirty="0" smtClean="0"/>
              <a:t>“Outlook” would </a:t>
            </a:r>
            <a:r>
              <a:rPr lang="en-US" baseline="0" dirty="0" err="1" smtClean="0"/>
              <a:t>selfpopulate</a:t>
            </a:r>
            <a:r>
              <a:rPr lang="en-US" baseline="0" dirty="0" smtClean="0"/>
              <a:t> with basic info from “Marshall Islands Climate Outlook”, and send the reader there for more info. </a:t>
            </a:r>
          </a:p>
          <a:p>
            <a:r>
              <a:rPr lang="en-US" baseline="0" dirty="0" smtClean="0"/>
              <a:t>Call this “Forecast”? Notes about different timeframes? Translate into Marshallese word?</a:t>
            </a:r>
          </a:p>
          <a:p>
            <a:endParaRPr lang="en-US" baseline="0" dirty="0" smtClean="0"/>
          </a:p>
          <a:p>
            <a:r>
              <a:rPr lang="en-US" baseline="0" dirty="0" smtClean="0"/>
              <a:t>Asked Jim &amp; John to post ENSO status somewhere quarterly (El Nino/La Nino watch/advisory or neutral)</a:t>
            </a:r>
          </a:p>
          <a:p>
            <a:endParaRPr lang="en-US" baseline="0" dirty="0" smtClean="0"/>
          </a:p>
        </p:txBody>
      </p:sp>
      <p:sp>
        <p:nvSpPr>
          <p:cNvPr id="4" name="Slide Number Placeholder 3"/>
          <p:cNvSpPr>
            <a:spLocks noGrp="1"/>
          </p:cNvSpPr>
          <p:nvPr>
            <p:ph type="sldNum" sz="quarter" idx="10"/>
          </p:nvPr>
        </p:nvSpPr>
        <p:spPr/>
        <p:txBody>
          <a:bodyPr/>
          <a:lstStyle/>
          <a:p>
            <a:fld id="{17D81A32-2917-4306-A081-CB9BFF7B1586}" type="slidenum">
              <a:rPr lang="en-US" smtClean="0"/>
              <a:t>3</a:t>
            </a:fld>
            <a:endParaRPr lang="en-US"/>
          </a:p>
        </p:txBody>
      </p:sp>
    </p:spTree>
    <p:extLst>
      <p:ext uri="{BB962C8B-B14F-4D97-AF65-F5344CB8AC3E}">
        <p14:creationId xmlns:p14="http://schemas.microsoft.com/office/powerpoint/2010/main" val="381572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page B – topics B1, B2, B3, B4</a:t>
            </a:r>
          </a:p>
          <a:p>
            <a:endParaRPr lang="en-US" baseline="0" dirty="0" smtClean="0"/>
          </a:p>
          <a:p>
            <a:r>
              <a:rPr lang="en-US" baseline="0" dirty="0" smtClean="0"/>
              <a:t>Tertiary pages would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Simplified user interface for </a:t>
            </a:r>
            <a:r>
              <a:rPr lang="en-US" sz="1200" dirty="0" smtClean="0"/>
              <a:t>maps of rainfall and drought across the Marshall islands for different seasons of the El Nino-La Nina pattern (or until that’s developed, a</a:t>
            </a:r>
            <a:r>
              <a:rPr lang="en-US" sz="1200" baseline="0" dirty="0" smtClean="0"/>
              <a:t> link to the atlas) (topic B2)</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aseline="0" dirty="0" smtClean="0"/>
              <a:t>More detail on agroforestry recommendations (topic B4 – slides #5 and #6 in this </a:t>
            </a:r>
            <a:r>
              <a:rPr lang="en-US" sz="1200" baseline="0" dirty="0" err="1" smtClean="0"/>
              <a:t>powerpoint</a:t>
            </a:r>
            <a:r>
              <a:rPr lang="en-US" sz="1200"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aseline="0" dirty="0" smtClean="0"/>
              <a:t>A printable poster that is very similar to this page, but with more detail on AF recommendations, would be available for download and/or </a:t>
            </a:r>
            <a:r>
              <a:rPr lang="en-US" sz="1200" baseline="0" dirty="0" err="1" smtClean="0"/>
              <a:t>requestable</a:t>
            </a:r>
            <a:r>
              <a:rPr lang="en-US" sz="1200" baseline="0" dirty="0" smtClean="0"/>
              <a:t>. We have some budget for printing and distributing such posters. (topic B3, may include B2)</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4</a:t>
            </a:fld>
            <a:endParaRPr lang="en-US"/>
          </a:p>
        </p:txBody>
      </p:sp>
    </p:spTree>
    <p:extLst>
      <p:ext uri="{BB962C8B-B14F-4D97-AF65-F5344CB8AC3E}">
        <p14:creationId xmlns:p14="http://schemas.microsoft.com/office/powerpoint/2010/main" val="70671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Scroll down to table format</a:t>
            </a:r>
            <a:r>
              <a:rPr lang="en-US" baseline="0" dirty="0" smtClean="0"/>
              <a:t> and also graphs of normal/neutral rainfall (from atlas or </a:t>
            </a:r>
            <a:r>
              <a:rPr lang="en-US" baseline="0" dirty="0" err="1" smtClean="0"/>
              <a:t>selfpopulated</a:t>
            </a:r>
            <a:r>
              <a:rPr lang="en-US" baseline="0" dirty="0" smtClean="0"/>
              <a:t> from blue website). From there provide access to paper, atlas.</a:t>
            </a:r>
          </a:p>
          <a:p>
            <a:endParaRPr lang="en-US" baseline="0" dirty="0" smtClean="0"/>
          </a:p>
        </p:txBody>
      </p:sp>
      <p:sp>
        <p:nvSpPr>
          <p:cNvPr id="4" name="Slide Number Placeholder 3"/>
          <p:cNvSpPr>
            <a:spLocks noGrp="1"/>
          </p:cNvSpPr>
          <p:nvPr>
            <p:ph type="sldNum" sz="quarter" idx="10"/>
          </p:nvPr>
        </p:nvSpPr>
        <p:spPr/>
        <p:txBody>
          <a:bodyPr/>
          <a:lstStyle/>
          <a:p>
            <a:fld id="{17D81A32-2917-4306-A081-CB9BFF7B1586}" type="slidenum">
              <a:rPr lang="en-US" smtClean="0"/>
              <a:t>5</a:t>
            </a:fld>
            <a:endParaRPr lang="en-US"/>
          </a:p>
        </p:txBody>
      </p:sp>
    </p:spTree>
    <p:extLst>
      <p:ext uri="{BB962C8B-B14F-4D97-AF65-F5344CB8AC3E}">
        <p14:creationId xmlns:p14="http://schemas.microsoft.com/office/powerpoint/2010/main" val="51996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a:t>
            </a:r>
            <a:r>
              <a:rPr lang="en-US" baseline="0" dirty="0" smtClean="0"/>
              <a:t>/scrunched normal year on the inside, El Nino year on the outside.</a:t>
            </a:r>
          </a:p>
          <a:p>
            <a:r>
              <a:rPr lang="en-US" baseline="0" dirty="0" smtClean="0"/>
              <a:t>Use similar symbols to NOAA graph on page one; duplicate that graph when scroll down.</a:t>
            </a:r>
            <a:endParaRPr lang="en-US" dirty="0" smtClean="0"/>
          </a:p>
          <a:p>
            <a:endParaRPr lang="en-US" dirty="0" smtClean="0"/>
          </a:p>
          <a:p>
            <a:r>
              <a:rPr lang="en-US" dirty="0" smtClean="0"/>
              <a:t>Scroll down to table format</a:t>
            </a:r>
            <a:r>
              <a:rPr lang="en-US" baseline="0" dirty="0" smtClean="0"/>
              <a:t> and also graphs of El Nino rainfall. From there provide access to paper, atlas.</a:t>
            </a:r>
          </a:p>
          <a:p>
            <a:endParaRPr lang="en-US" baseline="0" dirty="0" smtClean="0"/>
          </a:p>
          <a:p>
            <a:r>
              <a:rPr lang="en-US" dirty="0" smtClean="0"/>
              <a:t>Add at end: “The El Nino Southern Oscillation (ENSO) </a:t>
            </a:r>
            <a:r>
              <a:rPr lang="en-US" sz="1200" dirty="0" smtClean="0"/>
              <a:t>is a weather pattern that affects the Marshalls (and much of the world). For information about ENSO and other reasons why the climate in the Pacific is different from year to year, read </a:t>
            </a:r>
            <a:r>
              <a:rPr lang="en-US" sz="1200" dirty="0" smtClean="0">
                <a:hlinkClick r:id="rId3"/>
              </a:rPr>
              <a:t>http://pcep.prel.org/wp-content/uploads/2015/11/FINAL-Climate-Variability.pdf</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6</a:t>
            </a:fld>
            <a:endParaRPr lang="en-US"/>
          </a:p>
        </p:txBody>
      </p:sp>
    </p:spTree>
    <p:extLst>
      <p:ext uri="{BB962C8B-B14F-4D97-AF65-F5344CB8AC3E}">
        <p14:creationId xmlns:p14="http://schemas.microsoft.com/office/powerpoint/2010/main" val="3406787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page – topic D</a:t>
            </a:r>
          </a:p>
          <a:p>
            <a:r>
              <a:rPr lang="en-US" baseline="0" dirty="0" smtClean="0"/>
              <a:t>Get Jonathan </a:t>
            </a:r>
            <a:r>
              <a:rPr lang="en-US" baseline="0" dirty="0" err="1" smtClean="0"/>
              <a:t>Deenik’s</a:t>
            </a:r>
            <a:r>
              <a:rPr lang="en-US" baseline="0" dirty="0" smtClean="0"/>
              <a:t> advice and have WUTMI, Island Foods, etc. take the lead on what will appeal to people here</a:t>
            </a:r>
          </a:p>
          <a:p>
            <a:r>
              <a:rPr lang="en-US" baseline="0" dirty="0" smtClean="0"/>
              <a:t>Link to a variety of existing web pages and downloadable materials</a:t>
            </a:r>
          </a:p>
          <a:p>
            <a:endParaRPr lang="en-US" baseline="0" dirty="0" smtClean="0"/>
          </a:p>
          <a:p>
            <a:r>
              <a:rPr lang="en-US" baseline="0" dirty="0" smtClean="0"/>
              <a:t>“Gardening” will link to secondary page, topic C</a:t>
            </a:r>
          </a:p>
        </p:txBody>
      </p:sp>
      <p:sp>
        <p:nvSpPr>
          <p:cNvPr id="4" name="Slide Number Placeholder 3"/>
          <p:cNvSpPr>
            <a:spLocks noGrp="1"/>
          </p:cNvSpPr>
          <p:nvPr>
            <p:ph type="sldNum" sz="quarter" idx="10"/>
          </p:nvPr>
        </p:nvSpPr>
        <p:spPr/>
        <p:txBody>
          <a:bodyPr/>
          <a:lstStyle/>
          <a:p>
            <a:fld id="{17D81A32-2917-4306-A081-CB9BFF7B1586}" type="slidenum">
              <a:rPr lang="en-US" smtClean="0"/>
              <a:t>7</a:t>
            </a:fld>
            <a:endParaRPr lang="en-US"/>
          </a:p>
        </p:txBody>
      </p:sp>
    </p:spTree>
    <p:extLst>
      <p:ext uri="{BB962C8B-B14F-4D97-AF65-F5344CB8AC3E}">
        <p14:creationId xmlns:p14="http://schemas.microsoft.com/office/powerpoint/2010/main" val="113842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 page – topic E</a:t>
            </a:r>
          </a:p>
          <a:p>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8</a:t>
            </a:fld>
            <a:endParaRPr lang="en-US"/>
          </a:p>
        </p:txBody>
      </p:sp>
    </p:spTree>
    <p:extLst>
      <p:ext uri="{BB962C8B-B14F-4D97-AF65-F5344CB8AC3E}">
        <p14:creationId xmlns:p14="http://schemas.microsoft.com/office/powerpoint/2010/main" val="955080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page – topic B4, E for EL NINO</a:t>
            </a:r>
          </a:p>
          <a:p>
            <a:endParaRPr lang="en-US" baseline="0" dirty="0" smtClean="0"/>
          </a:p>
          <a:p>
            <a:r>
              <a:rPr lang="en-US" dirty="0" smtClean="0"/>
              <a:t>Does it make sense to preserve </a:t>
            </a:r>
            <a:r>
              <a:rPr lang="en-US" dirty="0" err="1" smtClean="0"/>
              <a:t>pandanus</a:t>
            </a:r>
            <a:r>
              <a:rPr lang="en-US" dirty="0" smtClean="0"/>
              <a:t> after a watch/advisory</a:t>
            </a:r>
            <a:r>
              <a:rPr lang="en-US" baseline="0" dirty="0" smtClean="0"/>
              <a:t> is called? Is that when they’re fruiting?</a:t>
            </a:r>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9</a:t>
            </a:fld>
            <a:endParaRPr lang="en-US"/>
          </a:p>
        </p:txBody>
      </p:sp>
    </p:spTree>
    <p:extLst>
      <p:ext uri="{BB962C8B-B14F-4D97-AF65-F5344CB8AC3E}">
        <p14:creationId xmlns:p14="http://schemas.microsoft.com/office/powerpoint/2010/main" val="352316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07CE06-E97E-4958-9D30-BCC25CF025D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4846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7CE06-E97E-4958-9D30-BCC25CF025D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36203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7CE06-E97E-4958-9D30-BCC25CF025D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281278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7CE06-E97E-4958-9D30-BCC25CF025D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91200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07CE06-E97E-4958-9D30-BCC25CF025D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23905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07CE06-E97E-4958-9D30-BCC25CF025D6}"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0618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07CE06-E97E-4958-9D30-BCC25CF025D6}" type="datetimeFigureOut">
              <a:rPr lang="en-US" smtClean="0"/>
              <a:t>3/18/2016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238486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7CE06-E97E-4958-9D30-BCC25CF025D6}" type="datetimeFigureOut">
              <a:rPr lang="en-US" smtClean="0"/>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18519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7CE06-E97E-4958-9D30-BCC25CF025D6}" type="datetimeFigureOut">
              <a:rPr lang="en-US" smtClean="0"/>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278458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7CE06-E97E-4958-9D30-BCC25CF025D6}"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92866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7CE06-E97E-4958-9D30-BCC25CF025D6}"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133225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7CE06-E97E-4958-9D30-BCC25CF025D6}" type="datetimeFigureOut">
              <a:rPr lang="en-US" smtClean="0"/>
              <a:t>3/18/2016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B3E71-9446-4EEA-8D8F-469944AB536E}" type="slidenum">
              <a:rPr lang="en-US" smtClean="0"/>
              <a:t>‹#›</a:t>
            </a:fld>
            <a:endParaRPr lang="en-US"/>
          </a:p>
        </p:txBody>
      </p:sp>
    </p:spTree>
    <p:extLst>
      <p:ext uri="{BB962C8B-B14F-4D97-AF65-F5344CB8AC3E}">
        <p14:creationId xmlns:p14="http://schemas.microsoft.com/office/powerpoint/2010/main" val="266472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developarc.maps.arcgis.com/apps/MapSeries/index.html?appid=411ccedeadb14a2392bf21a4a2ae037e" TargetMode="External"/><Relationship Id="rId7"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pcep.prel.org/wp-content/uploads/2015/11/FINAL-Climate-Variability.pdf" TargetMode="External"/><Relationship Id="rId5" Type="http://schemas.openxmlformats.org/officeDocument/2006/relationships/hyperlink" Target="http://www.pacificrisa.org/wp-content/uploads/2015/11/Pacific-Region-EL-NINO-Fact-Sheet_RMI_2015-FINAL-v2.pdf"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879" y="197192"/>
            <a:ext cx="6180795" cy="646331"/>
          </a:xfrm>
          <a:prstGeom prst="rect">
            <a:avLst/>
          </a:prstGeom>
          <a:noFill/>
        </p:spPr>
        <p:txBody>
          <a:bodyPr wrap="none" rtlCol="0">
            <a:spAutoFit/>
          </a:bodyPr>
          <a:lstStyle/>
          <a:p>
            <a:r>
              <a:rPr lang="en-US" dirty="0" smtClean="0"/>
              <a:t>AGROFORESTRY ADVICE FOR MARSHALLS’ WEATHER &amp; CLIMATE</a:t>
            </a:r>
          </a:p>
          <a:p>
            <a:r>
              <a:rPr lang="en-US" dirty="0" smtClean="0"/>
              <a:t>[For daily and weekly weather predictions, tune into *** ]</a:t>
            </a:r>
            <a:endParaRPr lang="en-US" dirty="0"/>
          </a:p>
        </p:txBody>
      </p:sp>
      <p:sp>
        <p:nvSpPr>
          <p:cNvPr id="4" name="TextBox 3"/>
          <p:cNvSpPr txBox="1"/>
          <p:nvPr/>
        </p:nvSpPr>
        <p:spPr>
          <a:xfrm>
            <a:off x="258612" y="3263450"/>
            <a:ext cx="4160988" cy="3447098"/>
          </a:xfrm>
          <a:prstGeom prst="rect">
            <a:avLst/>
          </a:prstGeom>
          <a:noFill/>
          <a:ln>
            <a:solidFill>
              <a:schemeClr val="accent1"/>
            </a:solidFill>
          </a:ln>
        </p:spPr>
        <p:txBody>
          <a:bodyPr wrap="square" rtlCol="0">
            <a:spAutoFit/>
          </a:bodyPr>
          <a:lstStyle/>
          <a:p>
            <a:r>
              <a:rPr lang="en-US" dirty="0" smtClean="0"/>
              <a:t>LONG TERM: </a:t>
            </a:r>
          </a:p>
          <a:p>
            <a:r>
              <a:rPr lang="en-US" dirty="0" smtClean="0"/>
              <a:t>THE LIFETIME OF A TREE OR PERSON</a:t>
            </a:r>
          </a:p>
          <a:p>
            <a:endParaRPr lang="en-US" sz="1400" dirty="0"/>
          </a:p>
          <a:p>
            <a:r>
              <a:rPr lang="en-US" sz="1400" dirty="0" smtClean="0"/>
              <a:t>Plant resilient trees and crops that can tolerate drought and salty conditions (click here)</a:t>
            </a:r>
          </a:p>
          <a:p>
            <a:endParaRPr lang="en-US" sz="1400" dirty="0"/>
          </a:p>
          <a:p>
            <a:r>
              <a:rPr lang="en-US" sz="1400" dirty="0" smtClean="0"/>
              <a:t>Enjoy traditional foods that keep you healthy with vitamins and fiber (click here)</a:t>
            </a:r>
          </a:p>
          <a:p>
            <a:r>
              <a:rPr lang="en-US" sz="1400" dirty="0" smtClean="0"/>
              <a:t>    </a:t>
            </a:r>
            <a:r>
              <a:rPr lang="en-US" sz="1400" dirty="0" smtClean="0">
                <a:sym typeface="Wingdings" panose="05000000000000000000" pitchFamily="2" charset="2"/>
              </a:rPr>
              <a:t> </a:t>
            </a:r>
            <a:r>
              <a:rPr lang="en-US" sz="1400" dirty="0" smtClean="0"/>
              <a:t>Recipe/event of the day: </a:t>
            </a:r>
            <a:r>
              <a:rPr lang="en-US" sz="1400" dirty="0" smtClean="0">
                <a:sym typeface="Wingdings" panose="05000000000000000000" pitchFamily="2" charset="2"/>
              </a:rPr>
              <a:t></a:t>
            </a:r>
            <a:endParaRPr lang="en-US" sz="1400" dirty="0" smtClean="0"/>
          </a:p>
          <a:p>
            <a:endParaRPr lang="en-US" sz="1400" dirty="0"/>
          </a:p>
          <a:p>
            <a:r>
              <a:rPr lang="en-US" sz="1400" dirty="0" smtClean="0"/>
              <a:t>Care for coastal forest that holds the shoreline and protects crops from salt spray (click here)</a:t>
            </a:r>
          </a:p>
          <a:p>
            <a:endParaRPr lang="en-US" sz="1400" dirty="0"/>
          </a:p>
          <a:p>
            <a:r>
              <a:rPr lang="en-US" sz="1400" dirty="0" smtClean="0"/>
              <a:t>Learn about the effects of climate change in the Marshalls (click here)</a:t>
            </a:r>
            <a:endParaRPr lang="en-US" sz="1400" dirty="0"/>
          </a:p>
        </p:txBody>
      </p:sp>
      <p:sp>
        <p:nvSpPr>
          <p:cNvPr id="7" name="TextBox 6"/>
          <p:cNvSpPr txBox="1"/>
          <p:nvPr/>
        </p:nvSpPr>
        <p:spPr>
          <a:xfrm>
            <a:off x="4560161" y="939134"/>
            <a:ext cx="4432915" cy="3046988"/>
          </a:xfrm>
          <a:prstGeom prst="rect">
            <a:avLst/>
          </a:prstGeom>
          <a:noFill/>
          <a:ln>
            <a:solidFill>
              <a:schemeClr val="accent1"/>
            </a:solidFill>
          </a:ln>
        </p:spPr>
        <p:txBody>
          <a:bodyPr wrap="square" rtlCol="0">
            <a:spAutoFit/>
          </a:bodyPr>
          <a:lstStyle/>
          <a:p>
            <a:r>
              <a:rPr lang="en-US" sz="1200" u="sng" dirty="0" smtClean="0"/>
              <a:t>THIS YEAR (</a:t>
            </a:r>
            <a:r>
              <a:rPr lang="en-US" sz="1200" u="sng" dirty="0"/>
              <a:t>u</a:t>
            </a:r>
            <a:r>
              <a:rPr lang="en-US" sz="1200" u="sng" dirty="0" smtClean="0"/>
              <a:t>pdated quarterly)</a:t>
            </a:r>
            <a:r>
              <a:rPr lang="en-US" sz="1200" dirty="0" smtClean="0"/>
              <a:t>:</a:t>
            </a:r>
          </a:p>
          <a:p>
            <a:endParaRPr lang="en-US" sz="1200" dirty="0" smtClean="0"/>
          </a:p>
          <a:p>
            <a:r>
              <a:rPr lang="en-US" sz="1200" dirty="0" smtClean="0"/>
              <a:t>“El Nino Advisory” (click ** for full advisory)</a:t>
            </a:r>
          </a:p>
          <a:p>
            <a:endParaRPr lang="en-US" sz="1200" dirty="0"/>
          </a:p>
          <a:p>
            <a:r>
              <a:rPr lang="en-US" sz="1200" dirty="0"/>
              <a:t>(click </a:t>
            </a:r>
            <a:r>
              <a:rPr lang="en-US" sz="1200" dirty="0" smtClean="0"/>
              <a:t>[#4] </a:t>
            </a:r>
            <a:r>
              <a:rPr lang="en-US" sz="1200" dirty="0"/>
              <a:t>to understand the El Nino-La Nina </a:t>
            </a:r>
            <a:r>
              <a:rPr lang="en-US" sz="1200" dirty="0" smtClean="0"/>
              <a:t>pattern for agroforestry)</a:t>
            </a:r>
            <a:endParaRPr lang="en-US" sz="1200" dirty="0"/>
          </a:p>
          <a:p>
            <a:endParaRPr lang="en-US" sz="1200" dirty="0" smtClean="0"/>
          </a:p>
          <a:p>
            <a:r>
              <a:rPr lang="en-US" sz="1200" dirty="0" smtClean="0"/>
              <a:t>(Click #6) to understand how El Nino affects the calendar fro agroforestry</a:t>
            </a:r>
          </a:p>
          <a:p>
            <a:endParaRPr lang="en-US" sz="1200" dirty="0" smtClean="0"/>
          </a:p>
          <a:p>
            <a:r>
              <a:rPr lang="en-US" sz="1200" dirty="0" smtClean="0"/>
              <a:t>Wet weather will affect your crops during the El Nino year – care for them! (click #9)</a:t>
            </a:r>
          </a:p>
          <a:p>
            <a:endParaRPr lang="en-US" sz="1200" dirty="0"/>
          </a:p>
          <a:p>
            <a:r>
              <a:rPr lang="en-US" sz="1200" dirty="0" smtClean="0"/>
              <a:t>Plan ahead for a drought after the El Nino year! #9</a:t>
            </a:r>
          </a:p>
          <a:p>
            <a:endParaRPr lang="en-US" sz="1200" dirty="0" smtClean="0"/>
          </a:p>
          <a:p>
            <a:r>
              <a:rPr lang="en-US" sz="1200" dirty="0" smtClean="0"/>
              <a:t>Prepare for possible storms! #9</a:t>
            </a:r>
          </a:p>
        </p:txBody>
      </p:sp>
      <p:sp>
        <p:nvSpPr>
          <p:cNvPr id="16" name="TextBox 15"/>
          <p:cNvSpPr txBox="1"/>
          <p:nvPr/>
        </p:nvSpPr>
        <p:spPr>
          <a:xfrm>
            <a:off x="6858145" y="6433549"/>
            <a:ext cx="981294" cy="276999"/>
          </a:xfrm>
          <a:prstGeom prst="rect">
            <a:avLst/>
          </a:prstGeom>
          <a:noFill/>
        </p:spPr>
        <p:txBody>
          <a:bodyPr wrap="none" rtlCol="0">
            <a:spAutoFit/>
          </a:bodyPr>
          <a:lstStyle/>
          <a:p>
            <a:r>
              <a:rPr lang="en-US" sz="1200" dirty="0" smtClean="0"/>
              <a:t>THIS IS NOW</a:t>
            </a:r>
            <a:endParaRPr lang="en-US" sz="1200" dirty="0"/>
          </a:p>
        </p:txBody>
      </p:sp>
      <p:sp>
        <p:nvSpPr>
          <p:cNvPr id="10" name="Up Arrow 9"/>
          <p:cNvSpPr/>
          <p:nvPr/>
        </p:nvSpPr>
        <p:spPr>
          <a:xfrm>
            <a:off x="7270027" y="5944345"/>
            <a:ext cx="157529" cy="4892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4545985" y="4266399"/>
            <a:ext cx="4432914" cy="1616307"/>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1942897539"/>
              </p:ext>
            </p:extLst>
          </p:nvPr>
        </p:nvGraphicFramePr>
        <p:xfrm>
          <a:off x="233803" y="968611"/>
          <a:ext cx="4185797" cy="2194560"/>
        </p:xfrm>
        <a:graphic>
          <a:graphicData uri="http://schemas.openxmlformats.org/drawingml/2006/table">
            <a:tbl>
              <a:tblPr firstRow="1" bandRow="1">
                <a:tableStyleId>{5C22544A-7EE6-4342-B048-85BDC9FD1C3A}</a:tableStyleId>
              </a:tblPr>
              <a:tblGrid>
                <a:gridCol w="1823597"/>
                <a:gridCol w="1219200"/>
                <a:gridCol w="1143000"/>
              </a:tblGrid>
              <a:tr h="370840">
                <a:tc>
                  <a:txBody>
                    <a:bodyPr/>
                    <a:lstStyle/>
                    <a:p>
                      <a:r>
                        <a:rPr lang="en-US" sz="1200" dirty="0" smtClean="0"/>
                        <a:t>For more information click http://apdrc.soest.hawaii.edu/dashboard_RMI/</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RECENT</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OUTLOOK</a:t>
                      </a:r>
                      <a:r>
                        <a:rPr lang="en-US" sz="1200" baseline="0" dirty="0" smtClean="0"/>
                        <a:t> (forecast)</a:t>
                      </a:r>
                      <a:endParaRPr lang="en-US" sz="1200" dirty="0" smtClean="0"/>
                    </a:p>
                  </a:txBody>
                  <a:tcPr/>
                </a:tc>
              </a:tr>
              <a:tr h="370840">
                <a:tc>
                  <a:txBody>
                    <a:bodyPr/>
                    <a:lstStyle/>
                    <a:p>
                      <a:r>
                        <a:rPr lang="en-US" sz="1200" dirty="0" smtClean="0"/>
                        <a:t>Rainfall</a:t>
                      </a:r>
                      <a:endParaRPr lang="en-US" sz="1200" dirty="0"/>
                    </a:p>
                  </a:txBody>
                  <a:tcPr/>
                </a:tc>
                <a:tc>
                  <a:txBody>
                    <a:bodyPr/>
                    <a:lstStyle/>
                    <a:p>
                      <a:r>
                        <a:rPr lang="en-US" sz="1200" dirty="0" smtClean="0"/>
                        <a:t>[</a:t>
                      </a:r>
                      <a:r>
                        <a:rPr lang="en-US" sz="1200" dirty="0" err="1" smtClean="0"/>
                        <a:t>selfpopulated</a:t>
                      </a:r>
                      <a:r>
                        <a:rPr lang="en-US" sz="1200" dirty="0" smtClean="0"/>
                        <a:t> dial]</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Wind/ storms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Sea level /waves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bl>
          </a:graphicData>
        </a:graphic>
      </p:graphicFrame>
    </p:spTree>
    <p:extLst>
      <p:ext uri="{BB962C8B-B14F-4D97-AF65-F5344CB8AC3E}">
        <p14:creationId xmlns:p14="http://schemas.microsoft.com/office/powerpoint/2010/main" val="251027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457200"/>
            <a:ext cx="8382000" cy="3416320"/>
          </a:xfrm>
          <a:prstGeom prst="rect">
            <a:avLst/>
          </a:prstGeom>
          <a:noFill/>
        </p:spPr>
        <p:txBody>
          <a:bodyPr wrap="square" rtlCol="0">
            <a:spAutoFit/>
          </a:bodyPr>
          <a:lstStyle/>
          <a:p>
            <a:r>
              <a:rPr lang="en-US" dirty="0" smtClean="0"/>
              <a:t>LONG-TERM RECOMMENDATIONS</a:t>
            </a:r>
          </a:p>
          <a:p>
            <a:endParaRPr lang="en-US" dirty="0"/>
          </a:p>
          <a:p>
            <a:r>
              <a:rPr lang="en-US" dirty="0" smtClean="0"/>
              <a:t>Care for coastal forest (link to entire separate </a:t>
            </a:r>
            <a:r>
              <a:rPr lang="en-US" dirty="0" err="1" smtClean="0"/>
              <a:t>powerpoint</a:t>
            </a:r>
            <a:r>
              <a:rPr lang="en-US" dirty="0" smtClean="0"/>
              <a:t>)</a:t>
            </a:r>
          </a:p>
          <a:p>
            <a:endParaRPr lang="en-US" dirty="0" smtClean="0"/>
          </a:p>
          <a:p>
            <a:r>
              <a:rPr lang="en-US" dirty="0" smtClean="0"/>
              <a:t>Choose resilient crops</a:t>
            </a:r>
          </a:p>
          <a:p>
            <a:r>
              <a:rPr lang="en-US" dirty="0" smtClean="0"/>
              <a:t>(link to secondary page for topic C, NRCS Vegetative Guide)</a:t>
            </a:r>
            <a:endParaRPr lang="en-US" dirty="0"/>
          </a:p>
          <a:p>
            <a:endParaRPr lang="en-US" dirty="0"/>
          </a:p>
          <a:p>
            <a:pPr lvl="0"/>
            <a:r>
              <a:rPr lang="en-US" dirty="0" smtClean="0"/>
              <a:t>Use resilient cropping systems:</a:t>
            </a:r>
          </a:p>
          <a:p>
            <a:pPr marL="285750" lvl="0" indent="-285750">
              <a:buFont typeface="Arial" panose="020B0604020202020204" pitchFamily="34" charset="0"/>
              <a:buChar char="•"/>
            </a:pPr>
            <a:r>
              <a:rPr lang="en-US" dirty="0" smtClean="0"/>
              <a:t>Relocate </a:t>
            </a:r>
            <a:r>
              <a:rPr lang="en-US" dirty="0"/>
              <a:t>or emphasize agroforestry in less susceptible locations within an atoll or islet </a:t>
            </a:r>
            <a:r>
              <a:rPr lang="en-US" i="1" dirty="0"/>
              <a:t>(higher </a:t>
            </a:r>
            <a:r>
              <a:rPr lang="en-US" i="1" dirty="0" smtClean="0"/>
              <a:t>elevation</a:t>
            </a:r>
            <a:r>
              <a:rPr lang="en-US" i="1" dirty="0"/>
              <a:t>, larger islets, leeward side, etc.). </a:t>
            </a:r>
            <a:endParaRPr lang="en-US" i="1" dirty="0" smtClean="0"/>
          </a:p>
          <a:p>
            <a:endParaRPr lang="en-US" dirty="0"/>
          </a:p>
          <a:p>
            <a:r>
              <a:rPr lang="en-US" dirty="0" smtClean="0"/>
              <a:t>Other…</a:t>
            </a:r>
            <a:endParaRPr lang="en-US" dirty="0"/>
          </a:p>
        </p:txBody>
      </p:sp>
    </p:spTree>
    <p:extLst>
      <p:ext uri="{BB962C8B-B14F-4D97-AF65-F5344CB8AC3E}">
        <p14:creationId xmlns:p14="http://schemas.microsoft.com/office/powerpoint/2010/main" val="176741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457200"/>
            <a:ext cx="8305800" cy="13419058"/>
          </a:xfrm>
          <a:prstGeom prst="rect">
            <a:avLst/>
          </a:prstGeom>
          <a:noFill/>
        </p:spPr>
        <p:txBody>
          <a:bodyPr wrap="square" rtlCol="0">
            <a:spAutoFit/>
          </a:bodyPr>
          <a:lstStyle/>
          <a:p>
            <a:r>
              <a:rPr lang="en-US" dirty="0" smtClean="0"/>
              <a:t>RESILIENT SPECIES FOR THE MARSHALL ISLANDS</a:t>
            </a:r>
          </a:p>
          <a:p>
            <a:endParaRPr lang="en-US" dirty="0"/>
          </a:p>
          <a:p>
            <a:r>
              <a:rPr lang="en-US" sz="1400" dirty="0" smtClean="0"/>
              <a:t>(rewrite Harley’s </a:t>
            </a:r>
            <a:r>
              <a:rPr lang="en-US" sz="1400" dirty="0" err="1" smtClean="0"/>
              <a:t>recommenations</a:t>
            </a:r>
            <a:r>
              <a:rPr lang="en-US" sz="1400" dirty="0" smtClean="0"/>
              <a:t>, below;</a:t>
            </a:r>
          </a:p>
          <a:p>
            <a:r>
              <a:rPr lang="en-US" sz="1400" dirty="0" smtClean="0"/>
              <a:t>link </a:t>
            </a:r>
            <a:r>
              <a:rPr lang="en-US" sz="1400" dirty="0"/>
              <a:t>to secondary page for topic C, </a:t>
            </a:r>
            <a:endParaRPr lang="en-US" sz="1400" dirty="0" smtClean="0"/>
          </a:p>
          <a:p>
            <a:r>
              <a:rPr lang="en-US" sz="1400" dirty="0" smtClean="0"/>
              <a:t>NRCS </a:t>
            </a:r>
            <a:r>
              <a:rPr lang="en-US" sz="1400" dirty="0"/>
              <a:t>Vegetative Guide</a:t>
            </a:r>
            <a:r>
              <a:rPr lang="en-US" sz="1400" dirty="0" smtClean="0"/>
              <a:t>)</a:t>
            </a:r>
          </a:p>
          <a:p>
            <a:endParaRPr lang="en-US" sz="1400" dirty="0"/>
          </a:p>
          <a:p>
            <a:r>
              <a:rPr lang="en-US" sz="1400" dirty="0"/>
              <a:t>Identify and use species and varieties that are less susceptible to drought and salinity. This particularly applies to </a:t>
            </a:r>
            <a:r>
              <a:rPr lang="en-US" sz="1400" dirty="0" err="1"/>
              <a:t>pandanus</a:t>
            </a:r>
            <a:r>
              <a:rPr lang="en-US" sz="1400" dirty="0"/>
              <a:t> and breadfruit species which are still important staples in the Marshallese diet.  Varieties of </a:t>
            </a:r>
            <a:r>
              <a:rPr lang="en-US" sz="1400" dirty="0" err="1"/>
              <a:t>pandanus</a:t>
            </a:r>
            <a:r>
              <a:rPr lang="en-US" sz="1400" dirty="0"/>
              <a:t> and breadfruit that are cultivated in the drier northern atolls may be more resilient to drought and salinity and should therefore be highly considered in experimental trials. </a:t>
            </a:r>
            <a:r>
              <a:rPr lang="en-US" sz="1400" dirty="0" smtClean="0"/>
              <a:t>A </a:t>
            </a:r>
            <a:r>
              <a:rPr lang="en-US" sz="1400" dirty="0"/>
              <a:t>noteworthy crop that is less susceptible to drought and perhaps salinity is </a:t>
            </a:r>
            <a:r>
              <a:rPr lang="en-US" sz="1400" i="1" dirty="0" err="1"/>
              <a:t>Alocasia</a:t>
            </a:r>
            <a:r>
              <a:rPr lang="en-US" sz="1400" i="1" dirty="0"/>
              <a:t> </a:t>
            </a:r>
            <a:r>
              <a:rPr lang="en-US" sz="1400" i="1" dirty="0" err="1"/>
              <a:t>macrorrhiza</a:t>
            </a:r>
            <a:r>
              <a:rPr lang="en-US" sz="1400" dirty="0"/>
              <a:t> which requires less effort to grow. </a:t>
            </a:r>
            <a:endParaRPr lang="en-US" sz="1400" dirty="0" smtClean="0"/>
          </a:p>
          <a:p>
            <a:endParaRPr lang="en-US" sz="1400" dirty="0"/>
          </a:p>
          <a:p>
            <a:r>
              <a:rPr lang="en-US" sz="1400" dirty="0"/>
              <a:t>RMI should introduce edible varieties of </a:t>
            </a:r>
            <a:r>
              <a:rPr lang="en-US" sz="1400" i="1" dirty="0" err="1"/>
              <a:t>Alocasia</a:t>
            </a:r>
            <a:r>
              <a:rPr lang="en-US" sz="1400" dirty="0"/>
              <a:t> from </a:t>
            </a:r>
            <a:r>
              <a:rPr lang="en-US" sz="1400" dirty="0" err="1"/>
              <a:t>Fais</a:t>
            </a:r>
            <a:r>
              <a:rPr lang="en-US" sz="1400" dirty="0"/>
              <a:t> and other FSM islands where it is widely cultivated as a preferred aroid. </a:t>
            </a:r>
            <a:r>
              <a:rPr lang="en-US" sz="1400" dirty="0" smtClean="0"/>
              <a:t>Promote </a:t>
            </a:r>
            <a:r>
              <a:rPr lang="en-US" sz="1400" dirty="0"/>
              <a:t>biotic diversity within gardens and agroforests (using multi-cropping, crop rotation, fallowing, </a:t>
            </a:r>
            <a:r>
              <a:rPr lang="en-US" sz="1400" dirty="0" err="1"/>
              <a:t>etc</a:t>
            </a:r>
            <a:r>
              <a:rPr lang="en-US" sz="1400" dirty="0"/>
              <a:t>) which provides various ecological benefits  (stability and resilience to perturbations, including natural pest control</a:t>
            </a:r>
            <a:r>
              <a:rPr lang="en-US" sz="1400" dirty="0" smtClean="0"/>
              <a:t>).</a:t>
            </a:r>
          </a:p>
          <a:p>
            <a:endParaRPr lang="en-US" sz="1400" dirty="0"/>
          </a:p>
          <a:p>
            <a:r>
              <a:rPr lang="en-US" sz="1400" dirty="0"/>
              <a:t>Use species and cropping systems less/not reliant on groundwater resources (which may become saline with increased sea level height and consumption of groundwater resources). </a:t>
            </a:r>
            <a:r>
              <a:rPr lang="en-US" sz="1400" i="1" dirty="0"/>
              <a:t>Grow vegetables in raised beds</a:t>
            </a:r>
            <a:r>
              <a:rPr lang="en-US" sz="1400" dirty="0"/>
              <a:t>.  In addition to breadfruit and </a:t>
            </a:r>
            <a:r>
              <a:rPr lang="en-US" sz="1400" dirty="0" err="1"/>
              <a:t>pandanus</a:t>
            </a:r>
            <a:r>
              <a:rPr lang="en-US" sz="1400" dirty="0"/>
              <a:t> other possible crops to grow include tapioca, edible hibiscus (</a:t>
            </a:r>
            <a:r>
              <a:rPr lang="en-US" sz="1400" i="1" dirty="0" err="1"/>
              <a:t>bele</a:t>
            </a:r>
            <a:r>
              <a:rPr lang="en-US" sz="1400" dirty="0"/>
              <a:t>, </a:t>
            </a:r>
            <a:r>
              <a:rPr lang="en-US" sz="1400" i="1" dirty="0" err="1"/>
              <a:t>Abelmoschus</a:t>
            </a:r>
            <a:r>
              <a:rPr lang="en-US" sz="1400" i="1" dirty="0"/>
              <a:t> </a:t>
            </a:r>
            <a:r>
              <a:rPr lang="en-US" sz="1400" i="1" dirty="0" err="1"/>
              <a:t>manihot</a:t>
            </a:r>
            <a:r>
              <a:rPr lang="en-US" sz="1400" dirty="0"/>
              <a:t>), </a:t>
            </a:r>
            <a:r>
              <a:rPr lang="en-US" sz="1400" i="1" dirty="0" err="1"/>
              <a:t>Cnidoscolus</a:t>
            </a:r>
            <a:r>
              <a:rPr lang="en-US" sz="1400" i="1" dirty="0"/>
              <a:t> </a:t>
            </a:r>
            <a:r>
              <a:rPr lang="en-US" sz="1400" i="1" dirty="0" err="1"/>
              <a:t>chayamansa</a:t>
            </a:r>
            <a:r>
              <a:rPr lang="en-US" sz="1400" dirty="0"/>
              <a:t>, sweet potatoes, </a:t>
            </a:r>
            <a:r>
              <a:rPr lang="en-US" sz="1400" dirty="0" err="1"/>
              <a:t>Alocasia</a:t>
            </a:r>
            <a:r>
              <a:rPr lang="en-US" sz="1400" dirty="0"/>
              <a:t> taro (</a:t>
            </a:r>
            <a:r>
              <a:rPr lang="en-US" sz="1400" i="1" dirty="0"/>
              <a:t>wot</a:t>
            </a:r>
            <a:r>
              <a:rPr lang="en-US" sz="1400" dirty="0"/>
              <a:t>)s.  Cultivate </a:t>
            </a:r>
            <a:r>
              <a:rPr lang="en-US" sz="1400" i="1" dirty="0" err="1"/>
              <a:t>bele</a:t>
            </a:r>
            <a:r>
              <a:rPr lang="en-US" sz="1400" i="1" dirty="0"/>
              <a:t> </a:t>
            </a:r>
            <a:r>
              <a:rPr lang="en-US" sz="1400" dirty="0"/>
              <a:t>and </a:t>
            </a:r>
            <a:r>
              <a:rPr lang="en-US" sz="1400" i="1" dirty="0" err="1"/>
              <a:t>Cnidoscolus</a:t>
            </a:r>
            <a:r>
              <a:rPr lang="en-US" sz="1400" i="1" dirty="0"/>
              <a:t> </a:t>
            </a:r>
            <a:r>
              <a:rPr lang="en-US" sz="1400" i="1" dirty="0" err="1"/>
              <a:t>chayamansa</a:t>
            </a:r>
            <a:r>
              <a:rPr lang="en-US" sz="1400" dirty="0"/>
              <a:t> as nutritious, leafy vegetable shrubs that are fairly tolerant of drier conditions.  This </a:t>
            </a:r>
            <a:r>
              <a:rPr lang="en-US" sz="1400" dirty="0" smtClean="0"/>
              <a:t>species </a:t>
            </a:r>
            <a:r>
              <a:rPr lang="en-US" sz="1400" dirty="0"/>
              <a:t>should be replanted by shoots every 2-3 months in semi shade to open sites. </a:t>
            </a:r>
            <a:endParaRPr lang="en-US" sz="1400" dirty="0" smtClean="0"/>
          </a:p>
          <a:p>
            <a:endParaRPr lang="en-US" sz="1400" dirty="0"/>
          </a:p>
          <a:p>
            <a:r>
              <a:rPr lang="en-US" i="1" dirty="0" smtClean="0"/>
              <a:t>Promote </a:t>
            </a:r>
            <a:r>
              <a:rPr lang="en-US" i="1" dirty="0"/>
              <a:t>food preservation of traditional foods using </a:t>
            </a:r>
            <a:r>
              <a:rPr lang="en-US" i="1" dirty="0" err="1"/>
              <a:t>pandanus</a:t>
            </a:r>
            <a:r>
              <a:rPr lang="en-US" i="1" dirty="0"/>
              <a:t>, </a:t>
            </a:r>
            <a:r>
              <a:rPr lang="en-US" i="1" dirty="0" err="1"/>
              <a:t>tacca</a:t>
            </a:r>
            <a:r>
              <a:rPr lang="en-US" i="1" dirty="0"/>
              <a:t> and breadfruit.  Extension to offer courses in breadfruit and </a:t>
            </a:r>
            <a:r>
              <a:rPr lang="en-US" i="1" dirty="0" err="1"/>
              <a:t>pandanus</a:t>
            </a:r>
            <a:r>
              <a:rPr lang="en-US" i="1" dirty="0"/>
              <a:t> preservation foods.  Course can also teach about emergency/starvation foods (for example, Crinum and </a:t>
            </a:r>
            <a:r>
              <a:rPr lang="en-US" i="1" dirty="0" err="1"/>
              <a:t>Ixora</a:t>
            </a:r>
            <a:r>
              <a:rPr lang="en-US" i="1" dirty="0"/>
              <a:t>). Reinforce the value of traditional knowledge and foods through service programs that also promote nutrition and health</a:t>
            </a:r>
            <a:r>
              <a:rPr lang="en-US" i="1" dirty="0" smtClean="0"/>
              <a:t>.</a:t>
            </a:r>
          </a:p>
          <a:p>
            <a:endParaRPr lang="en-US" i="1" dirty="0"/>
          </a:p>
          <a:p>
            <a:endParaRPr lang="en-US" dirty="0"/>
          </a:p>
          <a:p>
            <a:r>
              <a:rPr lang="en-US" i="1" dirty="0"/>
              <a:t> </a:t>
            </a:r>
            <a:endParaRPr lang="en-US" dirty="0"/>
          </a:p>
          <a:p>
            <a:r>
              <a:rPr lang="en-US" i="1" dirty="0" smtClean="0"/>
              <a:t>Develop </a:t>
            </a:r>
            <a:r>
              <a:rPr lang="en-US" i="1" dirty="0"/>
              <a:t>new food processing industries that focus on products based on local staples (</a:t>
            </a:r>
            <a:r>
              <a:rPr lang="en-US" i="1" dirty="0" err="1"/>
              <a:t>makmok</a:t>
            </a:r>
            <a:r>
              <a:rPr lang="en-US" i="1" dirty="0"/>
              <a:t>, breadfruit and </a:t>
            </a:r>
            <a:r>
              <a:rPr lang="en-US" i="1" dirty="0" err="1"/>
              <a:t>pandanus</a:t>
            </a:r>
            <a:r>
              <a:rPr lang="en-US" i="1" dirty="0"/>
              <a:t>). </a:t>
            </a:r>
            <a:endParaRPr lang="en-US" i="1" dirty="0" smtClean="0"/>
          </a:p>
          <a:p>
            <a:endParaRPr lang="en-US" i="1" dirty="0"/>
          </a:p>
          <a:p>
            <a:r>
              <a:rPr lang="en-US" i="1" dirty="0" smtClean="0"/>
              <a:t> </a:t>
            </a:r>
            <a:r>
              <a:rPr lang="en-US" dirty="0"/>
              <a:t>Increase capacity (and quality) of  rooftop water catchment systems in villages, home compounds and urban areas.  Increase tank catchment volume.  Develop the necessary plans for the greater storage of water for urban and rural systems and for irrigation during drier periods.</a:t>
            </a:r>
          </a:p>
          <a:p>
            <a:r>
              <a:rPr lang="en-US" dirty="0"/>
              <a:t>	Investigate various irrigation methods and systems (i.e., drip, hands, </a:t>
            </a:r>
            <a:r>
              <a:rPr lang="en-US" dirty="0" err="1"/>
              <a:t>etc</a:t>
            </a:r>
            <a:r>
              <a:rPr lang="en-US" dirty="0"/>
              <a:t>).  Teach ways to water plants during drought periods.  Seek funding for such projects</a:t>
            </a:r>
            <a:r>
              <a:rPr lang="en-US" dirty="0" smtClean="0"/>
              <a:t>.</a:t>
            </a:r>
          </a:p>
          <a:p>
            <a:endParaRPr lang="en-US" dirty="0"/>
          </a:p>
          <a:p>
            <a:r>
              <a:rPr lang="en-US" dirty="0"/>
              <a:t>Reinforce and support the practice and systems of traditional agroforestry that incorporate </a:t>
            </a:r>
            <a:r>
              <a:rPr lang="en-US" dirty="0" err="1"/>
              <a:t>multicropping</a:t>
            </a:r>
            <a:r>
              <a:rPr lang="en-US" dirty="0"/>
              <a:t> and horizontal and vertical diversity, use of traditional plants and a diversity of species and varieties.  Introduce modern practices and technologies where possible and relevant.  </a:t>
            </a:r>
            <a:r>
              <a:rPr lang="en-US" i="1" dirty="0"/>
              <a:t>Plant breadfruit w/traditional knowledge</a:t>
            </a:r>
            <a:r>
              <a:rPr lang="en-US" dirty="0"/>
              <a:t>. </a:t>
            </a:r>
          </a:p>
          <a:p>
            <a:r>
              <a:rPr lang="en-US" i="1" dirty="0" smtClean="0"/>
              <a:t> </a:t>
            </a:r>
            <a:endParaRPr lang="en-US" dirty="0"/>
          </a:p>
          <a:p>
            <a:endParaRPr lang="en-US" i="1" dirty="0"/>
          </a:p>
          <a:p>
            <a:endParaRPr lang="en-US" i="1" dirty="0" smtClean="0"/>
          </a:p>
          <a:p>
            <a:endParaRPr lang="en-US" i="1" dirty="0"/>
          </a:p>
          <a:p>
            <a:endParaRPr lang="en-US" dirty="0"/>
          </a:p>
          <a:p>
            <a:endParaRPr lang="en-US" dirty="0"/>
          </a:p>
        </p:txBody>
      </p:sp>
    </p:spTree>
    <p:extLst>
      <p:ext uri="{BB962C8B-B14F-4D97-AF65-F5344CB8AC3E}">
        <p14:creationId xmlns:p14="http://schemas.microsoft.com/office/powerpoint/2010/main" val="71575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7334700" cy="1754326"/>
          </a:xfrm>
          <a:prstGeom prst="rect">
            <a:avLst/>
          </a:prstGeom>
          <a:noFill/>
        </p:spPr>
        <p:txBody>
          <a:bodyPr wrap="none" rtlCol="0">
            <a:spAutoFit/>
          </a:bodyPr>
          <a:lstStyle/>
          <a:p>
            <a:r>
              <a:rPr lang="en-US" dirty="0" smtClean="0"/>
              <a:t>Sea level rise</a:t>
            </a:r>
          </a:p>
          <a:p>
            <a:r>
              <a:rPr lang="en-US" dirty="0" smtClean="0"/>
              <a:t>For general info re sea </a:t>
            </a:r>
            <a:r>
              <a:rPr lang="en-US" dirty="0"/>
              <a:t>level rise, </a:t>
            </a:r>
            <a:r>
              <a:rPr lang="en-US" dirty="0" smtClean="0"/>
              <a:t>see </a:t>
            </a:r>
          </a:p>
          <a:p>
            <a:r>
              <a:rPr lang="en-US" dirty="0" smtClean="0"/>
              <a:t>http</a:t>
            </a:r>
            <a:r>
              <a:rPr lang="en-US" dirty="0"/>
              <a:t>://pcep.prel.org/wp-content/uploads/2014/08/PCEP-Sea-level-final.pdf </a:t>
            </a:r>
            <a:endParaRPr lang="en-US" dirty="0" smtClean="0"/>
          </a:p>
          <a:p>
            <a:endParaRPr lang="en-US" dirty="0"/>
          </a:p>
          <a:p>
            <a:r>
              <a:rPr lang="en-US" dirty="0" smtClean="0"/>
              <a:t>Coastal strand forest cf. mangroves</a:t>
            </a:r>
          </a:p>
          <a:p>
            <a:r>
              <a:rPr lang="en-US" dirty="0" smtClean="0"/>
              <a:t>Conserve cf. restore</a:t>
            </a:r>
          </a:p>
        </p:txBody>
      </p:sp>
    </p:spTree>
    <p:extLst>
      <p:ext uri="{BB962C8B-B14F-4D97-AF65-F5344CB8AC3E}">
        <p14:creationId xmlns:p14="http://schemas.microsoft.com/office/powerpoint/2010/main" val="129757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879" y="197192"/>
            <a:ext cx="6180795" cy="646331"/>
          </a:xfrm>
          <a:prstGeom prst="rect">
            <a:avLst/>
          </a:prstGeom>
          <a:noFill/>
        </p:spPr>
        <p:txBody>
          <a:bodyPr wrap="none" rtlCol="0">
            <a:spAutoFit/>
          </a:bodyPr>
          <a:lstStyle/>
          <a:p>
            <a:r>
              <a:rPr lang="en-US" dirty="0" smtClean="0"/>
              <a:t>AGROFORESTRY ADVICE FOR MARSHALLS’ WEATHER &amp; CLIMATE</a:t>
            </a:r>
          </a:p>
          <a:p>
            <a:r>
              <a:rPr lang="en-US" dirty="0" smtClean="0"/>
              <a:t>[For daily and weekly weather predictions, tune into *** ]</a:t>
            </a:r>
            <a:endParaRPr lang="en-US" dirty="0"/>
          </a:p>
        </p:txBody>
      </p:sp>
      <p:sp>
        <p:nvSpPr>
          <p:cNvPr id="4" name="TextBox 3"/>
          <p:cNvSpPr txBox="1"/>
          <p:nvPr/>
        </p:nvSpPr>
        <p:spPr>
          <a:xfrm>
            <a:off x="258612" y="3263450"/>
            <a:ext cx="4160988" cy="3447098"/>
          </a:xfrm>
          <a:prstGeom prst="rect">
            <a:avLst/>
          </a:prstGeom>
          <a:noFill/>
          <a:ln>
            <a:solidFill>
              <a:schemeClr val="accent1"/>
            </a:solidFill>
          </a:ln>
        </p:spPr>
        <p:txBody>
          <a:bodyPr wrap="square" rtlCol="0">
            <a:spAutoFit/>
          </a:bodyPr>
          <a:lstStyle/>
          <a:p>
            <a:r>
              <a:rPr lang="en-US" dirty="0" smtClean="0"/>
              <a:t>LONG TERM: </a:t>
            </a:r>
          </a:p>
          <a:p>
            <a:r>
              <a:rPr lang="en-US" dirty="0" smtClean="0"/>
              <a:t>THE LIFETIME OF A TREE OR PERSON</a:t>
            </a:r>
          </a:p>
          <a:p>
            <a:endParaRPr lang="en-US" sz="1400" dirty="0"/>
          </a:p>
          <a:p>
            <a:r>
              <a:rPr lang="en-US" sz="1400" dirty="0" smtClean="0"/>
              <a:t>Plant resilient trees and crops that can tolerate drought and salty conditions (click here)</a:t>
            </a:r>
          </a:p>
          <a:p>
            <a:endParaRPr lang="en-US" sz="1400" dirty="0"/>
          </a:p>
          <a:p>
            <a:r>
              <a:rPr lang="en-US" sz="1400" dirty="0" smtClean="0"/>
              <a:t>Enjoy traditional foods that keep you healthy with vitamins and fiber (click here)</a:t>
            </a:r>
          </a:p>
          <a:p>
            <a:r>
              <a:rPr lang="en-US" sz="1400" dirty="0" smtClean="0"/>
              <a:t>    </a:t>
            </a:r>
            <a:r>
              <a:rPr lang="en-US" sz="1400" dirty="0" smtClean="0">
                <a:sym typeface="Wingdings" panose="05000000000000000000" pitchFamily="2" charset="2"/>
              </a:rPr>
              <a:t> </a:t>
            </a:r>
            <a:r>
              <a:rPr lang="en-US" sz="1400" dirty="0" smtClean="0"/>
              <a:t>Recipe/event of the day: </a:t>
            </a:r>
            <a:r>
              <a:rPr lang="en-US" sz="1400" dirty="0" smtClean="0">
                <a:sym typeface="Wingdings" panose="05000000000000000000" pitchFamily="2" charset="2"/>
              </a:rPr>
              <a:t></a:t>
            </a:r>
            <a:endParaRPr lang="en-US" sz="1400" dirty="0" smtClean="0"/>
          </a:p>
          <a:p>
            <a:endParaRPr lang="en-US" sz="1400" dirty="0"/>
          </a:p>
          <a:p>
            <a:r>
              <a:rPr lang="en-US" sz="1400" dirty="0" smtClean="0"/>
              <a:t>Care for coastal forest that holds the shoreline and protects crops from salt spray (click here)</a:t>
            </a:r>
          </a:p>
          <a:p>
            <a:endParaRPr lang="en-US" sz="1400" dirty="0"/>
          </a:p>
          <a:p>
            <a:r>
              <a:rPr lang="en-US" sz="1400" dirty="0" smtClean="0"/>
              <a:t>Learn about the effects of climate change in the Marshalls (click here)</a:t>
            </a:r>
            <a:endParaRPr lang="en-US" sz="1400" dirty="0"/>
          </a:p>
        </p:txBody>
      </p:sp>
      <p:sp>
        <p:nvSpPr>
          <p:cNvPr id="7" name="TextBox 6"/>
          <p:cNvSpPr txBox="1"/>
          <p:nvPr/>
        </p:nvSpPr>
        <p:spPr>
          <a:xfrm>
            <a:off x="4560161" y="939134"/>
            <a:ext cx="4545123" cy="3231654"/>
          </a:xfrm>
          <a:prstGeom prst="rect">
            <a:avLst/>
          </a:prstGeom>
          <a:noFill/>
          <a:ln>
            <a:solidFill>
              <a:schemeClr val="accent1"/>
            </a:solidFill>
          </a:ln>
        </p:spPr>
        <p:txBody>
          <a:bodyPr wrap="square" rtlCol="0">
            <a:spAutoFit/>
          </a:bodyPr>
          <a:lstStyle/>
          <a:p>
            <a:r>
              <a:rPr lang="en-US" sz="1200" u="sng" dirty="0" smtClean="0"/>
              <a:t>THIS YEAR (</a:t>
            </a:r>
            <a:r>
              <a:rPr lang="en-US" sz="1200" u="sng" dirty="0"/>
              <a:t>u</a:t>
            </a:r>
            <a:r>
              <a:rPr lang="en-US" sz="1200" u="sng" dirty="0" smtClean="0"/>
              <a:t>pdated quarterly)</a:t>
            </a:r>
            <a:r>
              <a:rPr lang="en-US" sz="1200" dirty="0" smtClean="0"/>
              <a:t>:</a:t>
            </a:r>
          </a:p>
          <a:p>
            <a:endParaRPr lang="en-US" sz="1200" dirty="0" smtClean="0"/>
          </a:p>
          <a:p>
            <a:r>
              <a:rPr lang="en-US" sz="1200" dirty="0" smtClean="0"/>
              <a:t>“El Nino Watch” (click ** for text)</a:t>
            </a:r>
          </a:p>
          <a:p>
            <a:r>
              <a:rPr lang="en-US" sz="1200" dirty="0" smtClean="0"/>
              <a:t>An El Nino is possible. Listen to the news and continue to check this website to learn what might happen next.</a:t>
            </a:r>
          </a:p>
          <a:p>
            <a:endParaRPr lang="en-US" sz="1200" dirty="0"/>
          </a:p>
          <a:p>
            <a:r>
              <a:rPr lang="en-US" sz="1200" dirty="0"/>
              <a:t>(click [#4] to understand the El Nino-La Nina pattern for agroforestry)</a:t>
            </a:r>
          </a:p>
          <a:p>
            <a:endParaRPr lang="en-US" sz="1200" dirty="0"/>
          </a:p>
          <a:p>
            <a:r>
              <a:rPr lang="en-US" sz="1200" dirty="0"/>
              <a:t>(Click #6) to understand how El Nino affects the calendar fro agroforestry</a:t>
            </a:r>
          </a:p>
          <a:p>
            <a:endParaRPr lang="en-US" sz="1200" dirty="0"/>
          </a:p>
          <a:p>
            <a:r>
              <a:rPr lang="en-US" sz="1200" dirty="0"/>
              <a:t>Wet weather will affect your crops during the El Nino year – care for them! (click #9)</a:t>
            </a:r>
          </a:p>
          <a:p>
            <a:endParaRPr lang="en-US" sz="1200" dirty="0"/>
          </a:p>
          <a:p>
            <a:r>
              <a:rPr lang="en-US" sz="1200" dirty="0"/>
              <a:t>Plan ahead for a drought after the El Nino year! #9</a:t>
            </a:r>
          </a:p>
          <a:p>
            <a:endParaRPr lang="en-US" sz="1200" dirty="0"/>
          </a:p>
          <a:p>
            <a:r>
              <a:rPr lang="en-US" sz="1200" dirty="0"/>
              <a:t>Prepare for possible storms! #9</a:t>
            </a:r>
          </a:p>
        </p:txBody>
      </p:sp>
      <p:sp>
        <p:nvSpPr>
          <p:cNvPr id="16" name="TextBox 15"/>
          <p:cNvSpPr txBox="1"/>
          <p:nvPr/>
        </p:nvSpPr>
        <p:spPr>
          <a:xfrm>
            <a:off x="5458082" y="6433549"/>
            <a:ext cx="981294" cy="276999"/>
          </a:xfrm>
          <a:prstGeom prst="rect">
            <a:avLst/>
          </a:prstGeom>
          <a:noFill/>
        </p:spPr>
        <p:txBody>
          <a:bodyPr wrap="none" rtlCol="0">
            <a:spAutoFit/>
          </a:bodyPr>
          <a:lstStyle/>
          <a:p>
            <a:r>
              <a:rPr lang="en-US" sz="1200" dirty="0" smtClean="0"/>
              <a:t>THIS IS NOW</a:t>
            </a:r>
            <a:endParaRPr lang="en-US" sz="1200" dirty="0"/>
          </a:p>
        </p:txBody>
      </p:sp>
      <p:sp>
        <p:nvSpPr>
          <p:cNvPr id="10" name="Up Arrow 9"/>
          <p:cNvSpPr/>
          <p:nvPr/>
        </p:nvSpPr>
        <p:spPr>
          <a:xfrm>
            <a:off x="5791200" y="5882706"/>
            <a:ext cx="157529" cy="4892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4545985" y="4266399"/>
            <a:ext cx="4432914" cy="1616307"/>
          </a:xfrm>
          <a:prstGeom prst="rect">
            <a:avLst/>
          </a:prstGeom>
          <a:noFill/>
          <a:ln>
            <a:noFill/>
          </a:ln>
        </p:spPr>
      </p:pic>
      <p:graphicFrame>
        <p:nvGraphicFramePr>
          <p:cNvPr id="5" name="Table 4"/>
          <p:cNvGraphicFramePr>
            <a:graphicFrameLocks noGrp="1"/>
          </p:cNvGraphicFramePr>
          <p:nvPr/>
        </p:nvGraphicFramePr>
        <p:xfrm>
          <a:off x="233803" y="968611"/>
          <a:ext cx="4185797" cy="2194560"/>
        </p:xfrm>
        <a:graphic>
          <a:graphicData uri="http://schemas.openxmlformats.org/drawingml/2006/table">
            <a:tbl>
              <a:tblPr firstRow="1" bandRow="1">
                <a:tableStyleId>{5C22544A-7EE6-4342-B048-85BDC9FD1C3A}</a:tableStyleId>
              </a:tblPr>
              <a:tblGrid>
                <a:gridCol w="1823597"/>
                <a:gridCol w="1219200"/>
                <a:gridCol w="1143000"/>
              </a:tblGrid>
              <a:tr h="370840">
                <a:tc>
                  <a:txBody>
                    <a:bodyPr/>
                    <a:lstStyle/>
                    <a:p>
                      <a:r>
                        <a:rPr lang="en-US" sz="1200" dirty="0" smtClean="0"/>
                        <a:t>For more information click http://apdrc.soest.hawaii.edu/dashboard_RMI/</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RECENT</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OUTLOOK</a:t>
                      </a:r>
                      <a:r>
                        <a:rPr lang="en-US" sz="1200" baseline="0" dirty="0" smtClean="0"/>
                        <a:t> (forecast)</a:t>
                      </a:r>
                      <a:endParaRPr lang="en-US" sz="1200" dirty="0" smtClean="0"/>
                    </a:p>
                  </a:txBody>
                  <a:tcPr/>
                </a:tc>
              </a:tr>
              <a:tr h="370840">
                <a:tc>
                  <a:txBody>
                    <a:bodyPr/>
                    <a:lstStyle/>
                    <a:p>
                      <a:r>
                        <a:rPr lang="en-US" sz="1200" dirty="0" smtClean="0"/>
                        <a:t>Rainfall</a:t>
                      </a:r>
                      <a:endParaRPr lang="en-US" sz="1200" dirty="0"/>
                    </a:p>
                  </a:txBody>
                  <a:tcPr/>
                </a:tc>
                <a:tc>
                  <a:txBody>
                    <a:bodyPr/>
                    <a:lstStyle/>
                    <a:p>
                      <a:r>
                        <a:rPr lang="en-US" sz="1200" dirty="0" smtClean="0"/>
                        <a:t>[</a:t>
                      </a:r>
                      <a:r>
                        <a:rPr lang="en-US" sz="1200" dirty="0" err="1" smtClean="0"/>
                        <a:t>selfpopulated</a:t>
                      </a:r>
                      <a:r>
                        <a:rPr lang="en-US" sz="1200" dirty="0" smtClean="0"/>
                        <a:t> dial]</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Wind/ storms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Sea level /waves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bl>
          </a:graphicData>
        </a:graphic>
      </p:graphicFrame>
      <p:sp>
        <p:nvSpPr>
          <p:cNvPr id="3" name="TextBox 2"/>
          <p:cNvSpPr txBox="1"/>
          <p:nvPr/>
        </p:nvSpPr>
        <p:spPr>
          <a:xfrm>
            <a:off x="5648792" y="4158001"/>
            <a:ext cx="794128" cy="307777"/>
          </a:xfrm>
          <a:prstGeom prst="rect">
            <a:avLst/>
          </a:prstGeom>
          <a:noFill/>
        </p:spPr>
        <p:txBody>
          <a:bodyPr wrap="none" rtlCol="0">
            <a:spAutoFit/>
          </a:bodyPr>
          <a:lstStyle/>
          <a:p>
            <a:r>
              <a:rPr lang="en-US" sz="1400" b="1" dirty="0" smtClean="0"/>
              <a:t>Possible</a:t>
            </a:r>
            <a:endParaRPr lang="en-US" sz="1400" b="1" dirty="0"/>
          </a:p>
        </p:txBody>
      </p:sp>
      <p:sp>
        <p:nvSpPr>
          <p:cNvPr id="6" name="Rectangle 5"/>
          <p:cNvSpPr/>
          <p:nvPr/>
        </p:nvSpPr>
        <p:spPr>
          <a:xfrm>
            <a:off x="7162800" y="4370271"/>
            <a:ext cx="1816099" cy="1512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34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879" y="197192"/>
            <a:ext cx="6180795" cy="646331"/>
          </a:xfrm>
          <a:prstGeom prst="rect">
            <a:avLst/>
          </a:prstGeom>
          <a:noFill/>
        </p:spPr>
        <p:txBody>
          <a:bodyPr wrap="none" rtlCol="0">
            <a:spAutoFit/>
          </a:bodyPr>
          <a:lstStyle/>
          <a:p>
            <a:r>
              <a:rPr lang="en-US" dirty="0" smtClean="0"/>
              <a:t>AGROFORESTRY ADVICE FOR MARSHALLS’ WEATHER &amp; CLIMATE</a:t>
            </a:r>
          </a:p>
          <a:p>
            <a:r>
              <a:rPr lang="en-US" dirty="0" smtClean="0"/>
              <a:t>[For daily and weekly weather predictions, tune into *** ]</a:t>
            </a:r>
            <a:endParaRPr lang="en-US" dirty="0"/>
          </a:p>
        </p:txBody>
      </p:sp>
      <p:sp>
        <p:nvSpPr>
          <p:cNvPr id="4" name="TextBox 3"/>
          <p:cNvSpPr txBox="1"/>
          <p:nvPr/>
        </p:nvSpPr>
        <p:spPr>
          <a:xfrm>
            <a:off x="258612" y="3263450"/>
            <a:ext cx="4160988" cy="3447098"/>
          </a:xfrm>
          <a:prstGeom prst="rect">
            <a:avLst/>
          </a:prstGeom>
          <a:noFill/>
          <a:ln>
            <a:solidFill>
              <a:schemeClr val="accent1"/>
            </a:solidFill>
          </a:ln>
        </p:spPr>
        <p:txBody>
          <a:bodyPr wrap="square" rtlCol="0">
            <a:spAutoFit/>
          </a:bodyPr>
          <a:lstStyle/>
          <a:p>
            <a:r>
              <a:rPr lang="en-US" dirty="0" smtClean="0"/>
              <a:t>LONG TERM: </a:t>
            </a:r>
          </a:p>
          <a:p>
            <a:r>
              <a:rPr lang="en-US" dirty="0" smtClean="0"/>
              <a:t>THE LIFETIME OF A TREE OR PERSON</a:t>
            </a:r>
          </a:p>
          <a:p>
            <a:endParaRPr lang="en-US" sz="1400" dirty="0"/>
          </a:p>
          <a:p>
            <a:r>
              <a:rPr lang="en-US" sz="1400" dirty="0" smtClean="0"/>
              <a:t>Plant resilient trees and crops that can tolerate drought and salty conditions (click here)</a:t>
            </a:r>
          </a:p>
          <a:p>
            <a:endParaRPr lang="en-US" sz="1400" dirty="0"/>
          </a:p>
          <a:p>
            <a:r>
              <a:rPr lang="en-US" sz="1400" dirty="0" smtClean="0"/>
              <a:t>Enjoy traditional foods that keep you healthy with vitamins and fiber (click here)</a:t>
            </a:r>
          </a:p>
          <a:p>
            <a:r>
              <a:rPr lang="en-US" sz="1400" dirty="0" smtClean="0"/>
              <a:t>    </a:t>
            </a:r>
            <a:r>
              <a:rPr lang="en-US" sz="1400" dirty="0" smtClean="0">
                <a:sym typeface="Wingdings" panose="05000000000000000000" pitchFamily="2" charset="2"/>
              </a:rPr>
              <a:t> </a:t>
            </a:r>
            <a:r>
              <a:rPr lang="en-US" sz="1400" dirty="0" smtClean="0"/>
              <a:t>Recipe/event of the day: </a:t>
            </a:r>
            <a:r>
              <a:rPr lang="en-US" sz="1400" dirty="0" smtClean="0">
                <a:sym typeface="Wingdings" panose="05000000000000000000" pitchFamily="2" charset="2"/>
              </a:rPr>
              <a:t></a:t>
            </a:r>
            <a:endParaRPr lang="en-US" sz="1400" dirty="0" smtClean="0"/>
          </a:p>
          <a:p>
            <a:endParaRPr lang="en-US" sz="1400" dirty="0"/>
          </a:p>
          <a:p>
            <a:r>
              <a:rPr lang="en-US" sz="1400" dirty="0" smtClean="0"/>
              <a:t>Care for coastal forest that holds the shoreline and protects crops from salt spray (click here)</a:t>
            </a:r>
          </a:p>
          <a:p>
            <a:endParaRPr lang="en-US" sz="1400" dirty="0"/>
          </a:p>
          <a:p>
            <a:r>
              <a:rPr lang="en-US" sz="1400" dirty="0" smtClean="0"/>
              <a:t>Learn about the effects of climate change in the Marshalls (click here)</a:t>
            </a:r>
            <a:endParaRPr lang="en-US" sz="1400" dirty="0"/>
          </a:p>
        </p:txBody>
      </p:sp>
      <p:sp>
        <p:nvSpPr>
          <p:cNvPr id="7" name="TextBox 6"/>
          <p:cNvSpPr txBox="1"/>
          <p:nvPr/>
        </p:nvSpPr>
        <p:spPr>
          <a:xfrm>
            <a:off x="4560161" y="939134"/>
            <a:ext cx="4432915" cy="1754326"/>
          </a:xfrm>
          <a:prstGeom prst="rect">
            <a:avLst/>
          </a:prstGeom>
          <a:noFill/>
          <a:ln>
            <a:solidFill>
              <a:schemeClr val="accent1"/>
            </a:solidFill>
          </a:ln>
        </p:spPr>
        <p:txBody>
          <a:bodyPr wrap="square" rtlCol="0">
            <a:spAutoFit/>
          </a:bodyPr>
          <a:lstStyle/>
          <a:p>
            <a:r>
              <a:rPr lang="en-US" sz="1200" u="sng" dirty="0" smtClean="0"/>
              <a:t>THIS YEAR (</a:t>
            </a:r>
            <a:r>
              <a:rPr lang="en-US" sz="1200" u="sng" dirty="0"/>
              <a:t>u</a:t>
            </a:r>
            <a:r>
              <a:rPr lang="en-US" sz="1200" u="sng" dirty="0" smtClean="0"/>
              <a:t>pdated quarterly)</a:t>
            </a:r>
            <a:r>
              <a:rPr lang="en-US" sz="1200" dirty="0" smtClean="0"/>
              <a:t>:</a:t>
            </a:r>
          </a:p>
          <a:p>
            <a:endParaRPr lang="en-US" sz="1200" dirty="0" smtClean="0"/>
          </a:p>
          <a:p>
            <a:r>
              <a:rPr lang="en-US" sz="1200" dirty="0" smtClean="0"/>
              <a:t>La Nina / Neutral (click ** for text)</a:t>
            </a:r>
          </a:p>
          <a:p>
            <a:endParaRPr lang="en-US" sz="1200" dirty="0"/>
          </a:p>
          <a:p>
            <a:r>
              <a:rPr lang="en-US" sz="1200" dirty="0"/>
              <a:t>(click </a:t>
            </a:r>
            <a:r>
              <a:rPr lang="en-US" sz="1200" dirty="0" smtClean="0"/>
              <a:t>[#4] </a:t>
            </a:r>
            <a:r>
              <a:rPr lang="en-US" sz="1200" dirty="0"/>
              <a:t>to understand the El Nino-La Nina </a:t>
            </a:r>
            <a:r>
              <a:rPr lang="en-US" sz="1200" dirty="0" smtClean="0"/>
              <a:t>pattern for agroforestry)</a:t>
            </a:r>
          </a:p>
          <a:p>
            <a:endParaRPr lang="en-US" sz="1200" dirty="0"/>
          </a:p>
          <a:p>
            <a:r>
              <a:rPr lang="en-US" sz="1200" dirty="0" smtClean="0"/>
              <a:t>Click  #5 to learn more about the Marshallese traditional agroforestry calendar.</a:t>
            </a:r>
            <a:endParaRPr lang="en-US" sz="1200" dirty="0"/>
          </a:p>
        </p:txBody>
      </p:sp>
      <p:graphicFrame>
        <p:nvGraphicFramePr>
          <p:cNvPr id="5" name="Table 4"/>
          <p:cNvGraphicFramePr>
            <a:graphicFrameLocks noGrp="1"/>
          </p:cNvGraphicFramePr>
          <p:nvPr/>
        </p:nvGraphicFramePr>
        <p:xfrm>
          <a:off x="233803" y="968611"/>
          <a:ext cx="4185797" cy="2194560"/>
        </p:xfrm>
        <a:graphic>
          <a:graphicData uri="http://schemas.openxmlformats.org/drawingml/2006/table">
            <a:tbl>
              <a:tblPr firstRow="1" bandRow="1">
                <a:tableStyleId>{5C22544A-7EE6-4342-B048-85BDC9FD1C3A}</a:tableStyleId>
              </a:tblPr>
              <a:tblGrid>
                <a:gridCol w="1823597"/>
                <a:gridCol w="1219200"/>
                <a:gridCol w="1143000"/>
              </a:tblGrid>
              <a:tr h="370840">
                <a:tc>
                  <a:txBody>
                    <a:bodyPr/>
                    <a:lstStyle/>
                    <a:p>
                      <a:r>
                        <a:rPr lang="en-US" sz="1200" dirty="0" smtClean="0"/>
                        <a:t>For more information click http://apdrc.soest.hawaii.edu/dashboard_RMI/</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RECENT</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OUTLOOK</a:t>
                      </a:r>
                      <a:r>
                        <a:rPr lang="en-US" sz="1200" baseline="0" dirty="0" smtClean="0"/>
                        <a:t> (forecast)</a:t>
                      </a:r>
                      <a:endParaRPr lang="en-US" sz="1200" dirty="0" smtClean="0"/>
                    </a:p>
                  </a:txBody>
                  <a:tcPr/>
                </a:tc>
              </a:tr>
              <a:tr h="370840">
                <a:tc>
                  <a:txBody>
                    <a:bodyPr/>
                    <a:lstStyle/>
                    <a:p>
                      <a:r>
                        <a:rPr lang="en-US" sz="1200" dirty="0" smtClean="0"/>
                        <a:t>Rainfall</a:t>
                      </a:r>
                      <a:endParaRPr lang="en-US" sz="1200" dirty="0"/>
                    </a:p>
                  </a:txBody>
                  <a:tcPr/>
                </a:tc>
                <a:tc>
                  <a:txBody>
                    <a:bodyPr/>
                    <a:lstStyle/>
                    <a:p>
                      <a:r>
                        <a:rPr lang="en-US" sz="1200" dirty="0" smtClean="0"/>
                        <a:t>[</a:t>
                      </a:r>
                      <a:r>
                        <a:rPr lang="en-US" sz="1200" dirty="0" err="1" smtClean="0"/>
                        <a:t>selfpopulated</a:t>
                      </a:r>
                      <a:r>
                        <a:rPr lang="en-US" sz="1200" dirty="0" smtClean="0"/>
                        <a:t> dial]</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Wind/ storms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Sea level /waves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bl>
          </a:graphicData>
        </a:graphic>
      </p:graphicFrame>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057" y="2819400"/>
            <a:ext cx="4116276" cy="4116276"/>
          </a:xfrm>
          <a:prstGeom prst="rect">
            <a:avLst/>
          </a:prstGeom>
        </p:spPr>
      </p:pic>
    </p:spTree>
    <p:extLst>
      <p:ext uri="{BB962C8B-B14F-4D97-AF65-F5344CB8AC3E}">
        <p14:creationId xmlns:p14="http://schemas.microsoft.com/office/powerpoint/2010/main" val="81468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079" y="56415"/>
            <a:ext cx="8475881" cy="1107996"/>
          </a:xfrm>
          <a:prstGeom prst="rect">
            <a:avLst/>
          </a:prstGeom>
          <a:noFill/>
        </p:spPr>
        <p:txBody>
          <a:bodyPr wrap="square" rtlCol="0">
            <a:spAutoFit/>
          </a:bodyPr>
          <a:lstStyle/>
          <a:p>
            <a:r>
              <a:rPr lang="en-US" dirty="0" smtClean="0"/>
              <a:t>The El Nino Southern Oscillation (ENSO) </a:t>
            </a:r>
            <a:r>
              <a:rPr lang="en-US" sz="1200" dirty="0" smtClean="0"/>
              <a:t>is a weather pattern  that affects the Marshalls (and much of the world). </a:t>
            </a:r>
          </a:p>
          <a:p>
            <a:pPr marL="228600" indent="-228600">
              <a:buFontTx/>
              <a:buAutoNum type="arabicParenR"/>
            </a:pPr>
            <a:r>
              <a:rPr lang="en-US" sz="1200" dirty="0"/>
              <a:t>When the </a:t>
            </a:r>
            <a:r>
              <a:rPr lang="en-US" sz="1200" dirty="0" smtClean="0"/>
              <a:t>trade winds </a:t>
            </a:r>
            <a:r>
              <a:rPr lang="en-US" sz="1200" dirty="0"/>
              <a:t>are normal it is called a </a:t>
            </a:r>
            <a:r>
              <a:rPr lang="en-US" sz="1200" b="1" u="sng" dirty="0"/>
              <a:t>neutral</a:t>
            </a:r>
            <a:r>
              <a:rPr lang="en-US" sz="1200" dirty="0"/>
              <a:t> year.</a:t>
            </a:r>
          </a:p>
          <a:p>
            <a:pPr marL="228600" indent="-228600">
              <a:buFontTx/>
              <a:buAutoNum type="arabicParenR"/>
            </a:pPr>
            <a:r>
              <a:rPr lang="en-US" sz="1200" dirty="0"/>
              <a:t>When trade winds are weaker than normal, or absent, it is </a:t>
            </a:r>
            <a:r>
              <a:rPr lang="en-US" sz="1200" b="1" u="sng" dirty="0"/>
              <a:t>an El Niño </a:t>
            </a:r>
            <a:r>
              <a:rPr lang="en-US" sz="1200" dirty="0"/>
              <a:t>year. </a:t>
            </a:r>
            <a:endParaRPr lang="en-US" sz="1200" dirty="0" smtClean="0"/>
          </a:p>
          <a:p>
            <a:pPr marL="228600" indent="-228600">
              <a:buFontTx/>
              <a:buAutoNum type="arabicParenR"/>
            </a:pPr>
            <a:r>
              <a:rPr lang="en-US" sz="1200" dirty="0" smtClean="0"/>
              <a:t>When </a:t>
            </a:r>
            <a:r>
              <a:rPr lang="en-US" sz="1200" dirty="0"/>
              <a:t>the trade winds are stronger than normal</a:t>
            </a:r>
            <a:r>
              <a:rPr lang="en-US" sz="1200" dirty="0" smtClean="0"/>
              <a:t>, it is </a:t>
            </a:r>
            <a:r>
              <a:rPr lang="en-US" sz="1200" dirty="0"/>
              <a:t>a </a:t>
            </a:r>
            <a:r>
              <a:rPr lang="en-US" sz="1200" b="1" u="sng" dirty="0"/>
              <a:t>La Niña</a:t>
            </a:r>
            <a:r>
              <a:rPr lang="en-US" sz="1200" dirty="0"/>
              <a:t> year. </a:t>
            </a:r>
            <a:endParaRPr lang="en-US" sz="1200" dirty="0" smtClean="0"/>
          </a:p>
          <a:p>
            <a:r>
              <a:rPr lang="en-US" sz="1200" dirty="0" smtClean="0"/>
              <a:t>The </a:t>
            </a:r>
            <a:r>
              <a:rPr lang="en-US" sz="1200" dirty="0" smtClean="0"/>
              <a:t>winds and water temperatures affect rain, storms, drought, and </a:t>
            </a:r>
            <a:r>
              <a:rPr lang="en-US" sz="1200" dirty="0" smtClean="0"/>
              <a:t>sea </a:t>
            </a:r>
            <a:r>
              <a:rPr lang="en-US" sz="1200" dirty="0" smtClean="0"/>
              <a:t>level</a:t>
            </a:r>
            <a:r>
              <a:rPr lang="en-US" sz="1200" dirty="0" smtClean="0"/>
              <a:t>. </a:t>
            </a:r>
          </a:p>
        </p:txBody>
      </p:sp>
      <p:sp>
        <p:nvSpPr>
          <p:cNvPr id="3" name="TextBox 2"/>
          <p:cNvSpPr txBox="1"/>
          <p:nvPr/>
        </p:nvSpPr>
        <p:spPr>
          <a:xfrm>
            <a:off x="4662019" y="6102145"/>
            <a:ext cx="1371600" cy="3046988"/>
          </a:xfrm>
          <a:prstGeom prst="rect">
            <a:avLst/>
          </a:prstGeom>
          <a:noFill/>
        </p:spPr>
        <p:txBody>
          <a:bodyPr wrap="square" rtlCol="0">
            <a:spAutoFit/>
          </a:bodyPr>
          <a:lstStyle/>
          <a:p>
            <a:r>
              <a:rPr lang="en-US" sz="1200" dirty="0" smtClean="0"/>
              <a:t>Click here [Atlas </a:t>
            </a:r>
            <a:r>
              <a:rPr lang="en-US" sz="1200" dirty="0" smtClean="0"/>
              <a:t>link </a:t>
            </a:r>
            <a:r>
              <a:rPr lang="en-US" sz="1200" u="sng" dirty="0" smtClean="0">
                <a:hlinkClick r:id="rId3"/>
              </a:rPr>
              <a:t>http</a:t>
            </a:r>
            <a:r>
              <a:rPr lang="en-US" sz="1200" u="sng" dirty="0">
                <a:hlinkClick r:id="rId3"/>
              </a:rPr>
              <a:t>://developarc.maps.arcgis.com/apps/MapSeries/index.html?appid=411ccedeadb14a2392bf21a4a2ae037e</a:t>
            </a:r>
            <a:endParaRPr lang="en-US" sz="1200" dirty="0"/>
          </a:p>
          <a:p>
            <a:r>
              <a:rPr lang="en-US" sz="1200" dirty="0" smtClean="0"/>
              <a:t>] </a:t>
            </a:r>
            <a:r>
              <a:rPr lang="en-US" sz="1200" dirty="0" smtClean="0"/>
              <a:t>to see maps of rainfall and drought across the Marshall islands for different seasons of the El Nino-La Nina pattern</a:t>
            </a:r>
            <a:endParaRPr lang="en-US" sz="1200" dirty="0"/>
          </a:p>
        </p:txBody>
      </p:sp>
      <p:pic>
        <p:nvPicPr>
          <p:cNvPr id="4" name="Picture 3"/>
          <p:cNvPicPr>
            <a:picLocks noChangeAspect="1"/>
          </p:cNvPicPr>
          <p:nvPr/>
        </p:nvPicPr>
        <p:blipFill>
          <a:blip r:embed="rId4"/>
          <a:stretch>
            <a:fillRect/>
          </a:stretch>
        </p:blipFill>
        <p:spPr>
          <a:xfrm>
            <a:off x="3591066" y="1806531"/>
            <a:ext cx="4977729" cy="2389919"/>
          </a:xfrm>
          <a:prstGeom prst="rect">
            <a:avLst/>
          </a:prstGeom>
        </p:spPr>
      </p:pic>
      <p:sp>
        <p:nvSpPr>
          <p:cNvPr id="12" name="TextBox 11"/>
          <p:cNvSpPr txBox="1"/>
          <p:nvPr/>
        </p:nvSpPr>
        <p:spPr>
          <a:xfrm>
            <a:off x="428768" y="1295400"/>
            <a:ext cx="3162298" cy="9694962"/>
          </a:xfrm>
          <a:prstGeom prst="rect">
            <a:avLst/>
          </a:prstGeom>
          <a:noFill/>
        </p:spPr>
        <p:txBody>
          <a:bodyPr wrap="square" rtlCol="0">
            <a:spAutoFit/>
          </a:bodyPr>
          <a:lstStyle/>
          <a:p>
            <a:r>
              <a:rPr lang="en-US" sz="1200" dirty="0" smtClean="0"/>
              <a:t>An El Nino year </a:t>
            </a:r>
            <a:r>
              <a:rPr lang="en-US" sz="1200" dirty="0" smtClean="0"/>
              <a:t>(“Year 0”) typically </a:t>
            </a:r>
            <a:r>
              <a:rPr lang="en-US" sz="1200" dirty="0" smtClean="0"/>
              <a:t>has wet and stormy weather. The </a:t>
            </a:r>
            <a:r>
              <a:rPr lang="en-US" sz="1200" dirty="0"/>
              <a:t>year following an El Nino Year </a:t>
            </a:r>
            <a:r>
              <a:rPr lang="en-US" sz="1200" dirty="0" smtClean="0"/>
              <a:t>(“Year 1”) usually </a:t>
            </a:r>
            <a:r>
              <a:rPr lang="en-US" sz="1200" dirty="0"/>
              <a:t>has a strong drought in Micronesia. </a:t>
            </a:r>
            <a:r>
              <a:rPr lang="en-US" sz="1200" dirty="0" smtClean="0"/>
              <a:t>The storms and drought are </a:t>
            </a:r>
            <a:r>
              <a:rPr lang="en-US" sz="1200" dirty="0"/>
              <a:t>bad, but </a:t>
            </a:r>
            <a:r>
              <a:rPr lang="en-US" sz="1200" dirty="0" smtClean="0"/>
              <a:t>because we can recognize the pattern and predict them, farmers can take action. </a:t>
            </a:r>
            <a:endParaRPr lang="en-US" sz="1200" dirty="0"/>
          </a:p>
          <a:p>
            <a:endParaRPr lang="en-US" sz="1200" dirty="0" smtClean="0"/>
          </a:p>
          <a:p>
            <a:r>
              <a:rPr lang="en-US" sz="1200" dirty="0" smtClean="0"/>
              <a:t>“Year 0”</a:t>
            </a:r>
          </a:p>
          <a:p>
            <a:pPr marL="228600" indent="-228600">
              <a:buAutoNum type="arabicPeriod"/>
            </a:pPr>
            <a:r>
              <a:rPr lang="en-US" sz="1200" dirty="0" smtClean="0"/>
              <a:t>WATCH: Sometime </a:t>
            </a:r>
            <a:r>
              <a:rPr lang="en-US" sz="1200" b="1" dirty="0" smtClean="0"/>
              <a:t>around February</a:t>
            </a:r>
            <a:r>
              <a:rPr lang="en-US" sz="1200" dirty="0" smtClean="0"/>
              <a:t>, if </a:t>
            </a:r>
            <a:r>
              <a:rPr lang="en-US" sz="1200" dirty="0" smtClean="0"/>
              <a:t>scientists see signs that it MIGHT </a:t>
            </a:r>
            <a:r>
              <a:rPr lang="en-US" sz="1200" dirty="0" smtClean="0"/>
              <a:t>be the onset (beginning) of </a:t>
            </a:r>
            <a:r>
              <a:rPr lang="en-US" sz="1200" dirty="0" smtClean="0"/>
              <a:t>an El Nino year, they declare an “El Nino </a:t>
            </a:r>
            <a:r>
              <a:rPr lang="en-US" sz="1200" dirty="0" smtClean="0"/>
              <a:t>Watch.” </a:t>
            </a:r>
            <a:r>
              <a:rPr lang="en-US" sz="1200" dirty="0" smtClean="0">
                <a:solidFill>
                  <a:srgbClr val="00B050"/>
                </a:solidFill>
              </a:rPr>
              <a:t>Farmers </a:t>
            </a:r>
            <a:r>
              <a:rPr lang="en-US" sz="1200" dirty="0" smtClean="0">
                <a:solidFill>
                  <a:srgbClr val="00B050"/>
                </a:solidFill>
              </a:rPr>
              <a:t>should pay attention for further news.</a:t>
            </a:r>
          </a:p>
          <a:p>
            <a:pPr marL="228600" indent="-228600">
              <a:buFontTx/>
              <a:buAutoNum type="arabicPeriod"/>
            </a:pPr>
            <a:r>
              <a:rPr lang="en-US" sz="1200" dirty="0" smtClean="0"/>
              <a:t>ADVISORY: Sometime </a:t>
            </a:r>
            <a:r>
              <a:rPr lang="en-US" sz="1200" b="1" dirty="0" smtClean="0"/>
              <a:t>around June</a:t>
            </a:r>
            <a:r>
              <a:rPr lang="en-US" sz="1200" dirty="0" smtClean="0"/>
              <a:t>, if </a:t>
            </a:r>
            <a:r>
              <a:rPr lang="en-US" sz="1200" dirty="0" smtClean="0"/>
              <a:t>scientists are sure that it is an El Nino year, they declare an “El Nino Advisory.” </a:t>
            </a:r>
            <a:r>
              <a:rPr lang="en-US" sz="1200" dirty="0">
                <a:solidFill>
                  <a:srgbClr val="00B050"/>
                </a:solidFill>
              </a:rPr>
              <a:t>Farmers should take action.[click page </a:t>
            </a:r>
            <a:r>
              <a:rPr lang="en-US" sz="1200" dirty="0" smtClean="0">
                <a:solidFill>
                  <a:srgbClr val="00B050"/>
                </a:solidFill>
              </a:rPr>
              <a:t>#6,9]</a:t>
            </a:r>
          </a:p>
          <a:p>
            <a:pPr marL="228600" indent="-228600">
              <a:buAutoNum type="arabicPeriod"/>
            </a:pPr>
            <a:r>
              <a:rPr lang="en-US" sz="1200" dirty="0" smtClean="0"/>
              <a:t>“</a:t>
            </a:r>
            <a:r>
              <a:rPr lang="en-US" sz="1200" dirty="0" smtClean="0"/>
              <a:t>Peak:” </a:t>
            </a:r>
            <a:r>
              <a:rPr lang="en-US" sz="1200" b="1" dirty="0" smtClean="0"/>
              <a:t>Around November </a:t>
            </a:r>
            <a:r>
              <a:rPr lang="en-US" sz="1200" dirty="0" smtClean="0"/>
              <a:t>it becomes apparent whether this is a strong or weak El Nino.</a:t>
            </a:r>
          </a:p>
          <a:p>
            <a:r>
              <a:rPr lang="en-US" sz="1200" dirty="0" smtClean="0"/>
              <a:t>”</a:t>
            </a:r>
            <a:r>
              <a:rPr lang="en-US" sz="1200" dirty="0" smtClean="0"/>
              <a:t>Year 1”</a:t>
            </a:r>
          </a:p>
          <a:p>
            <a:r>
              <a:rPr lang="en-US" sz="1200" dirty="0" smtClean="0"/>
              <a:t>4. “Post” means “After”</a:t>
            </a:r>
            <a:r>
              <a:rPr lang="en-US" sz="1200" dirty="0" smtClean="0"/>
              <a:t>: Starting </a:t>
            </a:r>
            <a:r>
              <a:rPr lang="en-US" sz="1200" b="1" dirty="0" smtClean="0"/>
              <a:t>around February </a:t>
            </a:r>
            <a:r>
              <a:rPr lang="en-US" sz="1200" dirty="0" smtClean="0"/>
              <a:t>of the following year, after-effects like drought begin.</a:t>
            </a:r>
          </a:p>
          <a:p>
            <a:r>
              <a:rPr lang="en-US" sz="1200" dirty="0" smtClean="0"/>
              <a:t>5. A</a:t>
            </a:r>
            <a:r>
              <a:rPr lang="en-US" sz="1200" dirty="0" smtClean="0"/>
              <a:t> </a:t>
            </a:r>
            <a:r>
              <a:rPr lang="en-US" sz="1200" dirty="0" smtClean="0"/>
              <a:t>FINAL ADVISORY is issued when El Nino conditions have ended and conditions are normal (“Neutral”). </a:t>
            </a:r>
            <a:endParaRPr lang="en-US" sz="1200" dirty="0" smtClean="0"/>
          </a:p>
          <a:p>
            <a:r>
              <a:rPr lang="en-US" sz="1200" dirty="0" smtClean="0"/>
              <a:t>6. A Watch or Advisory might follow, making this “Year 0” for a La Nina, neutral, or even another “El Nino” year.</a:t>
            </a:r>
            <a:endParaRPr lang="en-US" sz="1200" dirty="0" smtClean="0"/>
          </a:p>
          <a:p>
            <a:endParaRPr lang="en-US" sz="1200" dirty="0" smtClean="0"/>
          </a:p>
          <a:p>
            <a:r>
              <a:rPr lang="en-US" sz="1200" dirty="0" smtClean="0"/>
              <a:t>Watches and Advisories are also announced in La Nina years. However, </a:t>
            </a:r>
            <a:r>
              <a:rPr lang="en-US" sz="1200" dirty="0" smtClean="0"/>
              <a:t>after the </a:t>
            </a:r>
            <a:r>
              <a:rPr lang="en-US" sz="1200" dirty="0" smtClean="0"/>
              <a:t>time a La Nina Advisory is </a:t>
            </a:r>
            <a:r>
              <a:rPr lang="en-US" sz="1200" dirty="0" smtClean="0"/>
              <a:t>issued (around June of Year 0), </a:t>
            </a:r>
            <a:r>
              <a:rPr lang="en-US" sz="1200" dirty="0" smtClean="0"/>
              <a:t>there is not a major drought or storm season to predict. </a:t>
            </a:r>
            <a:r>
              <a:rPr lang="en-US" sz="1200" dirty="0" smtClean="0">
                <a:solidFill>
                  <a:srgbClr val="00B050"/>
                </a:solidFill>
              </a:rPr>
              <a:t>For </a:t>
            </a:r>
            <a:r>
              <a:rPr lang="en-US" sz="1200" dirty="0" smtClean="0">
                <a:solidFill>
                  <a:srgbClr val="00B050"/>
                </a:solidFill>
              </a:rPr>
              <a:t>Neutral and La Nina conditions, farmers should care for a variety of crops using good traditional and scientific methods for Marshallese conditions [click page#5,11]</a:t>
            </a:r>
            <a:endParaRPr lang="en-US" sz="1200" dirty="0">
              <a:solidFill>
                <a:srgbClr val="00B050"/>
              </a:solidFill>
            </a:endParaRPr>
          </a:p>
          <a:p>
            <a:endParaRPr lang="en-US" sz="1200" dirty="0"/>
          </a:p>
          <a:p>
            <a:r>
              <a:rPr lang="en-US" sz="1200" dirty="0"/>
              <a:t>Click here to understand El Nino and its impacts in the Marshalls: </a:t>
            </a:r>
            <a:r>
              <a:rPr lang="en-US" sz="1200" dirty="0">
                <a:hlinkClick r:id="rId5"/>
              </a:rPr>
              <a:t>http://www.pacificrisa.org/wp-content/uploads/2015/11/Pacific-Region-EL-NINO-Fact-Sheet_RMI_2015-FINAL-v2.pdf</a:t>
            </a:r>
            <a:r>
              <a:rPr lang="en-US" sz="1200" dirty="0"/>
              <a:t>)</a:t>
            </a:r>
          </a:p>
          <a:p>
            <a:endParaRPr lang="en-US" sz="1200" dirty="0"/>
          </a:p>
          <a:p>
            <a:r>
              <a:rPr lang="en-US" sz="1200" dirty="0"/>
              <a:t>For information about ENSO and other reasons why the climate in the Pacific is different from year to year, read </a:t>
            </a:r>
            <a:r>
              <a:rPr lang="en-US" sz="1200" dirty="0">
                <a:hlinkClick r:id="rId6"/>
              </a:rPr>
              <a:t>http://</a:t>
            </a:r>
            <a:r>
              <a:rPr lang="en-US" sz="1200" dirty="0" smtClean="0">
                <a:hlinkClick r:id="rId6"/>
              </a:rPr>
              <a:t>pcep.prel.org/wp-content/uploads/2015/11/FINAL-Climate-Variability.pdf</a:t>
            </a:r>
            <a:endParaRPr lang="en-US" sz="1200"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46827" y="3810000"/>
            <a:ext cx="2987373" cy="2112284"/>
          </a:xfrm>
          <a:prstGeom prst="rect">
            <a:avLst/>
          </a:prstGeom>
        </p:spPr>
      </p:pic>
      <p:pic>
        <p:nvPicPr>
          <p:cNvPr id="8" name="Picture 7"/>
          <p:cNvPicPr>
            <a:picLocks noChangeAspect="1"/>
          </p:cNvPicPr>
          <p:nvPr/>
        </p:nvPicPr>
        <p:blipFill>
          <a:blip r:embed="rId8"/>
          <a:stretch>
            <a:fillRect/>
          </a:stretch>
        </p:blipFill>
        <p:spPr>
          <a:xfrm>
            <a:off x="6482865" y="4936971"/>
            <a:ext cx="5322269" cy="4084674"/>
          </a:xfrm>
          <a:prstGeom prst="rect">
            <a:avLst/>
          </a:prstGeom>
        </p:spPr>
      </p:pic>
    </p:spTree>
    <p:extLst>
      <p:ext uri="{BB962C8B-B14F-4D97-AF65-F5344CB8AC3E}">
        <p14:creationId xmlns:p14="http://schemas.microsoft.com/office/powerpoint/2010/main" val="306332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56863" y="28352"/>
            <a:ext cx="6687138" cy="6677247"/>
          </a:xfrm>
          <a:prstGeom prst="rect">
            <a:avLst/>
          </a:prstGeom>
        </p:spPr>
      </p:pic>
      <p:sp>
        <p:nvSpPr>
          <p:cNvPr id="3" name="TextBox 2"/>
          <p:cNvSpPr txBox="1"/>
          <p:nvPr/>
        </p:nvSpPr>
        <p:spPr>
          <a:xfrm>
            <a:off x="381000" y="304800"/>
            <a:ext cx="2057400" cy="6370975"/>
          </a:xfrm>
          <a:prstGeom prst="rect">
            <a:avLst/>
          </a:prstGeom>
          <a:noFill/>
        </p:spPr>
        <p:txBody>
          <a:bodyPr wrap="square" rtlCol="0">
            <a:spAutoFit/>
          </a:bodyPr>
          <a:lstStyle/>
          <a:p>
            <a:r>
              <a:rPr lang="en-US" dirty="0" smtClean="0"/>
              <a:t>Marshallese traditional agroforestry calendar</a:t>
            </a:r>
          </a:p>
          <a:p>
            <a:endParaRPr lang="en-US" sz="1200" dirty="0"/>
          </a:p>
          <a:p>
            <a:pPr marL="171450" indent="-171450">
              <a:buFont typeface="Arial" panose="020B0604020202020204" pitchFamily="34" charset="0"/>
              <a:buChar char="•"/>
            </a:pPr>
            <a:r>
              <a:rPr lang="en-US" sz="1200" dirty="0" smtClean="0"/>
              <a:t>The Marshallese year is divided into two major seasons, </a:t>
            </a:r>
            <a:r>
              <a:rPr lang="en-US" sz="1200" i="1" dirty="0" err="1" smtClean="0"/>
              <a:t>Añōn</a:t>
            </a:r>
            <a:r>
              <a:rPr lang="en-US" sz="1200" i="1" dirty="0" smtClean="0"/>
              <a:t> </a:t>
            </a:r>
            <a:r>
              <a:rPr lang="en-US" sz="1200" i="1" dirty="0" err="1" smtClean="0"/>
              <a:t>Rak</a:t>
            </a:r>
            <a:r>
              <a:rPr lang="en-US" sz="1200" i="1" dirty="0" smtClean="0"/>
              <a:t> </a:t>
            </a:r>
            <a:r>
              <a:rPr lang="en-US" sz="1200" dirty="0"/>
              <a:t>and  </a:t>
            </a:r>
            <a:r>
              <a:rPr lang="en-US" sz="1200" i="1" dirty="0" err="1" smtClean="0"/>
              <a:t>Añōneañ</a:t>
            </a:r>
            <a:r>
              <a:rPr lang="en-US" sz="1200" i="1" dirty="0" smtClean="0"/>
              <a:t>. </a:t>
            </a:r>
          </a:p>
          <a:p>
            <a:pPr marL="171450" indent="-171450">
              <a:buFont typeface="Arial" panose="020B0604020202020204" pitchFamily="34" charset="0"/>
              <a:buChar char="•"/>
            </a:pPr>
            <a:r>
              <a:rPr lang="en-US" sz="1200" dirty="0" smtClean="0"/>
              <a:t>The calendar focuses on harvest rather than planting times, because traditional crops are perennial. </a:t>
            </a:r>
          </a:p>
          <a:p>
            <a:pPr marL="171450" indent="-171450">
              <a:buFont typeface="Arial" panose="020B0604020202020204" pitchFamily="34" charset="0"/>
              <a:buChar char="•"/>
            </a:pPr>
            <a:r>
              <a:rPr lang="en-US" sz="1200" dirty="0" smtClean="0"/>
              <a:t>This calendar shows how wind and rain change through the year – it generally describes these seasonal changes for an “average” year.</a:t>
            </a:r>
          </a:p>
          <a:p>
            <a:pPr marL="171450" indent="-171450">
              <a:buFont typeface="Arial" panose="020B0604020202020204" pitchFamily="34" charset="0"/>
              <a:buChar char="•"/>
            </a:pPr>
            <a:r>
              <a:rPr lang="en-US" sz="1200" dirty="0" smtClean="0"/>
              <a:t>This calendar is very general for the Marshalls – each atoll should have its own calendar, since the northern atolls are drier.</a:t>
            </a:r>
          </a:p>
          <a:p>
            <a:pPr marL="171450" indent="-171450">
              <a:buFont typeface="Arial" panose="020B0604020202020204" pitchFamily="34" charset="0"/>
              <a:buChar char="•"/>
            </a:pPr>
            <a:endParaRPr lang="en-US" sz="1200" dirty="0"/>
          </a:p>
          <a:p>
            <a:r>
              <a:rPr lang="en-US" sz="1200" dirty="0" smtClean="0"/>
              <a:t>For the El Nino version of this calendar, click [#6]</a:t>
            </a:r>
          </a:p>
          <a:p>
            <a:endParaRPr lang="en-US" sz="1200" dirty="0"/>
          </a:p>
          <a:p>
            <a:r>
              <a:rPr lang="en-US" sz="1200" dirty="0"/>
              <a:t>For </a:t>
            </a:r>
            <a:r>
              <a:rPr lang="en-US" sz="1200" dirty="0" smtClean="0"/>
              <a:t>more </a:t>
            </a:r>
            <a:r>
              <a:rPr lang="en-US" sz="1200" dirty="0"/>
              <a:t>detailed </a:t>
            </a:r>
            <a:r>
              <a:rPr lang="en-US" sz="1200" dirty="0" smtClean="0"/>
              <a:t>information based on this calendar</a:t>
            </a:r>
            <a:r>
              <a:rPr lang="en-US" sz="1200" dirty="0"/>
              <a:t>, </a:t>
            </a:r>
            <a:r>
              <a:rPr lang="en-US" sz="1200" dirty="0" smtClean="0"/>
              <a:t>scroll down.</a:t>
            </a:r>
            <a:endParaRPr lang="en-US" sz="1200" dirty="0"/>
          </a:p>
        </p:txBody>
      </p:sp>
      <p:sp>
        <p:nvSpPr>
          <p:cNvPr id="5" name="TextBox 4"/>
          <p:cNvSpPr txBox="1"/>
          <p:nvPr/>
        </p:nvSpPr>
        <p:spPr>
          <a:xfrm>
            <a:off x="5334000" y="3429000"/>
            <a:ext cx="883575" cy="369332"/>
          </a:xfrm>
          <a:prstGeom prst="rect">
            <a:avLst/>
          </a:prstGeom>
          <a:noFill/>
        </p:spPr>
        <p:txBody>
          <a:bodyPr wrap="none" rtlCol="0">
            <a:spAutoFit/>
          </a:bodyPr>
          <a:lstStyle/>
          <a:p>
            <a:r>
              <a:rPr lang="en-US" dirty="0" smtClean="0">
                <a:solidFill>
                  <a:srgbClr val="FF0000"/>
                </a:solidFill>
              </a:rPr>
              <a:t>Normal</a:t>
            </a:r>
            <a:endParaRPr lang="en-US" dirty="0">
              <a:solidFill>
                <a:srgbClr val="FF0000"/>
              </a:solidFill>
            </a:endParaRPr>
          </a:p>
        </p:txBody>
      </p:sp>
    </p:spTree>
    <p:extLst>
      <p:ext uri="{BB962C8B-B14F-4D97-AF65-F5344CB8AC3E}">
        <p14:creationId xmlns:p14="http://schemas.microsoft.com/office/powerpoint/2010/main" val="21846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61233" y="132516"/>
            <a:ext cx="6687138" cy="6677247"/>
          </a:xfrm>
          <a:prstGeom prst="rect">
            <a:avLst/>
          </a:prstGeom>
        </p:spPr>
      </p:pic>
      <p:sp>
        <p:nvSpPr>
          <p:cNvPr id="3" name="TextBox 2"/>
          <p:cNvSpPr txBox="1"/>
          <p:nvPr/>
        </p:nvSpPr>
        <p:spPr>
          <a:xfrm>
            <a:off x="381000" y="304800"/>
            <a:ext cx="2057400" cy="6278642"/>
          </a:xfrm>
          <a:prstGeom prst="rect">
            <a:avLst/>
          </a:prstGeom>
          <a:noFill/>
        </p:spPr>
        <p:txBody>
          <a:bodyPr wrap="square" rtlCol="0">
            <a:spAutoFit/>
          </a:bodyPr>
          <a:lstStyle/>
          <a:p>
            <a:r>
              <a:rPr lang="en-US" dirty="0" smtClean="0"/>
              <a:t>El Nino effect on agroforestry calendar</a:t>
            </a:r>
          </a:p>
          <a:p>
            <a:endParaRPr lang="en-US" sz="1200" dirty="0" smtClean="0"/>
          </a:p>
          <a:p>
            <a:r>
              <a:rPr lang="en-US" sz="1200" dirty="0" smtClean="0"/>
              <a:t>An El Nino “Advisory” is typically announced by June. The rest of the year is wet and stormy, and the following year brings a drought. By the following June the weather might be average again. This simplified calendar shows how the weather might be very different for a year before returning to normal.</a:t>
            </a:r>
          </a:p>
          <a:p>
            <a:pPr marL="171450" indent="-171450">
              <a:buFont typeface="Arial" panose="020B0604020202020204" pitchFamily="34" charset="0"/>
              <a:buChar char="•"/>
            </a:pPr>
            <a:endParaRPr lang="en-US" sz="1200" dirty="0"/>
          </a:p>
          <a:p>
            <a:r>
              <a:rPr lang="en-US" sz="1200" dirty="0"/>
              <a:t>Wet weather will affect your crops during the El Nino year – care for them! (click </a:t>
            </a:r>
            <a:r>
              <a:rPr lang="en-US" sz="1200" dirty="0" smtClean="0"/>
              <a:t>#9)</a:t>
            </a:r>
            <a:endParaRPr lang="en-US" sz="1200" dirty="0"/>
          </a:p>
          <a:p>
            <a:endParaRPr lang="en-US" sz="1200" dirty="0"/>
          </a:p>
          <a:p>
            <a:r>
              <a:rPr lang="en-US" sz="1200" dirty="0"/>
              <a:t>Plan ahead for a drought after the El Nino year! (click </a:t>
            </a:r>
            <a:r>
              <a:rPr lang="en-US" sz="1200" dirty="0" smtClean="0"/>
              <a:t>#9)</a:t>
            </a:r>
            <a:endParaRPr lang="en-US" sz="1200" dirty="0"/>
          </a:p>
          <a:p>
            <a:endParaRPr lang="en-US" sz="1200" dirty="0"/>
          </a:p>
          <a:p>
            <a:r>
              <a:rPr lang="en-US" sz="1200" dirty="0"/>
              <a:t>Prepare for possible storms! (</a:t>
            </a:r>
            <a:r>
              <a:rPr lang="en-US" sz="1200" dirty="0" smtClean="0"/>
              <a:t>click #9)</a:t>
            </a:r>
            <a:endParaRPr lang="en-US" sz="1200" dirty="0"/>
          </a:p>
          <a:p>
            <a:endParaRPr lang="en-US" sz="1200" dirty="0"/>
          </a:p>
          <a:p>
            <a:r>
              <a:rPr lang="en-US" sz="1200" dirty="0" smtClean="0"/>
              <a:t>For the normal version of the Marshallese calendar, click [#5]</a:t>
            </a:r>
          </a:p>
          <a:p>
            <a:endParaRPr lang="en-US" sz="1200" dirty="0"/>
          </a:p>
          <a:p>
            <a:r>
              <a:rPr lang="en-US" sz="1200" dirty="0"/>
              <a:t>For a more detailed version of this calendar, </a:t>
            </a:r>
            <a:r>
              <a:rPr lang="en-US" sz="1200" dirty="0" smtClean="0"/>
              <a:t>scroll down.</a:t>
            </a:r>
            <a:endParaRPr lang="en-US" sz="1200" dirty="0"/>
          </a:p>
        </p:txBody>
      </p:sp>
      <p:cxnSp>
        <p:nvCxnSpPr>
          <p:cNvPr id="6" name="Straight Arrow Connector 5"/>
          <p:cNvCxnSpPr/>
          <p:nvPr/>
        </p:nvCxnSpPr>
        <p:spPr>
          <a:xfrm flipH="1" flipV="1">
            <a:off x="3352800" y="3276600"/>
            <a:ext cx="10668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429000" y="2895600"/>
            <a:ext cx="762000" cy="13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un 13"/>
          <p:cNvSpPr/>
          <p:nvPr/>
        </p:nvSpPr>
        <p:spPr>
          <a:xfrm>
            <a:off x="4275336" y="5622829"/>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29000" y="3581400"/>
            <a:ext cx="617477" cy="369332"/>
          </a:xfrm>
          <a:prstGeom prst="rect">
            <a:avLst/>
          </a:prstGeom>
          <a:noFill/>
        </p:spPr>
        <p:txBody>
          <a:bodyPr wrap="none" rtlCol="0">
            <a:spAutoFit/>
          </a:bodyPr>
          <a:lstStyle/>
          <a:p>
            <a:r>
              <a:rPr lang="en-US" dirty="0" smtClean="0"/>
              <a:t>June</a:t>
            </a:r>
            <a:endParaRPr lang="en-US" dirty="0"/>
          </a:p>
        </p:txBody>
      </p:sp>
      <p:sp>
        <p:nvSpPr>
          <p:cNvPr id="16" name="Sun 15"/>
          <p:cNvSpPr/>
          <p:nvPr/>
        </p:nvSpPr>
        <p:spPr>
          <a:xfrm>
            <a:off x="5674838" y="5791200"/>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7116436" y="5101856"/>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n 17"/>
          <p:cNvSpPr/>
          <p:nvPr/>
        </p:nvSpPr>
        <p:spPr>
          <a:xfrm>
            <a:off x="8058738" y="3797573"/>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un 18"/>
          <p:cNvSpPr/>
          <p:nvPr/>
        </p:nvSpPr>
        <p:spPr>
          <a:xfrm>
            <a:off x="3132077" y="4875006"/>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ghtning Bolt 19"/>
          <p:cNvSpPr/>
          <p:nvPr/>
        </p:nvSpPr>
        <p:spPr>
          <a:xfrm>
            <a:off x="2572419" y="182880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ightning Bolt 20"/>
          <p:cNvSpPr/>
          <p:nvPr/>
        </p:nvSpPr>
        <p:spPr>
          <a:xfrm>
            <a:off x="3255786" y="928577"/>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ightning Bolt 21"/>
          <p:cNvSpPr/>
          <p:nvPr/>
        </p:nvSpPr>
        <p:spPr>
          <a:xfrm>
            <a:off x="4382676" y="27113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ightning Bolt 22"/>
          <p:cNvSpPr/>
          <p:nvPr/>
        </p:nvSpPr>
        <p:spPr>
          <a:xfrm>
            <a:off x="6075186" y="302142"/>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ghtning Bolt 23"/>
          <p:cNvSpPr/>
          <p:nvPr/>
        </p:nvSpPr>
        <p:spPr>
          <a:xfrm>
            <a:off x="7620000" y="1240465"/>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334000" y="3429000"/>
            <a:ext cx="883575" cy="369332"/>
          </a:xfrm>
          <a:prstGeom prst="rect">
            <a:avLst/>
          </a:prstGeom>
          <a:noFill/>
        </p:spPr>
        <p:txBody>
          <a:bodyPr wrap="none" rtlCol="0">
            <a:spAutoFit/>
          </a:bodyPr>
          <a:lstStyle/>
          <a:p>
            <a:r>
              <a:rPr lang="en-US" dirty="0" smtClean="0">
                <a:solidFill>
                  <a:srgbClr val="FF0000"/>
                </a:solidFill>
              </a:rPr>
              <a:t>Normal</a:t>
            </a:r>
            <a:endParaRPr lang="en-US" dirty="0">
              <a:solidFill>
                <a:srgbClr val="FF0000"/>
              </a:solidFill>
            </a:endParaRPr>
          </a:p>
        </p:txBody>
      </p:sp>
      <p:sp>
        <p:nvSpPr>
          <p:cNvPr id="28" name="TextBox 27"/>
          <p:cNvSpPr txBox="1"/>
          <p:nvPr/>
        </p:nvSpPr>
        <p:spPr>
          <a:xfrm rot="18100962">
            <a:off x="2194087" y="2474655"/>
            <a:ext cx="1425775" cy="369332"/>
          </a:xfrm>
          <a:prstGeom prst="rect">
            <a:avLst/>
          </a:prstGeom>
          <a:noFill/>
        </p:spPr>
        <p:txBody>
          <a:bodyPr wrap="none" rtlCol="0">
            <a:spAutoFit/>
          </a:bodyPr>
          <a:lstStyle/>
          <a:p>
            <a:r>
              <a:rPr lang="en-US" dirty="0" smtClean="0">
                <a:solidFill>
                  <a:srgbClr val="FF0000"/>
                </a:solidFill>
              </a:rPr>
              <a:t>El Nino onset</a:t>
            </a:r>
            <a:endParaRPr lang="en-US" dirty="0">
              <a:solidFill>
                <a:srgbClr val="FF0000"/>
              </a:solidFill>
            </a:endParaRPr>
          </a:p>
        </p:txBody>
      </p:sp>
      <p:sp>
        <p:nvSpPr>
          <p:cNvPr id="29" name="TextBox 28"/>
          <p:cNvSpPr txBox="1"/>
          <p:nvPr/>
        </p:nvSpPr>
        <p:spPr>
          <a:xfrm rot="2348367">
            <a:off x="7332309" y="728330"/>
            <a:ext cx="1353256" cy="369332"/>
          </a:xfrm>
          <a:prstGeom prst="rect">
            <a:avLst/>
          </a:prstGeom>
          <a:noFill/>
        </p:spPr>
        <p:txBody>
          <a:bodyPr wrap="none" rtlCol="0">
            <a:spAutoFit/>
          </a:bodyPr>
          <a:lstStyle/>
          <a:p>
            <a:r>
              <a:rPr lang="en-US" dirty="0" smtClean="0">
                <a:solidFill>
                  <a:srgbClr val="FF0000"/>
                </a:solidFill>
              </a:rPr>
              <a:t>El Nino peak</a:t>
            </a:r>
            <a:endParaRPr lang="en-US" dirty="0">
              <a:solidFill>
                <a:srgbClr val="FF0000"/>
              </a:solidFill>
            </a:endParaRPr>
          </a:p>
        </p:txBody>
      </p:sp>
      <p:sp>
        <p:nvSpPr>
          <p:cNvPr id="31" name="TextBox 30"/>
          <p:cNvSpPr txBox="1"/>
          <p:nvPr/>
        </p:nvSpPr>
        <p:spPr>
          <a:xfrm>
            <a:off x="5147640" y="6352563"/>
            <a:ext cx="1309013" cy="369332"/>
          </a:xfrm>
          <a:prstGeom prst="rect">
            <a:avLst/>
          </a:prstGeom>
          <a:noFill/>
        </p:spPr>
        <p:txBody>
          <a:bodyPr wrap="none" rtlCol="0">
            <a:spAutoFit/>
          </a:bodyPr>
          <a:lstStyle/>
          <a:p>
            <a:r>
              <a:rPr lang="en-US" dirty="0" smtClean="0">
                <a:solidFill>
                  <a:srgbClr val="FF0000"/>
                </a:solidFill>
              </a:rPr>
              <a:t>Post El Nino</a:t>
            </a:r>
            <a:endParaRPr lang="en-US" dirty="0">
              <a:solidFill>
                <a:srgbClr val="FF0000"/>
              </a:solidFill>
            </a:endParaRPr>
          </a:p>
        </p:txBody>
      </p:sp>
    </p:spTree>
    <p:extLst>
      <p:ext uri="{BB962C8B-B14F-4D97-AF65-F5344CB8AC3E}">
        <p14:creationId xmlns:p14="http://schemas.microsoft.com/office/powerpoint/2010/main" val="89790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68069"/>
            <a:ext cx="5050613" cy="923330"/>
          </a:xfrm>
          <a:prstGeom prst="rect">
            <a:avLst/>
          </a:prstGeom>
          <a:noFill/>
        </p:spPr>
        <p:txBody>
          <a:bodyPr wrap="none" rtlCol="0">
            <a:spAutoFit/>
          </a:bodyPr>
          <a:lstStyle/>
          <a:p>
            <a:r>
              <a:rPr lang="en-US" dirty="0" smtClean="0"/>
              <a:t>ISLAND PLANTS: </a:t>
            </a:r>
          </a:p>
          <a:p>
            <a:r>
              <a:rPr lang="en-US" dirty="0" smtClean="0"/>
              <a:t>Ancient traditions, modern adaptability</a:t>
            </a:r>
          </a:p>
          <a:p>
            <a:r>
              <a:rPr lang="en-US" dirty="0" smtClean="0"/>
              <a:t>Keeping people healthy  even if the climate changes</a:t>
            </a:r>
          </a:p>
        </p:txBody>
      </p:sp>
      <p:sp>
        <p:nvSpPr>
          <p:cNvPr id="4" name="TextBox 3"/>
          <p:cNvSpPr txBox="1"/>
          <p:nvPr/>
        </p:nvSpPr>
        <p:spPr>
          <a:xfrm>
            <a:off x="480646" y="3733800"/>
            <a:ext cx="3429000" cy="2862322"/>
          </a:xfrm>
          <a:prstGeom prst="rect">
            <a:avLst/>
          </a:prstGeom>
          <a:noFill/>
        </p:spPr>
        <p:txBody>
          <a:bodyPr wrap="square" rtlCol="0">
            <a:spAutoFit/>
          </a:bodyPr>
          <a:lstStyle/>
          <a:p>
            <a:r>
              <a:rPr lang="en-US" dirty="0" smtClean="0"/>
              <a:t>ISLAND FOODS:</a:t>
            </a:r>
          </a:p>
          <a:p>
            <a:endParaRPr lang="en-US" dirty="0"/>
          </a:p>
          <a:p>
            <a:r>
              <a:rPr lang="en-US" dirty="0" smtClean="0"/>
              <a:t>Nutrition</a:t>
            </a:r>
          </a:p>
          <a:p>
            <a:endParaRPr lang="en-US" dirty="0"/>
          </a:p>
          <a:p>
            <a:r>
              <a:rPr lang="en-US" dirty="0" smtClean="0"/>
              <a:t>Storage &amp; preservation</a:t>
            </a:r>
          </a:p>
          <a:p>
            <a:endParaRPr lang="en-US" dirty="0"/>
          </a:p>
          <a:p>
            <a:r>
              <a:rPr lang="en-US" dirty="0" smtClean="0"/>
              <a:t>Recipes</a:t>
            </a:r>
          </a:p>
          <a:p>
            <a:endParaRPr lang="en-US" dirty="0"/>
          </a:p>
          <a:p>
            <a:r>
              <a:rPr lang="en-US" dirty="0" smtClean="0"/>
              <a:t>Gardening </a:t>
            </a:r>
          </a:p>
          <a:p>
            <a:endParaRPr lang="en-US" dirty="0" smtClean="0"/>
          </a:p>
        </p:txBody>
      </p:sp>
      <p:sp>
        <p:nvSpPr>
          <p:cNvPr id="5" name="TextBox 4"/>
          <p:cNvSpPr txBox="1"/>
          <p:nvPr/>
        </p:nvSpPr>
        <p:spPr>
          <a:xfrm>
            <a:off x="457200" y="1951892"/>
            <a:ext cx="8077201" cy="1569660"/>
          </a:xfrm>
          <a:prstGeom prst="rect">
            <a:avLst/>
          </a:prstGeom>
          <a:noFill/>
        </p:spPr>
        <p:txBody>
          <a:bodyPr wrap="square" rtlCol="0">
            <a:spAutoFit/>
          </a:bodyPr>
          <a:lstStyle/>
          <a:p>
            <a:r>
              <a:rPr lang="en-US" sz="1200" dirty="0" smtClean="0"/>
              <a:t>“Canoe” plants of the Marshalls were brought by Island people many centuries ago. They have survived because of their adaptability to atoll conditions: sandy soils and occasional inundation, storms and droughts. The ancient Marshallese developed dozens or even hundreds of cultivars of these plants.  These traditional species are better able to withstand extreme conditions due to El Nino or climate change than  almost any recently introduced species.  Local fruits, vegetables and staple crops provide more vitamins and fiber than imported white rice, white bread, sugar, soda, and fatty meats. Traditional and modern recipes with local foods  can help prevent Vitamin A deficiency, obesity, diabetes,  heart disease, and even cancer. Local plants  support rich traditions: ceremonies, traditional medicine, basketry, and art.  Good health and confidence in Marshallese culture will help people sail their “canoes” into the future, no matter where they go!</a:t>
            </a:r>
          </a:p>
        </p:txBody>
      </p:sp>
      <p:sp>
        <p:nvSpPr>
          <p:cNvPr id="6" name="TextBox 5"/>
          <p:cNvSpPr txBox="1"/>
          <p:nvPr/>
        </p:nvSpPr>
        <p:spPr>
          <a:xfrm>
            <a:off x="2464408" y="1351057"/>
            <a:ext cx="2691186" cy="369332"/>
          </a:xfrm>
          <a:prstGeom prst="rect">
            <a:avLst/>
          </a:prstGeom>
          <a:noFill/>
          <a:ln>
            <a:solidFill>
              <a:schemeClr val="accent1"/>
            </a:solidFill>
          </a:ln>
        </p:spPr>
        <p:txBody>
          <a:bodyPr wrap="none" rtlCol="0">
            <a:spAutoFit/>
          </a:bodyPr>
          <a:lstStyle/>
          <a:p>
            <a:r>
              <a:rPr lang="en-US" dirty="0" smtClean="0"/>
              <a:t>RECIPE/EVENT OF THE DAY</a:t>
            </a:r>
            <a:endParaRPr lang="en-US" dirty="0"/>
          </a:p>
        </p:txBody>
      </p:sp>
      <p:sp>
        <p:nvSpPr>
          <p:cNvPr id="7" name="TextBox 6"/>
          <p:cNvSpPr txBox="1"/>
          <p:nvPr/>
        </p:nvSpPr>
        <p:spPr>
          <a:xfrm>
            <a:off x="4800600" y="3733800"/>
            <a:ext cx="2852127" cy="2031325"/>
          </a:xfrm>
          <a:prstGeom prst="rect">
            <a:avLst/>
          </a:prstGeom>
          <a:noFill/>
        </p:spPr>
        <p:txBody>
          <a:bodyPr wrap="none" rtlCol="0">
            <a:spAutoFit/>
          </a:bodyPr>
          <a:lstStyle/>
          <a:p>
            <a:r>
              <a:rPr lang="en-US" dirty="0" smtClean="0"/>
              <a:t>ISLAND CHOICES &amp; CULTURE</a:t>
            </a:r>
          </a:p>
          <a:p>
            <a:endParaRPr lang="en-US" dirty="0"/>
          </a:p>
          <a:p>
            <a:r>
              <a:rPr lang="en-US" dirty="0" smtClean="0"/>
              <a:t>Policies</a:t>
            </a:r>
          </a:p>
          <a:p>
            <a:endParaRPr lang="en-US" dirty="0"/>
          </a:p>
          <a:p>
            <a:r>
              <a:rPr lang="en-US" dirty="0" smtClean="0"/>
              <a:t>Events (like bob festival)</a:t>
            </a:r>
          </a:p>
          <a:p>
            <a:endParaRPr lang="en-US" dirty="0"/>
          </a:p>
          <a:p>
            <a:r>
              <a:rPr lang="en-US" dirty="0" smtClean="0"/>
              <a:t>Ethnobotany</a:t>
            </a:r>
            <a:endParaRPr lang="en-US" dirty="0"/>
          </a:p>
        </p:txBody>
      </p:sp>
    </p:spTree>
    <p:extLst>
      <p:ext uri="{BB962C8B-B14F-4D97-AF65-F5344CB8AC3E}">
        <p14:creationId xmlns:p14="http://schemas.microsoft.com/office/powerpoint/2010/main" val="318380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0"/>
            <a:ext cx="7622023" cy="3139321"/>
          </a:xfrm>
          <a:prstGeom prst="rect">
            <a:avLst/>
          </a:prstGeom>
          <a:noFill/>
        </p:spPr>
        <p:txBody>
          <a:bodyPr wrap="none" rtlCol="0">
            <a:spAutoFit/>
          </a:bodyPr>
          <a:lstStyle/>
          <a:p>
            <a:r>
              <a:rPr lang="en-US" dirty="0" smtClean="0"/>
              <a:t>CLIMATE CHANGE IN THE MARSHALLS: </a:t>
            </a:r>
          </a:p>
          <a:p>
            <a:r>
              <a:rPr lang="en-US" dirty="0" smtClean="0"/>
              <a:t>WHAT WE THINK WE KNOW </a:t>
            </a:r>
          </a:p>
          <a:p>
            <a:r>
              <a:rPr lang="en-US" dirty="0" smtClean="0"/>
              <a:t>AND WHAT WE DON’T KNOW </a:t>
            </a:r>
          </a:p>
          <a:p>
            <a:r>
              <a:rPr lang="en-US" dirty="0" smtClean="0"/>
              <a:t>ABOUT THE FUTURE FOR THE MARSHALLS</a:t>
            </a:r>
          </a:p>
          <a:p>
            <a:endParaRPr lang="en-US" dirty="0"/>
          </a:p>
          <a:p>
            <a:r>
              <a:rPr lang="en-US" dirty="0" smtClean="0"/>
              <a:t>For more reading about Marshall Islands climate and climate change</a:t>
            </a:r>
            <a:r>
              <a:rPr lang="en-US" dirty="0"/>
              <a:t>, </a:t>
            </a:r>
            <a:endParaRPr lang="en-US" dirty="0" smtClean="0"/>
          </a:p>
          <a:p>
            <a:r>
              <a:rPr lang="en-US" dirty="0" smtClean="0"/>
              <a:t>see http</a:t>
            </a:r>
            <a:r>
              <a:rPr lang="en-US" dirty="0"/>
              <a:t>://pcep.prel.org/wp-content/uploads/2014/08/RMI-Climate-FINAL.pdf </a:t>
            </a:r>
            <a:endParaRPr lang="en-US" dirty="0" smtClean="0"/>
          </a:p>
          <a:p>
            <a:endParaRPr lang="en-US" dirty="0"/>
          </a:p>
          <a:p>
            <a:r>
              <a:rPr lang="en-US" dirty="0" smtClean="0"/>
              <a:t>For more reading about sea level rise, see </a:t>
            </a:r>
          </a:p>
          <a:p>
            <a:endParaRPr lang="en-US" dirty="0"/>
          </a:p>
          <a:p>
            <a:endParaRPr lang="en-US" dirty="0"/>
          </a:p>
        </p:txBody>
      </p:sp>
    </p:spTree>
    <p:extLst>
      <p:ext uri="{BB962C8B-B14F-4D97-AF65-F5344CB8AC3E}">
        <p14:creationId xmlns:p14="http://schemas.microsoft.com/office/powerpoint/2010/main" val="410589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077200" cy="5893921"/>
          </a:xfrm>
          <a:prstGeom prst="rect">
            <a:avLst/>
          </a:prstGeom>
          <a:noFill/>
        </p:spPr>
        <p:txBody>
          <a:bodyPr wrap="square" rtlCol="0">
            <a:spAutoFit/>
          </a:bodyPr>
          <a:lstStyle/>
          <a:p>
            <a:r>
              <a:rPr lang="en-US" dirty="0" smtClean="0"/>
              <a:t>EL NINO RECOMMENDATIONS for AGROFORESTRY</a:t>
            </a:r>
          </a:p>
          <a:p>
            <a:endParaRPr lang="en-US" b="1" dirty="0" smtClean="0"/>
          </a:p>
          <a:p>
            <a:r>
              <a:rPr lang="en-US" sz="1100" b="1" dirty="0"/>
              <a:t>Prepare for possible storms</a:t>
            </a:r>
            <a:r>
              <a:rPr lang="en-US" sz="1100" b="1" dirty="0" smtClean="0"/>
              <a:t>!</a:t>
            </a:r>
            <a:endParaRPr lang="en-US" sz="1100" b="1" dirty="0"/>
          </a:p>
          <a:p>
            <a:r>
              <a:rPr lang="en-US" sz="1100" i="1" dirty="0"/>
              <a:t>During the El Nino year, tropical storms and even typhoons may hit the Marshalls.</a:t>
            </a:r>
          </a:p>
          <a:p>
            <a:pPr marL="285750" indent="-285750">
              <a:buFont typeface="Arial" panose="020B0604020202020204" pitchFamily="34" charset="0"/>
              <a:buChar char="•"/>
            </a:pPr>
            <a:r>
              <a:rPr lang="en-US" sz="1100" dirty="0"/>
              <a:t>Prune </a:t>
            </a:r>
            <a:r>
              <a:rPr lang="en-US" sz="1100" dirty="0" smtClean="0"/>
              <a:t>fruit trees by removing the crossed and unproductive branches. Pruning can improve the shape of the tree and also reduce the chances it will catch wind and be damaged in a storm.</a:t>
            </a:r>
            <a:endParaRPr lang="en-US" sz="1100" dirty="0"/>
          </a:p>
          <a:p>
            <a:pPr marL="285750" indent="-285750">
              <a:buFont typeface="Arial" panose="020B0604020202020204" pitchFamily="34" charset="0"/>
              <a:buChar char="•"/>
            </a:pPr>
            <a:r>
              <a:rPr lang="en-US" sz="1100" dirty="0" smtClean="0"/>
              <a:t>Prune branches and even remove </a:t>
            </a:r>
            <a:r>
              <a:rPr lang="en-US" sz="1100" dirty="0"/>
              <a:t>trees that have </a:t>
            </a:r>
            <a:r>
              <a:rPr lang="en-US" sz="1100" dirty="0" smtClean="0"/>
              <a:t>the greatest chance of falling on a house.</a:t>
            </a:r>
          </a:p>
          <a:p>
            <a:pPr marL="285750" indent="-285750">
              <a:buFont typeface="Arial" panose="020B0604020202020204" pitchFamily="34" charset="0"/>
              <a:buChar char="•"/>
            </a:pPr>
            <a:r>
              <a:rPr lang="en-US" sz="1100" dirty="0" smtClean="0"/>
              <a:t>Grow arrowroot and other crops that will not be damaged in storms [check this with Harley]</a:t>
            </a:r>
          </a:p>
          <a:p>
            <a:pPr marL="285750" indent="-285750">
              <a:buFont typeface="Arial" panose="020B0604020202020204" pitchFamily="34" charset="0"/>
              <a:buChar char="•"/>
            </a:pPr>
            <a:endParaRPr lang="en-US" sz="1100" dirty="0"/>
          </a:p>
          <a:p>
            <a:r>
              <a:rPr lang="en-US" sz="1100" b="1" dirty="0" smtClean="0"/>
              <a:t>Wet </a:t>
            </a:r>
            <a:r>
              <a:rPr lang="en-US" sz="1100" b="1" dirty="0"/>
              <a:t>weather will affect your crops during the El Nino year – care for </a:t>
            </a:r>
            <a:r>
              <a:rPr lang="en-US" sz="1100" b="1" dirty="0" smtClean="0"/>
              <a:t>them!</a:t>
            </a:r>
          </a:p>
          <a:p>
            <a:r>
              <a:rPr lang="en-US" sz="1100" i="1" dirty="0" smtClean="0"/>
              <a:t>During the early months of an El Nino year (Jan-June), even before an “advisory” is announced, rainfall is higher than normal. It may continue to be wetter than usual all that year, through November or December. </a:t>
            </a:r>
          </a:p>
          <a:p>
            <a:pPr marL="171450" indent="-171450">
              <a:buFont typeface="Arial" panose="020B0604020202020204" pitchFamily="34" charset="0"/>
              <a:buChar char="•"/>
            </a:pPr>
            <a:r>
              <a:rPr lang="en-US" sz="1100" dirty="0" smtClean="0"/>
              <a:t>Grow vegetables in raised beds, for good drainage.</a:t>
            </a:r>
          </a:p>
          <a:p>
            <a:pPr marL="171450" indent="-171450">
              <a:buFont typeface="Arial" panose="020B0604020202020204" pitchFamily="34" charset="0"/>
              <a:buChar char="•"/>
            </a:pPr>
            <a:r>
              <a:rPr lang="en-US" sz="1100" dirty="0" smtClean="0"/>
              <a:t>Look at rainfall predictions [link to blue calendar]. Plant short-term crops if there will be enough time for them to grow deep roots or even give harvests before the drought.</a:t>
            </a:r>
          </a:p>
          <a:p>
            <a:pPr marL="171450" indent="-171450">
              <a:buFontTx/>
              <a:buChar char="-"/>
            </a:pPr>
            <a:r>
              <a:rPr lang="en-US" sz="1100" dirty="0" smtClean="0"/>
              <a:t>Tapioca (</a:t>
            </a:r>
            <a:r>
              <a:rPr lang="en-US" sz="1100" i="1" dirty="0" err="1" smtClean="0"/>
              <a:t>manihot</a:t>
            </a:r>
            <a:r>
              <a:rPr lang="en-US" sz="1100" i="1" dirty="0" smtClean="0"/>
              <a:t>) </a:t>
            </a:r>
            <a:endParaRPr lang="en-US" sz="1100" dirty="0" smtClean="0"/>
          </a:p>
          <a:p>
            <a:pPr marL="171450" indent="-171450">
              <a:buFontTx/>
              <a:buChar char="-"/>
            </a:pPr>
            <a:r>
              <a:rPr lang="en-US" sz="1100" dirty="0" smtClean="0"/>
              <a:t>edible </a:t>
            </a:r>
            <a:r>
              <a:rPr lang="en-US" sz="1100" dirty="0"/>
              <a:t>hibiscus (</a:t>
            </a:r>
            <a:r>
              <a:rPr lang="en-US" sz="1100" i="1" dirty="0" err="1" smtClean="0"/>
              <a:t>bele</a:t>
            </a:r>
            <a:r>
              <a:rPr lang="en-US" sz="1100" dirty="0" smtClean="0"/>
              <a:t>)</a:t>
            </a:r>
          </a:p>
          <a:p>
            <a:pPr marL="171450" indent="-171450">
              <a:buFontTx/>
              <a:buChar char="-"/>
            </a:pPr>
            <a:r>
              <a:rPr lang="en-US" sz="1100" i="1" dirty="0" err="1" smtClean="0"/>
              <a:t>Abelmoschus</a:t>
            </a:r>
            <a:r>
              <a:rPr lang="en-US" sz="1100" i="1" dirty="0" smtClean="0"/>
              <a:t> ??</a:t>
            </a:r>
          </a:p>
          <a:p>
            <a:pPr marL="171450" indent="-171450">
              <a:buFontTx/>
              <a:buChar char="-"/>
            </a:pPr>
            <a:r>
              <a:rPr lang="en-US" sz="1100" i="1" dirty="0" err="1" smtClean="0"/>
              <a:t>Cnidoscolus</a:t>
            </a:r>
            <a:r>
              <a:rPr lang="en-US" sz="1100" i="1" dirty="0" smtClean="0"/>
              <a:t> </a:t>
            </a:r>
            <a:r>
              <a:rPr lang="en-US" sz="1100" i="1" dirty="0" err="1" smtClean="0"/>
              <a:t>chayamansa</a:t>
            </a:r>
            <a:endParaRPr lang="en-US" sz="1100" dirty="0"/>
          </a:p>
          <a:p>
            <a:pPr marL="171450" indent="-171450">
              <a:buFontTx/>
              <a:buChar char="-"/>
            </a:pPr>
            <a:r>
              <a:rPr lang="en-US" sz="1100" dirty="0" smtClean="0"/>
              <a:t>sweet potato</a:t>
            </a:r>
          </a:p>
          <a:p>
            <a:pPr marL="171450" indent="-171450">
              <a:buFontTx/>
              <a:buChar char="-"/>
            </a:pPr>
            <a:r>
              <a:rPr lang="en-US" sz="1100" dirty="0" smtClean="0"/>
              <a:t>pumpkin.  </a:t>
            </a:r>
          </a:p>
          <a:p>
            <a:r>
              <a:rPr lang="en-US" sz="1100" dirty="0" smtClean="0"/>
              <a:t>Cultivate </a:t>
            </a:r>
            <a:r>
              <a:rPr lang="en-US" sz="1100" i="1" dirty="0" err="1"/>
              <a:t>bele</a:t>
            </a:r>
            <a:r>
              <a:rPr lang="en-US" sz="1100" i="1" dirty="0"/>
              <a:t> </a:t>
            </a:r>
            <a:r>
              <a:rPr lang="en-US" sz="1100" dirty="0"/>
              <a:t>and </a:t>
            </a:r>
            <a:r>
              <a:rPr lang="en-US" sz="1100" i="1" dirty="0" err="1"/>
              <a:t>Cnidoscolus</a:t>
            </a:r>
            <a:r>
              <a:rPr lang="en-US" sz="1100" i="1" dirty="0"/>
              <a:t> </a:t>
            </a:r>
            <a:r>
              <a:rPr lang="en-US" sz="1100" i="1" dirty="0" err="1"/>
              <a:t>chayamansa</a:t>
            </a:r>
            <a:r>
              <a:rPr lang="en-US" sz="1100" dirty="0"/>
              <a:t> as nutritious, leafy vegetable shrubs that are fairly tolerant of drier conditions.  This species should be replanted by shoots every 2-3 months in semi shade to open sites.</a:t>
            </a:r>
          </a:p>
          <a:p>
            <a:endParaRPr lang="en-US" sz="1100" dirty="0"/>
          </a:p>
          <a:p>
            <a:r>
              <a:rPr lang="en-US" sz="1100" b="1" dirty="0"/>
              <a:t>Plan ahead for a drought after the El Nino year</a:t>
            </a:r>
            <a:r>
              <a:rPr lang="en-US" sz="1100" b="1" dirty="0" smtClean="0"/>
              <a:t>!</a:t>
            </a:r>
          </a:p>
          <a:p>
            <a:r>
              <a:rPr lang="en-US" sz="1100" i="1" dirty="0" smtClean="0"/>
              <a:t>During the year following an El Nino year, rainfall is lower than normal. Some crops might fail.</a:t>
            </a:r>
            <a:endParaRPr lang="en-US" sz="1100" i="1" dirty="0"/>
          </a:p>
          <a:p>
            <a:pPr marL="285750" indent="-285750">
              <a:buFont typeface="Arial" panose="020B0604020202020204" pitchFamily="34" charset="0"/>
              <a:buChar char="•"/>
            </a:pPr>
            <a:r>
              <a:rPr lang="en-US" sz="1100" dirty="0" smtClean="0"/>
              <a:t>Look </a:t>
            </a:r>
            <a:r>
              <a:rPr lang="en-US" sz="1100" dirty="0"/>
              <a:t>at the rainfall predictions [link to blue calendar] – </a:t>
            </a:r>
            <a:r>
              <a:rPr lang="en-US" sz="1100" dirty="0" smtClean="0"/>
              <a:t>decide whether to </a:t>
            </a:r>
            <a:r>
              <a:rPr lang="en-US" sz="1100" dirty="0"/>
              <a:t>postpone planting long-term crops like trees until after the drought</a:t>
            </a:r>
            <a:r>
              <a:rPr lang="en-US" sz="1100" dirty="0" smtClean="0"/>
              <a:t>.</a:t>
            </a:r>
          </a:p>
          <a:p>
            <a:pPr marL="285750" indent="-285750">
              <a:buFont typeface="Arial" panose="020B0604020202020204" pitchFamily="34" charset="0"/>
              <a:buChar char="•"/>
            </a:pPr>
            <a:r>
              <a:rPr lang="en-US" sz="1100" dirty="0"/>
              <a:t>Repair tanks and catchment systems</a:t>
            </a:r>
            <a:r>
              <a:rPr lang="en-US" sz="1100" dirty="0" smtClean="0"/>
              <a:t>.</a:t>
            </a:r>
          </a:p>
          <a:p>
            <a:pPr marL="285750" indent="-285750">
              <a:buFont typeface="Arial" panose="020B0604020202020204" pitchFamily="34" charset="0"/>
              <a:buChar char="•"/>
            </a:pPr>
            <a:r>
              <a:rPr lang="en-US" sz="1100" dirty="0" smtClean="0"/>
              <a:t>Mulch plants and use compost to retain soil water</a:t>
            </a:r>
          </a:p>
          <a:p>
            <a:pPr marL="285750" indent="-285750">
              <a:buFont typeface="Arial" panose="020B0604020202020204" pitchFamily="34" charset="0"/>
              <a:buChar char="•"/>
            </a:pPr>
            <a:r>
              <a:rPr lang="en-US" sz="1100" dirty="0" smtClean="0"/>
              <a:t>Preserve breadfruit and other crops</a:t>
            </a:r>
          </a:p>
          <a:p>
            <a:pPr marL="285750" indent="-285750">
              <a:buFont typeface="Arial" panose="020B0604020202020204" pitchFamily="34" charset="0"/>
              <a:buChar char="•"/>
            </a:pPr>
            <a:r>
              <a:rPr lang="en-US" sz="1100" i="1" dirty="0"/>
              <a:t>Learn about emergency/starvation foods (for example, Crinum and </a:t>
            </a:r>
            <a:r>
              <a:rPr lang="en-US" sz="1100" i="1" dirty="0" err="1"/>
              <a:t>Ixora</a:t>
            </a:r>
            <a:r>
              <a:rPr lang="en-US" sz="1100" i="1" dirty="0" smtClean="0"/>
              <a:t>)</a:t>
            </a:r>
          </a:p>
          <a:p>
            <a:pPr marL="285750" indent="-285750">
              <a:buFont typeface="Arial" panose="020B0604020202020204" pitchFamily="34" charset="0"/>
              <a:buChar char="•"/>
            </a:pPr>
            <a:r>
              <a:rPr lang="en-US" sz="1100" i="1" dirty="0"/>
              <a:t>Repair tanks (for taro</a:t>
            </a:r>
            <a:r>
              <a:rPr lang="en-US" sz="1100" i="1" dirty="0" smtClean="0"/>
              <a:t>) and </a:t>
            </a:r>
            <a:r>
              <a:rPr lang="en-US" sz="1100" i="1" dirty="0"/>
              <a:t>catchment </a:t>
            </a:r>
            <a:r>
              <a:rPr lang="en-US" sz="1100" i="1" dirty="0" smtClean="0"/>
              <a:t>systems</a:t>
            </a:r>
            <a:endParaRPr lang="en-US" sz="1100" dirty="0"/>
          </a:p>
        </p:txBody>
      </p:sp>
    </p:spTree>
    <p:extLst>
      <p:ext uri="{BB962C8B-B14F-4D97-AF65-F5344CB8AC3E}">
        <p14:creationId xmlns:p14="http://schemas.microsoft.com/office/powerpoint/2010/main" val="161836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1433</TotalTime>
  <Words>3268</Words>
  <Application>Microsoft Office PowerPoint</Application>
  <PresentationFormat>On-screen Show (4:3)</PresentationFormat>
  <Paragraphs>338</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Forest Service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USDA Forest Service</dc:creator>
  <cp:lastModifiedBy>Friday, Kathleen S -FS</cp:lastModifiedBy>
  <cp:revision>69</cp:revision>
  <dcterms:created xsi:type="dcterms:W3CDTF">2015-09-06T00:40:58Z</dcterms:created>
  <dcterms:modified xsi:type="dcterms:W3CDTF">2016-03-19T04:22:19Z</dcterms:modified>
</cp:coreProperties>
</file>