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DEAA7-BDD5-41D7-845C-96CB32B24499}" v="138" dt="2021-12-05T11:00:11.153"/>
    <p1510:client id="{FF9BD146-FEE4-4E2D-87F5-F27606A266C2}" v="1702" dt="2021-12-05T20:42:0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css-unit-guide/" TargetMode="External"/><Relationship Id="rId2" Type="http://schemas.openxmlformats.org/officeDocument/2006/relationships/hyperlink" Target="https://developer.mozilla.org/en-US/docs/Web/CSS/gradient/linear-gradient(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5AFC2AA-925F-4512-AD0F-9AB3FB6A73FA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&lt;input type="text"&gt;</a:t>
            </a:r>
            <a:endParaRPr lang="en-US" sz="5200" b="1" kern="1200">
              <a:solidFill>
                <a:srgbClr val="FF0000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672-2B9E-41CE-976D-74A8A1F9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109"/>
            <a:ext cx="10515600" cy="53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Maxlength</a:t>
            </a:r>
            <a:r>
              <a:rPr lang="en-US" b="1" dirty="0"/>
              <a:t> Attribute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input 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maxlength</a:t>
            </a:r>
            <a:r>
              <a:rPr lang="en-US" sz="2000" dirty="0">
                <a:ea typeface="+mn-lt"/>
                <a:cs typeface="+mn-lt"/>
              </a:rPr>
              <a:t> attribute specifies the maximum number of characters allowed in an input field.</a:t>
            </a:r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maxlength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="10"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&lt;input type="text" id="pin" name="pin"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maxlength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="4"</a:t>
            </a:r>
            <a:r>
              <a:rPr lang="en-US" dirty="0">
                <a:ea typeface="+mn-lt"/>
                <a:cs typeface="+mn-lt"/>
              </a:rPr>
              <a:t> size="4"&gt;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When a </a:t>
            </a:r>
            <a:r>
              <a:rPr lang="en-US" sz="2000" dirty="0" err="1">
                <a:latin typeface="Consolas"/>
                <a:cs typeface="Calibri"/>
              </a:rPr>
              <a:t>maxlength</a:t>
            </a:r>
            <a:r>
              <a:rPr lang="en-US" sz="2000" dirty="0">
                <a:ea typeface="+mn-lt"/>
                <a:cs typeface="+mn-lt"/>
              </a:rPr>
              <a:t> is set, the input field will not accept more than the specified number of characters.</a:t>
            </a:r>
          </a:p>
          <a:p>
            <a:r>
              <a:rPr lang="en-US" sz="2000" dirty="0">
                <a:ea typeface="+mn-lt"/>
                <a:cs typeface="+mn-lt"/>
              </a:rPr>
              <a:t> However, this attribute does not provide any feedback. So,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if you want to alert the user, you must write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32618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24C9-ECB9-413A-8EAA-6DDC4A5A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13"/>
            <a:ext cx="10515600" cy="5604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Input type </a:t>
            </a:r>
            <a:r>
              <a:rPr lang="en-US" b="1" dirty="0">
                <a:solidFill>
                  <a:srgbClr val="FF0000"/>
                </a:solidFill>
                <a:latin typeface="Calibri Light"/>
                <a:cs typeface="Calibri Light"/>
              </a:rPr>
              <a:t>Passwords </a:t>
            </a:r>
            <a:r>
              <a:rPr lang="en-US" sz="2000" b="1" dirty="0">
                <a:solidFill>
                  <a:srgbClr val="FF0000"/>
                </a:solidFill>
                <a:latin typeface="Calibri Light"/>
                <a:cs typeface="Calibri Light"/>
              </a:rPr>
              <a:t> </a:t>
            </a:r>
            <a:r>
              <a:rPr lang="en-US" sz="2000" dirty="0">
                <a:ea typeface="+mn-lt"/>
                <a:cs typeface="+mn-lt"/>
              </a:rPr>
              <a:t>defines a </a:t>
            </a:r>
            <a:r>
              <a:rPr lang="en-US" sz="2000" b="1" dirty="0">
                <a:ea typeface="+mn-lt"/>
                <a:cs typeface="+mn-lt"/>
              </a:rPr>
              <a:t>password field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characters in a password field are masked (shown as asterisks or circles).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nsolas"/>
                <a:cs typeface="Calibri Light"/>
              </a:rPr>
              <a:t>&lt;input type="password" </a:t>
            </a:r>
            <a:r>
              <a:rPr lang="en-US" dirty="0">
                <a:ea typeface="+mn-lt"/>
                <a:cs typeface="+mn-lt"/>
              </a:rPr>
              <a:t>id="</a:t>
            </a:r>
            <a:r>
              <a:rPr lang="en-US" dirty="0" err="1">
                <a:ea typeface="+mn-lt"/>
                <a:cs typeface="+mn-lt"/>
              </a:rPr>
              <a:t>pwd</a:t>
            </a:r>
            <a:r>
              <a:rPr lang="en-US" dirty="0">
                <a:ea typeface="+mn-lt"/>
                <a:cs typeface="+mn-lt"/>
              </a:rPr>
              <a:t>" name="</a:t>
            </a:r>
            <a:r>
              <a:rPr lang="en-US" dirty="0" err="1">
                <a:ea typeface="+mn-lt"/>
                <a:cs typeface="+mn-lt"/>
              </a:rPr>
              <a:t>pwd</a:t>
            </a:r>
            <a:r>
              <a:rPr lang="en-US" dirty="0">
                <a:ea typeface="+mn-lt"/>
                <a:cs typeface="+mn-lt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 Light"/>
              </a:rPr>
              <a:t>&gt;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/>
              <a:ea typeface="+mn-lt"/>
              <a:cs typeface="Calibri Light"/>
            </a:endParaRPr>
          </a:p>
          <a:p>
            <a:r>
              <a:rPr lang="en-US" dirty="0">
                <a:ea typeface="+mn-lt"/>
                <a:cs typeface="+mn-lt"/>
              </a:rPr>
              <a:t>Identical to a text box, but text typed into the box is not readable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04AC2A-67D8-4C4C-8B54-0666F96E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242772"/>
            <a:ext cx="4999891" cy="1985403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F4D5E585-3E68-4DC9-B92F-54797997C24B}"/>
              </a:ext>
            </a:extLst>
          </p:cNvPr>
          <p:cNvSpPr/>
          <p:nvPr/>
        </p:nvSpPr>
        <p:spPr>
          <a:xfrm>
            <a:off x="5540853" y="3743530"/>
            <a:ext cx="981807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A3DBAA1-CB95-4593-9B35-0B956F6A1ABD}"/>
              </a:ext>
            </a:extLst>
          </p:cNvPr>
          <p:cNvSpPr/>
          <p:nvPr/>
        </p:nvSpPr>
        <p:spPr>
          <a:xfrm>
            <a:off x="5540853" y="4366318"/>
            <a:ext cx="981807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9DAC4-383B-4AF1-99A1-04E85C178E68}"/>
              </a:ext>
            </a:extLst>
          </p:cNvPr>
          <p:cNvSpPr txBox="1"/>
          <p:nvPr/>
        </p:nvSpPr>
        <p:spPr>
          <a:xfrm>
            <a:off x="6874852" y="36876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DAD56-DF8E-419D-BF38-131340331BF9}"/>
              </a:ext>
            </a:extLst>
          </p:cNvPr>
          <p:cNvSpPr txBox="1"/>
          <p:nvPr/>
        </p:nvSpPr>
        <p:spPr>
          <a:xfrm>
            <a:off x="6874852" y="43104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9240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CF21-AE29-48FE-B73D-18DB8DC6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475029"/>
            <a:ext cx="10515600" cy="812679"/>
          </a:xfrm>
        </p:spPr>
        <p:txBody>
          <a:bodyPr/>
          <a:lstStyle/>
          <a:p>
            <a:r>
              <a:rPr lang="en-US" dirty="0"/>
              <a:t>Input Type Email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DEDF-61FF-403F-B4F0-9FA949CD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06"/>
            <a:ext cx="10515600" cy="4710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&lt;input type="email"&gt;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is used for input fields that should contain an e-mail address.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Depending on browser support, the e-mail address can be automatically validated when submitted.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&lt;input type="email" id="email" name="email"&gt;</a:t>
            </a:r>
          </a:p>
          <a:p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It looks similar to the </a:t>
            </a:r>
            <a:r>
              <a:rPr lang="en-US" sz="2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&lt;input type="text"&gt;</a:t>
            </a:r>
            <a:endParaRPr lang="en-US" sz="2000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5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E1E5-6FC5-4178-8EC6-9CA382EB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549"/>
            <a:ext cx="10515600" cy="5406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 Input Type Search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</a:rPr>
              <a:t>&lt;input type="search"&gt;</a:t>
            </a:r>
            <a:r>
              <a:rPr lang="en-US" dirty="0">
                <a:ea typeface="+mn-lt"/>
                <a:cs typeface="+mn-lt"/>
              </a:rPr>
              <a:t> is used for search fields (a search field behaves like a regular text field).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&lt;input type="search" id="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gsearch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 name="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gsearch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You can add the image as we discussed in input text.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2DD7819-DA3C-48F7-A54D-509EFD70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62" y="5131142"/>
            <a:ext cx="5388219" cy="8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0C47-023E-44B7-8DE9-61C53DA9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644"/>
            <a:ext cx="10515600" cy="88594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2970-E0F9-4E8C-871F-E7BE5AD4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52"/>
            <a:ext cx="10515600" cy="4915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 panose="020F0502020204030204"/>
              </a:rPr>
              <a:t>&lt;</a:t>
            </a:r>
            <a:r>
              <a:rPr lang="en-US" dirty="0" err="1">
                <a:latin typeface="Consolas"/>
                <a:cs typeface="Calibri" panose="020F0502020204030204"/>
              </a:rPr>
              <a:t>textarea</a:t>
            </a:r>
            <a:r>
              <a:rPr lang="en-US" dirty="0">
                <a:latin typeface="Consolas"/>
                <a:cs typeface="Calibri" panose="020F0502020204030204"/>
              </a:rPr>
              <a:t>&gt;</a:t>
            </a:r>
            <a:r>
              <a:rPr lang="en-US" dirty="0">
                <a:ea typeface="+mn-lt"/>
                <a:cs typeface="+mn-lt"/>
              </a:rPr>
              <a:t> element defines a multi-line input field (a text area):</a:t>
            </a: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name="message" rows="10" cols="30"&gt;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Write your feedback&lt;/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</a:p>
          <a:p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E70055-1378-47CB-B8B7-DCA0CC20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96" y="3928643"/>
            <a:ext cx="3468565" cy="27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7E-B018-4E1F-A2E7-9CDBAE0E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81"/>
            <a:ext cx="10515600" cy="6379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textarea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 element is often used in a form,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to collect user inputs like comments or reviews.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en-US" sz="2000" dirty="0"/>
              <a:t>autofocus Attribute: </a:t>
            </a:r>
            <a:r>
              <a:rPr lang="en-US" sz="2000" dirty="0">
                <a:ea typeface="+mn-lt"/>
                <a:cs typeface="+mn-lt"/>
              </a:rPr>
              <a:t> It specifies that the text area should automatically get focus when the page loads.</a:t>
            </a:r>
            <a:endParaRPr lang="en-US" sz="200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&lt;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autofocus</a:t>
            </a:r>
            <a:r>
              <a:rPr lang="en-US" sz="2000" dirty="0">
                <a:ea typeface="+mn-lt"/>
                <a:cs typeface="+mn-lt"/>
              </a:rPr>
              <a:t>&gt;Write the review&lt;/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dirty="0"/>
              <a:t>placeholder Attribute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&lt;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 id="text" name="area" cols="50" rows="4"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placeholder="review"</a:t>
            </a:r>
            <a:r>
              <a:rPr lang="en-US" sz="2000" dirty="0">
                <a:ea typeface="+mn-lt"/>
                <a:cs typeface="+mn-lt"/>
              </a:rPr>
              <a:t>&gt;write&lt;/</a:t>
            </a:r>
            <a:r>
              <a:rPr lang="en-US" sz="2000" dirty="0" err="1">
                <a:ea typeface="+mn-lt"/>
                <a:cs typeface="+mn-lt"/>
              </a:rPr>
              <a:t>textarea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342900" indent="-342900"/>
            <a:endParaRPr lang="en-US" sz="20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07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367E-0801-442F-BB26-289ED638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010"/>
            <a:ext cx="10515600" cy="5171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disabled Attribute: </a:t>
            </a:r>
            <a:r>
              <a:rPr lang="en-US" dirty="0">
                <a:cs typeface="Calibri"/>
              </a:rPr>
              <a:t>A disabled text area is unusable and the text is not selectable (cannot be copied).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looks a little faded.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disabled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&gt;Write the review&lt;/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FFC590-C669-4ED0-ABA4-28281EC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1" y="4320419"/>
            <a:ext cx="5358911" cy="18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4315-BE79-4649-8C79-55365F54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448"/>
            <a:ext cx="10515600" cy="55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 err="1">
                <a:ea typeface="+mn-lt"/>
                <a:cs typeface="+mn-lt"/>
              </a:rPr>
              <a:t>Readonly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/>
              <a:t>Attribute: It looks like you can write but you cannot.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342900" indent="-342900"/>
            <a:r>
              <a:rPr lang="en-US" dirty="0"/>
              <a:t> You can copy the text in it but you cannot write anything or remove the existed text.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&lt;</a:t>
            </a:r>
            <a:r>
              <a:rPr lang="en-US" dirty="0" err="1">
                <a:cs typeface="Calibri"/>
              </a:rPr>
              <a:t>textarea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readonly</a:t>
            </a:r>
            <a:r>
              <a:rPr lang="en-US" dirty="0">
                <a:cs typeface="Calibri"/>
              </a:rPr>
              <a:t>&gt;Read only cannot access it.&lt;/</a:t>
            </a:r>
            <a:r>
              <a:rPr lang="en-US" dirty="0" err="1">
                <a:cs typeface="Calibri"/>
              </a:rPr>
              <a:t>textarea</a:t>
            </a:r>
            <a:r>
              <a:rPr lang="en-US" dirty="0">
                <a:cs typeface="Calibri"/>
              </a:rPr>
              <a:t>&gt;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844BFC-1CB1-41BD-BC44-299EAB1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73" y="3970313"/>
            <a:ext cx="5370965" cy="19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BA80-FC8D-44D5-8603-ACBCA03D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64"/>
            <a:ext cx="10515600" cy="5538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Autofocus Attribute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The input </a:t>
            </a:r>
            <a:r>
              <a:rPr lang="en-US" dirty="0">
                <a:latin typeface="Consolas"/>
                <a:cs typeface="Calibri"/>
              </a:rPr>
              <a:t>autofocus</a:t>
            </a:r>
            <a:r>
              <a:rPr lang="en-US" dirty="0">
                <a:ea typeface="+mn-lt"/>
                <a:cs typeface="+mn-lt"/>
              </a:rPr>
              <a:t> attribute specifies that an input field should automatically get focus when the page loads.</a:t>
            </a:r>
            <a:endParaRPr lang="en-US" dirty="0"/>
          </a:p>
          <a:p>
            <a:pPr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&lt;input type="text" id="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fname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 name="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fname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 autofocus&gt;&lt;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br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5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D569-7CE4-49F7-8982-27EBA63E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472"/>
            <a:ext cx="10515600" cy="53184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You can also define the size of the text area by using CSS: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name="message"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style="width:200px; height:600px;"</a:t>
            </a:r>
            <a:r>
              <a:rPr lang="en-US" dirty="0">
                <a:ea typeface="+mn-lt"/>
                <a:cs typeface="+mn-lt"/>
              </a:rPr>
              <a:t>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Write the review&lt;/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Until now you can able to resize the 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 with the mouse pointer.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&lt;style&gt;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textarea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{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resize: none;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}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&lt;/style&gt;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66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C4F499-5AAC-4E85-AC65-D8959A960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3" y="3995473"/>
            <a:ext cx="6069623" cy="169217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512B9-37CA-458F-AEE7-BF6111E3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799"/>
            <a:ext cx="10515600" cy="5692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ea typeface="+mn-lt"/>
                <a:cs typeface="+mn-lt"/>
              </a:rPr>
              <a:t>Displays a single-line text input field</a:t>
            </a:r>
            <a:endParaRPr lang="en-US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cs typeface="Calibri"/>
              </a:rPr>
              <a:t>The default width of an input field is 20 characters.</a:t>
            </a:r>
            <a:endParaRPr lang="en-US" sz="20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n-US" sz="2000">
                <a:cs typeface="Calibri"/>
              </a:rPr>
              <a:t>Example: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cs typeface="Calibri"/>
              </a:rPr>
              <a:t>  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&lt;label for="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fname</a:t>
            </a:r>
            <a:r>
              <a:rPr lang="en-US" sz="2000">
                <a:solidFill>
                  <a:srgbClr val="FF0000"/>
                </a:solidFill>
                <a:cs typeface="Calibri"/>
              </a:rPr>
              <a:t>"&gt;First name:&lt;/label&gt;&lt;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br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&gt;</a:t>
            </a:r>
            <a:endParaRPr lang="en-US" sz="20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ea typeface="+mn-lt"/>
                <a:cs typeface="+mn-lt"/>
              </a:rPr>
              <a:t>  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solidFill>
                  <a:srgbClr val="FF0000"/>
                </a:solidFill>
                <a:cs typeface="Calibri"/>
              </a:rPr>
              <a:t>  &lt;</a:t>
            </a:r>
            <a:r>
              <a:rPr lang="en-US" sz="2000" b="1">
                <a:solidFill>
                  <a:srgbClr val="0070C0"/>
                </a:solidFill>
                <a:cs typeface="Calibri"/>
              </a:rPr>
              <a:t>input type="text" </a:t>
            </a:r>
            <a:r>
              <a:rPr lang="en-US" sz="2000">
                <a:solidFill>
                  <a:srgbClr val="FF0000"/>
                </a:solidFill>
                <a:cs typeface="Calibri"/>
              </a:rPr>
              <a:t>id="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fname</a:t>
            </a:r>
            <a:r>
              <a:rPr lang="en-US" sz="2000">
                <a:solidFill>
                  <a:srgbClr val="FF0000"/>
                </a:solidFill>
                <a:cs typeface="Calibri"/>
              </a:rPr>
              <a:t>" name="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fname</a:t>
            </a:r>
            <a:r>
              <a:rPr lang="en-US" sz="2000">
                <a:solidFill>
                  <a:srgbClr val="FF0000"/>
                </a:solidFill>
                <a:cs typeface="Calibri"/>
              </a:rPr>
              <a:t>"&gt;&lt;</a:t>
            </a:r>
            <a:r>
              <a:rPr lang="en-US" sz="2000" err="1">
                <a:solidFill>
                  <a:srgbClr val="FF0000"/>
                </a:solidFill>
                <a:cs typeface="Calibri"/>
              </a:rPr>
              <a:t>br</a:t>
            </a:r>
            <a:r>
              <a:rPr lang="en-US" sz="2000">
                <a:solidFill>
                  <a:srgbClr val="FF0000"/>
                </a:solidFill>
                <a:cs typeface="Calibri"/>
              </a:rPr>
              <a:t>&gt;</a:t>
            </a:r>
            <a:endParaRPr lang="en-US" sz="2000">
              <a:cs typeface="Calibri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CF53804-E8FE-4853-8070-E5D772193DE7}"/>
              </a:ext>
            </a:extLst>
          </p:cNvPr>
          <p:cNvSpPr/>
          <p:nvPr/>
        </p:nvSpPr>
        <p:spPr>
          <a:xfrm>
            <a:off x="3683360" y="4876603"/>
            <a:ext cx="977080" cy="202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5455C80-1AF6-4D21-92FC-0BDF8919F9CB}"/>
              </a:ext>
            </a:extLst>
          </p:cNvPr>
          <p:cNvSpPr/>
          <p:nvPr/>
        </p:nvSpPr>
        <p:spPr>
          <a:xfrm>
            <a:off x="3683360" y="5257603"/>
            <a:ext cx="977080" cy="202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6C94C-90D1-4640-8607-B7FCE6FF430E}"/>
              </a:ext>
            </a:extLst>
          </p:cNvPr>
          <p:cNvSpPr txBox="1"/>
          <p:nvPr/>
        </p:nvSpPr>
        <p:spPr>
          <a:xfrm>
            <a:off x="4775098" y="4793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B8EF2-9AC4-4AFC-98F6-DC75B80EA101}"/>
              </a:ext>
            </a:extLst>
          </p:cNvPr>
          <p:cNvSpPr txBox="1"/>
          <p:nvPr/>
        </p:nvSpPr>
        <p:spPr>
          <a:xfrm>
            <a:off x="4775097" y="5162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  <a:ea typeface="+mn-lt"/>
                <a:cs typeface="+mn-lt"/>
              </a:rPr>
              <a:t>input type="text"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5" grpId="0" animBg="1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34AA-0CA4-45A7-A39D-01F2C977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90"/>
            <a:ext cx="10515600" cy="834660"/>
          </a:xfrm>
        </p:spPr>
        <p:txBody>
          <a:bodyPr/>
          <a:lstStyle/>
          <a:p>
            <a:r>
              <a:rPr lang="en-US" dirty="0"/>
              <a:t>&lt;select&gt; Element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F0E0-4EB9-46ED-A87B-2A360F29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45"/>
            <a:ext cx="10515600" cy="4754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</a:rPr>
              <a:t>&lt;select&gt;</a:t>
            </a:r>
            <a:r>
              <a:rPr lang="en-US" dirty="0">
                <a:ea typeface="+mn-lt"/>
                <a:cs typeface="+mn-lt"/>
              </a:rPr>
              <a:t> element defines a drop-down list: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Example: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&lt;select id="cars" name="cars"&gt;</a:t>
            </a:r>
            <a:br>
              <a:rPr lang="en-US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 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&lt;option value="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volvo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"&gt;Volvo&lt;/option&gt;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&lt;option value="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saab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"&gt;Saab&lt;/option&gt;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&lt;option value="fiat"&gt;Fiat&lt;/option&gt;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&lt;option value="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audi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"&gt;Audi&lt;/option&gt;</a:t>
            </a:r>
            <a:br>
              <a:rPr lang="en-US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&lt;/select&gt;</a:t>
            </a:r>
            <a:br>
              <a:rPr lang="en-US" dirty="0">
                <a:solidFill>
                  <a:srgbClr val="FF0000"/>
                </a:solidFill>
              </a:rPr>
            </a:b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33FDBC-F5AD-45EC-88DD-1EC652C1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843" y="2299803"/>
            <a:ext cx="4362449" cy="28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1EA1-ABCD-4E5F-AAB3-DA0B16F6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9" y="616683"/>
            <a:ext cx="10515600" cy="5582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By default, the first item in the drop-down list is selected.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  <a:cs typeface="Calibri" panose="020F0502020204030204"/>
              </a:rPr>
              <a:t>selected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attribute</a:t>
            </a:r>
          </a:p>
          <a:p>
            <a:r>
              <a:rPr lang="en-US" dirty="0">
                <a:ea typeface="+mn-lt"/>
                <a:cs typeface="+mn-lt"/>
              </a:rPr>
              <a:t>To define a pre-selected option, add the </a:t>
            </a:r>
            <a:r>
              <a:rPr lang="en-US" dirty="0">
                <a:latin typeface="Consolas"/>
                <a:cs typeface="Calibri" panose="020F0502020204030204"/>
              </a:rPr>
              <a:t>selected</a:t>
            </a:r>
            <a:r>
              <a:rPr lang="en-US" dirty="0">
                <a:ea typeface="+mn-lt"/>
                <a:cs typeface="+mn-lt"/>
              </a:rPr>
              <a:t> attribute to the option: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&lt;option value="fiat"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selected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&gt;Fiat&lt;/option&gt;</a:t>
            </a:r>
          </a:p>
          <a:p>
            <a:r>
              <a:rPr lang="en-US" dirty="0"/>
              <a:t>Visible Values:  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attribute  &lt;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select </a:t>
            </a:r>
            <a:r>
              <a:rPr lang="en-US" dirty="0">
                <a:ea typeface="+mn-lt"/>
                <a:cs typeface="+mn-lt"/>
              </a:rPr>
              <a:t>id="cars" name="cars"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size="3"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Use the </a:t>
            </a:r>
            <a:r>
              <a:rPr lang="en-US" dirty="0">
                <a:latin typeface="Consolas"/>
                <a:cs typeface="Calibri" panose="020F0502020204030204"/>
              </a:rPr>
              <a:t>size</a:t>
            </a:r>
            <a:r>
              <a:rPr lang="en-US" dirty="0">
                <a:ea typeface="+mn-lt"/>
                <a:cs typeface="+mn-lt"/>
              </a:rPr>
              <a:t> attribute to specify the number of visible values: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A357B0-1775-4AB8-B8D1-4D6E10FC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2" y="4679136"/>
            <a:ext cx="3695699" cy="19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872D-8AAE-4815-9EDB-3654D2FA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587"/>
            <a:ext cx="10515600" cy="5450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Allow </a:t>
            </a:r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/>
              <a:t>Selections: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Use the </a:t>
            </a:r>
            <a:r>
              <a:rPr lang="en-US" dirty="0">
                <a:latin typeface="Consolas"/>
                <a:cs typeface="Calibri"/>
              </a:rPr>
              <a:t>multiple</a:t>
            </a:r>
            <a:r>
              <a:rPr lang="en-US" dirty="0">
                <a:ea typeface="+mn-lt"/>
                <a:cs typeface="+mn-lt"/>
              </a:rPr>
              <a:t> attribute to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allow the user to select more than one value:</a:t>
            </a:r>
          </a:p>
          <a:p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select </a:t>
            </a:r>
            <a:r>
              <a:rPr lang="en-US" dirty="0">
                <a:ea typeface="+mn-lt"/>
                <a:cs typeface="+mn-lt"/>
              </a:rPr>
              <a:t>id="cars" name="cars" size="4"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multiple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Press Ctrl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button and select multiple options.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72E5B-BFDB-4B11-88E6-54D25CA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1" y="2965123"/>
            <a:ext cx="3629757" cy="19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843B-A9A4-4653-8C0F-44F0DD09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029"/>
            <a:ext cx="10515600" cy="8419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fieldset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&lt;legend&gt; </a:t>
            </a:r>
            <a:r>
              <a:rPr lang="en-US" dirty="0"/>
              <a:t>Elements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0698-C966-44ED-A910-418986CC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68"/>
            <a:ext cx="10515600" cy="4856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fieldset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 element is used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to group related data in a form.</a:t>
            </a:r>
            <a:endParaRPr lang="en-US" sz="2000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>
                <a:latin typeface="Consolas"/>
              </a:rPr>
              <a:t>&lt;legend&gt;</a:t>
            </a:r>
            <a:r>
              <a:rPr lang="en-US" sz="2000" dirty="0">
                <a:ea typeface="+mn-lt"/>
                <a:cs typeface="+mn-lt"/>
              </a:rPr>
              <a:t> element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defines a caption </a:t>
            </a:r>
            <a:r>
              <a:rPr lang="en-US" sz="2000" dirty="0">
                <a:ea typeface="+mn-lt"/>
                <a:cs typeface="+mn-lt"/>
              </a:rPr>
              <a:t>for the 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fieldset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 element.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&lt;form action="/</a:t>
            </a:r>
            <a:r>
              <a:rPr lang="en-US" sz="2000" dirty="0" err="1">
                <a:ea typeface="+mn-lt"/>
                <a:cs typeface="+mn-lt"/>
              </a:rPr>
              <a:t>action_page.php</a:t>
            </a:r>
            <a:r>
              <a:rPr lang="en-US" sz="2000" dirty="0">
                <a:ea typeface="+mn-lt"/>
                <a:cs typeface="+mn-lt"/>
              </a:rPr>
              <a:t>"&gt;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 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fieldset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b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    &lt;legend&gt;Personalia:&lt;/legend&gt;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   &lt;label for="</a:t>
            </a:r>
            <a:r>
              <a:rPr lang="en-US" sz="2000" dirty="0" err="1">
                <a:ea typeface="+mn-lt"/>
                <a:cs typeface="+mn-lt"/>
              </a:rPr>
              <a:t>fname</a:t>
            </a:r>
            <a:r>
              <a:rPr lang="en-US" sz="2000" dirty="0">
                <a:ea typeface="+mn-lt"/>
                <a:cs typeface="+mn-lt"/>
              </a:rPr>
              <a:t>"&gt;First name:&lt;/label&gt;&lt;</a:t>
            </a:r>
            <a:r>
              <a:rPr lang="en-US" sz="2000" dirty="0" err="1">
                <a:ea typeface="+mn-lt"/>
                <a:cs typeface="+mn-lt"/>
              </a:rPr>
              <a:t>br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…..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 &lt;input type="submit" value="Submit"&gt;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 &lt;/</a:t>
            </a:r>
            <a:r>
              <a:rPr lang="en-US" sz="2000" dirty="0" err="1">
                <a:solidFill>
                  <a:srgbClr val="FF0000"/>
                </a:solidFill>
                <a:ea typeface="+mn-lt"/>
                <a:cs typeface="+mn-lt"/>
              </a:rPr>
              <a:t>fieldset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  <a:b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&lt;/form&gt;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6432F8-51B0-42B5-8BC9-11D9A5B6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92" y="4237252"/>
            <a:ext cx="5930411" cy="25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4F0-8474-4C0E-983D-D31EB491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083"/>
          </a:xfrm>
        </p:spPr>
        <p:txBody>
          <a:bodyPr/>
          <a:lstStyle/>
          <a:p>
            <a:r>
              <a:rPr lang="en-US" sz="2800" b="1" dirty="0" err="1">
                <a:cs typeface="Calibri Light"/>
              </a:rPr>
              <a:t>Css</a:t>
            </a:r>
            <a:r>
              <a:rPr lang="en-US" sz="2800" b="1" dirty="0">
                <a:cs typeface="Calibri Light"/>
              </a:rPr>
              <a:t> for the </a:t>
            </a:r>
            <a:r>
              <a:rPr lang="en-US" sz="2800" b="1" dirty="0" err="1">
                <a:cs typeface="Calibri Light"/>
              </a:rPr>
              <a:t>fieldset</a:t>
            </a:r>
            <a:endParaRPr lang="en-US" sz="28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902-9B31-493A-BB6F-DF929448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91"/>
            <a:ext cx="10515600" cy="4768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&lt;style&gt;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fieldset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background-color: #eeeeee;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legend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background-color: gray;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color: white;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padding: 5px 10px;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300EBA-CA29-48E6-AB72-43562192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42" y="2421319"/>
            <a:ext cx="6076949" cy="22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4551-372B-4954-A7CE-A3DB3359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910"/>
          </a:xfrm>
        </p:spPr>
        <p:txBody>
          <a:bodyPr/>
          <a:lstStyle/>
          <a:p>
            <a:r>
              <a:rPr lang="en-US" sz="2800" b="1" dirty="0" err="1">
                <a:cs typeface="Calibri Light"/>
              </a:rPr>
              <a:t>Colourful</a:t>
            </a:r>
            <a:r>
              <a:rPr lang="en-US" sz="2800" b="1" dirty="0">
                <a:cs typeface="Calibri Light"/>
              </a:rPr>
              <a:t>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6320-4B50-42E7-AAEA-00D1FB2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Body{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height: 100vh; 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background: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linear-gradient</a:t>
            </a:r>
            <a:r>
              <a:rPr lang="en-US" dirty="0">
                <a:ea typeface="+mn-lt"/>
                <a:cs typeface="+mn-lt"/>
              </a:rPr>
              <a:t>(135deg, #b5e48c, #457b9d);}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background: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radial-gradient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pink,green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https://developer.mozilla.org/en-US/docs/Web/CSS/gradient/linear-gradient()</a:t>
            </a:r>
            <a:endParaRPr lang="en-US"/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To know about (</a:t>
            </a:r>
            <a:r>
              <a:rPr lang="en-US" dirty="0" err="1">
                <a:ea typeface="+mn-lt"/>
                <a:cs typeface="+mn-lt"/>
              </a:rPr>
              <a:t>rem,vh,vw,px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https://www.freecodecamp.org/news/css-unit-guide/</a:t>
            </a:r>
            <a:endParaRPr lang="en-US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86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E0640F-894E-47B8-81E6-30790EBA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11563"/>
            <a:ext cx="10905066" cy="40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1FA5-F30F-4B64-A8BD-018E9603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367"/>
            <a:ext cx="10515600" cy="5420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Mistakes </a:t>
            </a:r>
          </a:p>
          <a:p>
            <a:pPr marL="0" indent="0">
              <a:buNone/>
            </a:pP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FirstName &lt;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input type="text" 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id="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 name="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"&gt;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&lt;label for="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"&gt;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First name: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&lt;/label&gt;&lt;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br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00B050"/>
                </a:solidFill>
                <a:cs typeface="Calibri"/>
              </a:rPr>
              <a:t> </a:t>
            </a:r>
            <a:br>
              <a:rPr lang="en-US">
                <a:solidFill>
                  <a:srgbClr val="00B050"/>
                </a:solidFill>
                <a:cs typeface="Calibri"/>
              </a:rPr>
            </a:br>
            <a:r>
              <a:rPr lang="en-US">
                <a:solidFill>
                  <a:srgbClr val="00B050"/>
                </a:solidFill>
                <a:cs typeface="Calibri"/>
              </a:rPr>
              <a:t> &lt;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input type="text" 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id="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 name="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fname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"&gt;&lt;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br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&gt;</a:t>
            </a:r>
          </a:p>
          <a:p>
            <a:endParaRPr lang="en-US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EBF13F-A9E1-4062-9BBE-D49A2F04F0FF}"/>
              </a:ext>
            </a:extLst>
          </p:cNvPr>
          <p:cNvCxnSpPr/>
          <p:nvPr/>
        </p:nvCxnSpPr>
        <p:spPr>
          <a:xfrm flipV="1">
            <a:off x="593623" y="1884106"/>
            <a:ext cx="9094837" cy="3072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EDB-3B0E-4906-824A-4594126B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964"/>
            <a:ext cx="10515600" cy="5352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&lt;input type="text" id="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name="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value="John"</a:t>
            </a:r>
            <a:r>
              <a:rPr lang="en-US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To display the </a:t>
            </a:r>
            <a:r>
              <a:rPr lang="en-US" b="1">
                <a:solidFill>
                  <a:srgbClr val="FF0000"/>
                </a:solidFill>
                <a:cs typeface="Calibri" panose="020F0502020204030204"/>
              </a:rPr>
              <a:t>default value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>
                <a:cs typeface="Calibri" panose="020F0502020204030204"/>
              </a:rPr>
              <a:t>in the text field when page is loaded.</a:t>
            </a:r>
          </a:p>
          <a:p>
            <a:r>
              <a:rPr lang="en-US">
                <a:cs typeface="Calibri" panose="020F0502020204030204"/>
              </a:rPr>
              <a:t>It is editable. You need to delete this text and then enter your details inside the text field.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4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24D47F4-D252-4CBB-AA4A-B0B245B6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73" y="1562119"/>
            <a:ext cx="3867764" cy="10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26A6-4415-4552-898B-22AC027A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490"/>
            <a:ext cx="10515600" cy="8200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&lt;input type="text" id="</a:t>
            </a:r>
            <a:r>
              <a:rPr lang="en-US" sz="2400" err="1">
                <a:latin typeface="Calibri"/>
                <a:cs typeface="Calibri"/>
              </a:rPr>
              <a:t>fname</a:t>
            </a:r>
            <a:r>
              <a:rPr lang="en-US" sz="2400">
                <a:latin typeface="Calibri"/>
                <a:cs typeface="Calibri"/>
              </a:rPr>
              <a:t>" name="</a:t>
            </a:r>
            <a:r>
              <a:rPr lang="en-US" sz="2400" err="1">
                <a:latin typeface="Calibri"/>
                <a:cs typeface="Calibri"/>
              </a:rPr>
              <a:t>firstname</a:t>
            </a:r>
            <a:r>
              <a:rPr lang="en-US" sz="2400">
                <a:latin typeface="Calibri"/>
                <a:cs typeface="Calibri"/>
              </a:rPr>
              <a:t>" </a:t>
            </a:r>
            <a:r>
              <a:rPr lang="en-US" sz="2400">
                <a:solidFill>
                  <a:srgbClr val="FF0000"/>
                </a:solidFill>
                <a:latin typeface="Calibri"/>
                <a:cs typeface="Calibri"/>
              </a:rPr>
              <a:t>placeholder="Your name.."</a:t>
            </a:r>
            <a:r>
              <a:rPr lang="en-US" sz="2400">
                <a:latin typeface="Calibri"/>
                <a:cs typeface="Calibri"/>
              </a:rPr>
              <a:t>&gt;</a:t>
            </a:r>
            <a:endParaRPr lang="en-US" sz="2400">
              <a:ea typeface="+mj-lt"/>
              <a:cs typeface="+mj-lt"/>
            </a:endParaRPr>
          </a:p>
          <a:p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br>
              <a:rPr lang="en-US">
                <a:cs typeface="Calibri Light"/>
              </a:rPr>
            </a:br>
            <a:endParaRPr lang="en-US" sz="2000">
              <a:cs typeface="Calibri Light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0BA933-BB9D-4B92-B812-7418F1826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26" y="1883671"/>
            <a:ext cx="4086225" cy="990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3B3CC-5CE1-4F5F-91FA-B99D17E8451C}"/>
              </a:ext>
            </a:extLst>
          </p:cNvPr>
          <p:cNvSpPr txBox="1"/>
          <p:nvPr/>
        </p:nvSpPr>
        <p:spPr>
          <a:xfrm>
            <a:off x="1092610" y="3569109"/>
            <a:ext cx="10135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placeholder attribute specifies </a:t>
            </a:r>
            <a:r>
              <a:rPr lang="en-US" b="1">
                <a:ea typeface="+mn-lt"/>
                <a:cs typeface="+mn-lt"/>
              </a:rPr>
              <a:t>a short hint that describes the expected value of a input field / </a:t>
            </a:r>
            <a:r>
              <a:rPr lang="en-US" b="1" err="1">
                <a:ea typeface="+mn-lt"/>
                <a:cs typeface="+mn-lt"/>
              </a:rPr>
              <a:t>textarea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Placeholder text typically exists as a hint to fill in actual text.</a:t>
            </a:r>
          </a:p>
        </p:txBody>
      </p:sp>
    </p:spTree>
    <p:extLst>
      <p:ext uri="{BB962C8B-B14F-4D97-AF65-F5344CB8AC3E}">
        <p14:creationId xmlns:p14="http://schemas.microsoft.com/office/powerpoint/2010/main" val="16435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C54-ACAD-4FC0-8463-61E3848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Styling Input Fields</a:t>
            </a:r>
            <a:br>
              <a:rPr lang="en-US" sz="2400"/>
            </a:br>
            <a:endParaRPr lang="en-US" sz="2400">
              <a:cs typeface="Calibri Light"/>
            </a:endParaRPr>
          </a:p>
          <a:p>
            <a:r>
              <a:rPr lang="en-US" sz="2400">
                <a:ea typeface="+mj-lt"/>
                <a:cs typeface="+mj-lt"/>
              </a:rPr>
              <a:t>Use the </a:t>
            </a:r>
            <a:r>
              <a:rPr lang="en-US" sz="240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400">
                <a:solidFill>
                  <a:srgbClr val="FF0000"/>
                </a:solidFill>
                <a:ea typeface="+mj-lt"/>
                <a:cs typeface="+mj-lt"/>
              </a:rPr>
              <a:t> </a:t>
            </a:r>
            <a:r>
              <a:rPr lang="en-US" sz="2400">
                <a:ea typeface="+mj-lt"/>
                <a:cs typeface="+mj-lt"/>
              </a:rPr>
              <a:t>property to determine the width of the input field:</a:t>
            </a:r>
            <a:endParaRPr lang="en-US" sz="240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CF22-F4D0-4E02-B3CA-50A011FF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input {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width: 100%;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}</a:t>
            </a:r>
          </a:p>
          <a:p>
            <a:r>
              <a:rPr lang="en-US">
                <a:ea typeface="+mn-lt"/>
                <a:cs typeface="+mn-lt"/>
              </a:rPr>
              <a:t>The example above applies to all &lt;input&gt; elements. If you only want to style a specific input type, you can use attribute selectors: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input[type=text]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will only select text fields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input[type=password]</a:t>
            </a:r>
            <a:r>
              <a:rPr lang="en-US">
                <a:ea typeface="+mn-lt"/>
                <a:cs typeface="+mn-lt"/>
              </a:rPr>
              <a:t> - will only select password fields</a:t>
            </a:r>
            <a:endParaRPr lang="en-US"/>
          </a:p>
          <a:p>
            <a:r>
              <a:rPr lang="en-US">
                <a:latin typeface="Consolas"/>
                <a:cs typeface="Calibri"/>
              </a:rPr>
              <a:t>input[type=number]</a:t>
            </a:r>
            <a:r>
              <a:rPr lang="en-US">
                <a:ea typeface="+mn-lt"/>
                <a:cs typeface="+mn-lt"/>
              </a:rPr>
              <a:t> - will only select number fields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etc..</a:t>
            </a:r>
            <a:endParaRPr lang="en-US"/>
          </a:p>
          <a:p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7D11949-94BA-47E7-88F6-5628062A5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61" y="598003"/>
            <a:ext cx="10515600" cy="10178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7B9EB-047E-4844-A036-FC70241B20C2}"/>
              </a:ext>
            </a:extLst>
          </p:cNvPr>
          <p:cNvSpPr txBox="1"/>
          <p:nvPr/>
        </p:nvSpPr>
        <p:spPr>
          <a:xfrm>
            <a:off x="504092" y="2313841"/>
            <a:ext cx="1070023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Few more properties for input type text are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padding: 12px 20px;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border-radius: 4px;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border: 2px solid red;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If you only want a bottom border, use the </a:t>
            </a:r>
            <a:r>
              <a:rPr lang="en-US">
                <a:latin typeface="Consolas"/>
                <a:cs typeface="Calibri"/>
              </a:rPr>
              <a:t>border-bottom</a:t>
            </a:r>
            <a:r>
              <a:rPr lang="en-US">
                <a:ea typeface="+mn-lt"/>
                <a:cs typeface="+mn-lt"/>
              </a:rPr>
              <a:t> property: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border-bottom: 2px solid red;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Use the </a:t>
            </a:r>
            <a:r>
              <a:rPr lang="en-US">
                <a:latin typeface="Consolas"/>
                <a:cs typeface="Calibri" panose="020F0502020204030204"/>
              </a:rPr>
              <a:t>background-color</a:t>
            </a:r>
            <a:r>
              <a:rPr lang="en-US">
                <a:ea typeface="+mn-lt"/>
                <a:cs typeface="+mn-lt"/>
              </a:rPr>
              <a:t> property to add a background color to the input, and the </a:t>
            </a:r>
            <a:r>
              <a:rPr lang="en-US">
                <a:latin typeface="Consolas"/>
                <a:cs typeface="Calibri" panose="020F0502020204030204"/>
              </a:rPr>
              <a:t>color</a:t>
            </a:r>
            <a:r>
              <a:rPr lang="en-US">
                <a:ea typeface="+mn-lt"/>
                <a:cs typeface="+mn-lt"/>
              </a:rPr>
              <a:t> property to change the text color: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background-color: #3CBC8D;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color: white;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23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D315-7A85-4657-B0EE-C462FB8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190"/>
            <a:ext cx="10515600" cy="551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Input[type=text]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:focus {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  border: 3px solid #555;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Allows you to change the color of the textbox when you focus on it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Required </a:t>
            </a:r>
          </a:p>
          <a:p>
            <a:r>
              <a:rPr lang="en-US">
                <a:ea typeface="+mn-lt"/>
                <a:cs typeface="+mn-lt"/>
              </a:rPr>
              <a:t>  &lt;input type="text" id="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name="</a:t>
            </a:r>
            <a:r>
              <a:rPr lang="en-US" err="1">
                <a:ea typeface="+mn-lt"/>
                <a:cs typeface="+mn-lt"/>
              </a:rPr>
              <a:t>fname</a:t>
            </a:r>
            <a:r>
              <a:rPr lang="en-US">
                <a:ea typeface="+mn-lt"/>
                <a:cs typeface="+mn-lt"/>
              </a:rPr>
              <a:t>" placeholder="Name here"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required</a:t>
            </a:r>
            <a:r>
              <a:rPr lang="en-US">
                <a:ea typeface="+mn-lt"/>
                <a:cs typeface="+mn-lt"/>
              </a:rPr>
              <a:t>&gt;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D0B416-21F0-4B02-A860-BC464477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28" y="4335464"/>
            <a:ext cx="5351584" cy="12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E03A-9981-4669-A4AB-5B5FF41F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1145"/>
            <a:ext cx="10515600" cy="5325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Add an icon to the text box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  </a:t>
            </a:r>
            <a:r>
              <a:rPr lang="en-US">
                <a:solidFill>
                  <a:srgbClr val="FF0000"/>
                </a:solidFill>
                <a:cs typeface="Calibri"/>
              </a:rPr>
              <a:t>background-image: </a:t>
            </a:r>
            <a:r>
              <a:rPr lang="en-US" err="1">
                <a:solidFill>
                  <a:srgbClr val="FF0000"/>
                </a:solidFill>
                <a:cs typeface="Calibri"/>
              </a:rPr>
              <a:t>url</a:t>
            </a:r>
            <a:r>
              <a:rPr lang="en-US">
                <a:solidFill>
                  <a:srgbClr val="FF0000"/>
                </a:solidFill>
                <a:cs typeface="Calibri"/>
              </a:rPr>
              <a:t>('searchicon.png');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  background-position: 10px </a:t>
            </a:r>
            <a:r>
              <a:rPr lang="en-US" err="1">
                <a:solidFill>
                  <a:srgbClr val="FF0000"/>
                </a:solidFill>
                <a:cs typeface="Calibri"/>
              </a:rPr>
              <a:t>10px</a:t>
            </a:r>
            <a:r>
              <a:rPr lang="en-US">
                <a:solidFill>
                  <a:srgbClr val="FF0000"/>
                </a:solidFill>
                <a:cs typeface="Calibri"/>
              </a:rPr>
              <a:t>;   </a:t>
            </a:r>
            <a:r>
              <a:rPr lang="en-US">
                <a:solidFill>
                  <a:schemeClr val="accent6"/>
                </a:solidFill>
                <a:cs typeface="Calibri"/>
              </a:rPr>
              <a:t>/*  To reserve the space of the icon*/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  background-repeat: no-repeat;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  padding: 12px 20px 12px 40px;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F11F94-13F6-44AC-AF22-5886ACBB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95" y="4363996"/>
            <a:ext cx="4179276" cy="1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&lt;input type="text" id="fname" name="firstname" placeholder="Your name.."&gt;     </vt:lpstr>
      <vt:lpstr>Styling Input Fields  Use the width property to determine the width of the input field: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Type Email </vt:lpstr>
      <vt:lpstr>PowerPoint Presentation</vt:lpstr>
      <vt:lpstr>&lt;textarea&gt; Element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&lt;select&gt; Element </vt:lpstr>
      <vt:lpstr>PowerPoint Presentation</vt:lpstr>
      <vt:lpstr>PowerPoint Presentation</vt:lpstr>
      <vt:lpstr>The &lt;fieldset&gt; and &lt;legend&gt; Elements </vt:lpstr>
      <vt:lpstr>Css for the fieldset</vt:lpstr>
      <vt:lpstr>Colourful webpage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385</cp:revision>
  <dcterms:created xsi:type="dcterms:W3CDTF">2021-12-05T10:40:18Z</dcterms:created>
  <dcterms:modified xsi:type="dcterms:W3CDTF">2021-12-05T20:46:50Z</dcterms:modified>
</cp:coreProperties>
</file>