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3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916E6-9C9A-442E-BA9A-1F84399DB285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AF1ED-BA31-41D1-97E8-1B32DF0E26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28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Control de </a:t>
            </a:r>
            <a:r>
              <a:rPr lang="en-US" b="1" dirty="0" err="1"/>
              <a:t>cambios</a:t>
            </a:r>
            <a:r>
              <a:rPr lang="en-US" b="1" dirty="0"/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b="1" dirty="0">
                <a:latin typeface="Book Antiqua"/>
                <a:ea typeface="Book Antiqua"/>
                <a:cs typeface="Book Antiqua"/>
                <a:sym typeface="Book Antiqua"/>
              </a:rPr>
              <a:t>Versión 01</a:t>
            </a:r>
            <a:r>
              <a:rPr lang="es-MX" dirty="0">
                <a:latin typeface="Book Antiqua"/>
                <a:ea typeface="Book Antiqua"/>
                <a:cs typeface="Book Antiqua"/>
                <a:sym typeface="Book Antiqua"/>
              </a:rPr>
              <a:t>: 2022-09-05: Elaboración del documento</a:t>
            </a:r>
            <a:endParaRPr lang="es-MX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84" name="Google Shape;184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5B31-AE91-EBA1-570E-317C149D8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0EBAB-41F0-C387-FCBD-D3295872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46309-2264-0C83-705D-9F9889B3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970-B31C-4119-8336-70713173AA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AF61B-4EA9-6095-B298-EB4A1AF5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AC022B-04AD-9B77-CF23-B88C141B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CAD-8221-47D0-A9B1-57765367F5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401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DE534-443B-0ADE-8277-B669F804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2006C7-B545-1E42-9485-89E24C5A0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2D54B9-B99E-B136-74B2-D0E51B6D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970-B31C-4119-8336-70713173AA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13E3A-8572-F4CE-91B8-0065E4AC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7148A5-76E7-F309-D2E3-79193002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CAD-8221-47D0-A9B1-57765367F5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13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DE6359-DAD5-6BB3-A286-4D86D1573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271D35-6407-39E4-4377-3EAE89A85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D88F8-5898-6BEC-E713-58058AAD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970-B31C-4119-8336-70713173AA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3EF2B-9491-EAD7-0FA6-F1DB0420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0EB18-66EF-663C-262A-CC2D36C6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CAD-8221-47D0-A9B1-57765367F5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4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AAB87-D5E3-22DB-6798-99A46FCE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67E21-E106-B7DE-495F-C73F300F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9E2577-5B6C-182B-8EE1-04CD12EB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970-B31C-4119-8336-70713173AA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2D7C0-B531-E1D4-2485-A3C39010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DC1B1-60B8-A0AA-8427-F92F7B1A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CAD-8221-47D0-A9B1-57765367F5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23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A7B5C-471C-2C38-C82C-187039E4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5B0CFD-98C3-08E0-4DFF-D59B995A6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DF931-DE9F-315F-719A-26CEF76F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970-B31C-4119-8336-70713173AA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4DCE2-961E-A250-A4E9-32EE2161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0C284-29ED-0B3D-CD1E-2F8046DE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CAD-8221-47D0-A9B1-57765367F5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566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4B986-EB7B-F5D5-9522-92379AB1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DFD9E-4FA9-2CE4-2AD8-86E38487D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04F658-C0DB-E62E-7A1D-9F44BAFA6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314938-65EA-29B7-E1C4-CB72FAEA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970-B31C-4119-8336-70713173AA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96F958-B85B-8861-94FE-531E608F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280435-B988-4182-C267-A43BCBF6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CAD-8221-47D0-A9B1-57765367F5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39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182F2-C7B8-3366-9B92-F399246E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E7E054-3D40-22A4-5778-2AE6E2220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6EB6B8-347A-540A-0AFB-B31668726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689D08-C794-E691-4665-6EAF345E3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BB7809-F80F-DD14-FA47-C3AA67DC5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E4C166-68EE-FFD8-E200-E0A1077B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970-B31C-4119-8336-70713173AA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453CB6-44EB-C2D6-AF00-309AF16C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20083F-8643-D730-97F6-61CF81FA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CAD-8221-47D0-A9B1-57765367F5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843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0BC91-8664-C6A0-0E4F-62E442E8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7CE757-EB20-CED6-D4E7-809BAA03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970-B31C-4119-8336-70713173AA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C03D65-5852-EB7A-A237-38BB59E6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5FCB52-2059-AD69-CE43-80B39E5A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CAD-8221-47D0-A9B1-57765367F5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539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E16CB8-FC49-7005-4384-6DE1A243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970-B31C-4119-8336-70713173AA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79A92F-F9C3-0132-506A-B2256002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B33530-FFAE-AAB7-C7B3-A27A1E9A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CAD-8221-47D0-A9B1-57765367F5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55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AB7D5-CF37-CF8F-F722-BC8B280F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00EEB-01DF-E3ED-5AB7-E52ED685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576780-D493-D2BB-8153-3F98AA5F5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4EED21-C758-7A4D-B7E0-3CF9A00F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970-B31C-4119-8336-70713173AA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3F890E-BB8D-94C4-46E6-9F54B078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1FF128-B4B9-43BC-D613-804797F4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CAD-8221-47D0-A9B1-57765367F5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69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00244-656A-1FAF-3FE0-44371791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B5D334-D5A2-7F27-37FE-A6357F7C7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D9E347-2D18-977E-B8B4-76E83BC2B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362921-FACB-CDBB-85B5-608D2A56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970-B31C-4119-8336-70713173AA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8980AC-1170-055E-C284-45BCCB83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1B89ED-0CB8-AD04-CDEC-FB804451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9CAD-8221-47D0-A9B1-57765367F5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58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21E428-CB8F-BA0E-3839-FE812701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DB75EB-2763-DC21-2CBB-18FFD4C76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3D656-E9A0-0ECF-C6DB-CB2B51400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BA970-B31C-4119-8336-70713173AA6E}" type="datetimeFigureOut">
              <a:rPr lang="es-CO" smtClean="0"/>
              <a:t>8/08/2023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289D4E-73EA-266A-BAB7-1BF7AB4BE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959DA8-2B6C-CD83-F385-25127CF3F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9CAD-8221-47D0-A9B1-57765367F5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6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7093705" y="6310736"/>
            <a:ext cx="4296541" cy="369925"/>
          </a:xfrm>
          <a:custGeom>
            <a:avLst/>
            <a:gdLst/>
            <a:ahLst/>
            <a:cxnLst/>
            <a:rect l="l" t="t" r="r" b="b"/>
            <a:pathLst>
              <a:path w="3786188" h="273050" extrusionOk="0">
                <a:moveTo>
                  <a:pt x="45509" y="0"/>
                </a:moveTo>
                <a:lnTo>
                  <a:pt x="3786188" y="0"/>
                </a:lnTo>
                <a:lnTo>
                  <a:pt x="3786188" y="0"/>
                </a:lnTo>
                <a:lnTo>
                  <a:pt x="3786188" y="227541"/>
                </a:lnTo>
                <a:cubicBezTo>
                  <a:pt x="3786188" y="252675"/>
                  <a:pt x="3765813" y="273050"/>
                  <a:pt x="3740679" y="273050"/>
                </a:cubicBezTo>
                <a:lnTo>
                  <a:pt x="0" y="273050"/>
                </a:lnTo>
                <a:lnTo>
                  <a:pt x="0" y="273050"/>
                </a:lnTo>
                <a:lnTo>
                  <a:pt x="0" y="45509"/>
                </a:lnTo>
                <a:cubicBezTo>
                  <a:pt x="0" y="20375"/>
                  <a:pt x="20375" y="0"/>
                  <a:pt x="45509" y="0"/>
                </a:cubicBezTo>
                <a:close/>
              </a:path>
            </a:pathLst>
          </a:custGeom>
          <a:gradFill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2060"/>
              </a:buClr>
              <a:buSzPts val="1000"/>
            </a:pPr>
            <a:r>
              <a:rPr lang="en-US" sz="1200" b="1" dirty="0" err="1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ea typeface="Book Antiqua"/>
                <a:cs typeface="Arial" panose="020B0604020202020204" pitchFamily="34" charset="0"/>
                <a:sym typeface="Book Antiqua"/>
              </a:rPr>
              <a:t>Fecha</a:t>
            </a:r>
            <a:r>
              <a:rPr lang="en-US" sz="1200" b="1" dirty="0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ea typeface="Book Antiqua"/>
                <a:cs typeface="Arial" panose="020B0604020202020204" pitchFamily="34" charset="0"/>
                <a:sym typeface="Book Antiqua"/>
              </a:rPr>
              <a:t> de </a:t>
            </a:r>
            <a:r>
              <a:rPr lang="en-US" sz="1200" b="1" dirty="0" err="1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ea typeface="Book Antiqua"/>
                <a:cs typeface="Arial" panose="020B0604020202020204" pitchFamily="34" charset="0"/>
                <a:sym typeface="Book Antiqua"/>
              </a:rPr>
              <a:t>aprobación</a:t>
            </a:r>
            <a:r>
              <a:rPr lang="en-US" sz="1200" b="1" dirty="0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ea typeface="Book Antiqua"/>
                <a:cs typeface="Arial" panose="020B0604020202020204" pitchFamily="34" charset="0"/>
                <a:sym typeface="Book Antiqua"/>
              </a:rPr>
              <a:t>: 2023-08-02, Código: DE-D-04, </a:t>
            </a:r>
            <a:r>
              <a:rPr lang="en-US" sz="1200" b="1" dirty="0" err="1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ea typeface="Book Antiqua"/>
                <a:cs typeface="Arial" panose="020B0604020202020204" pitchFamily="34" charset="0"/>
                <a:sym typeface="Book Antiqua"/>
              </a:rPr>
              <a:t>Versión</a:t>
            </a:r>
            <a:r>
              <a:rPr lang="en-US" sz="1200" b="1" dirty="0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ea typeface="Book Antiqua"/>
                <a:cs typeface="Arial" panose="020B0604020202020204" pitchFamily="34" charset="0"/>
                <a:sym typeface="Book Antiqua"/>
              </a:rPr>
              <a:t>: 01</a:t>
            </a:r>
            <a:endParaRPr sz="1200" dirty="0">
              <a:solidFill>
                <a:schemeClr val="dk1"/>
              </a:solidFill>
              <a:highlight>
                <a:srgbClr val="FFFF00"/>
              </a:highligh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586206" y="6250328"/>
            <a:ext cx="35690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1200" b="1" dirty="0" err="1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ea typeface="Book Antiqua"/>
                <a:cs typeface="Arial" panose="020B0604020202020204" pitchFamily="34" charset="0"/>
                <a:sym typeface="Book Antiqua"/>
              </a:rPr>
              <a:t>Aprobado</a:t>
            </a:r>
            <a:r>
              <a:rPr lang="en-US" sz="1200" b="1" dirty="0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ea typeface="Book Antiqua"/>
                <a:cs typeface="Arial" panose="020B0604020202020204" pitchFamily="34" charset="0"/>
                <a:sym typeface="Book Antiqua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ea typeface="Book Antiqua"/>
                <a:cs typeface="Arial" panose="020B0604020202020204" pitchFamily="34" charset="0"/>
                <a:sym typeface="Book Antiqua"/>
              </a:rPr>
              <a:t>por</a:t>
            </a:r>
            <a:r>
              <a:rPr lang="en-US" sz="1200" b="1" dirty="0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ea typeface="Book Antiqua"/>
                <a:cs typeface="Arial" panose="020B0604020202020204" pitchFamily="34" charset="0"/>
                <a:sym typeface="Book Antiqua"/>
              </a:rPr>
              <a:t>: Alta </a:t>
            </a:r>
            <a:r>
              <a:rPr lang="en-US" sz="1200" b="1" dirty="0" err="1">
                <a:solidFill>
                  <a:schemeClr val="dk1"/>
                </a:solidFill>
                <a:highlight>
                  <a:srgbClr val="FFFF00"/>
                </a:highlight>
                <a:latin typeface="Arial" panose="020B0604020202020204" pitchFamily="34" charset="0"/>
                <a:ea typeface="Book Antiqua"/>
                <a:cs typeface="Arial" panose="020B0604020202020204" pitchFamily="34" charset="0"/>
                <a:sym typeface="Book Antiqua"/>
              </a:rPr>
              <a:t>Dirección</a:t>
            </a:r>
            <a:endParaRPr sz="12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2129857" y="-10525"/>
            <a:ext cx="77724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2500" lnSpcReduction="10000"/>
          </a:bodyPr>
          <a:lstStyle/>
          <a:p>
            <a:pPr algn="ctr">
              <a:buClr>
                <a:srgbClr val="000000"/>
              </a:buClr>
              <a:buSzPct val="64814"/>
            </a:pPr>
            <a:r>
              <a:rPr lang="en-US" sz="2400" b="1" dirty="0">
                <a:solidFill>
                  <a:schemeClr val="tx2"/>
                </a:solidFill>
                <a:latin typeface="Book Antiqua"/>
                <a:ea typeface="Book Antiqua"/>
                <a:cs typeface="Book Antiqua"/>
                <a:sym typeface="Book Antiqua"/>
              </a:rPr>
              <a:t>ESTRUCTURA ORGANIZACIONAL</a:t>
            </a:r>
            <a:br>
              <a:rPr lang="en-US" sz="2400" b="1" dirty="0">
                <a:solidFill>
                  <a:schemeClr val="tx2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2400" b="1" dirty="0" err="1">
                <a:solidFill>
                  <a:schemeClr val="tx2"/>
                </a:solidFill>
                <a:latin typeface="Book Antiqua"/>
                <a:ea typeface="Book Antiqua"/>
                <a:cs typeface="Book Antiqua"/>
                <a:sym typeface="Book Antiqua"/>
              </a:rPr>
              <a:t>Servicios</a:t>
            </a:r>
            <a:r>
              <a:rPr lang="en-US" sz="2400" b="1" dirty="0">
                <a:solidFill>
                  <a:schemeClr val="tx2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Book Antiqua"/>
                <a:ea typeface="Book Antiqua"/>
                <a:cs typeface="Book Antiqua"/>
                <a:sym typeface="Book Antiqua"/>
              </a:rPr>
              <a:t>Tecnológicos</a:t>
            </a:r>
            <a:r>
              <a:rPr lang="en-US" sz="2400" b="1" dirty="0">
                <a:solidFill>
                  <a:schemeClr val="tx2"/>
                </a:solidFill>
                <a:latin typeface="Book Antiqua"/>
                <a:ea typeface="Book Antiqua"/>
                <a:cs typeface="Book Antiqua"/>
                <a:sym typeface="Book Antiqua"/>
              </a:rPr>
              <a:t> Escuela Nacional de la Calidad del Café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189" name="Google Shape;189;p19"/>
          <p:cNvGrpSpPr/>
          <p:nvPr/>
        </p:nvGrpSpPr>
        <p:grpSpPr>
          <a:xfrm>
            <a:off x="2043409" y="1344801"/>
            <a:ext cx="6877993" cy="3563101"/>
            <a:chOff x="960352" y="1300182"/>
            <a:chExt cx="6331832" cy="3443326"/>
          </a:xfrm>
        </p:grpSpPr>
        <p:sp>
          <p:nvSpPr>
            <p:cNvPr id="190" name="Google Shape;190;p19"/>
            <p:cNvSpPr/>
            <p:nvPr/>
          </p:nvSpPr>
          <p:spPr>
            <a:xfrm>
              <a:off x="1039935" y="1300182"/>
              <a:ext cx="6063700" cy="298173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959595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CO" sz="1400" b="1" dirty="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DIRECCIÓN REGIONAL</a:t>
              </a: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960352" y="1969432"/>
              <a:ext cx="6143283" cy="4191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959595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SUBDIRECTOR </a:t>
              </a:r>
              <a:r>
                <a:rPr lang="es-CO" sz="14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Centro de Gestión y Desarrollo Sostenible </a:t>
              </a:r>
              <a:r>
                <a:rPr lang="es-CO" sz="1400" dirty="0" err="1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Surcolombiano</a:t>
              </a:r>
              <a:r>
                <a:rPr lang="es-CO" sz="14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SENA Pitalito</a:t>
              </a:r>
              <a:endParaRPr sz="14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377272" y="4070922"/>
              <a:ext cx="2914912" cy="672586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959595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400" b="1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  <a:p>
              <a:pPr algn="ctr"/>
              <a:r>
                <a:rPr lang="en-US" sz="1400" dirty="0" err="1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Responsable</a:t>
              </a:r>
              <a:r>
                <a:rPr lang="en-US" sz="1400" dirty="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de </a:t>
              </a:r>
            </a:p>
            <a:p>
              <a:pPr algn="ctr"/>
              <a:r>
                <a:rPr lang="en-US" sz="1400" dirty="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Calidad - </a:t>
              </a:r>
              <a:r>
                <a:rPr lang="en-US" sz="1400" dirty="0" err="1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Responsable</a:t>
              </a:r>
              <a:r>
                <a:rPr lang="en-US" sz="1400" dirty="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Gestión</a:t>
              </a:r>
              <a:r>
                <a:rPr lang="en-US" sz="1400" dirty="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</a:t>
              </a:r>
              <a:r>
                <a:rPr lang="en-US" sz="1400" dirty="0" err="1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técnica</a:t>
              </a:r>
              <a:r>
                <a:rPr lang="en-US" sz="1400" dirty="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</a:t>
              </a:r>
              <a:endParaRPr lang="en-US" sz="11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  <a:p>
              <a:pPr algn="ctr"/>
              <a:endParaRPr lang="en-US" sz="14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4092575" y="2732740"/>
              <a:ext cx="3199609" cy="599504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959595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CO" sz="14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Dinamizador SENNOVA Centro de Gestión y Desarrollo Sostenible </a:t>
              </a:r>
              <a:r>
                <a:rPr lang="es-CO" sz="1400" dirty="0" err="1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Surcolombiano</a:t>
              </a:r>
              <a:r>
                <a:rPr lang="es-CO" sz="14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SENA Pitalito</a:t>
              </a:r>
              <a:endParaRPr sz="1400" dirty="0">
                <a:latin typeface="Book Antiqua" panose="02040602050305030304" pitchFamily="18" charset="0"/>
                <a:ea typeface="Book Antiqua"/>
                <a:cs typeface="Book Antiqua"/>
                <a:sym typeface="Book Antiqua"/>
              </a:endParaRPr>
            </a:p>
          </p:txBody>
        </p:sp>
      </p:grpSp>
      <p:sp>
        <p:nvSpPr>
          <p:cNvPr id="198" name="Google Shape;198;p19"/>
          <p:cNvSpPr/>
          <p:nvPr/>
        </p:nvSpPr>
        <p:spPr>
          <a:xfrm>
            <a:off x="6330046" y="5710260"/>
            <a:ext cx="2349358" cy="27850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5959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Personal Técnico</a:t>
            </a:r>
            <a:endParaRPr sz="1400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207" name="Google Shape;207;p19"/>
          <p:cNvCxnSpPr>
            <a:cxnSpLocks/>
          </p:cNvCxnSpPr>
          <p:nvPr/>
        </p:nvCxnSpPr>
        <p:spPr>
          <a:xfrm>
            <a:off x="5707927" y="1661517"/>
            <a:ext cx="1" cy="3535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" name="Google Shape;247;p30">
            <a:extLst>
              <a:ext uri="{FF2B5EF4-FFF2-40B4-BE49-F238E27FC236}">
                <a16:creationId xmlns:a16="http://schemas.microsoft.com/office/drawing/2014/main" id="{B700A474-8BF3-5649-3E8A-BC727E9AEBE6}"/>
              </a:ext>
            </a:extLst>
          </p:cNvPr>
          <p:cNvCxnSpPr>
            <a:cxnSpLocks/>
          </p:cNvCxnSpPr>
          <p:nvPr/>
        </p:nvCxnSpPr>
        <p:spPr>
          <a:xfrm flipV="1">
            <a:off x="1890933" y="2616504"/>
            <a:ext cx="7030469" cy="1197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4" name="Google Shape;250;p30">
            <a:extLst>
              <a:ext uri="{FF2B5EF4-FFF2-40B4-BE49-F238E27FC236}">
                <a16:creationId xmlns:a16="http://schemas.microsoft.com/office/drawing/2014/main" id="{90B9E860-00FF-AAA6-0C8B-553151FDB4AE}"/>
              </a:ext>
            </a:extLst>
          </p:cNvPr>
          <p:cNvSpPr/>
          <p:nvPr/>
        </p:nvSpPr>
        <p:spPr>
          <a:xfrm>
            <a:off x="10030408" y="2716188"/>
            <a:ext cx="270765" cy="620358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51;p30">
            <a:extLst>
              <a:ext uri="{FF2B5EF4-FFF2-40B4-BE49-F238E27FC236}">
                <a16:creationId xmlns:a16="http://schemas.microsoft.com/office/drawing/2014/main" id="{A4B714FC-68E0-2CE7-FD1A-5AB9AF6B4A39}"/>
              </a:ext>
            </a:extLst>
          </p:cNvPr>
          <p:cNvSpPr txBox="1"/>
          <p:nvPr/>
        </p:nvSpPr>
        <p:spPr>
          <a:xfrm>
            <a:off x="10459038" y="2862401"/>
            <a:ext cx="10749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Alta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Dirección</a:t>
            </a:r>
            <a:endParaRPr sz="1200" b="1" i="0" u="none" strike="noStrike" cap="non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6" name="Google Shape;250;p30">
            <a:extLst>
              <a:ext uri="{FF2B5EF4-FFF2-40B4-BE49-F238E27FC236}">
                <a16:creationId xmlns:a16="http://schemas.microsoft.com/office/drawing/2014/main" id="{7C3AA105-C8CA-1367-9890-E1147C3F275E}"/>
              </a:ext>
            </a:extLst>
          </p:cNvPr>
          <p:cNvSpPr/>
          <p:nvPr/>
        </p:nvSpPr>
        <p:spPr>
          <a:xfrm>
            <a:off x="10002782" y="852995"/>
            <a:ext cx="361086" cy="1545784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51;p30">
            <a:extLst>
              <a:ext uri="{FF2B5EF4-FFF2-40B4-BE49-F238E27FC236}">
                <a16:creationId xmlns:a16="http://schemas.microsoft.com/office/drawing/2014/main" id="{F75A8CD8-8389-1EB7-6AA8-03EE1FE5CDA4}"/>
              </a:ext>
            </a:extLst>
          </p:cNvPr>
          <p:cNvSpPr txBox="1"/>
          <p:nvPr/>
        </p:nvSpPr>
        <p:spPr>
          <a:xfrm>
            <a:off x="10363868" y="1417694"/>
            <a:ext cx="15207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 err="1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Organización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Mayor</a:t>
            </a:r>
            <a:endParaRPr sz="1200" b="1" i="0" u="none" strike="noStrike" cap="non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48" name="Imagen 4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60FBCDF-E361-5491-C845-2DB7BE8C32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" y="6108953"/>
            <a:ext cx="1001161" cy="690408"/>
          </a:xfrm>
          <a:prstGeom prst="rect">
            <a:avLst/>
          </a:prstGeom>
        </p:spPr>
      </p:pic>
      <p:pic>
        <p:nvPicPr>
          <p:cNvPr id="50" name="Imagen 49" descr="Logotipo&#10;&#10;Descripción generada automáticamente">
            <a:extLst>
              <a:ext uri="{FF2B5EF4-FFF2-40B4-BE49-F238E27FC236}">
                <a16:creationId xmlns:a16="http://schemas.microsoft.com/office/drawing/2014/main" id="{08665E8B-AAE8-4451-B3DD-20CD3849F1A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71" y="122860"/>
            <a:ext cx="1622495" cy="742949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4837971-3709-DE6D-03AC-333CEDAC5C23}"/>
              </a:ext>
            </a:extLst>
          </p:cNvPr>
          <p:cNvCxnSpPr>
            <a:cxnSpLocks/>
          </p:cNvCxnSpPr>
          <p:nvPr/>
        </p:nvCxnSpPr>
        <p:spPr>
          <a:xfrm>
            <a:off x="7420749" y="4907902"/>
            <a:ext cx="0" cy="813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oogle Shape;207;p19">
            <a:extLst>
              <a:ext uri="{FF2B5EF4-FFF2-40B4-BE49-F238E27FC236}">
                <a16:creationId xmlns:a16="http://schemas.microsoft.com/office/drawing/2014/main" id="{E2160167-6374-82DE-368A-E7C006B6052A}"/>
              </a:ext>
            </a:extLst>
          </p:cNvPr>
          <p:cNvCxnSpPr>
            <a:cxnSpLocks/>
          </p:cNvCxnSpPr>
          <p:nvPr/>
        </p:nvCxnSpPr>
        <p:spPr>
          <a:xfrm>
            <a:off x="7327864" y="2474965"/>
            <a:ext cx="1" cy="3535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" name="Google Shape;207;p19">
            <a:extLst>
              <a:ext uri="{FF2B5EF4-FFF2-40B4-BE49-F238E27FC236}">
                <a16:creationId xmlns:a16="http://schemas.microsoft.com/office/drawing/2014/main" id="{EF242448-0B8D-01F4-B9BA-D357C64DEC27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7327864" y="3459138"/>
            <a:ext cx="10367" cy="75278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B1F98195-4B7C-C517-50EB-49BE7A9026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" y="58639"/>
            <a:ext cx="852188" cy="852188"/>
          </a:xfrm>
          <a:prstGeom prst="rect">
            <a:avLst/>
          </a:prstGeom>
          <a:noFill/>
        </p:spPr>
      </p:pic>
      <p:sp>
        <p:nvSpPr>
          <p:cNvPr id="4" name="Google Shape;196;p19">
            <a:extLst>
              <a:ext uri="{FF2B5EF4-FFF2-40B4-BE49-F238E27FC236}">
                <a16:creationId xmlns:a16="http://schemas.microsoft.com/office/drawing/2014/main" id="{9BF0A89F-BA7F-A854-C4A8-27C9F7727D69}"/>
              </a:ext>
            </a:extLst>
          </p:cNvPr>
          <p:cNvSpPr/>
          <p:nvPr/>
        </p:nvSpPr>
        <p:spPr>
          <a:xfrm>
            <a:off x="1328068" y="3576153"/>
            <a:ext cx="3475596" cy="62035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5959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O" sz="1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Coordinación Académica Centro de Gestión y Desarrollo Sostenible </a:t>
            </a:r>
            <a:r>
              <a:rPr lang="es-CO" sz="14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Surcolombiano</a:t>
            </a:r>
            <a:r>
              <a:rPr lang="es-CO" sz="1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SENA Pitalito</a:t>
            </a:r>
            <a:endParaRPr sz="1400" dirty="0">
              <a:latin typeface="Book Antiqua" panose="02040602050305030304" pitchFamily="18" charset="0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6" name="Google Shape;207;p19">
            <a:extLst>
              <a:ext uri="{FF2B5EF4-FFF2-40B4-BE49-F238E27FC236}">
                <a16:creationId xmlns:a16="http://schemas.microsoft.com/office/drawing/2014/main" id="{58E3213D-C290-819C-849E-34786C2D4698}"/>
              </a:ext>
            </a:extLst>
          </p:cNvPr>
          <p:cNvCxnSpPr>
            <a:cxnSpLocks/>
          </p:cNvCxnSpPr>
          <p:nvPr/>
        </p:nvCxnSpPr>
        <p:spPr>
          <a:xfrm>
            <a:off x="3370706" y="2471009"/>
            <a:ext cx="0" cy="11051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" name="Google Shape;190;p19">
            <a:extLst>
              <a:ext uri="{FF2B5EF4-FFF2-40B4-BE49-F238E27FC236}">
                <a16:creationId xmlns:a16="http://schemas.microsoft.com/office/drawing/2014/main" id="{A90629BF-E198-5910-4CD5-7859F36CD751}"/>
              </a:ext>
            </a:extLst>
          </p:cNvPr>
          <p:cNvSpPr/>
          <p:nvPr/>
        </p:nvSpPr>
        <p:spPr>
          <a:xfrm>
            <a:off x="2150957" y="852994"/>
            <a:ext cx="6586733" cy="30854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5959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O" sz="1400" b="1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DIRECCIÓN GENERAL</a:t>
            </a:r>
          </a:p>
        </p:txBody>
      </p:sp>
      <p:cxnSp>
        <p:nvCxnSpPr>
          <p:cNvPr id="16" name="Google Shape;207;p19">
            <a:extLst>
              <a:ext uri="{FF2B5EF4-FFF2-40B4-BE49-F238E27FC236}">
                <a16:creationId xmlns:a16="http://schemas.microsoft.com/office/drawing/2014/main" id="{C56C30E4-1233-D07C-F71A-66A902F45233}"/>
              </a:ext>
            </a:extLst>
          </p:cNvPr>
          <p:cNvCxnSpPr>
            <a:cxnSpLocks/>
          </p:cNvCxnSpPr>
          <p:nvPr/>
        </p:nvCxnSpPr>
        <p:spPr>
          <a:xfrm>
            <a:off x="5707925" y="1124576"/>
            <a:ext cx="1" cy="24212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198;p19">
            <a:extLst>
              <a:ext uri="{FF2B5EF4-FFF2-40B4-BE49-F238E27FC236}">
                <a16:creationId xmlns:a16="http://schemas.microsoft.com/office/drawing/2014/main" id="{115A5B3B-1A9A-5B20-660B-4518FBEB1604}"/>
              </a:ext>
            </a:extLst>
          </p:cNvPr>
          <p:cNvSpPr/>
          <p:nvPr/>
        </p:nvSpPr>
        <p:spPr>
          <a:xfrm>
            <a:off x="2108339" y="5721684"/>
            <a:ext cx="2349358" cy="27850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5959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Instructores</a:t>
            </a:r>
            <a:endParaRPr sz="1400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27" name="Google Shape;207;p19">
            <a:extLst>
              <a:ext uri="{FF2B5EF4-FFF2-40B4-BE49-F238E27FC236}">
                <a16:creationId xmlns:a16="http://schemas.microsoft.com/office/drawing/2014/main" id="{7914EA82-6B22-E202-9F9D-716E4F95917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283018" y="4211920"/>
            <a:ext cx="0" cy="15097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1506BB19-4B98-E3F8-984B-C7A8903F0B40}"/>
              </a:ext>
            </a:extLst>
          </p:cNvPr>
          <p:cNvCxnSpPr>
            <a:cxnSpLocks/>
            <a:stCxn id="193" idx="1"/>
            <a:endCxn id="19" idx="3"/>
          </p:cNvCxnSpPr>
          <p:nvPr/>
        </p:nvCxnSpPr>
        <p:spPr>
          <a:xfrm rot="10800000" flipV="1">
            <a:off x="4457698" y="4559911"/>
            <a:ext cx="1297363" cy="1301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93</Words>
  <Application>Microsoft Office PowerPoint</Application>
  <PresentationFormat>Panorámica</PresentationFormat>
  <Paragraphs>18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Andrea Paez Ordoñez</dc:creator>
  <cp:lastModifiedBy>Paula Andrea Páez Ordoñez</cp:lastModifiedBy>
  <cp:revision>49</cp:revision>
  <dcterms:created xsi:type="dcterms:W3CDTF">2022-08-25T21:58:38Z</dcterms:created>
  <dcterms:modified xsi:type="dcterms:W3CDTF">2023-08-08T19:00:06Z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SetDate">
    <vt:lpwstr>2022-08-25T21:58:38Z</vt:lpwstr>
  </property>
  <property fmtid="{D5CDD505-2E9C-101B-9397-08002B2CF9AE}" pid="4" name="MSIP_Label_1299739c-ad3d-4908-806e-4d91151a6e13_Method">
    <vt:lpwstr>Standard</vt:lpwstr>
  </property>
  <property fmtid="{D5CDD505-2E9C-101B-9397-08002B2CF9AE}" pid="5" name="MSIP_Label_1299739c-ad3d-4908-806e-4d91151a6e13_Name">
    <vt:lpwstr>All Employees (Unrestricted)</vt:lpwstr>
  </property>
  <property fmtid="{D5CDD505-2E9C-101B-9397-08002B2CF9AE}" pid="6" name="MSIP_Label_1299739c-ad3d-4908-806e-4d91151a6e13_SiteId">
    <vt:lpwstr>cbc2c381-2f2e-4d93-91d1-506c9316ace7</vt:lpwstr>
  </property>
  <property fmtid="{D5CDD505-2E9C-101B-9397-08002B2CF9AE}" pid="7" name="MSIP_Label_1299739c-ad3d-4908-806e-4d91151a6e13_ActionId">
    <vt:lpwstr>6c11bbbf-a768-4361-b8b3-68a972b68ce1</vt:lpwstr>
  </property>
  <property fmtid="{D5CDD505-2E9C-101B-9397-08002B2CF9AE}" pid="8" name="MSIP_Label_1299739c-ad3d-4908-806e-4d91151a6e13_ContentBits">
    <vt:lpwstr>0</vt:lpwstr>
  </property>
</Properties>
</file>