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andara" panose="020E0502030303020204" pitchFamily="34" charset="0"/>
      <p:regular r:id="rId16"/>
      <p:bold r:id="rId17"/>
      <p:italic r:id="rId18"/>
      <p:boldItalic r:id="rId19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WXW6V7m5/+l0ULl4lrsbdQifh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87" autoAdjust="0"/>
  </p:normalViewPr>
  <p:slideViewPr>
    <p:cSldViewPr snapToGrid="0">
      <p:cViewPr varScale="1">
        <p:scale>
          <a:sx n="72" d="100"/>
          <a:sy n="72" d="100"/>
        </p:scale>
        <p:origin x="176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8843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V01: 2022-12-01 Emisión inicial del documento</a:t>
            </a:r>
            <a:endParaRPr dirty="0"/>
          </a:p>
        </p:txBody>
      </p:sp>
      <p:sp>
        <p:nvSpPr>
          <p:cNvPr id="135" name="Google Shape;1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98abc69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98abc69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c98abc699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85F8E-A8E8-C524-B1CB-7B691D377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2773D-851C-E817-7594-CA51CC15B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AF5D38-86B5-1E24-BEDB-A34696FF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4BF7E1-F4C6-17E7-C508-38A7A28E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66774-593E-94CF-6E3B-364765FC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8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EC683-F45C-112A-BFE4-3387767A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A3DC18-13B5-B06E-4DF4-72C7F46B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4F2D30-4B13-A389-A3A4-0BC146B7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BF9F53-FB74-FFC9-5180-7F24F56D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CBBBC-6E81-CC42-DBC6-8417087C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426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8CCACD-3334-9F92-F5FB-B04664DF6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BB63F2-7913-2F28-8DC3-7DF0EAEEC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0708B5-5394-2662-4EBE-30985B09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F61BF7-30B6-9982-5107-66735C5F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CC882C-E696-29A0-52A9-CFE930DD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969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2BA09-0BA2-8690-7F44-D6F6FDFF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D0E6F1-A6CE-6A09-B39D-6139DA48D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D18C5-7D03-0834-BECE-AF0E8D52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F34528-C865-162B-C0F8-7D4AC22F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2C5A4D-CB5F-C689-1E9C-313061DA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390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7CA24-5936-9850-1D91-B5B6E930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1D7D53-9EFB-E05D-C5B3-66776235F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DFB6FD-4494-45D8-F1A6-82E99F5F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9FC1A9-EC1C-6220-705B-B42DA124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2CF374-16B5-BDDA-95D8-2272906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705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45A40-D1F8-91A0-F120-3D4752AE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A8A6A6-9995-DF88-BF30-C71261A41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B72566-98BD-5AED-FCA8-3146D9DE6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12DD92-19A3-F5F5-A17B-B33939D0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77D85A-A567-09C9-AE5F-1BE92F2E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8D265B-59A6-0FBA-8286-486B615D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30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9D275-D178-42CB-99D9-F31E25D7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B47A3C-89EB-2BC4-096B-10BD66522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AFAE5A-FE15-100F-407B-DB4417BCA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04983E-0428-BA6D-EA73-A32C79456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939303-84DD-201B-7982-78D60DE2A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BCEB07-F0A8-194B-0FB1-09206FAF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987A72-1B1B-12C6-1546-835617AF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987272-890F-ADA7-A791-B2A07C62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556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6C7E9-8714-E058-9F79-B8049AFC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4D5EB3-7573-00CE-8E6A-2E5458C4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242CF6-595B-0D5B-C3E6-5C591045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330907-E534-7C3E-7198-9E2F927C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01739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DFB513-BC0F-CABF-5D6B-35D8CC7D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14DA10-0630-891E-45D4-1EBC4728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6259A2-EDE4-06C8-1517-B9108B07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422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74880-289B-B2DB-97B8-C1B6F684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A0ABCA-1B27-739F-136B-127401E67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BCE7E1-C2F4-A952-CC42-1D42EF1E5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4DC844-704E-1FAE-B1C1-E0B65273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6378C4-8AB2-AA56-F887-2CF64555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AD9B1C-339B-91B3-4864-B27E82C1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830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A5C74-970F-779C-AD49-5B6E1BC5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4CD25D-7D7C-3170-5601-718BFB75E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AFA352-CCBF-7CB6-5D03-33FE532ED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069ADE-788F-81DB-E56A-EDA703E7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D9A881-907A-9E16-53BE-2F80AF6C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9BB1CB-DE4B-5890-9029-D59CD0E1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24488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1A1E75-7A17-2571-F810-58F2C4DB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C20A33-0CB5-570A-718C-2651A50F4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A1766D-46BD-084A-9DB9-94D9391A0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53F132-9D42-08B2-1060-9291D3B08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2F3FBA-4447-0CE3-B6D4-348AA5C70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942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>
            <a:spLocks noGrp="1"/>
          </p:cNvSpPr>
          <p:nvPr>
            <p:ph type="ftr" sz="quarter" idx="11"/>
          </p:nvPr>
        </p:nvSpPr>
        <p:spPr>
          <a:xfrm>
            <a:off x="4187870" y="6381749"/>
            <a:ext cx="4025856" cy="307975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chemeClr val="lt2"/>
              </a:gs>
              <a:gs pos="96000">
                <a:srgbClr val="CCFFCC"/>
              </a:gs>
              <a:gs pos="100000">
                <a:srgbClr val="5E765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latin typeface="Book Antiqua"/>
                <a:ea typeface="Book Antiqua"/>
                <a:cs typeface="Book Antiqua"/>
                <a:sym typeface="Book Antiqua"/>
              </a:rPr>
              <a:t>Fecha de aprobación: </a:t>
            </a:r>
            <a:r>
              <a:rPr lang="es-CO" dirty="0">
                <a:latin typeface="Book Antiqua"/>
                <a:ea typeface="Book Antiqua"/>
                <a:cs typeface="Book Antiqua"/>
                <a:sym typeface="Book Antiqua"/>
              </a:rPr>
              <a:t>2023-12-1,</a:t>
            </a:r>
            <a:r>
              <a:rPr lang="es-CO" b="1" dirty="0">
                <a:latin typeface="Book Antiqua"/>
                <a:ea typeface="Book Antiqua"/>
                <a:cs typeface="Book Antiqua"/>
                <a:sym typeface="Book Antiqua"/>
              </a:rPr>
              <a:t>Código: </a:t>
            </a:r>
            <a:r>
              <a:rPr lang="es-CO" dirty="0">
                <a:latin typeface="Book Antiqua"/>
                <a:ea typeface="Book Antiqua"/>
                <a:cs typeface="Book Antiqua"/>
                <a:sym typeface="Book Antiqua"/>
              </a:rPr>
              <a:t>GD-D-01, </a:t>
            </a:r>
            <a:r>
              <a:rPr lang="es-CO" b="1" dirty="0">
                <a:latin typeface="Book Antiqua"/>
                <a:ea typeface="Book Antiqua"/>
                <a:cs typeface="Book Antiqua"/>
                <a:sym typeface="Book Antiqua"/>
              </a:rPr>
              <a:t>Versión: 0</a:t>
            </a:r>
            <a:r>
              <a:rPr lang="es-CO" dirty="0">
                <a:latin typeface="Book Antiqua"/>
                <a:ea typeface="Book Antiqua"/>
                <a:cs typeface="Book Antiqua"/>
                <a:sym typeface="Book Antiqua"/>
              </a:rPr>
              <a:t>1</a:t>
            </a:r>
            <a:endParaRPr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7" name="Google Shape;137;p1"/>
          <p:cNvSpPr>
            <a:spLocks noGrp="1"/>
          </p:cNvSpPr>
          <p:nvPr>
            <p:ph type="sldNum" sz="quarter" idx="12"/>
          </p:nvPr>
        </p:nvSpPr>
        <p:spPr>
          <a:xfrm>
            <a:off x="8388350" y="6324600"/>
            <a:ext cx="504825" cy="365125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9BC3F2"/>
              </a:gs>
              <a:gs pos="50000">
                <a:srgbClr val="C2D8F5"/>
              </a:gs>
              <a:gs pos="100000">
                <a:srgbClr val="E1EBF9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1"/>
              <a:t>1</a:t>
            </a:fld>
            <a:endParaRPr sz="1200" b="1" dirty="0"/>
          </a:p>
        </p:txBody>
      </p:sp>
      <p:sp>
        <p:nvSpPr>
          <p:cNvPr id="139" name="Google Shape;139;p1"/>
          <p:cNvSpPr/>
          <p:nvPr/>
        </p:nvSpPr>
        <p:spPr>
          <a:xfrm>
            <a:off x="1258888" y="260648"/>
            <a:ext cx="626544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latin typeface="Book Antiqua"/>
                <a:ea typeface="Book Antiqua"/>
                <a:cs typeface="Book Antiqua"/>
                <a:sym typeface="Book Antiqua"/>
              </a:rPr>
              <a:t>ESTRUCTURA DOCUMENTAL</a:t>
            </a:r>
            <a:br>
              <a:rPr lang="es-CO" sz="2400" b="1" dirty="0"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s-CO" sz="2400" b="1" dirty="0">
                <a:latin typeface="Book Antiqua"/>
                <a:ea typeface="Book Antiqua"/>
                <a:cs typeface="Book Antiqua"/>
                <a:sym typeface="Book Antiqua"/>
              </a:rPr>
              <a:t>Laboratorio de Calibración de la ENCC</a:t>
            </a:r>
            <a:endParaRPr sz="24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pSp>
        <p:nvGrpSpPr>
          <p:cNvPr id="141" name="Google Shape;141;p1"/>
          <p:cNvGrpSpPr/>
          <p:nvPr/>
        </p:nvGrpSpPr>
        <p:grpSpPr>
          <a:xfrm>
            <a:off x="555181" y="1252015"/>
            <a:ext cx="10652455" cy="4064000"/>
            <a:chOff x="1302024" y="1397524"/>
            <a:chExt cx="9133079" cy="4064000"/>
          </a:xfrm>
        </p:grpSpPr>
        <p:grpSp>
          <p:nvGrpSpPr>
            <p:cNvPr id="142" name="Google Shape;142;p1"/>
            <p:cNvGrpSpPr/>
            <p:nvPr/>
          </p:nvGrpSpPr>
          <p:grpSpPr>
            <a:xfrm>
              <a:off x="1302024" y="1397524"/>
              <a:ext cx="9133079" cy="4064000"/>
              <a:chOff x="380255" y="1268760"/>
              <a:chExt cx="8244696" cy="4064000"/>
            </a:xfrm>
          </p:grpSpPr>
          <p:grpSp>
            <p:nvGrpSpPr>
              <p:cNvPr id="143" name="Google Shape;143;p1"/>
              <p:cNvGrpSpPr/>
              <p:nvPr/>
            </p:nvGrpSpPr>
            <p:grpSpPr>
              <a:xfrm>
                <a:off x="380255" y="1268760"/>
                <a:ext cx="8244696" cy="4064000"/>
                <a:chOff x="179293" y="0"/>
                <a:chExt cx="8244696" cy="4064000"/>
              </a:xfrm>
            </p:grpSpPr>
            <p:sp>
              <p:nvSpPr>
                <p:cNvPr id="144" name="Google Shape;144;p1"/>
                <p:cNvSpPr/>
                <p:nvPr/>
              </p:nvSpPr>
              <p:spPr>
                <a:xfrm>
                  <a:off x="179293" y="0"/>
                  <a:ext cx="3355522" cy="4064000"/>
                </a:xfrm>
                <a:prstGeom prst="triangle">
                  <a:avLst>
                    <a:gd name="adj" fmla="val 50000"/>
                  </a:avLst>
                </a:prstGeom>
                <a:gradFill>
                  <a:gsLst>
                    <a:gs pos="0">
                      <a:srgbClr val="FC9710"/>
                    </a:gs>
                    <a:gs pos="14000">
                      <a:srgbClr val="FDE17B"/>
                    </a:gs>
                    <a:gs pos="99218">
                      <a:srgbClr val="FD4949"/>
                    </a:gs>
                    <a:gs pos="100000">
                      <a:srgbClr val="C4D8F2"/>
                    </a:gs>
                  </a:gsLst>
                  <a:lin ang="5400000" scaled="0"/>
                </a:gra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1"/>
                <p:cNvSpPr/>
                <p:nvPr/>
              </p:nvSpPr>
              <p:spPr>
                <a:xfrm>
                  <a:off x="4823991" y="304777"/>
                  <a:ext cx="3599998" cy="40878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>
                    <a:alpha val="89803"/>
                  </a:schemeClr>
                </a:solidFill>
                <a:ln w="15875" cap="flat" cmpd="sng">
                  <a:solidFill>
                    <a:srgbClr val="5F9DD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1"/>
                <p:cNvSpPr txBox="1"/>
                <p:nvPr/>
              </p:nvSpPr>
              <p:spPr>
                <a:xfrm>
                  <a:off x="4843946" y="324732"/>
                  <a:ext cx="3560088" cy="3688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CO" sz="1200" dirty="0">
                      <a:solidFill>
                        <a:schemeClr val="dk1"/>
                      </a:solidFill>
                      <a:latin typeface="Book Antiqua"/>
                      <a:ea typeface="Book Antiqua"/>
                      <a:cs typeface="Book Antiqua"/>
                      <a:sym typeface="Book Antiqua"/>
                    </a:rPr>
                    <a:t>Política y Objetivos </a:t>
                  </a:r>
                  <a:endParaRPr sz="1200" dirty="0">
                    <a:solidFill>
                      <a:schemeClr val="dk1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147" name="Google Shape;147;p1"/>
                <p:cNvSpPr/>
                <p:nvPr/>
              </p:nvSpPr>
              <p:spPr>
                <a:xfrm>
                  <a:off x="4823991" y="1120132"/>
                  <a:ext cx="3599998" cy="40878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>
                    <a:alpha val="89803"/>
                  </a:schemeClr>
                </a:solidFill>
                <a:ln w="15875" cap="flat" cmpd="sng">
                  <a:solidFill>
                    <a:srgbClr val="5F9DD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1"/>
                <p:cNvSpPr txBox="1"/>
                <p:nvPr/>
              </p:nvSpPr>
              <p:spPr>
                <a:xfrm>
                  <a:off x="4843946" y="1140087"/>
                  <a:ext cx="3560088" cy="3688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CO" sz="1200" dirty="0">
                      <a:solidFill>
                        <a:schemeClr val="dk1"/>
                      </a:solidFill>
                      <a:latin typeface="Book Antiqua"/>
                      <a:ea typeface="Book Antiqua"/>
                      <a:cs typeface="Book Antiqua"/>
                      <a:sym typeface="Book Antiqua"/>
                    </a:rPr>
                    <a:t>Manual de la Calidad y Estructura Organizacional</a:t>
                  </a:r>
                  <a:endParaRPr sz="1200" dirty="0">
                    <a:solidFill>
                      <a:schemeClr val="dk1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149" name="Google Shape;149;p1"/>
                <p:cNvSpPr/>
                <p:nvPr/>
              </p:nvSpPr>
              <p:spPr>
                <a:xfrm>
                  <a:off x="4823991" y="1960961"/>
                  <a:ext cx="3599998" cy="40878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>
                    <a:alpha val="89803"/>
                  </a:schemeClr>
                </a:solidFill>
                <a:ln w="15875" cap="flat" cmpd="sng">
                  <a:solidFill>
                    <a:srgbClr val="5F9DD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1"/>
                <p:cNvSpPr txBox="1"/>
                <p:nvPr/>
              </p:nvSpPr>
              <p:spPr>
                <a:xfrm>
                  <a:off x="4843946" y="1980916"/>
                  <a:ext cx="3560088" cy="3688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CO" sz="1200" dirty="0">
                      <a:solidFill>
                        <a:schemeClr val="dk1"/>
                      </a:solidFill>
                      <a:latin typeface="Book Antiqua"/>
                      <a:ea typeface="Book Antiqua"/>
                      <a:cs typeface="Book Antiqua"/>
                      <a:sym typeface="Book Antiqua"/>
                    </a:rPr>
                    <a:t>Documentos y Procedimientos de ensayo</a:t>
                  </a:r>
                  <a:endParaRPr sz="1200" dirty="0">
                    <a:solidFill>
                      <a:schemeClr val="dk1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151" name="Google Shape;151;p1"/>
                <p:cNvSpPr/>
                <p:nvPr/>
              </p:nvSpPr>
              <p:spPr>
                <a:xfrm>
                  <a:off x="4823991" y="2753043"/>
                  <a:ext cx="3599998" cy="40878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>
                    <a:alpha val="89803"/>
                  </a:schemeClr>
                </a:solidFill>
                <a:ln w="15875" cap="flat" cmpd="sng">
                  <a:solidFill>
                    <a:srgbClr val="5F9DD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1"/>
                <p:cNvSpPr txBox="1"/>
                <p:nvPr/>
              </p:nvSpPr>
              <p:spPr>
                <a:xfrm>
                  <a:off x="4843946" y="2772998"/>
                  <a:ext cx="3560088" cy="3688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CO" sz="1200" dirty="0">
                      <a:solidFill>
                        <a:schemeClr val="dk1"/>
                      </a:solidFill>
                      <a:latin typeface="Book Antiqua"/>
                      <a:ea typeface="Book Antiqua"/>
                      <a:cs typeface="Book Antiqua"/>
                      <a:sym typeface="Book Antiqua"/>
                    </a:rPr>
                    <a:t>Registros (Formatos, informes, bases de datos, entre otros)</a:t>
                  </a:r>
                  <a:endParaRPr sz="1200" dirty="0">
                    <a:solidFill>
                      <a:schemeClr val="dk1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  <p:sp>
              <p:nvSpPr>
                <p:cNvPr id="153" name="Google Shape;153;p1"/>
                <p:cNvSpPr/>
                <p:nvPr/>
              </p:nvSpPr>
              <p:spPr>
                <a:xfrm>
                  <a:off x="4823991" y="3545144"/>
                  <a:ext cx="3599998" cy="40878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>
                    <a:alpha val="89803"/>
                  </a:schemeClr>
                </a:solidFill>
                <a:ln w="15875" cap="flat" cmpd="sng">
                  <a:solidFill>
                    <a:srgbClr val="5F9DD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1"/>
                <p:cNvSpPr txBox="1"/>
                <p:nvPr/>
              </p:nvSpPr>
              <p:spPr>
                <a:xfrm>
                  <a:off x="4843946" y="3565099"/>
                  <a:ext cx="3560088" cy="3688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CO" sz="1200" dirty="0">
                      <a:solidFill>
                        <a:schemeClr val="dk1"/>
                      </a:solidFill>
                      <a:latin typeface="Book Antiqua"/>
                      <a:ea typeface="Book Antiqua"/>
                      <a:cs typeface="Book Antiqua"/>
                      <a:sym typeface="Book Antiqua"/>
                    </a:rPr>
                    <a:t>Documentos externos (Legales y reglamentarios, manuales, normas, entre otros)</a:t>
                  </a:r>
                  <a:endParaRPr sz="1200" dirty="0">
                    <a:solidFill>
                      <a:schemeClr val="dk1"/>
                    </a:solidFill>
                    <a:latin typeface="Book Antiqua"/>
                    <a:ea typeface="Book Antiqua"/>
                    <a:cs typeface="Book Antiqua"/>
                    <a:sym typeface="Book Antiqua"/>
                  </a:endParaRPr>
                </a:p>
              </p:txBody>
            </p:sp>
          </p:grpSp>
          <p:cxnSp>
            <p:nvCxnSpPr>
              <p:cNvPr id="155" name="Google Shape;155;p1"/>
              <p:cNvCxnSpPr/>
              <p:nvPr/>
            </p:nvCxnSpPr>
            <p:spPr>
              <a:xfrm>
                <a:off x="1343709" y="2204864"/>
                <a:ext cx="61298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1"/>
              <p:cNvCxnSpPr/>
              <p:nvPr/>
            </p:nvCxnSpPr>
            <p:spPr>
              <a:xfrm>
                <a:off x="1057027" y="2996952"/>
                <a:ext cx="1150292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7" name="Google Shape;157;p1"/>
              <p:cNvCxnSpPr/>
              <p:nvPr/>
            </p:nvCxnSpPr>
            <p:spPr>
              <a:xfrm>
                <a:off x="814313" y="3789040"/>
                <a:ext cx="164391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8" name="Google Shape;158;p1"/>
              <p:cNvCxnSpPr/>
              <p:nvPr/>
            </p:nvCxnSpPr>
            <p:spPr>
              <a:xfrm>
                <a:off x="591409" y="4509120"/>
                <a:ext cx="2089723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59" name="Google Shape;159;p1"/>
              <p:cNvSpPr txBox="1"/>
              <p:nvPr/>
            </p:nvSpPr>
            <p:spPr>
              <a:xfrm>
                <a:off x="1483024" y="1732166"/>
                <a:ext cx="28803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800" b="1">
                    <a:solidFill>
                      <a:schemeClr val="dk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1</a:t>
                </a:r>
                <a:endParaRPr sz="18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160" name="Google Shape;160;p1"/>
              <p:cNvSpPr txBox="1"/>
              <p:nvPr/>
            </p:nvSpPr>
            <p:spPr>
              <a:xfrm>
                <a:off x="1483024" y="2452246"/>
                <a:ext cx="2869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800" b="1">
                    <a:solidFill>
                      <a:schemeClr val="dk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2</a:t>
                </a:r>
                <a:endParaRPr/>
              </a:p>
            </p:txBody>
          </p:sp>
          <p:sp>
            <p:nvSpPr>
              <p:cNvPr id="161" name="Google Shape;161;p1"/>
              <p:cNvSpPr txBox="1"/>
              <p:nvPr/>
            </p:nvSpPr>
            <p:spPr>
              <a:xfrm>
                <a:off x="1483024" y="3180476"/>
                <a:ext cx="2869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800" b="1">
                    <a:solidFill>
                      <a:schemeClr val="dk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3</a:t>
                </a:r>
                <a:endParaRPr/>
              </a:p>
            </p:txBody>
          </p:sp>
          <p:sp>
            <p:nvSpPr>
              <p:cNvPr id="162" name="Google Shape;162;p1"/>
              <p:cNvSpPr txBox="1"/>
              <p:nvPr/>
            </p:nvSpPr>
            <p:spPr>
              <a:xfrm>
                <a:off x="1483024" y="4020316"/>
                <a:ext cx="2869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800" b="1">
                    <a:solidFill>
                      <a:schemeClr val="dk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4</a:t>
                </a:r>
                <a:endParaRPr sz="18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163" name="Google Shape;163;p1"/>
              <p:cNvSpPr txBox="1"/>
              <p:nvPr/>
            </p:nvSpPr>
            <p:spPr>
              <a:xfrm>
                <a:off x="1483024" y="4812404"/>
                <a:ext cx="2869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800" b="1">
                    <a:solidFill>
                      <a:schemeClr val="dk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5</a:t>
                </a:r>
                <a:endParaRPr/>
              </a:p>
            </p:txBody>
          </p:sp>
        </p:grpSp>
        <p:sp>
          <p:nvSpPr>
            <p:cNvPr id="164" name="Google Shape;164;p1"/>
            <p:cNvSpPr/>
            <p:nvPr/>
          </p:nvSpPr>
          <p:spPr>
            <a:xfrm>
              <a:off x="3819857" y="3356992"/>
              <a:ext cx="576064" cy="3600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DE17B"/>
            </a:solidFill>
            <a:ln w="15875" cap="flat" cmpd="sng">
              <a:solidFill>
                <a:srgbClr val="314F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3491880" y="2564904"/>
              <a:ext cx="576064" cy="3600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DE17B"/>
            </a:solidFill>
            <a:ln w="15875" cap="flat" cmpd="sng">
              <a:solidFill>
                <a:srgbClr val="314F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4128544" y="4158372"/>
              <a:ext cx="576064" cy="3600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DE17B"/>
            </a:solidFill>
            <a:ln w="15875" cap="flat" cmpd="sng">
              <a:solidFill>
                <a:srgbClr val="314F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3131840" y="1700808"/>
              <a:ext cx="576064" cy="3600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DE17B"/>
            </a:solidFill>
            <a:ln w="15875" cap="flat" cmpd="sng">
              <a:solidFill>
                <a:srgbClr val="314F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4381899" y="4971491"/>
              <a:ext cx="576064" cy="3600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DE17B"/>
            </a:solidFill>
            <a:ln w="15875" cap="flat" cmpd="sng">
              <a:solidFill>
                <a:srgbClr val="314F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pic>
        <p:nvPicPr>
          <p:cNvPr id="2" name="Imagen 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1ECE88C-F92A-B1B5-0675-15C6576B1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00" y="6172199"/>
            <a:ext cx="68580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60FBCDF-E361-5491-C845-2DB7BE8C32B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00" y="6324600"/>
            <a:ext cx="609600" cy="396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98abc699f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/>
              <a:t>Codificación documentos</a:t>
            </a:r>
            <a:endParaRPr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50880DE-103B-5632-5EE4-4FC2CB42840F}"/>
              </a:ext>
            </a:extLst>
          </p:cNvPr>
          <p:cNvSpPr/>
          <p:nvPr/>
        </p:nvSpPr>
        <p:spPr>
          <a:xfrm>
            <a:off x="3177540" y="2664567"/>
            <a:ext cx="594360" cy="4648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XX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3C792AD-A939-57EA-9A35-4772BE95B75B}"/>
              </a:ext>
            </a:extLst>
          </p:cNvPr>
          <p:cNvSpPr/>
          <p:nvPr/>
        </p:nvSpPr>
        <p:spPr>
          <a:xfrm>
            <a:off x="4267200" y="2664567"/>
            <a:ext cx="594360" cy="4648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A22FAC-1754-E31C-C87E-22CDF03AF47A}"/>
              </a:ext>
            </a:extLst>
          </p:cNvPr>
          <p:cNvSpPr/>
          <p:nvPr/>
        </p:nvSpPr>
        <p:spPr>
          <a:xfrm>
            <a:off x="5356860" y="2664567"/>
            <a:ext cx="594360" cy="4648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ZZZ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E379D99-3C61-4B06-70D1-2E245018F4C8}"/>
              </a:ext>
            </a:extLst>
          </p:cNvPr>
          <p:cNvSpPr/>
          <p:nvPr/>
        </p:nvSpPr>
        <p:spPr>
          <a:xfrm>
            <a:off x="956310" y="2395222"/>
            <a:ext cx="1714500" cy="10035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Código del proceso al que pertenece el documento 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EB95BF8-0A90-3B21-FBB7-EFE174DCBBE9}"/>
              </a:ext>
            </a:extLst>
          </p:cNvPr>
          <p:cNvCxnSpPr>
            <a:cxnSpLocks/>
          </p:cNvCxnSpPr>
          <p:nvPr/>
        </p:nvCxnSpPr>
        <p:spPr>
          <a:xfrm>
            <a:off x="4556760" y="3116580"/>
            <a:ext cx="7620" cy="31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04A17E5-0FBD-DF5B-0BFC-4C07FD7F021A}"/>
              </a:ext>
            </a:extLst>
          </p:cNvPr>
          <p:cNvCxnSpPr>
            <a:stCxn id="2" idx="1"/>
          </p:cNvCxnSpPr>
          <p:nvPr/>
        </p:nvCxnSpPr>
        <p:spPr>
          <a:xfrm flipH="1">
            <a:off x="2682240" y="2896977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EE86C53-4443-2682-FF6B-F28557B4D0EB}"/>
              </a:ext>
            </a:extLst>
          </p:cNvPr>
          <p:cNvSpPr/>
          <p:nvPr/>
        </p:nvSpPr>
        <p:spPr>
          <a:xfrm>
            <a:off x="3699510" y="3429000"/>
            <a:ext cx="1714500" cy="4648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Tipo de documento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617229E-42E9-8C72-26B4-6D674C0CF8B4}"/>
              </a:ext>
            </a:extLst>
          </p:cNvPr>
          <p:cNvSpPr/>
          <p:nvPr/>
        </p:nvSpPr>
        <p:spPr>
          <a:xfrm>
            <a:off x="6473190" y="2425491"/>
            <a:ext cx="1714500" cy="10035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Número consecutivo del documento 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D785031-0F6C-B434-C155-4E3E618F6CB3}"/>
              </a:ext>
            </a:extLst>
          </p:cNvPr>
          <p:cNvCxnSpPr>
            <a:stCxn id="4" idx="3"/>
          </p:cNvCxnSpPr>
          <p:nvPr/>
        </p:nvCxnSpPr>
        <p:spPr>
          <a:xfrm flipV="1">
            <a:off x="5951220" y="2896976"/>
            <a:ext cx="5219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80867" y="302311"/>
            <a:ext cx="8229600" cy="424691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s-CO" sz="2400" b="1" dirty="0">
                <a:latin typeface="Book Antiqua"/>
                <a:ea typeface="Book Antiqua"/>
                <a:cs typeface="Book Antiqua"/>
                <a:sym typeface="Arial"/>
              </a:rPr>
              <a:t>Estructura de documentos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66370" y="1229432"/>
            <a:ext cx="250544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  <a:cs typeface="Arial" pitchFamily="34" charset="0"/>
              </a:rPr>
              <a:t>Encabezado de los documentos</a:t>
            </a:r>
            <a:endParaRPr kumimoji="0" lang="es-CO" altLang="es-CO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  <a:cs typeface="Arial" pitchFamily="34" charset="0"/>
              </a:rPr>
              <a:t> </a:t>
            </a:r>
            <a:endParaRPr kumimoji="0" lang="es-CO" altLang="es-CO" sz="5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42570" y="3079135"/>
            <a:ext cx="5906194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Contenido: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s-CO" altLang="es-CO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Objetivo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s-CO" altLang="es-CO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Alcance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s-CO" altLang="es-CO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Contenido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s-CO" altLang="es-CO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Descripción de actividades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s-CO" altLang="es-CO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Documentos de soporte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s-CO" altLang="es-CO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Registros</a:t>
            </a:r>
            <a:endParaRPr kumimoji="0" lang="es-CO" altLang="es-CO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Book Antiqua" pitchFamily="18" charset="0"/>
              <a:cs typeface="Arial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s-CO" altLang="es-CO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Anexos (Diagramas de flujo)</a:t>
            </a:r>
            <a:r>
              <a:rPr kumimoji="0" lang="es-CO" altLang="es-CO" sz="11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 </a:t>
            </a:r>
            <a:endParaRPr kumimoji="0" lang="es-CO" altLang="es-CO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Book Antiqua" pitchFamily="18" charset="0"/>
              <a:cs typeface="Arial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s-CO" altLang="es-CO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Historial de cambios</a:t>
            </a:r>
            <a:endParaRPr kumimoji="0" lang="es-CO" altLang="es-CO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98035"/>
              </p:ext>
            </p:extLst>
          </p:nvPr>
        </p:nvGraphicFramePr>
        <p:xfrm>
          <a:off x="1639710" y="5158413"/>
          <a:ext cx="5767958" cy="1348740"/>
        </p:xfrm>
        <a:graphic>
          <a:graphicData uri="http://schemas.openxmlformats.org/drawingml/2006/table">
            <a:tbl>
              <a:tblPr/>
              <a:tblGrid>
                <a:gridCol w="192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904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Elaborado:</a:t>
                      </a:r>
                      <a:br>
                        <a:rPr lang="es-CO" dirty="0">
                          <a:effectLst/>
                        </a:rPr>
                      </a:br>
                      <a:endParaRPr lang="es-CO" dirty="0">
                        <a:effectLst/>
                      </a:endParaRPr>
                    </a:p>
                  </a:txBody>
                  <a:tcPr marL="44450" marR="444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Revisado:</a:t>
                      </a:r>
                      <a:endParaRPr lang="es-CO" dirty="0">
                        <a:effectLst/>
                      </a:endParaRPr>
                    </a:p>
                  </a:txBody>
                  <a:tcPr marL="44450" marR="444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Aprobado:</a:t>
                      </a:r>
                      <a:endParaRPr lang="es-CO" dirty="0">
                        <a:effectLst/>
                      </a:endParaRPr>
                    </a:p>
                  </a:txBody>
                  <a:tcPr marL="44450" marR="444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04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Firma:</a:t>
                      </a:r>
                      <a:br>
                        <a:rPr lang="es-CO" dirty="0">
                          <a:effectLst/>
                        </a:rPr>
                      </a:br>
                      <a:endParaRPr lang="es-CO" dirty="0">
                        <a:effectLst/>
                      </a:endParaRPr>
                    </a:p>
                  </a:txBody>
                  <a:tcPr marL="44450" marR="444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Firma:</a:t>
                      </a:r>
                      <a:endParaRPr lang="es-CO" dirty="0">
                        <a:effectLst/>
                      </a:endParaRPr>
                    </a:p>
                  </a:txBody>
                  <a:tcPr marL="44450" marR="444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Firma:</a:t>
                      </a:r>
                      <a:endParaRPr lang="es-CO" dirty="0">
                        <a:effectLst/>
                      </a:endParaRPr>
                    </a:p>
                  </a:txBody>
                  <a:tcPr marL="44450" marR="444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04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Fecha: </a:t>
                      </a:r>
                      <a:br>
                        <a:rPr lang="es-CO" dirty="0">
                          <a:effectLst/>
                        </a:rPr>
                      </a:br>
                      <a:endParaRPr lang="es-CO" dirty="0">
                        <a:effectLst/>
                      </a:endParaRPr>
                    </a:p>
                  </a:txBody>
                  <a:tcPr marL="44450" marR="444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Fecha:</a:t>
                      </a:r>
                      <a:endParaRPr lang="es-CO" dirty="0">
                        <a:effectLst/>
                      </a:endParaRPr>
                    </a:p>
                  </a:txBody>
                  <a:tcPr marL="44450" marR="444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Fecha:</a:t>
                      </a:r>
                      <a:endParaRPr lang="es-CO" dirty="0">
                        <a:effectLst/>
                      </a:endParaRPr>
                    </a:p>
                  </a:txBody>
                  <a:tcPr marL="44450" marR="444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42570" y="4785826"/>
            <a:ext cx="5726861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Formato del pie de página para los documentos internos</a:t>
            </a:r>
            <a:endParaRPr kumimoji="0" lang="es-CO" altLang="es-CO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CO" altLang="es-CO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FF4593D1-6F5A-2BED-5930-EF2B8FAA0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00563"/>
              </p:ext>
            </p:extLst>
          </p:nvPr>
        </p:nvGraphicFramePr>
        <p:xfrm>
          <a:off x="1387475" y="953631"/>
          <a:ext cx="6207759" cy="14439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99379">
                  <a:extLst>
                    <a:ext uri="{9D8B030D-6E8A-4147-A177-3AD203B41FA5}">
                      <a16:colId xmlns:a16="http://schemas.microsoft.com/office/drawing/2014/main" val="1097505860"/>
                    </a:ext>
                  </a:extLst>
                </a:gridCol>
                <a:gridCol w="3209001">
                  <a:extLst>
                    <a:ext uri="{9D8B030D-6E8A-4147-A177-3AD203B41FA5}">
                      <a16:colId xmlns:a16="http://schemas.microsoft.com/office/drawing/2014/main" val="1945506462"/>
                    </a:ext>
                  </a:extLst>
                </a:gridCol>
                <a:gridCol w="1499379">
                  <a:extLst>
                    <a:ext uri="{9D8B030D-6E8A-4147-A177-3AD203B41FA5}">
                      <a16:colId xmlns:a16="http://schemas.microsoft.com/office/drawing/2014/main" val="634569198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 indent="-1270" algn="just">
                        <a:spcAft>
                          <a:spcPts val="600"/>
                        </a:spcAft>
                      </a:pPr>
                      <a:endParaRPr lang="es-CO" sz="1100" dirty="0">
                        <a:effectLst/>
                        <a:latin typeface="Book Antiqua" panose="02040602050305030304" pitchFamily="18" charset="0"/>
                        <a:ea typeface="Book Antiqua" panose="02040602050305030304" pitchFamily="18" charset="0"/>
                        <a:cs typeface="Book Antiqua" panose="0204060205030503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600"/>
                        </a:spcAft>
                      </a:pPr>
                      <a:r>
                        <a:rPr lang="es-ES" sz="1000" b="1" dirty="0">
                          <a:effectLst/>
                          <a:latin typeface="Book Antiqua" panose="02040602050305030304" pitchFamily="18" charset="0"/>
                        </a:rPr>
                        <a:t>Centro de Gestión y Desarrollo Sostenible </a:t>
                      </a:r>
                      <a:r>
                        <a:rPr lang="es-ES" sz="1000" b="1" dirty="0" err="1">
                          <a:effectLst/>
                          <a:latin typeface="Book Antiqua" panose="02040602050305030304" pitchFamily="18" charset="0"/>
                        </a:rPr>
                        <a:t>Surcolombiano</a:t>
                      </a:r>
                      <a:endParaRPr lang="es-CO" sz="1000" b="1" dirty="0">
                        <a:effectLst/>
                        <a:latin typeface="Book Antiqua" panose="02040602050305030304" pitchFamily="18" charset="0"/>
                      </a:endParaRPr>
                    </a:p>
                    <a:p>
                      <a:pPr indent="-1270" algn="ctr">
                        <a:spcAft>
                          <a:spcPts val="600"/>
                        </a:spcAft>
                      </a:pPr>
                      <a:r>
                        <a:rPr lang="es-ES" sz="1000" b="1" dirty="0">
                          <a:effectLst/>
                          <a:latin typeface="Book Antiqua" panose="02040602050305030304" pitchFamily="18" charset="0"/>
                        </a:rPr>
                        <a:t>Escuela Nacional de la Calidad del Café</a:t>
                      </a:r>
                      <a:endParaRPr lang="es-CO" sz="1000" b="1" dirty="0">
                        <a:effectLst/>
                        <a:latin typeface="Book Antiqua" panose="02040602050305030304" pitchFamily="18" charset="0"/>
                        <a:ea typeface="Book Antiqua" panose="02040602050305030304" pitchFamily="18" charset="0"/>
                        <a:cs typeface="Book Antiqua" panose="0204060205030503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270" algn="just">
                        <a:spcAft>
                          <a:spcPts val="600"/>
                        </a:spcAft>
                      </a:pPr>
                      <a:endParaRPr lang="es-ES" sz="1000" dirty="0">
                        <a:effectLst/>
                        <a:latin typeface="Book Antiqua" panose="02040602050305030304" pitchFamily="18" charset="0"/>
                        <a:ea typeface="Book Antiqua" panose="02040602050305030304" pitchFamily="18" charset="0"/>
                        <a:cs typeface="Book Antiqua" panose="0204060205030503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953463"/>
                  </a:ext>
                </a:extLst>
              </a:tr>
              <a:tr h="190500">
                <a:tc rowSpan="4">
                  <a:txBody>
                    <a:bodyPr/>
                    <a:lstStyle/>
                    <a:p>
                      <a:pPr indent="-1270"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Book Antiqua" panose="02040602050305030304" pitchFamily="18" charset="0"/>
                        <a:ea typeface="Book Antiqua" panose="02040602050305030304" pitchFamily="18" charset="0"/>
                        <a:cs typeface="Book Antiqua" panose="0204060205030503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indent="-1270" algn="ctr">
                        <a:spcAft>
                          <a:spcPts val="600"/>
                        </a:spcAft>
                      </a:pPr>
                      <a:r>
                        <a:rPr lang="es-ES" sz="1000" b="1" dirty="0">
                          <a:effectLst/>
                          <a:latin typeface="Book Antiqua" panose="02040602050305030304" pitchFamily="18" charset="0"/>
                        </a:rPr>
                        <a:t>TÍTULO DEL DOCUMENTO</a:t>
                      </a:r>
                      <a:endParaRPr lang="es-CO" sz="1000" b="1" dirty="0">
                        <a:effectLst/>
                        <a:latin typeface="Book Antiqua" panose="02040602050305030304" pitchFamily="18" charset="0"/>
                        <a:ea typeface="Book Antiqua" panose="02040602050305030304" pitchFamily="18" charset="0"/>
                        <a:cs typeface="Book Antiqua" panose="0204060205030503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600"/>
                        </a:spcAft>
                      </a:pPr>
                      <a:r>
                        <a:rPr lang="es-ES" sz="1000" b="1" dirty="0">
                          <a:effectLst/>
                          <a:latin typeface="Book Antiqua" panose="02040602050305030304" pitchFamily="18" charset="0"/>
                        </a:rPr>
                        <a:t>CÓDIGO:  XX-Y-ZZZ</a:t>
                      </a:r>
                      <a:endParaRPr lang="es-CO" sz="1000" b="1" dirty="0">
                        <a:effectLst/>
                        <a:latin typeface="Book Antiqua" panose="02040602050305030304" pitchFamily="18" charset="0"/>
                        <a:ea typeface="Book Antiqua" panose="02040602050305030304" pitchFamily="18" charset="0"/>
                        <a:cs typeface="Book Antiqua" panose="0204060205030503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053326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600"/>
                        </a:spcAft>
                      </a:pPr>
                      <a:r>
                        <a:rPr lang="es-ES" sz="1000" b="1" dirty="0">
                          <a:effectLst/>
                          <a:latin typeface="Book Antiqua" panose="02040602050305030304" pitchFamily="18" charset="0"/>
                        </a:rPr>
                        <a:t>VERSIÓN: 00</a:t>
                      </a:r>
                      <a:endParaRPr lang="es-CO" sz="1000" b="1" dirty="0">
                        <a:effectLst/>
                        <a:latin typeface="Book Antiqua" panose="02040602050305030304" pitchFamily="18" charset="0"/>
                        <a:ea typeface="Book Antiqua" panose="02040602050305030304" pitchFamily="18" charset="0"/>
                        <a:cs typeface="Book Antiqua" panose="0204060205030503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4625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600"/>
                        </a:spcAft>
                      </a:pPr>
                      <a:r>
                        <a:rPr lang="es-ES" sz="1000" b="1" dirty="0">
                          <a:effectLst/>
                          <a:latin typeface="Book Antiqua" panose="02040602050305030304" pitchFamily="18" charset="0"/>
                        </a:rPr>
                        <a:t>FECHA: año-mes-día</a:t>
                      </a:r>
                      <a:endParaRPr lang="es-CO" sz="1000" b="1" dirty="0">
                        <a:effectLst/>
                        <a:latin typeface="Book Antiqua" panose="02040602050305030304" pitchFamily="18" charset="0"/>
                        <a:ea typeface="Book Antiqua" panose="02040602050305030304" pitchFamily="18" charset="0"/>
                        <a:cs typeface="Book Antiqua" panose="0204060205030503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149204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600"/>
                        </a:spcAft>
                      </a:pPr>
                      <a:r>
                        <a:rPr lang="es-ES" sz="1000" b="1" dirty="0">
                          <a:effectLst/>
                          <a:latin typeface="Book Antiqua" panose="02040602050305030304" pitchFamily="18" charset="0"/>
                        </a:rPr>
                        <a:t>PÁGINA: a de b</a:t>
                      </a:r>
                      <a:endParaRPr lang="es-CO" sz="1000" b="1" dirty="0">
                        <a:effectLst/>
                        <a:latin typeface="Book Antiqua" panose="02040602050305030304" pitchFamily="18" charset="0"/>
                        <a:ea typeface="Book Antiqua" panose="02040602050305030304" pitchFamily="18" charset="0"/>
                        <a:cs typeface="Book Antiqua" panose="0204060205030503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3137540"/>
                  </a:ext>
                </a:extLst>
              </a:tr>
            </a:tbl>
          </a:graphicData>
        </a:graphic>
      </p:graphicFrame>
      <p:pic>
        <p:nvPicPr>
          <p:cNvPr id="2057" name="Imagen 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9A32159-2B2D-9668-F731-5FE939879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984" y="1002803"/>
            <a:ext cx="685800" cy="56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E8F9433-4AFD-E6F1-FF0F-45F7ACB2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984" y="1790744"/>
            <a:ext cx="700630" cy="45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" descr="Logotipo&#10;&#10;Descripción generada automáticamente">
            <a:extLst>
              <a:ext uri="{FF2B5EF4-FFF2-40B4-BE49-F238E27FC236}">
                <a16:creationId xmlns:a16="http://schemas.microsoft.com/office/drawing/2014/main" id="{0E8877AD-B7C2-62E0-5B38-C665F2D98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689" y="1077753"/>
            <a:ext cx="1235075" cy="4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294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191</Words>
  <Application>Microsoft Office PowerPoint</Application>
  <PresentationFormat>Presentación en pantalla (4:3)</PresentationFormat>
  <Paragraphs>54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Book Antiqua</vt:lpstr>
      <vt:lpstr>Calibri Light</vt:lpstr>
      <vt:lpstr>Arial</vt:lpstr>
      <vt:lpstr>Calibri</vt:lpstr>
      <vt:lpstr>Candara</vt:lpstr>
      <vt:lpstr>Tema de Office</vt:lpstr>
      <vt:lpstr>Presentación de PowerPoint</vt:lpstr>
      <vt:lpstr>Codificación documentos</vt:lpstr>
      <vt:lpstr>Estructura de documentos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dilopez</dc:creator>
  <cp:lastModifiedBy>Paula Andrea Páez Ordoñez</cp:lastModifiedBy>
  <cp:revision>18</cp:revision>
  <dcterms:created xsi:type="dcterms:W3CDTF">2012-06-21T14:45:30Z</dcterms:created>
  <dcterms:modified xsi:type="dcterms:W3CDTF">2023-11-09T01:37:17Z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SetDate">
    <vt:lpwstr>2022-12-05T19:07:30Z</vt:lpwstr>
  </property>
  <property fmtid="{D5CDD505-2E9C-101B-9397-08002B2CF9AE}" pid="4" name="MSIP_Label_1299739c-ad3d-4908-806e-4d91151a6e13_Method">
    <vt:lpwstr>Standard</vt:lpwstr>
  </property>
  <property fmtid="{D5CDD505-2E9C-101B-9397-08002B2CF9AE}" pid="5" name="MSIP_Label_1299739c-ad3d-4908-806e-4d91151a6e13_Name">
    <vt:lpwstr>All Employees (Unrestricted)</vt:lpwstr>
  </property>
  <property fmtid="{D5CDD505-2E9C-101B-9397-08002B2CF9AE}" pid="6" name="MSIP_Label_1299739c-ad3d-4908-806e-4d91151a6e13_SiteId">
    <vt:lpwstr>cbc2c381-2f2e-4d93-91d1-506c9316ace7</vt:lpwstr>
  </property>
  <property fmtid="{D5CDD505-2E9C-101B-9397-08002B2CF9AE}" pid="7" name="MSIP_Label_1299739c-ad3d-4908-806e-4d91151a6e13_ActionId">
    <vt:lpwstr>a838fd56-2220-4a0d-a08c-88d08f5a83b4</vt:lpwstr>
  </property>
  <property fmtid="{D5CDD505-2E9C-101B-9397-08002B2CF9AE}" pid="8" name="MSIP_Label_1299739c-ad3d-4908-806e-4d91151a6e13_ContentBits">
    <vt:lpwstr>0</vt:lpwstr>
  </property>
</Properties>
</file>