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  <p:sldMasterId id="2147483674" r:id="rId4"/>
  </p:sldMasterIdLst>
  <p:notesMasterIdLst>
    <p:notesMasterId r:id="rId23"/>
  </p:notesMasterIdLst>
  <p:sldIdLst>
    <p:sldId id="509" r:id="rId5"/>
    <p:sldId id="523" r:id="rId6"/>
    <p:sldId id="524" r:id="rId7"/>
    <p:sldId id="527" r:id="rId8"/>
    <p:sldId id="510" r:id="rId9"/>
    <p:sldId id="528" r:id="rId10"/>
    <p:sldId id="514" r:id="rId11"/>
    <p:sldId id="529" r:id="rId12"/>
    <p:sldId id="530" r:id="rId13"/>
    <p:sldId id="531" r:id="rId14"/>
    <p:sldId id="532" r:id="rId15"/>
    <p:sldId id="533" r:id="rId16"/>
    <p:sldId id="534" r:id="rId17"/>
    <p:sldId id="535" r:id="rId18"/>
    <p:sldId id="536" r:id="rId19"/>
    <p:sldId id="537" r:id="rId20"/>
    <p:sldId id="505" r:id="rId21"/>
    <p:sldId id="472" r:id="rId2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cio" id="{E2F231A9-8068-4B65-A459-268BA17E4BDF}">
          <p14:sldIdLst>
            <p14:sldId id="509"/>
            <p14:sldId id="523"/>
            <p14:sldId id="524"/>
            <p14:sldId id="527"/>
            <p14:sldId id="510"/>
            <p14:sldId id="528"/>
            <p14:sldId id="514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05"/>
            <p14:sldId id="4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A900"/>
    <a:srgbClr val="548235"/>
    <a:srgbClr val="F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536964980544747"/>
          <c:y val="0.18518518518518517"/>
          <c:w val="0.66926070038910501"/>
          <c:h val="0.79629629629629628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8/10/2023</a:t>
            </a:fld>
            <a:endParaRPr lang="es-CO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8927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8/10/2023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8/10/2023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8/10/2023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920DA-0831-5D43-AA82-7741662FB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8730" b="81517"/>
          <a:stretch/>
        </p:blipFill>
        <p:spPr>
          <a:xfrm>
            <a:off x="10817981" y="0"/>
            <a:ext cx="1374019" cy="1267581"/>
          </a:xfrm>
          <a:prstGeom prst="rect">
            <a:avLst/>
          </a:prstGeom>
        </p:spPr>
      </p:pic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270D2324-B3FC-8458-943A-477D1C9D7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82FAD277-34C7-2D47-E8FD-9C687E239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46828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8/10/2023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80459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8/10/2023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1869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8/10/2023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43550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8/10/2023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35590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8/10/2023</a:t>
            </a:fld>
            <a:endParaRPr lang="es-CO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45417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8/10/2023</a:t>
            </a:fld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760225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8/10/2023</a:t>
            </a:fld>
            <a:endParaRPr lang="es-CO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0877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8/10/2023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8/10/2023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49873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8/10/2023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544017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8/10/2023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390057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B25968F-984F-8BF4-4FF0-2432A9923E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27833" y="317431"/>
            <a:ext cx="811391" cy="79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058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8/10/2023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331186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EDE1298D-A4F7-F1E4-F1B3-3D2F5117E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B39820-C822-5D71-439D-76D8E95C16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414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8/10/2023</a:t>
            </a:fld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901538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DFF890D-F3AC-9928-32A3-F179DB21A0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08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8/10/2023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8/10/2023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8/10/2023</a:t>
            </a:fld>
            <a:endParaRPr lang="es-CO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8/10/2023</a:t>
            </a:fld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8/10/2023</a:t>
            </a:fld>
            <a:endParaRPr lang="es-CO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8/10/2023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8/10/2023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8/10/2023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8/10/2023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7583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ena4-my.sharepoint.com/:w:/r/personal/mriverav_sena_edu_co/_layouts/15/Doc.aspx?sourcedoc=%7BB29E1A8E-1964-48AF-B01C-7E280B2C3078%7D&amp;file=DE-D-01_Direcci%C3%B3n%20Estrategica.docx&amp;action=default&amp;mobileredirect=true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sena4-my.sharepoint.com/:p:/r/personal/mriverav_sena_edu_co/_layouts/15/Doc.aspx?sourcedoc=%7B7142F439-509F-4740-BE3E-B181FA59AEA1%7D&amp;file=DE-D-04_Estructura%20organizacional.pptx&amp;action=edit&amp;mobileredirect=true" TargetMode="External"/><Relationship Id="rId4" Type="http://schemas.openxmlformats.org/officeDocument/2006/relationships/hyperlink" Target="https://sena4-my.sharepoint.com/:w:/r/personal/mriverav_sena_edu_co/_layouts/15/Doc.aspx?sourcedoc=%7B29E3B47F-08F3-47CC-B413-672CF709E4F6%7D&amp;file=DE-D-02_Pol%C3%ADtica%20de%20Calidad.docx&amp;action=default&amp;mobileredirect=tru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ena4-my.sharepoint.com/:x:/r/personal/mriverav_sena_edu_co/_layouts/15/Doc.aspx?sourcedoc=%7BB014D604-B3F8-4574-8B29-B570E950E8AA%7D&amp;file=DO-F-068-FormatoAnalisisEstrategicoDOFA%20ENCC%202023.xlsx&amp;action=default&amp;mobileredirect=tru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ena4-my.sharepoint.com/:x:/r/personal/mriverav_sena_edu_co/_layouts/15/Doc.aspx?sourcedoc=%7B9E097EA7-A9A5-4E93-BC2D-8B1B0EE3FE94%7D&amp;file=DE-F-03_Matriz_%20RyO%20ENCC.xlsx&amp;action=default&amp;mobileredirect=tru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ena4-my.sharepoint.com/:w:/r/personal/mriverav_sena_edu_co/_layouts/15/Doc.aspx?sourcedoc=%7BE186D628-AB42-4743-A2D1-A3F4683147E9%7D&amp;file=DE-D-03_%20Objetivos%20de%20Calidad.docx&amp;action=default&amp;mobileredirect=tru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ena4-my.sharepoint.com/:p:/r/personal/mriverav_sena_edu_co/_layouts/15/Doc.aspx?sourcedoc=%7BFE49E393-FEA5-445F-B536-74EC0DE68F22%7D&amp;file=Mapa%20de%20procesos.pptx&amp;action=edit&amp;mobileredirect=true" TargetMode="Externa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0C9EC86-649F-7F64-9925-096FB4D582E4}"/>
              </a:ext>
            </a:extLst>
          </p:cNvPr>
          <p:cNvSpPr txBox="1"/>
          <p:nvPr/>
        </p:nvSpPr>
        <p:spPr>
          <a:xfrm>
            <a:off x="5353665" y="850963"/>
            <a:ext cx="5837334" cy="3367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914378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s-C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ESCUELA NACIONAL DE LA CALIDAD DEL CAFÉ</a:t>
            </a:r>
          </a:p>
          <a:p>
            <a:pPr algn="r" defTabSz="914378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endParaRPr lang="es-CO" sz="28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cs"/>
            </a:endParaRPr>
          </a:p>
          <a:p>
            <a:pPr algn="r" defTabSz="914378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endParaRPr lang="es-CO" sz="28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cs"/>
            </a:endParaRPr>
          </a:p>
          <a:p>
            <a:pPr algn="r" defTabSz="914378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s-MX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REVISIÓN POR LA DIRECCIÓN – SGC ISO 9001</a:t>
            </a:r>
          </a:p>
          <a:p>
            <a:pPr algn="r" defTabSz="914378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endParaRPr lang="es-MX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 defTabSz="914378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endParaRPr lang="es-MX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 defTabSz="914378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s-MX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Paula Andrea Páez</a:t>
            </a:r>
          </a:p>
          <a:p>
            <a:pPr algn="r" defTabSz="914378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s-MX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Responsable del Sistema de Gestión </a:t>
            </a:r>
            <a:endParaRPr lang="es-MX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 defTabSz="914378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s-MX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Servicios Tecnológicos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846CCC6-C6D9-6271-D75B-12F1638E6A4E}"/>
              </a:ext>
            </a:extLst>
          </p:cNvPr>
          <p:cNvSpPr txBox="1"/>
          <p:nvPr/>
        </p:nvSpPr>
        <p:spPr>
          <a:xfrm>
            <a:off x="535857" y="4404852"/>
            <a:ext cx="4055807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914378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s-MX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Centro de Gestión y Desarrollo Sostenible </a:t>
            </a:r>
            <a:r>
              <a:rPr lang="es-MX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Surcolombiano</a:t>
            </a:r>
            <a:endParaRPr lang="es-MX" sz="18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3494557-5D63-7718-7B1A-52E9D843A216}"/>
              </a:ext>
            </a:extLst>
          </p:cNvPr>
          <p:cNvSpPr txBox="1"/>
          <p:nvPr/>
        </p:nvSpPr>
        <p:spPr>
          <a:xfrm>
            <a:off x="6913967" y="5524776"/>
            <a:ext cx="427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dirty="0"/>
              <a:t>Pitalito, Huila. 2023-10</a:t>
            </a:r>
          </a:p>
        </p:txBody>
      </p:sp>
    </p:spTree>
    <p:extLst>
      <p:ext uri="{BB962C8B-B14F-4D97-AF65-F5344CB8AC3E}">
        <p14:creationId xmlns:p14="http://schemas.microsoft.com/office/powerpoint/2010/main" val="898504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6808D6B-92F8-6CE1-44F6-786769629B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1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68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34AEF3D-C4C1-C838-724F-A063DEF3C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844" y="1562609"/>
            <a:ext cx="4768755" cy="338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86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C5AB282-92FC-443F-CF6A-81586FA5487A}"/>
              </a:ext>
            </a:extLst>
          </p:cNvPr>
          <p:cNvSpPr txBox="1"/>
          <p:nvPr/>
        </p:nvSpPr>
        <p:spPr>
          <a:xfrm>
            <a:off x="216310" y="511277"/>
            <a:ext cx="1074665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las no conformidades y acciones correctivas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C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 aplica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x-non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C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5. </a:t>
            </a:r>
            <a:r>
              <a:rPr lang="x-non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los resultados de seguimiento y medición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partir de la vigencia 2024 con la implementación del SGC se da cumplimiento a este numeral.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s-E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6. los resultados de las auditorías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s-E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Hasta el momento se han realizado 3 evaluaciones de autodiagnóstico en los meses: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s-ES" sz="1800" b="1" u="sng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Abril, en donde se obtuvo un porcentaje de cumplimiento del 11%.</a:t>
            </a:r>
          </a:p>
          <a:p>
            <a:pPr algn="just"/>
            <a:endParaRPr lang="es-ES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just"/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</a:rPr>
              <a:t>https://sena4-my.sharepoint.com/:x:/r/personal/mriverav_sena_edu_co/_layouts/15/Doc.aspx?sourcedoc=%7BBB8EA959-19FA-4B46-932B-843A4FBF7469%7D&amp;file=4.1%20Herramienta%20de%20Autodiagn%C3%B3stico%20y%20Autoevaluaci%C3%B3n%20ISO%209001_2015%20%20v1%20-%20EV%201_Abril.xlsx&amp;action=default&amp;mobileredirect=true</a:t>
            </a:r>
          </a:p>
          <a:p>
            <a:pPr algn="just"/>
            <a:endParaRPr lang="es-ES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just"/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68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C5AB282-92FC-443F-CF6A-81586FA5487A}"/>
              </a:ext>
            </a:extLst>
          </p:cNvPr>
          <p:cNvSpPr txBox="1"/>
          <p:nvPr/>
        </p:nvSpPr>
        <p:spPr>
          <a:xfrm>
            <a:off x="216310" y="511277"/>
            <a:ext cx="1074665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800" b="1" u="sng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Julio, en donde se obtuvo un porcentaje de cumplimiento del 40%.</a:t>
            </a:r>
          </a:p>
          <a:p>
            <a:pPr algn="just"/>
            <a:endParaRPr lang="es-ES" b="1" u="sng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just"/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ttps://sena4-my.sharepoint.com/:x:/r/personal/mriverav_sena_edu_co/_layouts/15/Doc.aspx?sourcedoc=%7B7346FDA5-EE87-47B4-8C7A-5E9D76098FF2%7D&amp;file=4.1%20Herramienta%20de%20Autodiagn%C3%B3stico%20y%20Autoevaluaci%C3%B3n%20ISO%209001_2015%20%20v1%20-%20EV%202_Julio.xlsx&amp;action=default&amp;mobileredirect=true</a:t>
            </a:r>
            <a:endParaRPr lang="es-ES" sz="1800" b="1" u="sng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just"/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s-ES" sz="1800" b="1" u="sng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Octubre, en donde se obtuvo un porcentaje de cumplimiento del 70%.   </a:t>
            </a:r>
            <a:endParaRPr lang="es-CO" sz="1800" b="1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</a:p>
          <a:p>
            <a:pPr algn="just"/>
            <a:r>
              <a:rPr lang="es-C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sena4-my.sharepoint.com/:x:/r/personal/mriverav_sena_edu_co/_layouts/15/Doc.aspx?sourcedoc=%7B25918553-47F5-4443-84AB-C2F5A792CA87%7D&amp;file=4.1%20Herramienta%20de%20Autodiagn%C3%B3stico%20y%20Autoevaluaci%C3%B3n%20ISO%209001_2015%20%20v1%20-%20EV%202_Octubre.xlsx&amp;action=default&amp;mobileredirect=true</a:t>
            </a:r>
            <a:endParaRPr lang="es-ES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just"/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 acuerdo con los resultados obtenidos, se evidencia un avance acorde al plan de acción implementado en la vigencia 2023, relacionado con la documentación del SGC ISO 9001 en la ENCC.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5779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C5AB282-92FC-443F-CF6A-81586FA5487A}"/>
              </a:ext>
            </a:extLst>
          </p:cNvPr>
          <p:cNvSpPr txBox="1"/>
          <p:nvPr/>
        </p:nvSpPr>
        <p:spPr>
          <a:xfrm>
            <a:off x="462116" y="678425"/>
            <a:ext cx="1074665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7. el desempeño de los proveedores externos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s-E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partir de la vigencia 2024 con la implementación del SGC se da cumplimiento a este numeral.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s-E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9.3.2 d) la adecuación de los recursos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s-E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Los recursos con los que se cuenta en la ENCC son adecuados para el fin previsto.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s-E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9.3.2 e) la eficacia de las acciones tomadas para abordar los riesgos y las oportunidades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Los riesgos identificados se encuentran consignados en el DE-F-03 Matriz de riesgos y oportunidades, con los respectivos controles, además la ENCC cuenta con el procedimiento para gestión de riesgos y oportunidades DE-P-02.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s-E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s-E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9.3.2 f) las oportunidades de mejora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s-E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partir de la vigencia 2024 con la implementación del SGC se da cumplimiento a este numeral.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646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C5AB282-92FC-443F-CF6A-81586FA5487A}"/>
              </a:ext>
            </a:extLst>
          </p:cNvPr>
          <p:cNvSpPr txBox="1"/>
          <p:nvPr/>
        </p:nvSpPr>
        <p:spPr>
          <a:xfrm>
            <a:off x="344129" y="1012723"/>
            <a:ext cx="1074665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es-E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9.3.3	Salidas de la revisión por la dirección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s-E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s-E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9.3.3 a) Las oportunidades de mejora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s-E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Para asegurar la mejora del SGC de la ENCC se establecen las siguientes acciones: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Elaborar un plan de capacitación una vez se hayan identificado las necesidades de formación, el cual será implementado en la vigencia 2024.</a:t>
            </a:r>
            <a:r>
              <a:rPr lang="es-E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Socializar el SGC con la coordinación académica para dar a conocer los procesos que se están desarrollando desde la línea de servicios tecnológicos en la ENCC y poder de esta manera trabajar de manera articulada.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Implementar el SGC durante la vigencia 2024.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s-E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s-E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9.3.3 b) Cualquier necesidad de cambio en el sistema de gestión de la calidad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s-E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Para el logro de los resultados establecidos es necesario continuar con la implementación del SGC y establecer cualquier necesidad de mejora para el mismo. 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400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C5AB282-92FC-443F-CF6A-81586FA5487A}"/>
              </a:ext>
            </a:extLst>
          </p:cNvPr>
          <p:cNvSpPr txBox="1"/>
          <p:nvPr/>
        </p:nvSpPr>
        <p:spPr>
          <a:xfrm>
            <a:off x="344129" y="521110"/>
            <a:ext cx="1074665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es-E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9.3.3	Salidas de la revisión por la dirección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s-E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s-E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9.3.3 a) Las oportunidades de mejora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s-E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Para asegurar la mejora del SGC de la ENCC se establecen las siguientes acciones: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Elaborar un plan de capacitación una vez se hayan identificado las necesidades de formación, el cual será implementado en la vigencia 2024.</a:t>
            </a:r>
            <a:r>
              <a:rPr lang="es-E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Socializar el SGC con la coordinación académica para dar a conocer los procesos que se están desarrollando desde la línea de servicios tecnológicos en la ENCC y poder de esta manera trabajar de manera articulada.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Implementar el SGC durante la vigencia 2024.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s-E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s-E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9.3.3 b) Cualquier necesidad de cambio en el sistema de gestión de la calidad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s-E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Para el logro de los resultados establecidos es necesario continuar con la implementación del SGC y establecer cualquier necesidad de mejora para el mismo. </a:t>
            </a:r>
          </a:p>
          <a:p>
            <a:pPr algn="just"/>
            <a:endParaRPr lang="es-ES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just"/>
            <a:r>
              <a:rPr lang="es-E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9.3.3 c) Las necesidades de recursos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 cuanto a la provisión de recursos, se realizó la planificación presupuestal para la realización de las actividades contempladas para la vigencia 2024.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166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7043C7B-4EE1-B625-9573-EB6064AF657A}"/>
              </a:ext>
            </a:extLst>
          </p:cNvPr>
          <p:cNvSpPr txBox="1"/>
          <p:nvPr/>
        </p:nvSpPr>
        <p:spPr>
          <a:xfrm>
            <a:off x="2092960" y="2827881"/>
            <a:ext cx="8676641" cy="748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en-GB" sz="4267" b="1" dirty="0">
                <a:solidFill>
                  <a:schemeClr val="bg1"/>
                </a:solidFill>
                <a:latin typeface="Work Sans Medium" pitchFamily="2" charset="0"/>
              </a:rPr>
              <a:t>PREGUNTAS</a:t>
            </a:r>
            <a:endParaRPr lang="es-CO" sz="4267" b="1" dirty="0">
              <a:solidFill>
                <a:schemeClr val="bg1"/>
              </a:solidFill>
              <a:latin typeface="Work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183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A01EB75E-8874-42DD-11A3-2D5CA1D238B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663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F799A6E-BD56-D8C3-E3D8-548D8AD79209}"/>
              </a:ext>
            </a:extLst>
          </p:cNvPr>
          <p:cNvSpPr txBox="1"/>
          <p:nvPr/>
        </p:nvSpPr>
        <p:spPr>
          <a:xfrm>
            <a:off x="1573161" y="302359"/>
            <a:ext cx="9045677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La revisión por la dirección es una revisión periódica, se realiza de acuerdo a un procedimiento establecido en el Sistema de Gestión de Calidad de la ENCC para asegurar la conveniencia, adecuación y eficacia del Sistema de Gestión, y para introducir los cambios o mejoras necesarios.</a:t>
            </a:r>
            <a:endParaRPr lang="es-CO" sz="3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s-ES" sz="3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s-CO" sz="3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s-ES" sz="3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 cumplimiento al requisito 9.3 de la Norma ISO</a:t>
            </a:r>
            <a:r>
              <a:rPr lang="es-ES" sz="3000" dirty="0">
                <a:latin typeface="Arial" panose="020B0604020202020204" pitchFamily="34" charset="0"/>
                <a:ea typeface="Times New Roman" panose="02020603050405020304" pitchFamily="18" charset="0"/>
              </a:rPr>
              <a:t> 9001:2015</a:t>
            </a:r>
            <a:r>
              <a:rPr lang="es-ES" sz="3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</a:p>
          <a:p>
            <a:pPr algn="just"/>
            <a:endParaRPr lang="es-CO" sz="3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s-ES" sz="3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Las entradas a la revisión por la dirección incluyen los siguientes aspectos:</a:t>
            </a:r>
            <a:endParaRPr lang="es-CO" sz="3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s-CO" sz="3000" dirty="0"/>
          </a:p>
        </p:txBody>
      </p:sp>
    </p:spTree>
    <p:extLst>
      <p:ext uri="{BB962C8B-B14F-4D97-AF65-F5344CB8AC3E}">
        <p14:creationId xmlns:p14="http://schemas.microsoft.com/office/powerpoint/2010/main" val="323309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16">
            <a:extLst>
              <a:ext uri="{FF2B5EF4-FFF2-40B4-BE49-F238E27FC236}">
                <a16:creationId xmlns:a16="http://schemas.microsoft.com/office/drawing/2014/main" id="{DEE7C6CF-EAFE-CD04-0759-63999025AAA2}"/>
              </a:ext>
            </a:extLst>
          </p:cNvPr>
          <p:cNvGraphicFramePr>
            <a:graphicFrameLocks/>
          </p:cNvGraphicFramePr>
          <p:nvPr/>
        </p:nvGraphicFramePr>
        <p:xfrm>
          <a:off x="8904794" y="499814"/>
          <a:ext cx="2452963" cy="23311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CuadroTexto 17">
            <a:extLst>
              <a:ext uri="{FF2B5EF4-FFF2-40B4-BE49-F238E27FC236}">
                <a16:creationId xmlns:a16="http://schemas.microsoft.com/office/drawing/2014/main" id="{86521E10-55B3-4B5E-278B-AE3C08165D5B}"/>
              </a:ext>
            </a:extLst>
          </p:cNvPr>
          <p:cNvSpPr txBox="1"/>
          <p:nvPr/>
        </p:nvSpPr>
        <p:spPr>
          <a:xfrm>
            <a:off x="511277" y="275304"/>
            <a:ext cx="10196051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9.3.2  a)	E</a:t>
            </a: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 estado de las acciones de las revisiones por la dirección previas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 se han realizado revisiones por la dirección previas.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E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s-E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9.3.2  b) Los cambios en las cuestiones internas y externas pertinentes al sistema de gestión de calidad:</a:t>
            </a:r>
          </a:p>
          <a:p>
            <a:pPr algn="just"/>
            <a:r>
              <a:rPr lang="es-ES" sz="1800" b="1" i="1" u="sng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Dirección estraté</a:t>
            </a:r>
            <a:r>
              <a:rPr lang="es-ES" b="1" i="1" u="sng" dirty="0">
                <a:latin typeface="Arial" panose="020B0604020202020204" pitchFamily="34" charset="0"/>
                <a:ea typeface="Times New Roman" panose="02020603050405020304" pitchFamily="18" charset="0"/>
              </a:rPr>
              <a:t>gica</a:t>
            </a:r>
            <a:endParaRPr lang="es-ES" sz="1800" b="1" i="1" u="sng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s-CO" dirty="0"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https://sena4-my.sharepoint.com/:w:/r/personal/mriverav_sena_edu_co/_layouts/15/Doc.aspx?sourcedoc=%7BB29E1A8E-1964-48AF-B01C-7E280B2C3078%7D&amp;file=DE-D-01_Direcci%C3%B3n%20Estrategica.docx&amp;action=default&amp;mobileredirect=true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ES" sz="1800" b="1" i="1" u="sng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Política de Calidad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CO" dirty="0"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https://sena4-my.sharepoint.com/:w:/r/personal/mriverav_sena_edu_co/_layouts/15/Doc.aspx?sourcedoc=%7B29E3B47F-08F3-47CC-B413-672CF709E4F6%7D&amp;file=DE-D-02_Pol%C3%ADtica%20de%20Calidad.docx&amp;action=default&amp;mobileredirect=true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CO" sz="1800" b="1" i="1" u="sng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Estructur</a:t>
            </a:r>
            <a:r>
              <a:rPr lang="es-CO" b="1" i="1" u="sng" dirty="0">
                <a:latin typeface="Arial" panose="020B0604020202020204" pitchFamily="34" charset="0"/>
                <a:ea typeface="Times New Roman" panose="02020603050405020304" pitchFamily="18" charset="0"/>
              </a:rPr>
              <a:t>a Organizacional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C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https://sena4-my.sharepoint.com/:p:/r/personal/mriverav_sena_edu_co/_layouts/15/Doc.aspx?sourcedoc=%7B7142F439-509F-4740-BE3E-B181FA59AEA1%7D&amp;file=DE-D-04_Estructura%20organizacional.pptx&amp;action=edit&amp;mobileredirect=true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15664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C544C8E-5731-F53E-1DB9-5785654F5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42" y="2723762"/>
            <a:ext cx="5972175" cy="389826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8993031-01BF-4505-98DA-F745B0CBCEAA}"/>
              </a:ext>
            </a:extLst>
          </p:cNvPr>
          <p:cNvSpPr txBox="1"/>
          <p:nvPr/>
        </p:nvSpPr>
        <p:spPr>
          <a:xfrm>
            <a:off x="619432" y="442452"/>
            <a:ext cx="98224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La información relacionada las debilidades se registra en el DO-F-068-FormatoAnalisisEstrategicoDOFA ENCC 2023 correspondiente a:</a:t>
            </a:r>
          </a:p>
          <a:p>
            <a:pPr algn="just"/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https://sena4-my.sharepoint.com/:x:/r/personal/mriverav_sena_edu_co/_layouts/15/Doc.aspx?sourcedoc=%7BB014D604-B3F8-4574-8B29-B570E950E8AA%7D&amp;file=DO-F-068-FormatoAnalisisEstrategicoDOFA%20ENCC%202023.xlsx&amp;action=default&amp;mobileredirect=true</a:t>
            </a:r>
            <a:endParaRPr lang="es-ES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just"/>
            <a:endParaRPr lang="es-ES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just"/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Figura 1. Debilidades ENCC – Contexto de la organización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s-ES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just"/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35897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4DDD9E3F-EEEB-6AE4-F4B6-ED9C3404E0CE}"/>
              </a:ext>
            </a:extLst>
          </p:cNvPr>
          <p:cNvSpPr txBox="1"/>
          <p:nvPr/>
        </p:nvSpPr>
        <p:spPr>
          <a:xfrm>
            <a:off x="144281" y="6328007"/>
            <a:ext cx="11410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Work Sans Light" pitchFamily="2" charset="0"/>
              </a:rPr>
              <a:t>(1diap)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7E14E9D-859A-6738-0AA0-5A9371D8A760}"/>
              </a:ext>
            </a:extLst>
          </p:cNvPr>
          <p:cNvSpPr txBox="1"/>
          <p:nvPr/>
        </p:nvSpPr>
        <p:spPr>
          <a:xfrm>
            <a:off x="491613" y="521110"/>
            <a:ext cx="1030420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Dichas debilidades se abordan en la gestión de riesgos en el registro DE-F-03_Matriz_ Riesgos y Oportunidades ENCC.</a:t>
            </a:r>
          </a:p>
          <a:p>
            <a:pPr algn="just"/>
            <a:r>
              <a:rPr lang="es-C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https://sena4-my.sharepoint.com/:x:/r/personal/mriverav_sena_edu_co/_layouts/15/Doc.aspx?sourcedoc=%7B9E097EA7-A9A5-4E93-BC2D-8B1B0EE3FE94%7D&amp;file=DE-F-03_Matriz_%20RyO%20ENCC.xlsx&amp;action=default&amp;mobileredirect=true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s-E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9.3.2  c) La información sobre el desempeño y la eficacia del sistema de gestión de la calidad: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s-E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s-E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La satisfacción del cliente y la retroalimentación de las partes interesadas pertinentes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/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 presentan los resultados de las encuestas de satisfacción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65251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B3F0CBA-5E0E-BF5E-62C7-B3EE3D105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05" y="795961"/>
            <a:ext cx="8077712" cy="250767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98296AB-851F-BDAD-71F2-1247FCE7B451}"/>
              </a:ext>
            </a:extLst>
          </p:cNvPr>
          <p:cNvSpPr txBox="1"/>
          <p:nvPr/>
        </p:nvSpPr>
        <p:spPr>
          <a:xfrm>
            <a:off x="491613" y="334297"/>
            <a:ext cx="10491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Figura 2. Resultados tabulación Encuestas de satisfacción clientes</a:t>
            </a:r>
          </a:p>
          <a:p>
            <a:endParaRPr lang="es-CO" dirty="0"/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9EE88BB-460C-2F33-F148-83797C048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13" y="3647317"/>
            <a:ext cx="8168698" cy="285665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926E682-1EA3-CE78-63E0-FD5DD22C1F3C}"/>
              </a:ext>
            </a:extLst>
          </p:cNvPr>
          <p:cNvSpPr txBox="1"/>
          <p:nvPr/>
        </p:nvSpPr>
        <p:spPr>
          <a:xfrm>
            <a:off x="9174084" y="2448232"/>
            <a:ext cx="23185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8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 evidencia que en todos los casos los resultados de las encuestas de satisfacción superan la meta de calificación ≥ 4, correspondiente a un 80% de satisfacción de los clientes.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77800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52CAD208-2EC8-5A07-3E8F-2CCE5A93A3AC}"/>
              </a:ext>
            </a:extLst>
          </p:cNvPr>
          <p:cNvSpPr txBox="1"/>
          <p:nvPr/>
        </p:nvSpPr>
        <p:spPr>
          <a:xfrm>
            <a:off x="393290" y="418152"/>
            <a:ext cx="1081548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s-E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El grado en que se han logrado los objetivos de la calidad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/>
            <a:r>
              <a:rPr lang="es-E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continuación, se presentan los objetivos de calidad para su revisión, aprobación e implementación</a:t>
            </a:r>
          </a:p>
          <a:p>
            <a:endParaRPr lang="es-ES" dirty="0">
              <a:latin typeface="Arial" panose="020B0604020202020204" pitchFamily="34" charset="0"/>
            </a:endParaRPr>
          </a:p>
          <a:p>
            <a:r>
              <a:rPr lang="es-CO" dirty="0">
                <a:hlinkClick r:id="rId3"/>
              </a:rPr>
              <a:t>https://sena4-my.sharepoint.com/:w:/r/personal/mriverav_sena_edu_co/_layouts/15/Doc.aspx?sourcedoc=%7BE186D628-AB42-4743-A2D1-A3F4683147E9%7D&amp;file=DE-D-03_%20Objetivos%20de%20Calidad.docx&amp;action=default&amp;mobileredirect=true</a:t>
            </a:r>
            <a:endParaRPr lang="es-ES" dirty="0">
              <a:latin typeface="Arial" panose="020B0604020202020204" pitchFamily="34" charset="0"/>
            </a:endParaRPr>
          </a:p>
          <a:p>
            <a:endParaRPr lang="es-ES" dirty="0">
              <a:latin typeface="Arial" panose="020B0604020202020204" pitchFamily="34" charset="0"/>
            </a:endParaRPr>
          </a:p>
          <a:p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Figura 3. Objetivos de calidad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ES" dirty="0">
              <a:latin typeface="Arial" panose="020B0604020202020204" pitchFamily="34" charset="0"/>
            </a:endParaRPr>
          </a:p>
          <a:p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499266B-90D7-A44B-7412-EC1C1D334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5253" y="3224096"/>
            <a:ext cx="8497934" cy="321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7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863F536-5449-7276-4D11-DF86DC265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88" y="1306928"/>
            <a:ext cx="10427423" cy="212207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E7C9B8B-E3B1-92FD-3038-E9F2EACD0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88" y="3859424"/>
            <a:ext cx="10151152" cy="226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45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0277CAD-399E-D92E-F1BA-46C2BAA10891}"/>
              </a:ext>
            </a:extLst>
          </p:cNvPr>
          <p:cNvSpPr txBox="1"/>
          <p:nvPr/>
        </p:nvSpPr>
        <p:spPr>
          <a:xfrm>
            <a:off x="806245" y="1238865"/>
            <a:ext cx="104123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C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3. E</a:t>
            </a:r>
            <a:r>
              <a:rPr lang="x-non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 desempeño de los procesos y conformidad de los productos y servicios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/>
            <a:r>
              <a:rPr lang="x-non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>
              <a:tabLst>
                <a:tab pos="-457200" algn="l"/>
              </a:tabLst>
            </a:pPr>
            <a:r>
              <a:rPr lang="es-CO" sz="1800" b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 el SGC de la ENCC se han establecido y caracterizado los siguientes procesos:</a:t>
            </a:r>
            <a:endParaRPr lang="es-CO" sz="1800" b="1" dirty="0">
              <a:effectLst/>
              <a:latin typeface="Book Antiqua" panose="020406020503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tabLst>
                <a:tab pos="-457200" algn="l"/>
              </a:tabLst>
            </a:pPr>
            <a:r>
              <a:rPr lang="es-CO" sz="1800" b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CO" sz="1800" b="1" dirty="0">
              <a:effectLst/>
              <a:latin typeface="Book Antiqua" panose="020406020503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tabLst>
                <a:tab pos="-457200" algn="l"/>
              </a:tabLst>
            </a:pPr>
            <a:r>
              <a:rPr lang="es-CO" sz="1800" b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Procesos estratégicos: Dirección Estratégica y Recurso Financiero.</a:t>
            </a:r>
            <a:endParaRPr lang="es-CO" sz="1800" b="1" dirty="0">
              <a:effectLst/>
              <a:latin typeface="Book Antiqua" panose="020406020503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 Procesos de evaluación: Evaluación Independiente y Mejora Continua.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C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 Procesos de apoyo: Gestión Contractual, Gestión Documental y Gestión del Talento Humano.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C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 Procesos Misionales: Servicios Tecnológicos y Gestión Comercial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CO" dirty="0"/>
          </a:p>
          <a:p>
            <a:r>
              <a:rPr lang="es-CO" dirty="0">
                <a:hlinkClick r:id="rId2"/>
              </a:rPr>
              <a:t>https://sena4-my.sharepoint.com/:p:/r/personal/mriverav_sena_edu_co/_layouts/15/Doc.aspx?sourcedoc=%7BFE49E393-FEA5-445F-B536-74EC0DE68F22%7D&amp;file=Mapa%20de%20procesos.pptx&amp;action=edit&amp;mobileredirect=true</a:t>
            </a:r>
            <a:endParaRPr lang="es-CO" dirty="0"/>
          </a:p>
          <a:p>
            <a:endParaRPr lang="es-CO" dirty="0"/>
          </a:p>
          <a:p>
            <a:r>
              <a:rPr lang="es-C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Figura 4. Mapa de Procesos de la ENCC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131067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A3887FA7C409C4EB4203A54C9A51C09" ma:contentTypeVersion="15" ma:contentTypeDescription="Crear nuevo documento." ma:contentTypeScope="" ma:versionID="28b1fd1eb613fc3c65583fa5a8b0a6f0">
  <xsd:schema xmlns:xsd="http://www.w3.org/2001/XMLSchema" xmlns:xs="http://www.w3.org/2001/XMLSchema" xmlns:p="http://schemas.microsoft.com/office/2006/metadata/properties" xmlns:ns2="6d431ce9-127d-4b95-80fd-e8dbde94151b" xmlns:ns3="92e79b28-58b5-427f-800e-881d7419fff0" targetNamespace="http://schemas.microsoft.com/office/2006/metadata/properties" ma:root="true" ma:fieldsID="22262a27ccc377b02f7b37021d883dde" ns2:_="" ns3:_="">
    <xsd:import namespace="6d431ce9-127d-4b95-80fd-e8dbde94151b"/>
    <xsd:import namespace="92e79b28-58b5-427f-800e-881d7419ff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431ce9-127d-4b95-80fd-e8dbde9415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Etiquetas de imagen" ma:readOnly="false" ma:fieldId="{5cf76f15-5ced-4ddc-b409-7134ff3c332f}" ma:taxonomyMulti="true" ma:sspId="d33c8c81-5745-4931-bcc4-c2aeafe8678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79b28-58b5-427f-800e-881d7419fff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f82165e-8023-4d93-8368-c5e56582d9cd}" ma:internalName="TaxCatchAll" ma:showField="CatchAllData" ma:web="92e79b28-58b5-427f-800e-881d7419ff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EAC3DFB-5BF6-418A-BF03-7BCB354ABC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431ce9-127d-4b95-80fd-e8dbde94151b"/>
    <ds:schemaRef ds:uri="92e79b28-58b5-427f-800e-881d7419ff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207E8C-C94E-4C5C-9AF7-DF13A89D88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1853</TotalTime>
  <Words>1610</Words>
  <Application>Microsoft Office PowerPoint</Application>
  <PresentationFormat>Panorámica</PresentationFormat>
  <Paragraphs>143</Paragraphs>
  <Slides>18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18</vt:i4>
      </vt:variant>
    </vt:vector>
  </HeadingPairs>
  <TitlesOfParts>
    <vt:vector size="28" baseType="lpstr">
      <vt:lpstr>Arial</vt:lpstr>
      <vt:lpstr>Book Antiqua</vt:lpstr>
      <vt:lpstr>Calibri</vt:lpstr>
      <vt:lpstr>Calibri Light</vt:lpstr>
      <vt:lpstr>Symbol</vt:lpstr>
      <vt:lpstr>Times New Roman</vt:lpstr>
      <vt:lpstr>Work Sans Light</vt:lpstr>
      <vt:lpstr>Work Sans Medium</vt:lpstr>
      <vt:lpstr>Tema de Office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Paula Andrea Páez Ordoñez</cp:lastModifiedBy>
  <cp:revision>113</cp:revision>
  <dcterms:created xsi:type="dcterms:W3CDTF">2020-10-01T23:51:28Z</dcterms:created>
  <dcterms:modified xsi:type="dcterms:W3CDTF">2023-10-08T18:13:22Z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