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imXrm55rN195i/Zvi24v1hdHU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swald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swal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e6d4c43b24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g1e6d4c43b2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e6d4c43b24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6" name="Google Shape;726;g1e6d4c43b2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e6d4c43b24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g1e6d4c43b2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e6d4c43b24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g1e6d4c43b2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e6d4c43b24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g1e6d4c43b2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e6d4c43b24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g1e6d4c43b2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e6d4c43b24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g1e6d4c43b2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e6d4c43b24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g1e6d4c43b2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e6d4c43b24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g1e6d4c43b2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e6d4c43b24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g1e6d4c43b2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0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60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9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69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4" name="Google Shape;214;p69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5" name="Google Shape;215;p69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69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17" name="Google Shape;217;p69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18" name="Google Shape;218;p6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69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24" name="Google Shape;224;p6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1" name="Google Shape;231;p70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2" name="Google Shape;232;p70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70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4" name="Google Shape;234;p70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70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6" name="Google Shape;236;p70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7" name="Google Shape;237;p70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38" name="Google Shape;238;p7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3" name="Google Shape;243;p70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4" name="Google Shape;244;p7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1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71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2" name="Google Shape;252;p71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71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71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5" name="Google Shape;255;p71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256" name="Google Shape;256;p7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71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262" name="Google Shape;262;p7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7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2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9" name="Google Shape;269;p72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70" name="Google Shape;270;p72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271" name="Google Shape;271;p7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7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7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72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277" name="Google Shape;277;p7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7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7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7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7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3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4" name="Google Shape;284;p73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5" name="Google Shape;285;p73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86" name="Google Shape;286;p73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287" name="Google Shape;287;p7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43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7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7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7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07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11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4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95" name="Google Shape;295;p74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96" name="Google Shape;296;p7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7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7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7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7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74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302" name="Google Shape;302;p7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75"/>
          <p:cNvSpPr txBox="1"/>
          <p:nvPr>
            <p:ph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0" name="Google Shape;310;p75"/>
          <p:cNvSpPr txBox="1"/>
          <p:nvPr>
            <p:ph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1" name="Google Shape;311;p75"/>
          <p:cNvSpPr txBox="1"/>
          <p:nvPr>
            <p:ph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2" name="Google Shape;312;p75"/>
          <p:cNvSpPr txBox="1"/>
          <p:nvPr>
            <p:ph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3" name="Google Shape;313;p7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75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75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7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7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7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7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7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1" name="Google Shape;321;p7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322" name="Google Shape;322;p7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7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328" name="Google Shape;328;p7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7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7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7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76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6" name="Google Shape;336;p76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76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8" name="Google Shape;338;p76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76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0" name="Google Shape;340;p76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76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42" name="Google Shape;342;p76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3" name="Google Shape;343;p7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344" name="Google Shape;344;p7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7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7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7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7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7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350" name="Google Shape;350;p7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7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7" name="Google Shape;357;p7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7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7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77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77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77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3" name="Google Shape;363;p7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364" name="Google Shape;364;p7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7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370" name="Google Shape;370;p7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7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7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7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7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7" name="Google Shape;377;p78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78"/>
          <p:cNvSpPr txBox="1"/>
          <p:nvPr>
            <p:ph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79" name="Google Shape;379;p78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78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78"/>
          <p:cNvSpPr txBox="1"/>
          <p:nvPr>
            <p:ph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82" name="Google Shape;382;p78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78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78"/>
          <p:cNvSpPr txBox="1"/>
          <p:nvPr>
            <p:ph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85" name="Google Shape;385;p78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86" name="Google Shape;386;p7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387" name="Google Shape;387;p7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7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393" name="Google Shape;393;p7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61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4" name="Google Shape;14;p6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5" name="Google Shape;15;p6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6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6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6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6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1" name="Google Shape;21;p6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6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6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6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6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2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8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2" name="Google Shape;402;p82"/>
          <p:cNvSpPr txBox="1"/>
          <p:nvPr>
            <p:ph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03" name="Google Shape;403;p82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82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82"/>
          <p:cNvSpPr txBox="1"/>
          <p:nvPr>
            <p:ph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06" name="Google Shape;406;p82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82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82"/>
          <p:cNvSpPr txBox="1"/>
          <p:nvPr>
            <p:ph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09" name="Google Shape;409;p82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82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82"/>
          <p:cNvSpPr txBox="1"/>
          <p:nvPr>
            <p:ph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12" name="Google Shape;412;p82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82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82"/>
          <p:cNvSpPr txBox="1"/>
          <p:nvPr>
            <p:ph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15" name="Google Shape;415;p82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82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82"/>
          <p:cNvSpPr txBox="1"/>
          <p:nvPr>
            <p:ph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18" name="Google Shape;418;p82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9" name="Google Shape;419;p82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20" name="Google Shape;420;p8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8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8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8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8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425;p82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6" name="Google Shape;426;p8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8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8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8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8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8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8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8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8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8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8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8" name="Google Shape;438;p8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8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8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8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8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8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4" name="Google Shape;444;p8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8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8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8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8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8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8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8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8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8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8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8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8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8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8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8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8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8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p8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8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8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8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8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8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2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2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29" name="Google Shape;29;p62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30" name="Google Shape;30;p6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6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6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62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36" name="Google Shape;36;p6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6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3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43" name="Google Shape;43;p63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3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63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63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63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63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63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63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3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3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3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3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3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3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3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3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3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63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63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63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63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63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3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3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3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63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3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3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3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3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3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3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3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3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3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3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63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80" name="Google Shape;80;p63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3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63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63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3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3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3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3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3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3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3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3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3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3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3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3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3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3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3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63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63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63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3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63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3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3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3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3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3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3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3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3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3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3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3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3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3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3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3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3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3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3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3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3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3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3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3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3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3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3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3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3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3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3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3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3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3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3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3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3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63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63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3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3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3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3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3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3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3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3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3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3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63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63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63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63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63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3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63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63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63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1" name="Google Shape;161;p63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63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b="0" i="0" lang="en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i="0" lang="en" sz="1200" u="none" cap="none" strike="noStrike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2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4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64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5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6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66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6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6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66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66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66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66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66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66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66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66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" name="Google Shape;182;p6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3" name="Google Shape;183;p6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6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6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p6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189" name="Google Shape;189;p6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96" name="Google Shape;196;p67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97" name="Google Shape;197;p6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" name="Google Shape;202;p67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03" name="Google Shape;203;p6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8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0" name="Google Shape;210;p68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refactoring.guru/design-patterns/what-is-pattern" TargetMode="External"/><Relationship Id="rId4" Type="http://schemas.openxmlformats.org/officeDocument/2006/relationships/hyperlink" Target="https://www.netsolutions.com/insights/software-design-pattern/" TargetMode="External"/><Relationship Id="rId9" Type="http://schemas.openxmlformats.org/officeDocument/2006/relationships/hyperlink" Target="https://www.dtidigital.com.br/blog/adote-principios-solid-boas-praticas-de-programacao" TargetMode="External"/><Relationship Id="rId5" Type="http://schemas.openxmlformats.org/officeDocument/2006/relationships/hyperlink" Target="https://medium.com/rafaelantoniolucio/software-design-patterns-7f865924622c" TargetMode="External"/><Relationship Id="rId6" Type="http://schemas.openxmlformats.org/officeDocument/2006/relationships/hyperlink" Target="https://academy.realm.io/posts/eric-maxwell-mvc-mvp-and-mvvm-on-android/" TargetMode="External"/><Relationship Id="rId7" Type="http://schemas.openxmlformats.org/officeDocument/2006/relationships/hyperlink" Target="https://www.zup.com.br/blog/mvp-vs-mvvm" TargetMode="External"/><Relationship Id="rId8" Type="http://schemas.openxmlformats.org/officeDocument/2006/relationships/hyperlink" Target="https://github.com/victor-lustosa/ipbc-palmas-flutter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"/>
          <p:cNvSpPr txBox="1"/>
          <p:nvPr>
            <p:ph type="ctrTitle"/>
          </p:nvPr>
        </p:nvSpPr>
        <p:spPr>
          <a:xfrm>
            <a:off x="893621" y="965742"/>
            <a:ext cx="4716307" cy="16970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Architectural Patterns</a:t>
            </a:r>
            <a:endParaRPr/>
          </a:p>
        </p:txBody>
      </p:sp>
      <p:sp>
        <p:nvSpPr>
          <p:cNvPr id="474" name="Google Shape;474;p1"/>
          <p:cNvSpPr txBox="1"/>
          <p:nvPr>
            <p:ph idx="1" type="subTitle"/>
          </p:nvPr>
        </p:nvSpPr>
        <p:spPr>
          <a:xfrm>
            <a:off x="271481" y="4393170"/>
            <a:ext cx="4231386" cy="746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Autor: Francisco Victor O. Lustosa</a:t>
            </a:r>
            <a:endParaRPr/>
          </a:p>
        </p:txBody>
      </p:sp>
      <p:sp>
        <p:nvSpPr>
          <p:cNvPr id="475" name="Google Shape;475;p1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1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1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1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1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1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1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1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1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1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1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1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1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1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1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1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1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1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1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1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1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1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1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1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1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1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1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1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1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1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1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e6d4c43b24_0_115"/>
          <p:cNvSpPr txBox="1"/>
          <p:nvPr>
            <p:ph type="title"/>
          </p:nvPr>
        </p:nvSpPr>
        <p:spPr>
          <a:xfrm>
            <a:off x="299307" y="196854"/>
            <a:ext cx="533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VIPPER</a:t>
            </a:r>
            <a:r>
              <a:rPr lang="en"/>
              <a:t> (</a:t>
            </a:r>
            <a:r>
              <a:rPr lang="en"/>
              <a:t> View-Interactor-Presenter- Entity-Router Model</a:t>
            </a:r>
            <a:r>
              <a:rPr lang="en"/>
              <a:t>)</a:t>
            </a:r>
            <a:endParaRPr/>
          </a:p>
        </p:txBody>
      </p:sp>
      <p:sp>
        <p:nvSpPr>
          <p:cNvPr id="722" name="Google Shape;722;g1e6d4c43b24_0_115"/>
          <p:cNvSpPr txBox="1"/>
          <p:nvPr/>
        </p:nvSpPr>
        <p:spPr>
          <a:xfrm>
            <a:off x="901900" y="976775"/>
            <a:ext cx="50598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Prós: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">
                <a:solidFill>
                  <a:schemeClr val="dk1"/>
                </a:solidFill>
              </a:rPr>
              <a:t>Padrão utilizada em desenvolvimento de projetos para softwares da Apple, o que facilita a adoção para desenvolvedores nativos; 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Melhor aproveitamento de testes de unidade, devido a divisão de camadas;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Maior facilidade para ser modularizado e reutilizado que o MVC;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Contras: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Para quem não conhece, torna mais lento o desenvolvimento, também devido o aumento de camadas;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3" name="Google Shape;723;g1e6d4c43b24_0_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775" y="670175"/>
            <a:ext cx="2877499" cy="3803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e6d4c43b24_0_96"/>
          <p:cNvSpPr txBox="1"/>
          <p:nvPr>
            <p:ph type="title"/>
          </p:nvPr>
        </p:nvSpPr>
        <p:spPr>
          <a:xfrm>
            <a:off x="71678" y="333425"/>
            <a:ext cx="31581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Um pouco sobre Clean Architecture</a:t>
            </a:r>
            <a:endParaRPr/>
          </a:p>
        </p:txBody>
      </p:sp>
      <p:pic>
        <p:nvPicPr>
          <p:cNvPr id="729" name="Google Shape;729;g1e6d4c43b24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100" y="127587"/>
            <a:ext cx="4627799" cy="48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g1e6d4c43b24_0_96"/>
          <p:cNvSpPr txBox="1"/>
          <p:nvPr/>
        </p:nvSpPr>
        <p:spPr>
          <a:xfrm>
            <a:off x="244000" y="1401475"/>
            <a:ext cx="3377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 como os architectural patterns se relacionam com o clean arch?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">
                <a:solidFill>
                  <a:schemeClr val="dk1"/>
                </a:solidFill>
              </a:rPr>
              <a:t>SOLID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TDD (Test-Driven Design)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e6d4c43b24_0_64"/>
          <p:cNvSpPr txBox="1"/>
          <p:nvPr>
            <p:ph type="title"/>
          </p:nvPr>
        </p:nvSpPr>
        <p:spPr>
          <a:xfrm>
            <a:off x="107232" y="196854"/>
            <a:ext cx="533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Um pouco sobre Clean Architecture</a:t>
            </a:r>
            <a:endParaRPr/>
          </a:p>
        </p:txBody>
      </p:sp>
      <p:sp>
        <p:nvSpPr>
          <p:cNvPr id="736" name="Google Shape;736;g1e6d4c43b24_0_64"/>
          <p:cNvSpPr txBox="1"/>
          <p:nvPr/>
        </p:nvSpPr>
        <p:spPr>
          <a:xfrm>
            <a:off x="837875" y="1247150"/>
            <a:ext cx="73077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SOLID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Single </a:t>
            </a:r>
            <a:r>
              <a:rPr lang="en">
                <a:solidFill>
                  <a:schemeClr val="dk1"/>
                </a:solidFill>
              </a:rPr>
              <a:t>responsibility</a:t>
            </a:r>
            <a:r>
              <a:rPr lang="en">
                <a:solidFill>
                  <a:schemeClr val="dk1"/>
                </a:solidFill>
              </a:rPr>
              <a:t> Principle - uma classe deve ter somente um motivo pra mudar;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Open/Closed Principle - capacidade de </a:t>
            </a:r>
            <a:r>
              <a:rPr lang="en">
                <a:solidFill>
                  <a:schemeClr val="dk1"/>
                </a:solidFill>
              </a:rPr>
              <a:t>estender</a:t>
            </a:r>
            <a:r>
              <a:rPr lang="en">
                <a:solidFill>
                  <a:schemeClr val="dk1"/>
                </a:solidFill>
              </a:rPr>
              <a:t> o comportamento de uma classe sem </a:t>
            </a:r>
            <a:r>
              <a:rPr lang="en">
                <a:solidFill>
                  <a:schemeClr val="dk1"/>
                </a:solidFill>
              </a:rPr>
              <a:t>modificá</a:t>
            </a:r>
            <a:r>
              <a:rPr lang="en">
                <a:solidFill>
                  <a:schemeClr val="dk1"/>
                </a:solidFill>
              </a:rPr>
              <a:t>-la;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Liskov Substitution Principle - classes derivadas devem ser substituidas pelas suas classes base;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Interface Segregation Principle - Muitas interfaces </a:t>
            </a:r>
            <a:r>
              <a:rPr lang="en">
                <a:solidFill>
                  <a:schemeClr val="dk1"/>
                </a:solidFill>
              </a:rPr>
              <a:t>específicas</a:t>
            </a:r>
            <a:r>
              <a:rPr lang="en">
                <a:solidFill>
                  <a:schemeClr val="dk1"/>
                </a:solidFill>
              </a:rPr>
              <a:t> são melhores que uma geral;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e6d4c43b24_0_107"/>
          <p:cNvSpPr txBox="1"/>
          <p:nvPr>
            <p:ph type="title"/>
          </p:nvPr>
        </p:nvSpPr>
        <p:spPr>
          <a:xfrm>
            <a:off x="107232" y="196854"/>
            <a:ext cx="533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Cuidados com Over Engineer</a:t>
            </a:r>
            <a:endParaRPr/>
          </a:p>
        </p:txBody>
      </p:sp>
      <p:sp>
        <p:nvSpPr>
          <p:cNvPr id="742" name="Google Shape;742;g1e6d4c43b24_0_107"/>
          <p:cNvSpPr txBox="1"/>
          <p:nvPr/>
        </p:nvSpPr>
        <p:spPr>
          <a:xfrm>
            <a:off x="844975" y="1032600"/>
            <a:ext cx="73077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Citação direta do Wikipedia: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“Over-engineering é o ato de projetar um produto para ser mais robusto ou ter mais recursos do que o necessário para o uso pretendido ou para que um processo seja desnecessariamente complexo ou ineficiente.”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"/>
          <p:cNvSpPr txBox="1"/>
          <p:nvPr>
            <p:ph type="title"/>
          </p:nvPr>
        </p:nvSpPr>
        <p:spPr>
          <a:xfrm>
            <a:off x="1074950" y="281448"/>
            <a:ext cx="5338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Fontes e Referencias Bibliográficas</a:t>
            </a:r>
            <a:endParaRPr/>
          </a:p>
        </p:txBody>
      </p:sp>
      <p:sp>
        <p:nvSpPr>
          <p:cNvPr id="748" name="Google Shape;748;p4"/>
          <p:cNvSpPr txBox="1"/>
          <p:nvPr>
            <p:ph idx="2" type="title"/>
          </p:nvPr>
        </p:nvSpPr>
        <p:spPr>
          <a:xfrm>
            <a:off x="486625" y="1101950"/>
            <a:ext cx="76734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https://refactoring.guru/design-patterns/what-is-pattern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https://www.netsolutions.com/insights/software-design-pattern/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https://medium.com/rafaelantoniolucio/software-design-patterns-7f865924622c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https://academy.realm.io/posts/eric-maxwell-mvc-mvp-and-mvvm-on-android/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https://www.zup.com.br/blog/mvp-vs-mvvm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https://github.com/victor-lustosa/ipbc-palmas-flutter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https://www.dtidigital.com.br/blog/adote-principios-solid-boas-praticas-de-programacao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"/>
          <p:cNvSpPr txBox="1"/>
          <p:nvPr>
            <p:ph type="ctrTitle"/>
          </p:nvPr>
        </p:nvSpPr>
        <p:spPr>
          <a:xfrm>
            <a:off x="1880946" y="264743"/>
            <a:ext cx="53685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1"/>
                </a:solidFill>
              </a:rPr>
              <a:t>Obrigado!</a:t>
            </a:r>
            <a:endParaRPr/>
          </a:p>
        </p:txBody>
      </p:sp>
      <p:sp>
        <p:nvSpPr>
          <p:cNvPr id="754" name="Google Shape;754;p5"/>
          <p:cNvSpPr txBox="1"/>
          <p:nvPr>
            <p:ph idx="1" type="subTitle"/>
          </p:nvPr>
        </p:nvSpPr>
        <p:spPr>
          <a:xfrm>
            <a:off x="3976764" y="2060122"/>
            <a:ext cx="2497007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Instagram:  victor_olustosa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Linkedin:  victor-lustosa      </a:t>
            </a:r>
            <a:endParaRPr/>
          </a:p>
        </p:txBody>
      </p:sp>
      <p:grpSp>
        <p:nvGrpSpPr>
          <p:cNvPr id="755" name="Google Shape;755;p5"/>
          <p:cNvGrpSpPr/>
          <p:nvPr/>
        </p:nvGrpSpPr>
        <p:grpSpPr>
          <a:xfrm>
            <a:off x="3442981" y="2061773"/>
            <a:ext cx="407432" cy="407391"/>
            <a:chOff x="812101" y="2571762"/>
            <a:chExt cx="417066" cy="417024"/>
          </a:xfrm>
        </p:grpSpPr>
        <p:sp>
          <p:nvSpPr>
            <p:cNvPr id="756" name="Google Shape;756;p5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"/>
            <p:cNvSpPr/>
            <p:nvPr/>
          </p:nvSpPr>
          <p:spPr>
            <a:xfrm>
              <a:off x="812101" y="2571762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p5"/>
          <p:cNvGrpSpPr/>
          <p:nvPr/>
        </p:nvGrpSpPr>
        <p:grpSpPr>
          <a:xfrm>
            <a:off x="3446503" y="2701310"/>
            <a:ext cx="407391" cy="407391"/>
            <a:chOff x="1323128" y="2571763"/>
            <a:chExt cx="417024" cy="417024"/>
          </a:xfrm>
        </p:grpSpPr>
        <p:sp>
          <p:nvSpPr>
            <p:cNvPr id="761" name="Google Shape;761;p5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1323128" y="2571763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5" name="Google Shape;765;p5"/>
          <p:cNvSpPr/>
          <p:nvPr/>
        </p:nvSpPr>
        <p:spPr>
          <a:xfrm>
            <a:off x="11865675" y="1028350"/>
            <a:ext cx="40050" cy="12525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"/>
          <p:cNvSpPr txBox="1"/>
          <p:nvPr>
            <p:ph type="title"/>
          </p:nvPr>
        </p:nvSpPr>
        <p:spPr>
          <a:xfrm>
            <a:off x="720000" y="4119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Quem sou eu?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63" name="Google Shape;663;p2"/>
          <p:cNvSpPr txBox="1"/>
          <p:nvPr>
            <p:ph idx="1" type="body"/>
          </p:nvPr>
        </p:nvSpPr>
        <p:spPr>
          <a:xfrm>
            <a:off x="720000" y="1213004"/>
            <a:ext cx="7890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oto Sans Symbols"/>
              <a:buChar char="❖"/>
            </a:pPr>
            <a:r>
              <a:rPr lang="en" sz="1400"/>
              <a:t>Egresso do Curso de Sistemas de Informação da UNITINS;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</a:pPr>
            <a:r>
              <a:t/>
            </a:r>
            <a:endParaRPr sz="14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❖"/>
            </a:pPr>
            <a:r>
              <a:rPr lang="en" sz="1400"/>
              <a:t>Analista de Sistemas na Caixa Econômica Federal pela empresa FÓTON Informática;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"/>
              <a:buNone/>
            </a:pPr>
            <a:r>
              <a:t/>
            </a:r>
            <a:endParaRPr sz="14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 Symbols"/>
              <a:buChar char="❖"/>
            </a:pPr>
            <a:r>
              <a:rPr lang="en" sz="1400"/>
              <a:t>Desenvolvedor de Dispositivos Móveis na  Vestter e Igreja Presbiteriana Central de Palmas;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664" name="Google Shape;664;p2"/>
          <p:cNvSpPr txBox="1"/>
          <p:nvPr/>
        </p:nvSpPr>
        <p:spPr>
          <a:xfrm>
            <a:off x="723900" y="4229100"/>
            <a:ext cx="7704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Forma&#10;&#10;Descrição gerada automaticamente" id="665" name="Google Shape;6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2696" y="3334766"/>
            <a:ext cx="2388726" cy="545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ção gerada automaticamente" id="666" name="Google Shape;66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2832" y="3289466"/>
            <a:ext cx="2743200" cy="5903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Ícone&#10;&#10;Descrição gerada automaticamente" id="667" name="Google Shape;66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435" y="2855373"/>
            <a:ext cx="1681843" cy="1501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"/>
          <p:cNvSpPr txBox="1"/>
          <p:nvPr>
            <p:ph type="title"/>
          </p:nvPr>
        </p:nvSpPr>
        <p:spPr>
          <a:xfrm>
            <a:off x="868457" y="264529"/>
            <a:ext cx="5338800" cy="685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O que é um </a:t>
            </a:r>
            <a:r>
              <a:rPr lang="en">
                <a:solidFill>
                  <a:srgbClr val="CEF3F5"/>
                </a:solidFill>
              </a:rPr>
              <a:t>Design</a:t>
            </a:r>
            <a:r>
              <a:rPr lang="en"/>
              <a:t> Pattern?</a:t>
            </a:r>
            <a:endParaRPr/>
          </a:p>
        </p:txBody>
      </p:sp>
      <p:sp>
        <p:nvSpPr>
          <p:cNvPr id="673" name="Google Shape;673;p3"/>
          <p:cNvSpPr txBox="1"/>
          <p:nvPr/>
        </p:nvSpPr>
        <p:spPr>
          <a:xfrm>
            <a:off x="202150" y="1469825"/>
            <a:ext cx="5481900" cy="23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oluções típicas para problemas comuns no projeto de software</a:t>
            </a:r>
            <a:r>
              <a:rPr lang="en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">
                <a:solidFill>
                  <a:schemeClr val="dk1"/>
                </a:solidFill>
              </a:rPr>
              <a:t>São como soluções pré-fabricadas para resolver um problema recorrente de design em projetos;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Um padrão é uma descrição de mais alto nível de uma solução;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"/>
          <p:cNvSpPr/>
          <p:nvPr/>
        </p:nvSpPr>
        <p:spPr>
          <a:xfrm>
            <a:off x="5605900" y="811000"/>
            <a:ext cx="3336600" cy="4033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3"/>
          <p:cNvSpPr txBox="1"/>
          <p:nvPr/>
        </p:nvSpPr>
        <p:spPr>
          <a:xfrm>
            <a:off x="5789675" y="1375200"/>
            <a:ext cx="30459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❖"/>
            </a:pPr>
            <a:r>
              <a:rPr lang="en" sz="1200">
                <a:solidFill>
                  <a:schemeClr val="dk2"/>
                </a:solidFill>
              </a:rPr>
              <a:t>Intent - A intenção do padrão descreve brevemente o problema e a solução.</a:t>
            </a:r>
            <a:endParaRPr sz="12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❖"/>
            </a:pPr>
            <a:r>
              <a:rPr lang="en" sz="1200">
                <a:solidFill>
                  <a:schemeClr val="dk2"/>
                </a:solidFill>
              </a:rPr>
              <a:t>Motivation - A motivação explica melhor o problema e a solução que o padrão torna possível.</a:t>
            </a:r>
            <a:endParaRPr sz="12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❖"/>
            </a:pPr>
            <a:r>
              <a:rPr lang="en" sz="1200">
                <a:solidFill>
                  <a:schemeClr val="dk2"/>
                </a:solidFill>
              </a:rPr>
              <a:t>Structure - A estrutura das classes mostra cada parte do padrão e como elas estão relacionadas.</a:t>
            </a:r>
            <a:endParaRPr sz="12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-2730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❖"/>
            </a:pPr>
            <a:r>
              <a:rPr lang="en" sz="1200">
                <a:solidFill>
                  <a:schemeClr val="dk2"/>
                </a:solidFill>
              </a:rPr>
              <a:t>Code Example - O exemplo de código em uma das linguagens de programação populares torna mais fácil compreender a ideia por trás do padrão.</a:t>
            </a:r>
            <a:endParaRPr sz="1200">
              <a:solidFill>
                <a:schemeClr val="dk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"/>
          <p:cNvSpPr txBox="1"/>
          <p:nvPr/>
        </p:nvSpPr>
        <p:spPr>
          <a:xfrm>
            <a:off x="6025375" y="950163"/>
            <a:ext cx="296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No que consiste: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e6d4c43b24_0_33"/>
          <p:cNvSpPr txBox="1"/>
          <p:nvPr>
            <p:ph type="title"/>
          </p:nvPr>
        </p:nvSpPr>
        <p:spPr>
          <a:xfrm>
            <a:off x="107232" y="196854"/>
            <a:ext cx="533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Tipos de Design Patterns</a:t>
            </a:r>
            <a:endParaRPr/>
          </a:p>
        </p:txBody>
      </p:sp>
      <p:sp>
        <p:nvSpPr>
          <p:cNvPr id="682" name="Google Shape;682;g1e6d4c43b24_0_33"/>
          <p:cNvSpPr txBox="1"/>
          <p:nvPr/>
        </p:nvSpPr>
        <p:spPr>
          <a:xfrm>
            <a:off x="866350" y="1232900"/>
            <a:ext cx="26694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">
                <a:solidFill>
                  <a:schemeClr val="dk1"/>
                </a:solidFill>
              </a:rPr>
              <a:t>Creational Patterns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">
                <a:solidFill>
                  <a:schemeClr val="dk1"/>
                </a:solidFill>
              </a:rPr>
              <a:t>Structural Patterns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Behavioral Patterns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rchitectural</a:t>
            </a:r>
            <a:r>
              <a:rPr lang="en">
                <a:solidFill>
                  <a:schemeClr val="dk1"/>
                </a:solidFill>
              </a:rPr>
              <a:t> Patterns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3" name="Google Shape;683;g1e6d4c43b24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500" y="396400"/>
            <a:ext cx="3769499" cy="44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e6d4c43b24_0_71"/>
          <p:cNvSpPr txBox="1"/>
          <p:nvPr>
            <p:ph type="title"/>
          </p:nvPr>
        </p:nvSpPr>
        <p:spPr>
          <a:xfrm>
            <a:off x="107232" y="196854"/>
            <a:ext cx="533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Architectural Patterns</a:t>
            </a:r>
            <a:endParaRPr/>
          </a:p>
        </p:txBody>
      </p:sp>
      <p:sp>
        <p:nvSpPr>
          <p:cNvPr id="689" name="Google Shape;689;g1e6d4c43b24_0_71"/>
          <p:cNvSpPr txBox="1"/>
          <p:nvPr/>
        </p:nvSpPr>
        <p:spPr>
          <a:xfrm>
            <a:off x="866350" y="1232900"/>
            <a:ext cx="74715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Estrutura em comum: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O </a:t>
            </a:r>
            <a:r>
              <a:rPr lang="en">
                <a:solidFill>
                  <a:schemeClr val="dk1"/>
                </a:solidFill>
              </a:rPr>
              <a:t>aplicativo é dividido em três camadas: </a:t>
            </a:r>
            <a:r>
              <a:rPr lang="en">
                <a:solidFill>
                  <a:schemeClr val="dk1"/>
                </a:solidFill>
              </a:rPr>
              <a:t>Modelo, Visualização e Controlador. 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Cada um desses componentes lida com partes específicas de desenvolvimento.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e6d4c43b24_0_43"/>
          <p:cNvSpPr txBox="1"/>
          <p:nvPr>
            <p:ph type="title"/>
          </p:nvPr>
        </p:nvSpPr>
        <p:spPr>
          <a:xfrm>
            <a:off x="107232" y="196854"/>
            <a:ext cx="533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Architectural Patterns</a:t>
            </a:r>
            <a:endParaRPr/>
          </a:p>
        </p:txBody>
      </p:sp>
      <p:pic>
        <p:nvPicPr>
          <p:cNvPr id="695" name="Google Shape;695;g1e6d4c43b24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950" y="1091954"/>
            <a:ext cx="5303451" cy="3166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e6d4c43b24_0_88"/>
          <p:cNvSpPr txBox="1"/>
          <p:nvPr>
            <p:ph type="title"/>
          </p:nvPr>
        </p:nvSpPr>
        <p:spPr>
          <a:xfrm>
            <a:off x="107232" y="196854"/>
            <a:ext cx="533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MVC (Model-View-Controller)</a:t>
            </a:r>
            <a:endParaRPr/>
          </a:p>
        </p:txBody>
      </p:sp>
      <p:sp>
        <p:nvSpPr>
          <p:cNvPr id="701" name="Google Shape;701;g1e6d4c43b24_0_88"/>
          <p:cNvSpPr txBox="1"/>
          <p:nvPr/>
        </p:nvSpPr>
        <p:spPr>
          <a:xfrm>
            <a:off x="866350" y="1019475"/>
            <a:ext cx="50598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Prós: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">
                <a:solidFill>
                  <a:schemeClr val="dk1"/>
                </a:solidFill>
              </a:rPr>
              <a:t>Boa separação de lógica entre as camadas;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">
                <a:solidFill>
                  <a:schemeClr val="dk1"/>
                </a:solidFill>
              </a:rPr>
              <a:t>Boa divisão conceitual entre as entidades;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Mais conhecida no mercado;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Contras: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Menor testabilidade, devido o controlador está fortemente vinculado a lógica da view, o que dificulta os testes de unidade, se mudar view precisa mudar o controlador;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Podem acabar recebendo muito código provinda regra de negócio, e ficando muito grande com o tempo;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2" name="Google Shape;702;g1e6d4c43b24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475" y="736800"/>
            <a:ext cx="1919525" cy="37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e6d4c43b24_0_80"/>
          <p:cNvSpPr txBox="1"/>
          <p:nvPr>
            <p:ph type="title"/>
          </p:nvPr>
        </p:nvSpPr>
        <p:spPr>
          <a:xfrm>
            <a:off x="107232" y="196854"/>
            <a:ext cx="533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MVP (Model-View-Presenter)</a:t>
            </a:r>
            <a:endParaRPr/>
          </a:p>
        </p:txBody>
      </p:sp>
      <p:sp>
        <p:nvSpPr>
          <p:cNvPr id="708" name="Google Shape;708;g1e6d4c43b24_0_80"/>
          <p:cNvSpPr txBox="1"/>
          <p:nvPr/>
        </p:nvSpPr>
        <p:spPr>
          <a:xfrm>
            <a:off x="837900" y="1012375"/>
            <a:ext cx="50598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Prós: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">
                <a:solidFill>
                  <a:schemeClr val="dk1"/>
                </a:solidFill>
              </a:rPr>
              <a:t>Boa separação de lógica entre as camadas;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">
                <a:solidFill>
                  <a:schemeClr val="dk1"/>
                </a:solidFill>
              </a:rPr>
              <a:t>Possui menos acoplamento com a view, devido o uso de interfaces;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Melhor aproveitamento de testes de unidade;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Contras: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Utilizado geralmente com uma única view, o que reduz a reutilização de código;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A geração de código entre as camadas, para reduzir o acoplamento entre as camadas, pode se tornar oneroso ao longo do tempo;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g1e6d4c43b24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757" y="377300"/>
            <a:ext cx="2144492" cy="42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e6d4c43b24_0_58"/>
          <p:cNvSpPr txBox="1"/>
          <p:nvPr>
            <p:ph type="title"/>
          </p:nvPr>
        </p:nvSpPr>
        <p:spPr>
          <a:xfrm>
            <a:off x="299307" y="196854"/>
            <a:ext cx="533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MVVM (Model-View-View Model)</a:t>
            </a:r>
            <a:endParaRPr/>
          </a:p>
        </p:txBody>
      </p:sp>
      <p:pic>
        <p:nvPicPr>
          <p:cNvPr id="715" name="Google Shape;715;g1e6d4c43b24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6725" y="539750"/>
            <a:ext cx="2353825" cy="40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g1e6d4c43b24_0_58"/>
          <p:cNvSpPr txBox="1"/>
          <p:nvPr/>
        </p:nvSpPr>
        <p:spPr>
          <a:xfrm>
            <a:off x="901900" y="976775"/>
            <a:ext cx="50598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Prós: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">
                <a:solidFill>
                  <a:schemeClr val="dk1"/>
                </a:solidFill>
              </a:rPr>
              <a:t>Código podem ser reutilizados entre as views de uma forma eficiente e prática;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Melhor aproveitamento de testes de unidade;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Trabalha de forma mais reativa, pois a ideia é funcionar com data binding, permitindo a melhor  sincronização com a regra de negócio;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Maior facilidade para ser modularizado e reutilizado que o MVC;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Contras: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Mais acoplada com a view do que o MVP;</a:t>
            </a:r>
            <a:endParaRPr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❖"/>
            </a:pPr>
            <a:r>
              <a:rPr lang="en">
                <a:solidFill>
                  <a:schemeClr val="dk1"/>
                </a:solidFill>
              </a:rPr>
              <a:t>Tem menor reutilização de testes unitários do que o MVP;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