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9"/>
  </p:notesMasterIdLst>
  <p:sldIdLst>
    <p:sldId id="553" r:id="rId3"/>
    <p:sldId id="551" r:id="rId4"/>
    <p:sldId id="541" r:id="rId5"/>
    <p:sldId id="552" r:id="rId6"/>
    <p:sldId id="542" r:id="rId7"/>
    <p:sldId id="543" r:id="rId8"/>
    <p:sldId id="544" r:id="rId9"/>
    <p:sldId id="545" r:id="rId10"/>
    <p:sldId id="546" r:id="rId11"/>
    <p:sldId id="547" r:id="rId12"/>
    <p:sldId id="548" r:id="rId13"/>
    <p:sldId id="549" r:id="rId14"/>
    <p:sldId id="550" r:id="rId15"/>
    <p:sldId id="528" r:id="rId16"/>
    <p:sldId id="491" r:id="rId17"/>
    <p:sldId id="514" r:id="rId18"/>
    <p:sldId id="530" r:id="rId19"/>
    <p:sldId id="534" r:id="rId20"/>
    <p:sldId id="560" r:id="rId21"/>
    <p:sldId id="563" r:id="rId22"/>
    <p:sldId id="564" r:id="rId23"/>
    <p:sldId id="565" r:id="rId24"/>
    <p:sldId id="531" r:id="rId25"/>
    <p:sldId id="475" r:id="rId26"/>
    <p:sldId id="533" r:id="rId27"/>
    <p:sldId id="566" r:id="rId28"/>
    <p:sldId id="567" r:id="rId29"/>
    <p:sldId id="529" r:id="rId30"/>
    <p:sldId id="522" r:id="rId31"/>
    <p:sldId id="554" r:id="rId32"/>
    <p:sldId id="555" r:id="rId33"/>
    <p:sldId id="556" r:id="rId34"/>
    <p:sldId id="557" r:id="rId35"/>
    <p:sldId id="559" r:id="rId36"/>
    <p:sldId id="558" r:id="rId37"/>
    <p:sldId id="527" r:id="rId38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叶 丁" initials="叶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8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B731E-BFA8-43C5-A316-480BBAD12360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C693F-2636-4C5E-BE28-FD6F92DCE2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p/51/102751.shtml" TargetMode="External"/><Relationship Id="rId7" Type="http://schemas.openxmlformats.org/officeDocument/2006/relationships/hyperlink" Target="https://zhuanlan.zhihu.com/p/335298500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eibo.com/p/1005052284144087/photos?type=photo" TargetMode="External"/><Relationship Id="rId5" Type="http://schemas.openxmlformats.org/officeDocument/2006/relationships/hyperlink" Target="https://www.seu.edu.cn/bsxtwxw/main.htm" TargetMode="External"/><Relationship Id="rId4" Type="http://schemas.openxmlformats.org/officeDocument/2006/relationships/hyperlink" Target="https://mp.weixin.qq.com/mp/profile_ext?action=home&amp;__biz=MzA4MzM3Mzc3Ng==&amp;scene=124#wechat_redirect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本模板基于“</a:t>
            </a:r>
            <a:r>
              <a:rPr lang="zh-CN" altLang="en-US" dirty="0">
                <a:hlinkClick r:id="rId3"/>
              </a:rPr>
              <a:t>中国科学院大学</a:t>
            </a:r>
            <a:r>
              <a:rPr lang="en-US" altLang="zh-CN" dirty="0">
                <a:hlinkClick r:id="rId3"/>
              </a:rPr>
              <a:t>-</a:t>
            </a:r>
            <a:r>
              <a:rPr lang="zh-CN" altLang="en-US" dirty="0">
                <a:hlinkClick r:id="rId3"/>
              </a:rPr>
              <a:t>路人丁</a:t>
            </a:r>
            <a:r>
              <a:rPr lang="en-US" altLang="zh-CN" dirty="0">
                <a:hlinkClick r:id="rId3"/>
              </a:rPr>
              <a:t>-PPT</a:t>
            </a:r>
            <a:r>
              <a:rPr lang="zh-CN" altLang="en-US" dirty="0">
                <a:hlinkClick r:id="rId3"/>
              </a:rPr>
              <a:t>模板</a:t>
            </a:r>
            <a:r>
              <a:rPr lang="zh-CN" altLang="en-US" dirty="0"/>
              <a:t>”魔改而成，著作权归该作者所有。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本模板中使用的东南大学校徽、校标文字组合、校训文字等素材来自于微信公众号“</a:t>
            </a:r>
            <a:r>
              <a:rPr lang="zh-CN" altLang="en-US" dirty="0">
                <a:hlinkClick r:id="rId4"/>
              </a:rPr>
              <a:t>金木屋</a:t>
            </a:r>
            <a:r>
              <a:rPr lang="zh-CN" altLang="en-US" dirty="0"/>
              <a:t>”。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本模板的视觉设计参考了“</a:t>
            </a:r>
            <a:r>
              <a:rPr lang="zh-CN" altLang="en-US" dirty="0">
                <a:hlinkClick r:id="rId5"/>
              </a:rPr>
              <a:t>东南大学视觉识别系统</a:t>
            </a:r>
            <a:r>
              <a:rPr lang="zh-CN" altLang="en-US" dirty="0"/>
              <a:t>”。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人物介绍页头像素材来自 </a:t>
            </a:r>
            <a:r>
              <a:rPr lang="zh-CN" altLang="en-US" dirty="0">
                <a:hlinkClick r:id="rId6"/>
              </a:rPr>
              <a:t>小肥柴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本模板力求简洁，布局合理，主次分明。以学术风为设计理念，适用于学术报告与论文答辩等相关应用场景。模板未使用任何动画效果。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您仅可以以个人非商业用途使用本</a:t>
            </a:r>
            <a:r>
              <a:rPr lang="en-US" altLang="zh-CN" dirty="0"/>
              <a:t>PPT</a:t>
            </a:r>
            <a:r>
              <a:rPr lang="zh-CN" altLang="en-US" dirty="0"/>
              <a:t>模板，不可将信息内容的全部或部分用以出售，或以出租、出借、转让、分销、发布等其他任何方式供其他人使用。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欢迎 </a:t>
            </a:r>
            <a:r>
              <a:rPr lang="zh-CN" altLang="en-US" dirty="0">
                <a:hlinkClick r:id="rId7"/>
              </a:rPr>
              <a:t>持续关注东南大学止于至善学术风</a:t>
            </a:r>
            <a:r>
              <a:rPr lang="en-US" altLang="zh-CN" dirty="0">
                <a:hlinkClick r:id="rId7"/>
              </a:rPr>
              <a:t> PPT </a:t>
            </a:r>
            <a:r>
              <a:rPr lang="zh-CN" altLang="en-US" dirty="0">
                <a:hlinkClick r:id="rId7"/>
              </a:rPr>
              <a:t>模板</a:t>
            </a:r>
            <a:r>
              <a:rPr lang="zh-CN" altLang="en-US" dirty="0"/>
              <a:t> 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zhuanlan.zhihu.com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/p/335298500</a:t>
            </a:r>
            <a:r>
              <a:rPr lang="zh-CN" altLang="en-US" dirty="0"/>
              <a:t>）后续的功能优化及多语言更新版本。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最后，祝汇报顺利，马到成功！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dirty="0">
                <a:latin typeface="+mn-ea"/>
                <a:cs typeface="Arial" panose="020B0604020202020204" pitchFamily="34" charset="0"/>
              </a:rPr>
              <a:t>Version:</a:t>
            </a:r>
            <a:r>
              <a:rPr kumimoji="1" lang="zh-CN" altLang="en-US" dirty="0"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+mn-ea"/>
                <a:cs typeface="Arial" panose="020B0604020202020204" pitchFamily="34" charset="0"/>
              </a:rPr>
              <a:t>(2021) v1.5-en.</a:t>
            </a:r>
            <a:endParaRPr kumimoji="1" lang="zh-CN" altLang="en-US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71B729-817F-448C-AF52-5327A95694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71B729-817F-448C-AF52-5327A95694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71B729-817F-448C-AF52-5327A95694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71B729-817F-448C-AF52-5327A95694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加权</a:t>
            </a:r>
            <a:r>
              <a:rPr lang="en-US" altLang="zh-CN"/>
              <a:t>SPT</a:t>
            </a:r>
            <a:r>
              <a:rPr lang="zh-CN" altLang="en-US"/>
              <a:t>规则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85F0-728F-430D-B6A7-8536934410C5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B39B-CAC8-487D-B7C5-4FABBBF401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85F0-728F-430D-B6A7-8536934410C5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B39B-CAC8-487D-B7C5-4FABBBF401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85F0-728F-430D-B6A7-8536934410C5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B39B-CAC8-487D-B7C5-4FABBBF401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幻灯片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箭头: 五边形 46"/>
          <p:cNvSpPr/>
          <p:nvPr userDrawn="1"/>
        </p:nvSpPr>
        <p:spPr>
          <a:xfrm rot="5400000">
            <a:off x="-1070579" y="2025798"/>
            <a:ext cx="6858002" cy="2806406"/>
          </a:xfrm>
          <a:prstGeom prst="homePlate">
            <a:avLst>
              <a:gd name="adj" fmla="val 322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solidFill>
                <a:schemeClr val="accent6"/>
              </a:solidFill>
              <a:latin typeface="Helvetica Regular" pitchFamily="2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42" y="2263721"/>
            <a:ext cx="2330560" cy="23305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任意多边形: 形状 84"/>
          <p:cNvSpPr/>
          <p:nvPr userDrawn="1"/>
        </p:nvSpPr>
        <p:spPr bwMode="auto">
          <a:xfrm rot="5400000">
            <a:off x="4539448" y="-380490"/>
            <a:ext cx="3113105" cy="2609911"/>
          </a:xfrm>
          <a:custGeom>
            <a:avLst/>
            <a:gdLst>
              <a:gd name="connsiteX0" fmla="*/ 0 w 3113105"/>
              <a:gd name="connsiteY0" fmla="*/ 2609911 h 2609911"/>
              <a:gd name="connsiteX1" fmla="*/ 0 w 3113105"/>
              <a:gd name="connsiteY1" fmla="*/ 0 h 2609911"/>
              <a:gd name="connsiteX2" fmla="*/ 2301594 w 3113105"/>
              <a:gd name="connsiteY2" fmla="*/ 0 h 2609911"/>
              <a:gd name="connsiteX3" fmla="*/ 3113105 w 3113105"/>
              <a:gd name="connsiteY3" fmla="*/ 1304956 h 2609911"/>
              <a:gd name="connsiteX4" fmla="*/ 2301594 w 3113105"/>
              <a:gd name="connsiteY4" fmla="*/ 2609910 h 2609911"/>
              <a:gd name="connsiteX5" fmla="*/ 2301594 w 3113105"/>
              <a:gd name="connsiteY5" fmla="*/ 2609911 h 2609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3105" h="2609911">
                <a:moveTo>
                  <a:pt x="0" y="2609911"/>
                </a:moveTo>
                <a:lnTo>
                  <a:pt x="0" y="0"/>
                </a:lnTo>
                <a:lnTo>
                  <a:pt x="2301594" y="0"/>
                </a:lnTo>
                <a:lnTo>
                  <a:pt x="3113105" y="1304956"/>
                </a:lnTo>
                <a:lnTo>
                  <a:pt x="2301594" y="2609910"/>
                </a:lnTo>
                <a:lnTo>
                  <a:pt x="2301594" y="26099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bg1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86" name="文本框 85"/>
          <p:cNvSpPr txBox="1"/>
          <p:nvPr userDrawn="1"/>
        </p:nvSpPr>
        <p:spPr>
          <a:xfrm>
            <a:off x="4781377" y="483991"/>
            <a:ext cx="2629246" cy="90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Contents</a:t>
            </a:r>
            <a:endParaRPr lang="zh-CN" altLang="en-US" sz="4400" b="1" i="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7" name="任意多边形: 形状 86"/>
          <p:cNvSpPr/>
          <p:nvPr userDrawn="1"/>
        </p:nvSpPr>
        <p:spPr bwMode="auto">
          <a:xfrm rot="5400000">
            <a:off x="4384812" y="-485285"/>
            <a:ext cx="3422377" cy="3128773"/>
          </a:xfrm>
          <a:custGeom>
            <a:avLst/>
            <a:gdLst>
              <a:gd name="connsiteX0" fmla="*/ 0 w 3422377"/>
              <a:gd name="connsiteY0" fmla="*/ 3128773 h 3128773"/>
              <a:gd name="connsiteX1" fmla="*/ 0 w 3422377"/>
              <a:gd name="connsiteY1" fmla="*/ 0 h 3128773"/>
              <a:gd name="connsiteX2" fmla="*/ 2449535 w 3422377"/>
              <a:gd name="connsiteY2" fmla="*/ 0 h 3128773"/>
              <a:gd name="connsiteX3" fmla="*/ 3422377 w 3422377"/>
              <a:gd name="connsiteY3" fmla="*/ 1564387 h 3128773"/>
              <a:gd name="connsiteX4" fmla="*/ 2449535 w 3422377"/>
              <a:gd name="connsiteY4" fmla="*/ 3128772 h 3128773"/>
              <a:gd name="connsiteX5" fmla="*/ 2449535 w 3422377"/>
              <a:gd name="connsiteY5" fmla="*/ 3128773 h 312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2377" h="3128773">
                <a:moveTo>
                  <a:pt x="0" y="3128773"/>
                </a:moveTo>
                <a:lnTo>
                  <a:pt x="0" y="0"/>
                </a:lnTo>
                <a:lnTo>
                  <a:pt x="2449535" y="0"/>
                </a:lnTo>
                <a:lnTo>
                  <a:pt x="3422377" y="1564387"/>
                </a:lnTo>
                <a:lnTo>
                  <a:pt x="2449535" y="3128772"/>
                </a:lnTo>
                <a:lnTo>
                  <a:pt x="2449535" y="312877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bg1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pic>
        <p:nvPicPr>
          <p:cNvPr id="89" name="图片 88"/>
          <p:cNvPicPr>
            <a:picLocks noChangeAspect="1"/>
          </p:cNvPicPr>
          <p:nvPr userDrawn="1"/>
        </p:nvPicPr>
        <p:blipFill>
          <a:blip r:embed="rId2" cstate="print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8999" y="0"/>
            <a:ext cx="6858000" cy="6858000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 userDrawn="1"/>
        </p:nvPicPr>
        <p:blipFill>
          <a:blip r:embed="rId2" cstate="print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3997387" y="1330387"/>
            <a:ext cx="4197226" cy="4197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Helvetica" pitchFamily="2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5093161" y="3044279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 01</a:t>
            </a:r>
            <a:endParaRPr lang="zh-CN" altLang="en-US" sz="4400" b="1" i="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3775702" y="1108702"/>
            <a:ext cx="4640596" cy="464059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9613900" y="5273613"/>
            <a:ext cx="764381" cy="7643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2209800" y="6134100"/>
            <a:ext cx="1130300" cy="1130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0818188" y="-911691"/>
            <a:ext cx="2092326" cy="20923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14" name="椭圆 13"/>
          <p:cNvSpPr/>
          <p:nvPr userDrawn="1"/>
        </p:nvSpPr>
        <p:spPr>
          <a:xfrm>
            <a:off x="-1048048" y="-250249"/>
            <a:ext cx="2861767" cy="286176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51320"/>
            <a:ext cx="3996000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altLang="zh-CN" dirty="0"/>
              <a:t>Edit Here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4000500" y="1050677"/>
            <a:ext cx="4191000" cy="40978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5093162" y="3044279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 02</a:t>
            </a:r>
            <a:endParaRPr lang="zh-CN" altLang="en-US" sz="4400" b="1" i="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 userDrawn="1"/>
        </p:nvSpPr>
        <p:spPr>
          <a:xfrm>
            <a:off x="3564087" y="505131"/>
            <a:ext cx="5063826" cy="4951296"/>
          </a:xfrm>
          <a:prstGeom prst="triangle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10800000">
            <a:off x="1390650" y="6496115"/>
            <a:ext cx="1493560" cy="146037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>
            <a:off x="11153775" y="1013971"/>
            <a:ext cx="2076450" cy="203030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10800000">
            <a:off x="-414337" y="-187450"/>
            <a:ext cx="2386788" cy="2333749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9449232" y="5270665"/>
            <a:ext cx="883117" cy="86349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4098000" y="3959372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2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altLang="zh-CN" dirty="0"/>
              <a:t>Edit Here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rot="18893364">
            <a:off x="4380710" y="1706822"/>
            <a:ext cx="3444573" cy="3444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 rot="18893364">
            <a:off x="4161891" y="1495013"/>
            <a:ext cx="3868219" cy="38682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093162" y="3044279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 03</a:t>
            </a:r>
            <a:endParaRPr lang="zh-CN" altLang="en-US" sz="4400" b="1" i="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8893364">
            <a:off x="-897505" y="-513190"/>
            <a:ext cx="2663805" cy="2663805"/>
          </a:xfrm>
          <a:prstGeom prst="rect">
            <a:avLst/>
          </a:prstGeom>
          <a:solidFill>
            <a:srgbClr val="A4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893364">
            <a:off x="725976" y="6497388"/>
            <a:ext cx="1300124" cy="1300124"/>
          </a:xfrm>
          <a:prstGeom prst="rect">
            <a:avLst/>
          </a:prstGeom>
          <a:solidFill>
            <a:srgbClr val="C3C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893364">
            <a:off x="11407699" y="1261300"/>
            <a:ext cx="1568601" cy="156860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893364">
            <a:off x="9270159" y="5188596"/>
            <a:ext cx="861175" cy="861175"/>
          </a:xfrm>
          <a:prstGeom prst="rect">
            <a:avLst/>
          </a:prstGeom>
          <a:solidFill>
            <a:srgbClr val="85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7" name="文本占位符 1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Edit Here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>
            <a:spLocks noChangeAspect="1"/>
          </p:cNvSpPr>
          <p:nvPr userDrawn="1"/>
        </p:nvSpPr>
        <p:spPr>
          <a:xfrm>
            <a:off x="3870642" y="1106412"/>
            <a:ext cx="4450715" cy="4238776"/>
          </a:xfrm>
          <a:prstGeom prst="pen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5093162" y="3044279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 04</a:t>
            </a:r>
            <a:endParaRPr lang="zh-CN" altLang="en-US" sz="4400" b="1" i="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边形 8"/>
          <p:cNvSpPr>
            <a:spLocks noChangeAspect="1"/>
          </p:cNvSpPr>
          <p:nvPr userDrawn="1"/>
        </p:nvSpPr>
        <p:spPr>
          <a:xfrm>
            <a:off x="3575685" y="806045"/>
            <a:ext cx="5040628" cy="4800598"/>
          </a:xfrm>
          <a:prstGeom prst="pentagon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" name="五边形 9"/>
          <p:cNvSpPr>
            <a:spLocks noChangeAspect="1"/>
          </p:cNvSpPr>
          <p:nvPr userDrawn="1"/>
        </p:nvSpPr>
        <p:spPr>
          <a:xfrm rot="18978551">
            <a:off x="1199607" y="5189314"/>
            <a:ext cx="1114961" cy="1061868"/>
          </a:xfrm>
          <a:prstGeom prst="pent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1" name="五边形 10"/>
          <p:cNvSpPr>
            <a:spLocks noChangeAspect="1"/>
          </p:cNvSpPr>
          <p:nvPr userDrawn="1"/>
        </p:nvSpPr>
        <p:spPr>
          <a:xfrm>
            <a:off x="-1122630" y="516786"/>
            <a:ext cx="2245259" cy="2138343"/>
          </a:xfrm>
          <a:prstGeom prst="pent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2" name="五边形 11"/>
          <p:cNvSpPr>
            <a:spLocks noChangeAspect="1"/>
          </p:cNvSpPr>
          <p:nvPr userDrawn="1"/>
        </p:nvSpPr>
        <p:spPr>
          <a:xfrm rot="6589711">
            <a:off x="10153440" y="4944146"/>
            <a:ext cx="2774574" cy="2642453"/>
          </a:xfrm>
          <a:prstGeom prst="pentagon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3" name="五边形 12"/>
          <p:cNvSpPr>
            <a:spLocks noChangeAspect="1"/>
          </p:cNvSpPr>
          <p:nvPr userDrawn="1"/>
        </p:nvSpPr>
        <p:spPr>
          <a:xfrm rot="10800000">
            <a:off x="9654125" y="-530934"/>
            <a:ext cx="1114961" cy="1061868"/>
          </a:xfrm>
          <a:prstGeom prst="pent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altLang="zh-CN" dirty="0"/>
              <a:t>Edit Here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>
            <a:spLocks noChangeAspect="1"/>
          </p:cNvSpPr>
          <p:nvPr userDrawn="1"/>
        </p:nvSpPr>
        <p:spPr>
          <a:xfrm rot="16200000">
            <a:off x="3978962" y="1603967"/>
            <a:ext cx="4234076" cy="365006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093162" y="3044279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 05</a:t>
            </a:r>
            <a:endParaRPr lang="zh-CN" altLang="en-US" sz="4400" b="1" i="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六边形 9"/>
          <p:cNvSpPr/>
          <p:nvPr userDrawn="1"/>
        </p:nvSpPr>
        <p:spPr>
          <a:xfrm rot="16200000">
            <a:off x="3695701" y="1359776"/>
            <a:ext cx="4800598" cy="4138446"/>
          </a:xfrm>
          <a:prstGeom prst="hex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1" name="六边形 10"/>
          <p:cNvSpPr>
            <a:spLocks noChangeAspect="1"/>
          </p:cNvSpPr>
          <p:nvPr userDrawn="1"/>
        </p:nvSpPr>
        <p:spPr>
          <a:xfrm rot="16200000">
            <a:off x="-687663" y="4872077"/>
            <a:ext cx="2798353" cy="241237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2" name="六边形 11"/>
          <p:cNvSpPr>
            <a:spLocks noChangeAspect="1"/>
          </p:cNvSpPr>
          <p:nvPr userDrawn="1"/>
        </p:nvSpPr>
        <p:spPr>
          <a:xfrm rot="16200000">
            <a:off x="9480973" y="5159003"/>
            <a:ext cx="1015781" cy="875673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3" name="六边形 12"/>
          <p:cNvSpPr>
            <a:spLocks noChangeAspect="1"/>
          </p:cNvSpPr>
          <p:nvPr userDrawn="1"/>
        </p:nvSpPr>
        <p:spPr>
          <a:xfrm rot="16200000">
            <a:off x="11493500" y="210644"/>
            <a:ext cx="1397000" cy="1204310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4" name="六边形 13"/>
          <p:cNvSpPr>
            <a:spLocks noChangeAspect="1"/>
          </p:cNvSpPr>
          <p:nvPr userDrawn="1"/>
        </p:nvSpPr>
        <p:spPr>
          <a:xfrm rot="16200000">
            <a:off x="641459" y="-437837"/>
            <a:ext cx="1015781" cy="875673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altLang="zh-CN" dirty="0"/>
              <a:t>Edit Here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七边形 5"/>
          <p:cNvSpPr>
            <a:spLocks noChangeAspect="1"/>
          </p:cNvSpPr>
          <p:nvPr userDrawn="1"/>
        </p:nvSpPr>
        <p:spPr>
          <a:xfrm>
            <a:off x="3972000" y="1047224"/>
            <a:ext cx="4248000" cy="4248000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093161" y="3044279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 06</a:t>
            </a:r>
            <a:endParaRPr lang="zh-CN" altLang="en-US" sz="4400" b="1" i="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七边形 9"/>
          <p:cNvSpPr/>
          <p:nvPr userDrawn="1"/>
        </p:nvSpPr>
        <p:spPr>
          <a:xfrm rot="1563509">
            <a:off x="10682028" y="-776191"/>
            <a:ext cx="3268663" cy="3268663"/>
          </a:xfrm>
          <a:prstGeom prst="hept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1" name="七边形 10"/>
          <p:cNvSpPr/>
          <p:nvPr userDrawn="1"/>
        </p:nvSpPr>
        <p:spPr>
          <a:xfrm>
            <a:off x="1384129" y="5078241"/>
            <a:ext cx="1047921" cy="1047921"/>
          </a:xfrm>
          <a:prstGeom prst="hept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2" name="七边形 11"/>
          <p:cNvSpPr/>
          <p:nvPr userDrawn="1"/>
        </p:nvSpPr>
        <p:spPr>
          <a:xfrm rot="20151602">
            <a:off x="-1111336" y="360448"/>
            <a:ext cx="2222671" cy="2222671"/>
          </a:xfrm>
          <a:prstGeom prst="heptag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3" name="七边形 12"/>
          <p:cNvSpPr/>
          <p:nvPr userDrawn="1"/>
        </p:nvSpPr>
        <p:spPr>
          <a:xfrm rot="20592885">
            <a:off x="8879510" y="6235700"/>
            <a:ext cx="2222671" cy="2222671"/>
          </a:xfrm>
          <a:prstGeom prst="hept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4" name="七边形 13"/>
          <p:cNvSpPr>
            <a:spLocks noChangeAspect="1"/>
          </p:cNvSpPr>
          <p:nvPr userDrawn="1"/>
        </p:nvSpPr>
        <p:spPr>
          <a:xfrm>
            <a:off x="3683000" y="774700"/>
            <a:ext cx="4826000" cy="4826000"/>
          </a:xfrm>
          <a:prstGeom prst="hept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66909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altLang="zh-CN" dirty="0"/>
              <a:t>Edit Here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85F0-728F-430D-B6A7-8536934410C5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B39B-CAC8-487D-B7C5-4FABBBF401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长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五边形 5"/>
          <p:cNvSpPr/>
          <p:nvPr userDrawn="1"/>
        </p:nvSpPr>
        <p:spPr>
          <a:xfrm>
            <a:off x="2" y="0"/>
            <a:ext cx="2835871" cy="6858000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Helvetica" pitchFamily="2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40677" y="3106616"/>
            <a:ext cx="2520462" cy="1066800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2782511" y="612708"/>
            <a:ext cx="8695230" cy="5632585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3448" y="2848709"/>
            <a:ext cx="2782509" cy="157493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ea typeface="+mj-ea"/>
                <a:cs typeface="Arial" panose="020B0604020202020204" pitchFamily="34" charset="0"/>
              </a:rPr>
              <a:t>Contents</a:t>
            </a:r>
            <a:endParaRPr lang="zh-CN" altLang="en-US" sz="4000" b="1" i="0" dirty="0">
              <a:solidFill>
                <a:schemeClr val="bg1"/>
              </a:solidFill>
              <a:latin typeface="Helvetica" pitchFamily="2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7" name="图片 46"/>
          <p:cNvPicPr>
            <a:picLocks noChangeAspect="1"/>
          </p:cNvPicPr>
          <p:nvPr userDrawn="1"/>
        </p:nvPicPr>
        <p:blipFill>
          <a:blip r:embed="rId2" cstate="print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长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箭头: 五边形 6"/>
          <p:cNvSpPr/>
          <p:nvPr userDrawn="1"/>
        </p:nvSpPr>
        <p:spPr>
          <a:xfrm rot="19659736">
            <a:off x="-59387" y="6355211"/>
            <a:ext cx="1593667" cy="240022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  <p:sp>
        <p:nvSpPr>
          <p:cNvPr id="25" name="箭头: 五边形 24"/>
          <p:cNvSpPr/>
          <p:nvPr userDrawn="1"/>
        </p:nvSpPr>
        <p:spPr>
          <a:xfrm rot="19659736">
            <a:off x="501875" y="5626509"/>
            <a:ext cx="1198809" cy="202681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  <p:sp>
        <p:nvSpPr>
          <p:cNvPr id="26" name="箭头: 五边形 25"/>
          <p:cNvSpPr/>
          <p:nvPr userDrawn="1"/>
        </p:nvSpPr>
        <p:spPr>
          <a:xfrm rot="19659736">
            <a:off x="11343042" y="442070"/>
            <a:ext cx="869215" cy="124045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  <p:sp>
        <p:nvSpPr>
          <p:cNvPr id="27" name="箭头: 五边形 26"/>
          <p:cNvSpPr/>
          <p:nvPr userDrawn="1"/>
        </p:nvSpPr>
        <p:spPr>
          <a:xfrm rot="19659736">
            <a:off x="10829985" y="427917"/>
            <a:ext cx="542830" cy="99029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/>
          <p:cNvSpPr/>
          <p:nvPr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accent3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 i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(Helvetica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Arial</a:t>
            </a:r>
            <a:r>
              <a:rPr lang="zh-CN" altLang="en-US" dirty="0"/>
              <a:t> </a:t>
            </a:r>
            <a:r>
              <a:rPr lang="en-US" altLang="zh-CN" dirty="0"/>
              <a:t>36Pt)</a:t>
            </a:r>
            <a:endParaRPr lang="zh-CN" altLang="en-US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横向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1" name="图片占位符 90"/>
          <p:cNvSpPr>
            <a:spLocks noGrp="1" noChangeAspect="1"/>
          </p:cNvSpPr>
          <p:nvPr>
            <p:ph type="pic" sz="quarter" idx="13"/>
          </p:nvPr>
        </p:nvSpPr>
        <p:spPr>
          <a:xfrm>
            <a:off x="862171" y="1825888"/>
            <a:ext cx="4826535" cy="2736000"/>
          </a:xfrm>
          <a:custGeom>
            <a:avLst/>
            <a:gdLst>
              <a:gd name="connsiteX0" fmla="*/ 0 w 4241800"/>
              <a:gd name="connsiteY0" fmla="*/ 0 h 2404533"/>
              <a:gd name="connsiteX1" fmla="*/ 4241800 w 4241800"/>
              <a:gd name="connsiteY1" fmla="*/ 0 h 2404533"/>
              <a:gd name="connsiteX2" fmla="*/ 4241800 w 4241800"/>
              <a:gd name="connsiteY2" fmla="*/ 2404533 h 2404533"/>
              <a:gd name="connsiteX3" fmla="*/ 0 w 4241800"/>
              <a:gd name="connsiteY3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800" h="2404533">
                <a:moveTo>
                  <a:pt x="0" y="0"/>
                </a:moveTo>
                <a:lnTo>
                  <a:pt x="4241800" y="0"/>
                </a:lnTo>
                <a:lnTo>
                  <a:pt x="4241800" y="2404533"/>
                </a:lnTo>
                <a:lnTo>
                  <a:pt x="0" y="24045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accent3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92" name="标题 1"/>
          <p:cNvSpPr>
            <a:spLocks noGrp="1"/>
          </p:cNvSpPr>
          <p:nvPr>
            <p:ph type="title" hasCustomPrompt="1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(Helvetica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Arial</a:t>
            </a:r>
            <a:r>
              <a:rPr lang="zh-CN" altLang="en-US" dirty="0"/>
              <a:t> </a:t>
            </a:r>
            <a:r>
              <a:rPr lang="en-US" altLang="zh-CN" dirty="0"/>
              <a:t>36Pt)</a:t>
            </a:r>
            <a:endParaRPr lang="zh-CN" altLang="en-US" dirty="0"/>
          </a:p>
        </p:txBody>
      </p:sp>
      <p:pic>
        <p:nvPicPr>
          <p:cNvPr id="93" name="图片 9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0" name="图片占位符 6"/>
          <p:cNvSpPr>
            <a:spLocks noGrp="1" noChangeAspect="1"/>
          </p:cNvSpPr>
          <p:nvPr>
            <p:ph type="pic" sz="quarter" idx="10"/>
          </p:nvPr>
        </p:nvSpPr>
        <p:spPr>
          <a:xfrm>
            <a:off x="1692274" y="1541374"/>
            <a:ext cx="3238088" cy="4320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1" name="任意多边形: 形状 90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accent3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92" name="标题 1"/>
          <p:cNvSpPr>
            <a:spLocks noGrp="1"/>
          </p:cNvSpPr>
          <p:nvPr>
            <p:ph type="title" hasCustomPrompt="1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(Helvetica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Arial</a:t>
            </a:r>
            <a:r>
              <a:rPr lang="zh-CN" altLang="en-US" dirty="0"/>
              <a:t> </a:t>
            </a:r>
            <a:r>
              <a:rPr lang="en-US" altLang="zh-CN" dirty="0"/>
              <a:t>36Pt)</a:t>
            </a:r>
            <a:endParaRPr lang="zh-CN" altLang="en-US" dirty="0"/>
          </a:p>
        </p:txBody>
      </p:sp>
      <p:pic>
        <p:nvPicPr>
          <p:cNvPr id="93" name="图片 9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-圆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任意多边形: 形状 92"/>
          <p:cNvSpPr/>
          <p:nvPr userDrawn="1"/>
        </p:nvSpPr>
        <p:spPr>
          <a:xfrm>
            <a:off x="660400" y="1531871"/>
            <a:ext cx="10858500" cy="4491875"/>
          </a:xfrm>
          <a:custGeom>
            <a:avLst/>
            <a:gdLst>
              <a:gd name="connsiteX0" fmla="*/ 2682382 w 10858500"/>
              <a:gd name="connsiteY0" fmla="*/ 0 h 4491875"/>
              <a:gd name="connsiteX1" fmla="*/ 4661514 w 10858500"/>
              <a:gd name="connsiteY1" fmla="*/ 1979131 h 4491875"/>
              <a:gd name="connsiteX2" fmla="*/ 4081840 w 10858500"/>
              <a:gd name="connsiteY2" fmla="*/ 3378588 h 4491875"/>
              <a:gd name="connsiteX3" fmla="*/ 3948253 w 10858500"/>
              <a:gd name="connsiteY3" fmla="*/ 3500000 h 4491875"/>
              <a:gd name="connsiteX4" fmla="*/ 10858500 w 10858500"/>
              <a:gd name="connsiteY4" fmla="*/ 3500000 h 4491875"/>
              <a:gd name="connsiteX5" fmla="*/ 10858500 w 10858500"/>
              <a:gd name="connsiteY5" fmla="*/ 4491875 h 4491875"/>
              <a:gd name="connsiteX6" fmla="*/ 0 w 10858500"/>
              <a:gd name="connsiteY6" fmla="*/ 4491875 h 4491875"/>
              <a:gd name="connsiteX7" fmla="*/ 0 w 10858500"/>
              <a:gd name="connsiteY7" fmla="*/ 3500000 h 4491875"/>
              <a:gd name="connsiteX8" fmla="*/ 1416512 w 10858500"/>
              <a:gd name="connsiteY8" fmla="*/ 3500000 h 4491875"/>
              <a:gd name="connsiteX9" fmla="*/ 1282925 w 10858500"/>
              <a:gd name="connsiteY9" fmla="*/ 3378588 h 4491875"/>
              <a:gd name="connsiteX10" fmla="*/ 703250 w 10858500"/>
              <a:gd name="connsiteY10" fmla="*/ 1979131 h 4491875"/>
              <a:gd name="connsiteX11" fmla="*/ 2682382 w 10858500"/>
              <a:gd name="connsiteY11" fmla="*/ 0 h 449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58500" h="4491875">
                <a:moveTo>
                  <a:pt x="2682382" y="0"/>
                </a:moveTo>
                <a:cubicBezTo>
                  <a:pt x="3775426" y="0"/>
                  <a:pt x="4661514" y="886087"/>
                  <a:pt x="4661514" y="1979131"/>
                </a:cubicBezTo>
                <a:cubicBezTo>
                  <a:pt x="4661514" y="2525653"/>
                  <a:pt x="4439992" y="3020436"/>
                  <a:pt x="4081840" y="3378588"/>
                </a:cubicBezTo>
                <a:lnTo>
                  <a:pt x="3948253" y="3500000"/>
                </a:lnTo>
                <a:lnTo>
                  <a:pt x="10858500" y="3500000"/>
                </a:lnTo>
                <a:lnTo>
                  <a:pt x="10858500" y="4491875"/>
                </a:lnTo>
                <a:lnTo>
                  <a:pt x="0" y="4491875"/>
                </a:lnTo>
                <a:lnTo>
                  <a:pt x="0" y="3500000"/>
                </a:lnTo>
                <a:lnTo>
                  <a:pt x="1416512" y="3500000"/>
                </a:lnTo>
                <a:lnTo>
                  <a:pt x="1282925" y="3378588"/>
                </a:lnTo>
                <a:cubicBezTo>
                  <a:pt x="924772" y="3020436"/>
                  <a:pt x="703250" y="2525653"/>
                  <a:pt x="703250" y="1979131"/>
                </a:cubicBezTo>
                <a:cubicBezTo>
                  <a:pt x="703250" y="886087"/>
                  <a:pt x="1589338" y="0"/>
                  <a:pt x="2682382" y="0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blurRad="127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b="0" i="0" dirty="0">
              <a:latin typeface="Helvetica Regular" pitchFamily="2" charset="0"/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1" name="任意多边形: 形状 90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accent3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92" name="图片占位符 91"/>
          <p:cNvSpPr>
            <a:spLocks noGrp="1" noChangeAspect="1"/>
          </p:cNvSpPr>
          <p:nvPr>
            <p:ph type="pic" sz="quarter" idx="13"/>
          </p:nvPr>
        </p:nvSpPr>
        <p:spPr>
          <a:xfrm>
            <a:off x="1451524" y="1608975"/>
            <a:ext cx="3780000" cy="3780000"/>
          </a:xfrm>
          <a:custGeom>
            <a:avLst/>
            <a:gdLst>
              <a:gd name="connsiteX0" fmla="*/ 1657350 w 3314700"/>
              <a:gd name="connsiteY0" fmla="*/ 0 h 3314700"/>
              <a:gd name="connsiteX1" fmla="*/ 3314700 w 3314700"/>
              <a:gd name="connsiteY1" fmla="*/ 1657350 h 3314700"/>
              <a:gd name="connsiteX2" fmla="*/ 1657350 w 3314700"/>
              <a:gd name="connsiteY2" fmla="*/ 3314700 h 3314700"/>
              <a:gd name="connsiteX3" fmla="*/ 0 w 3314700"/>
              <a:gd name="connsiteY3" fmla="*/ 1657350 h 3314700"/>
              <a:gd name="connsiteX4" fmla="*/ 1657350 w 3314700"/>
              <a:gd name="connsiteY4" fmla="*/ 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700" h="3314700">
                <a:moveTo>
                  <a:pt x="1657350" y="0"/>
                </a:moveTo>
                <a:cubicBezTo>
                  <a:pt x="2572679" y="0"/>
                  <a:pt x="3314700" y="742021"/>
                  <a:pt x="3314700" y="1657350"/>
                </a:cubicBezTo>
                <a:cubicBezTo>
                  <a:pt x="3314700" y="2572679"/>
                  <a:pt x="2572679" y="3314700"/>
                  <a:pt x="1657350" y="3314700"/>
                </a:cubicBezTo>
                <a:cubicBezTo>
                  <a:pt x="742021" y="3314700"/>
                  <a:pt x="0" y="2572679"/>
                  <a:pt x="0" y="1657350"/>
                </a:cubicBezTo>
                <a:cubicBezTo>
                  <a:pt x="0" y="742021"/>
                  <a:pt x="742021" y="0"/>
                  <a:pt x="1657350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/>
          <a:p>
            <a:endParaRPr lang="zh-CN" altLang="en-US" dirty="0"/>
          </a:p>
        </p:txBody>
      </p:sp>
      <p:sp>
        <p:nvSpPr>
          <p:cNvPr id="90" name="标题 1"/>
          <p:cNvSpPr>
            <a:spLocks noGrp="1"/>
          </p:cNvSpPr>
          <p:nvPr>
            <p:ph type="title" hasCustomPrompt="1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(Helvetica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Arial</a:t>
            </a:r>
            <a:r>
              <a:rPr lang="zh-CN" altLang="en-US" dirty="0"/>
              <a:t> </a:t>
            </a:r>
            <a:r>
              <a:rPr lang="en-US" altLang="zh-CN" dirty="0"/>
              <a:t>36Pt)</a:t>
            </a:r>
            <a:endParaRPr lang="zh-CN" altLang="en-US" dirty="0"/>
          </a:p>
        </p:txBody>
      </p:sp>
      <p:pic>
        <p:nvPicPr>
          <p:cNvPr id="94" name="图片 9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0" name="图片占位符 6"/>
          <p:cNvSpPr>
            <a:spLocks noGrp="1" noChangeAspect="1"/>
          </p:cNvSpPr>
          <p:nvPr>
            <p:ph type="pic" sz="quarter" idx="10"/>
          </p:nvPr>
        </p:nvSpPr>
        <p:spPr>
          <a:xfrm>
            <a:off x="1114722" y="1132945"/>
            <a:ext cx="1735608" cy="231551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1" name="图片占位符 6"/>
          <p:cNvSpPr>
            <a:spLocks noGrp="1" noChangeAspect="1"/>
          </p:cNvSpPr>
          <p:nvPr>
            <p:ph type="pic" sz="quarter" idx="13"/>
          </p:nvPr>
        </p:nvSpPr>
        <p:spPr>
          <a:xfrm>
            <a:off x="9351363" y="3674135"/>
            <a:ext cx="1755000" cy="234138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2" name="任意多边形: 形状 91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accent3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93" name="标题 1"/>
          <p:cNvSpPr>
            <a:spLocks noGrp="1"/>
          </p:cNvSpPr>
          <p:nvPr>
            <p:ph type="title" hasCustomPrompt="1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(Helvetica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Arial</a:t>
            </a:r>
            <a:r>
              <a:rPr lang="zh-CN" altLang="en-US" dirty="0"/>
              <a:t> </a:t>
            </a:r>
            <a:r>
              <a:rPr lang="en-US" altLang="zh-CN" dirty="0"/>
              <a:t>36Pt)</a:t>
            </a:r>
            <a:endParaRPr lang="zh-CN" altLang="en-US" dirty="0"/>
          </a:p>
        </p:txBody>
      </p:sp>
      <p:pic>
        <p:nvPicPr>
          <p:cNvPr id="94" name="图片 9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1" name="图片占位符 90"/>
          <p:cNvSpPr>
            <a:spLocks noGrp="1"/>
          </p:cNvSpPr>
          <p:nvPr>
            <p:ph type="pic" sz="quarter" idx="13"/>
          </p:nvPr>
        </p:nvSpPr>
        <p:spPr>
          <a:xfrm>
            <a:off x="1219984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5" name="图片占位符 94"/>
          <p:cNvSpPr>
            <a:spLocks noGrp="1"/>
          </p:cNvSpPr>
          <p:nvPr>
            <p:ph type="pic" sz="quarter" idx="14"/>
          </p:nvPr>
        </p:nvSpPr>
        <p:spPr>
          <a:xfrm>
            <a:off x="9369946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8" name="图片占位符 97"/>
          <p:cNvSpPr>
            <a:spLocks noGrp="1"/>
          </p:cNvSpPr>
          <p:nvPr>
            <p:ph type="pic" sz="quarter" idx="15"/>
          </p:nvPr>
        </p:nvSpPr>
        <p:spPr>
          <a:xfrm>
            <a:off x="3936638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9" name="图片占位符 98"/>
          <p:cNvSpPr>
            <a:spLocks noGrp="1"/>
          </p:cNvSpPr>
          <p:nvPr>
            <p:ph type="pic" sz="quarter" idx="16"/>
          </p:nvPr>
        </p:nvSpPr>
        <p:spPr>
          <a:xfrm>
            <a:off x="6653292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accent3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92" name="标题 1"/>
          <p:cNvSpPr>
            <a:spLocks noGrp="1"/>
          </p:cNvSpPr>
          <p:nvPr>
            <p:ph type="title" hasCustomPrompt="1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(Helvetica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Arial</a:t>
            </a:r>
            <a:r>
              <a:rPr lang="zh-CN" altLang="en-US" dirty="0"/>
              <a:t> </a:t>
            </a:r>
            <a:r>
              <a:rPr lang="en-US" altLang="zh-CN" dirty="0"/>
              <a:t>36Pt)</a:t>
            </a:r>
            <a:endParaRPr lang="zh-CN" altLang="en-US" dirty="0"/>
          </a:p>
        </p:txBody>
      </p:sp>
      <p:pic>
        <p:nvPicPr>
          <p:cNvPr id="93" name="图片 9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 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735420" y="2971800"/>
            <a:ext cx="7783479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54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endParaRPr lang="en-US" altLang="zh-CN" dirty="0"/>
          </a:p>
          <a:p>
            <a:pPr lvl="0"/>
            <a:r>
              <a:rPr lang="en-US" altLang="zh-CN" dirty="0"/>
              <a:t>(Helvetica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Arial</a:t>
            </a:r>
            <a:r>
              <a:rPr lang="zh-CN" altLang="en-US" dirty="0"/>
              <a:t> </a:t>
            </a:r>
            <a:r>
              <a:rPr lang="en-US" altLang="zh-CN" dirty="0"/>
              <a:t>36Pt)</a:t>
            </a:r>
            <a:endParaRPr lang="zh-CN" altLang="en-US" dirty="0"/>
          </a:p>
        </p:txBody>
      </p:sp>
      <p:sp>
        <p:nvSpPr>
          <p:cNvPr id="6" name="箭头: 五边形 5"/>
          <p:cNvSpPr/>
          <p:nvPr userDrawn="1"/>
        </p:nvSpPr>
        <p:spPr>
          <a:xfrm rot="16200000">
            <a:off x="10605854" y="5156200"/>
            <a:ext cx="2879387" cy="3403600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  <p:sp>
        <p:nvSpPr>
          <p:cNvPr id="8" name="箭头: 五边形 7"/>
          <p:cNvSpPr/>
          <p:nvPr userDrawn="1"/>
        </p:nvSpPr>
        <p:spPr>
          <a:xfrm>
            <a:off x="-2680781" y="0"/>
            <a:ext cx="5753100" cy="9620654"/>
          </a:xfrm>
          <a:prstGeom prst="homePlate">
            <a:avLst>
              <a:gd name="adj" fmla="val 508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  <p:sp>
        <p:nvSpPr>
          <p:cNvPr id="5" name="箭头: 五边形 4"/>
          <p:cNvSpPr/>
          <p:nvPr userDrawn="1"/>
        </p:nvSpPr>
        <p:spPr>
          <a:xfrm rot="5400000">
            <a:off x="7310335" y="-1872573"/>
            <a:ext cx="2616740" cy="4241259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85F0-728F-430D-B6A7-8536934410C5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B39B-CAC8-487D-B7C5-4FABBBF401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-2319371" y="4211980"/>
            <a:ext cx="5113371" cy="51133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10560051" y="-2647819"/>
            <a:ext cx="4418254" cy="44182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85F0-728F-430D-B6A7-8536934410C5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B39B-CAC8-487D-B7C5-4FABBBF401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85F0-728F-430D-B6A7-8536934410C5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B39B-CAC8-487D-B7C5-4FABBBF401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85F0-728F-430D-B6A7-8536934410C5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B39B-CAC8-487D-B7C5-4FABBBF401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85F0-728F-430D-B6A7-8536934410C5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B39B-CAC8-487D-B7C5-4FABBBF401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85F0-728F-430D-B6A7-8536934410C5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B39B-CAC8-487D-B7C5-4FABBBF401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85F0-728F-430D-B6A7-8536934410C5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B39B-CAC8-487D-B7C5-4FABBBF401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D85F0-728F-430D-B6A7-8536934410C5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4B39B-CAC8-487D-B7C5-4FABBBF401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217487"/>
            <a:ext cx="10858500" cy="81121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57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椭圆 6"/>
          <p:cNvSpPr/>
          <p:nvPr userDrawn="1"/>
        </p:nvSpPr>
        <p:spPr>
          <a:xfrm>
            <a:off x="4749800" y="-45720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4572000" y="90932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10.sv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9.svg"/><Relationship Id="rId5" Type="http://schemas.openxmlformats.org/officeDocument/2006/relationships/tags" Target="../tags/tag7.xml"/><Relationship Id="rId10" Type="http://schemas.openxmlformats.org/officeDocument/2006/relationships/image" Target="../media/image8.png"/><Relationship Id="rId4" Type="http://schemas.openxmlformats.org/officeDocument/2006/relationships/tags" Target="../tags/tag6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/>
          <p:cNvSpPr txBox="1"/>
          <p:nvPr/>
        </p:nvSpPr>
        <p:spPr>
          <a:xfrm>
            <a:off x="3849523" y="1849862"/>
            <a:ext cx="7371995" cy="1579138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altLang="zh-CN" sz="5400" b="1" dirty="0">
                <a:solidFill>
                  <a:schemeClr val="accent1"/>
                </a:solidFill>
                <a:latin typeface="+mj-ea"/>
                <a:ea typeface="+mj-ea"/>
                <a:cs typeface="Arial" panose="020B0604020202020204" pitchFamily="34" charset="0"/>
                <a:sym typeface="+mn-lt"/>
              </a:rPr>
              <a:t>单机调度问题的思想与部分算法介绍</a:t>
            </a:r>
            <a:r>
              <a:rPr lang="zh-CN" altLang="en-US" sz="5400" b="1" dirty="0">
                <a:solidFill>
                  <a:schemeClr val="accent1"/>
                </a:solidFill>
                <a:latin typeface="+mj-ea"/>
                <a:ea typeface="+mj-ea"/>
                <a:cs typeface="Arial" panose="020B0604020202020204" pitchFamily="34" charset="0"/>
                <a:sym typeface="+mn-lt"/>
              </a:rPr>
              <a:t>与比较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386263" y="3874963"/>
            <a:ext cx="6835255" cy="1404000"/>
            <a:chOff x="4386263" y="3874963"/>
            <a:chExt cx="6835255" cy="1404000"/>
          </a:xfrm>
        </p:grpSpPr>
        <p:grpSp>
          <p:nvGrpSpPr>
            <p:cNvPr id="2" name="组合 1"/>
            <p:cNvGrpSpPr/>
            <p:nvPr/>
          </p:nvGrpSpPr>
          <p:grpSpPr>
            <a:xfrm>
              <a:off x="4386263" y="3874963"/>
              <a:ext cx="6751332" cy="1223804"/>
              <a:chOff x="4386263" y="3874963"/>
              <a:chExt cx="6751332" cy="1223804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8134528" y="4525725"/>
                <a:ext cx="3003067" cy="573042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en-US" altLang="zh-CN" sz="2800" dirty="0">
                    <a:solidFill>
                      <a:schemeClr val="accent1"/>
                    </a:solidFill>
                    <a:latin typeface="+mn-ea"/>
                    <a:cs typeface="Arial" panose="020B0604020202020204" pitchFamily="34" charset="0"/>
                    <a:sym typeface="+mn-lt"/>
                  </a:rPr>
                  <a:t>2025-04-11</a:t>
                </a: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4386263" y="3874963"/>
                <a:ext cx="6751272" cy="650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zh-CN" altLang="en-US" sz="2800" dirty="0">
                    <a:solidFill>
                      <a:schemeClr val="accent1"/>
                    </a:solidFill>
                    <a:latin typeface="Helvetica" pitchFamily="2" charset="0"/>
                    <a:cs typeface="Arial" panose="020B0604020202020204" pitchFamily="34" charset="0"/>
                    <a:sym typeface="+mn-lt"/>
                  </a:rPr>
                  <a:t>汇报人：杨雨豪、段嘉文、楼丁薇</a:t>
                </a:r>
              </a:p>
            </p:txBody>
          </p:sp>
        </p:grpSp>
        <p:cxnSp>
          <p:nvCxnSpPr>
            <p:cNvPr id="3" name="直接连接符 2"/>
            <p:cNvCxnSpPr/>
            <p:nvPr/>
          </p:nvCxnSpPr>
          <p:spPr>
            <a:xfrm>
              <a:off x="11221518" y="3874963"/>
              <a:ext cx="0" cy="1404000"/>
            </a:xfrm>
            <a:prstGeom prst="line">
              <a:avLst/>
            </a:prstGeom>
            <a:ln w="50800" cmpd="thickThin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j-ea"/>
                <a:ea typeface="+mj-ea"/>
              </a:rPr>
              <a:t>SPT</a:t>
            </a:r>
            <a:r>
              <a:rPr lang="zh-CN" altLang="en-US">
                <a:latin typeface="+mj-ea"/>
                <a:ea typeface="+mj-ea"/>
              </a:rPr>
              <a:t>规则示例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10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1528321336"/>
                  </p:ext>
                </p:extLst>
              </p:nvPr>
            </p:nvGraphicFramePr>
            <p:xfrm>
              <a:off x="103518" y="2357328"/>
              <a:ext cx="6067244" cy="29546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125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163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383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3787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2000" b="1" spc="12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患者编号</a:t>
                          </a:r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b="1" spc="12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检查时间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2000" b="1" spc="12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（分钟）</a:t>
                          </a:r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2000" b="1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截止时间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CN" altLang="en-US" sz="2000" b="1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（分钟）</a:t>
                          </a:r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052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1（轻伤）</a:t>
                          </a:r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25</a:t>
                          </a:r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b="1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120</a:t>
                          </a:r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1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2（骨折）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40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90</a:t>
                          </a:r>
                        </a:p>
                      </a:txBody>
                      <a:tcPr marL="177800" marR="177800" marT="57150" marB="5715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052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3（脑卒中）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15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30</a:t>
                          </a:r>
                        </a:p>
                      </a:txBody>
                      <a:tcPr marL="177800" marR="177800" marT="57150" marB="5715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179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4（外伤）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b="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30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60</a:t>
                          </a:r>
                        </a:p>
                      </a:txBody>
                      <a:tcPr marL="177800" marR="177800" marT="57150" marB="5715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052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5（胸痛）</a:t>
                          </a:r>
                        </a:p>
                      </a:txBody>
                      <a:tcPr marL="177800" marR="177800" marT="57150" marB="5715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20</a:t>
                          </a:r>
                        </a:p>
                      </a:txBody>
                      <a:tcPr marL="177800" marR="177800" marT="57150" marB="5715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50</a:t>
                          </a:r>
                        </a:p>
                      </a:txBody>
                      <a:tcPr marL="177800" marR="177800" marT="57150" marB="5715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1528321336"/>
                  </p:ext>
                </p:extLst>
              </p:nvPr>
            </p:nvGraphicFramePr>
            <p:xfrm>
              <a:off x="103518" y="2357328"/>
              <a:ext cx="6067244" cy="29546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125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163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383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9724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2000" b="1" spc="12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患者编号</a:t>
                          </a:r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9970" t="-763" r="-91541" b="-282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0132" t="-763" r="-331" b="-2824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14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1（轻伤）</a:t>
                          </a:r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25</a:t>
                          </a:r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b="1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120</a:t>
                          </a:r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14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2（骨折）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40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90</a:t>
                          </a:r>
                        </a:p>
                      </a:txBody>
                      <a:tcPr marL="177800" marR="177800" marT="57150" marB="5715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14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3（脑卒中）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15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30</a:t>
                          </a:r>
                        </a:p>
                      </a:txBody>
                      <a:tcPr marL="177800" marR="177800" marT="57150" marB="5715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14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4（外伤）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b="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30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60</a:t>
                          </a:r>
                        </a:p>
                      </a:txBody>
                      <a:tcPr marL="177800" marR="177800" marT="57150" marB="5715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314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5（胸痛）</a:t>
                          </a:r>
                        </a:p>
                      </a:txBody>
                      <a:tcPr marL="177800" marR="177800" marT="57150" marB="5715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20</a:t>
                          </a:r>
                        </a:p>
                      </a:txBody>
                      <a:tcPr marL="177800" marR="177800" marT="57150" marB="5715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50</a:t>
                          </a:r>
                        </a:p>
                      </a:txBody>
                      <a:tcPr marL="177800" marR="177800" marT="57150" marB="5715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" name="组合 3"/>
          <p:cNvGrpSpPr/>
          <p:nvPr/>
        </p:nvGrpSpPr>
        <p:grpSpPr>
          <a:xfrm>
            <a:off x="1271677" y="1171575"/>
            <a:ext cx="9305745" cy="892175"/>
            <a:chOff x="1333500" y="1371600"/>
            <a:chExt cx="8615045" cy="892175"/>
          </a:xfrm>
        </p:grpSpPr>
        <p:sp>
          <p:nvSpPr>
            <p:cNvPr id="5" name="文本框 4"/>
            <p:cNvSpPr txBox="1"/>
            <p:nvPr/>
          </p:nvSpPr>
          <p:spPr>
            <a:xfrm>
              <a:off x="1333500" y="1371600"/>
              <a:ext cx="5080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algn="l">
                <a:lnSpc>
                  <a:spcPct val="100000"/>
                </a:lnSpc>
                <a:buClrTx/>
                <a:buSzTx/>
                <a:buFontTx/>
              </a:pPr>
              <a:r>
                <a:rPr lang="zh-CN" altLang="en-US" sz="2000" b="0" i="0" dirty="0">
                  <a:latin typeface="宋体" panose="02010600030101010101" pitchFamily="2" charset="-122"/>
                  <a:ea typeface="宋体" panose="02010600030101010101" pitchFamily="2" charset="-122"/>
                </a:rPr>
                <a:t>按最短检查时间优先（SPT规则）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33500" y="1779905"/>
              <a:ext cx="8615045" cy="483870"/>
            </a:xfrm>
            <a:prstGeom prst="rect">
              <a:avLst/>
            </a:prstGeom>
          </p:spPr>
          <p:txBody>
            <a:bodyPr>
              <a:noAutofit/>
            </a:bodyPr>
            <a:lstStyle/>
            <a:p>
              <a:pPr marL="0" algn="l">
                <a:buClrTx/>
                <a:buSzTx/>
                <a:buFontTx/>
              </a:pPr>
              <a:r>
                <a:rPr lang="zh-CN" altLang="en-US" sz="2000" i="0" dirty="0">
                  <a:latin typeface="宋体" panose="02010600030101010101" pitchFamily="2" charset="-122"/>
                  <a:ea typeface="宋体" panose="02010600030101010101" pitchFamily="2" charset="-122"/>
                </a:rPr>
                <a:t>排序</a:t>
              </a:r>
              <a:r>
                <a:rPr lang="zh-CN" altLang="en-US" sz="2000" b="0" i="0" dirty="0">
                  <a:latin typeface="宋体" panose="02010600030101010101" pitchFamily="2" charset="-122"/>
                  <a:ea typeface="宋体" panose="02010600030101010101" pitchFamily="2" charset="-122"/>
                </a:rPr>
                <a:t>：患者3（15）→ 患者5（20）→ 患者1（25）→ 患者4（30）→ 患者2（40）</a:t>
              </a: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499010" y="2351018"/>
          <a:ext cx="5520906" cy="2954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78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spc="12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患者编号</a:t>
                      </a:r>
                    </a:p>
                  </a:txBody>
                  <a:tcPr marL="177800" marR="177800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spc="12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  <a:sym typeface="+mn-lt"/>
                        </a:rPr>
                        <a:t>检查完成时间（分钟）</a:t>
                      </a:r>
                    </a:p>
                  </a:txBody>
                  <a:tcPr marL="177800" marR="177800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spc="120" dirty="0">
                          <a:solidFill>
                            <a:schemeClr val="accent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  <a:sym typeface="+mn-lt"/>
                        </a:rPr>
                        <a:t>该患者延迟（分钟）</a:t>
                      </a:r>
                    </a:p>
                  </a:txBody>
                  <a:tcPr marL="177800" marR="177800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2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  <a:sym typeface="+mn-lt"/>
                        </a:rPr>
                        <a:t>3</a:t>
                      </a:r>
                    </a:p>
                  </a:txBody>
                  <a:tcPr marL="177800" marR="177800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spc="12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15</a:t>
                      </a:r>
                    </a:p>
                  </a:txBody>
                  <a:tcPr marL="177800" marR="177800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spc="120" dirty="0">
                          <a:solidFill>
                            <a:schemeClr val="accent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 marL="177800" marR="177800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2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  <a:sym typeface="+mn-lt"/>
                        </a:rPr>
                        <a:t>5</a:t>
                      </a: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spc="12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15+20=35</a:t>
                      </a: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spc="120" dirty="0">
                          <a:solidFill>
                            <a:schemeClr val="accent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 marL="177800" marR="177800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2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  <a:sym typeface="+mn-lt"/>
                        </a:rPr>
                        <a:t>1</a:t>
                      </a: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spc="12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35+25=60</a:t>
                      </a: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spc="120" dirty="0">
                          <a:solidFill>
                            <a:schemeClr val="accent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 marL="177800" marR="177800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2000" spc="12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  <a:sym typeface="+mn-lt"/>
                        </a:rPr>
                        <a:t>4</a:t>
                      </a: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spc="12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60+30=90</a:t>
                      </a: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spc="120" dirty="0">
                          <a:solidFill>
                            <a:schemeClr val="accent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30</a:t>
                      </a:r>
                    </a:p>
                  </a:txBody>
                  <a:tcPr marL="177800" marR="177800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2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  <a:sym typeface="+mn-lt"/>
                        </a:rPr>
                        <a:t>2</a:t>
                      </a:r>
                    </a:p>
                  </a:txBody>
                  <a:tcPr marL="177800" marR="177800" marT="57150" marB="571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spc="12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90+40=130</a:t>
                      </a:r>
                    </a:p>
                  </a:txBody>
                  <a:tcPr marL="177800" marR="177800" marT="57150" marB="571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spc="120" dirty="0">
                          <a:solidFill>
                            <a:schemeClr val="accent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40</a:t>
                      </a:r>
                    </a:p>
                  </a:txBody>
                  <a:tcPr marL="177800" marR="177800" marT="57150" marB="571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298286" y="5495933"/>
            <a:ext cx="5080000" cy="8358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30000"/>
              </a:lnSpc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2000" b="0" i="0" dirty="0">
                <a:latin typeface="宋体" panose="02010600030101010101" pitchFamily="2" charset="-122"/>
                <a:ea typeface="宋体" panose="02010600030101010101" pitchFamily="2" charset="-122"/>
              </a:rPr>
              <a:t>总等待时间 = 15+35+60+90+130 = 330分钟</a:t>
            </a:r>
          </a:p>
          <a:p>
            <a:pPr marL="0" indent="0">
              <a:lnSpc>
                <a:spcPct val="130000"/>
              </a:lnSpc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2000" b="0" i="0" dirty="0">
                <a:latin typeface="宋体" panose="02010600030101010101" pitchFamily="2" charset="-122"/>
                <a:ea typeface="宋体" panose="02010600030101010101" pitchFamily="2" charset="-122"/>
              </a:rPr>
              <a:t>最大延迟 = 40分钟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j-ea"/>
                <a:ea typeface="+mj-ea"/>
              </a:rPr>
              <a:t>EDD</a:t>
            </a:r>
            <a:r>
              <a:rPr lang="zh-CN" altLang="en-US">
                <a:latin typeface="+mj-ea"/>
                <a:ea typeface="+mj-ea"/>
              </a:rPr>
              <a:t>规则示例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11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3733671599"/>
                  </p:ext>
                </p:extLst>
              </p:nvPr>
            </p:nvGraphicFramePr>
            <p:xfrm>
              <a:off x="391196" y="2334170"/>
              <a:ext cx="5814072" cy="29546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202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322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6160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3787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2000" b="1" spc="12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患者编号</a:t>
                          </a:r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b="1" spc="12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检查时间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b="1" spc="12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（分钟）</a:t>
                          </a:r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2000" b="1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截止时间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b="1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（分钟）</a:t>
                          </a:r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052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1（轻伤）</a:t>
                          </a:r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25</a:t>
                          </a:r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b="1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120</a:t>
                          </a:r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1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2（骨折）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40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90</a:t>
                          </a:r>
                        </a:p>
                      </a:txBody>
                      <a:tcPr marL="177800" marR="177800" marT="57150" marB="5715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052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3（脑卒中）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15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30</a:t>
                          </a:r>
                        </a:p>
                      </a:txBody>
                      <a:tcPr marL="177800" marR="177800" marT="57150" marB="5715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179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4（外伤）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b="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30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60</a:t>
                          </a:r>
                        </a:p>
                      </a:txBody>
                      <a:tcPr marL="177800" marR="177800" marT="57150" marB="5715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052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5（胸痛）</a:t>
                          </a:r>
                        </a:p>
                      </a:txBody>
                      <a:tcPr marL="177800" marR="177800" marT="57150" marB="5715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20</a:t>
                          </a:r>
                        </a:p>
                      </a:txBody>
                      <a:tcPr marL="177800" marR="177800" marT="57150" marB="5715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50</a:t>
                          </a:r>
                        </a:p>
                      </a:txBody>
                      <a:tcPr marL="177800" marR="177800" marT="57150" marB="5715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3733671599"/>
                  </p:ext>
                </p:extLst>
              </p:nvPr>
            </p:nvGraphicFramePr>
            <p:xfrm>
              <a:off x="391196" y="2334170"/>
              <a:ext cx="5814072" cy="29546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202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322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6160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9724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2000" b="1" spc="12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患者编号</a:t>
                          </a:r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9779" t="-763" r="-91483" b="-283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0104" t="-763" r="-346" b="-2832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14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1（轻伤）</a:t>
                          </a:r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25</a:t>
                          </a:r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b="1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120</a:t>
                          </a:r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14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2（骨折）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40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90</a:t>
                          </a:r>
                        </a:p>
                      </a:txBody>
                      <a:tcPr marL="177800" marR="177800" marT="57150" marB="5715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14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3（脑卒中）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15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30</a:t>
                          </a:r>
                        </a:p>
                      </a:txBody>
                      <a:tcPr marL="177800" marR="177800" marT="57150" marB="5715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14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4（外伤）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b="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30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60</a:t>
                          </a:r>
                        </a:p>
                      </a:txBody>
                      <a:tcPr marL="177800" marR="177800" marT="57150" marB="5715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314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5（胸痛）</a:t>
                          </a:r>
                        </a:p>
                      </a:txBody>
                      <a:tcPr marL="177800" marR="177800" marT="57150" marB="5715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20</a:t>
                          </a:r>
                        </a:p>
                      </a:txBody>
                      <a:tcPr marL="177800" marR="177800" marT="57150" marB="5715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50</a:t>
                          </a:r>
                        </a:p>
                      </a:txBody>
                      <a:tcPr marL="177800" marR="177800" marT="57150" marB="5715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组合 8"/>
          <p:cNvGrpSpPr/>
          <p:nvPr/>
        </p:nvGrpSpPr>
        <p:grpSpPr>
          <a:xfrm>
            <a:off x="756285" y="1266349"/>
            <a:ext cx="11071285" cy="913931"/>
            <a:chOff x="1275989" y="1165060"/>
            <a:chExt cx="11071285" cy="913931"/>
          </a:xfrm>
        </p:grpSpPr>
        <p:sp>
          <p:nvSpPr>
            <p:cNvPr id="5" name="文本框 4"/>
            <p:cNvSpPr txBox="1"/>
            <p:nvPr/>
          </p:nvSpPr>
          <p:spPr>
            <a:xfrm>
              <a:off x="1277936" y="1165060"/>
              <a:ext cx="5080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algn="l">
                <a:lnSpc>
                  <a:spcPct val="100000"/>
                </a:lnSpc>
                <a:buClrTx/>
                <a:buSzTx/>
                <a:buFontTx/>
              </a:pPr>
              <a:r>
                <a:rPr lang="zh-CN" altLang="en-US" sz="2000" b="0" i="0" dirty="0">
                  <a:latin typeface="宋体" panose="02010600030101010101" pitchFamily="2" charset="-122"/>
                  <a:ea typeface="宋体" panose="02010600030101010101" pitchFamily="2" charset="-122"/>
                </a:rPr>
                <a:t>按最早截止时间优先（EDD规则）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75989" y="1595121"/>
              <a:ext cx="11071285" cy="483870"/>
            </a:xfrm>
            <a:prstGeom prst="rect">
              <a:avLst/>
            </a:prstGeom>
          </p:spPr>
          <p:txBody>
            <a:bodyPr>
              <a:noAutofit/>
            </a:bodyPr>
            <a:lstStyle/>
            <a:p>
              <a:pPr marL="0" algn="l">
                <a:buClrTx/>
                <a:buSzTx/>
                <a:buFontTx/>
              </a:pP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排序：</a:t>
              </a:r>
              <a:r>
                <a:rPr lang="zh-CN" altLang="en-US" sz="2000" i="0" dirty="0">
                  <a:latin typeface="宋体" panose="02010600030101010101" pitchFamily="2" charset="-122"/>
                  <a:ea typeface="宋体" panose="02010600030101010101" pitchFamily="2" charset="-122"/>
                </a:rPr>
                <a:t>患者3（d=30）→ 患者5（d=50）→ 患者4（d=60）→ 患者2（d=90）→ 患者1（d=120）</a:t>
              </a: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6069694"/>
              </p:ext>
            </p:extLst>
          </p:nvPr>
        </p:nvGraphicFramePr>
        <p:xfrm>
          <a:off x="6428560" y="2334170"/>
          <a:ext cx="5763440" cy="2954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78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spc="12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患者编号</a:t>
                      </a:r>
                    </a:p>
                  </a:txBody>
                  <a:tcPr marL="177800" marR="177800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spc="12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  <a:sym typeface="+mn-lt"/>
                        </a:rPr>
                        <a:t>检查完成时间（分钟）</a:t>
                      </a:r>
                    </a:p>
                  </a:txBody>
                  <a:tcPr marL="177800" marR="177800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spc="120" dirty="0">
                          <a:solidFill>
                            <a:schemeClr val="accent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  <a:sym typeface="+mn-lt"/>
                        </a:rPr>
                        <a:t>该患者延迟（分钟）</a:t>
                      </a:r>
                    </a:p>
                  </a:txBody>
                  <a:tcPr marL="177800" marR="177800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2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  <a:sym typeface="+mn-lt"/>
                        </a:rPr>
                        <a:t>3</a:t>
                      </a:r>
                    </a:p>
                  </a:txBody>
                  <a:tcPr marL="177800" marR="177800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spc="12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15</a:t>
                      </a:r>
                    </a:p>
                  </a:txBody>
                  <a:tcPr marL="177800" marR="177800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spc="120" dirty="0">
                          <a:solidFill>
                            <a:schemeClr val="accent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 marL="177800" marR="177800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2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  <a:sym typeface="+mn-lt"/>
                        </a:rPr>
                        <a:t>5</a:t>
                      </a: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spc="12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15+20=35</a:t>
                      </a: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spc="120" dirty="0">
                          <a:solidFill>
                            <a:schemeClr val="accent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 marL="177800" marR="177800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2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  <a:sym typeface="+mn-lt"/>
                        </a:rPr>
                        <a:t>4</a:t>
                      </a: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spc="12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35+30=65</a:t>
                      </a: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spc="120" dirty="0">
                          <a:solidFill>
                            <a:schemeClr val="accent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 marL="177800" marR="177800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2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  <a:sym typeface="+mn-lt"/>
                        </a:rPr>
                        <a:t>2</a:t>
                      </a: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spc="12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65+40=105</a:t>
                      </a: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spc="120" dirty="0">
                          <a:solidFill>
                            <a:schemeClr val="accent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15</a:t>
                      </a:r>
                    </a:p>
                  </a:txBody>
                  <a:tcPr marL="177800" marR="177800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2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  <a:sym typeface="+mn-lt"/>
                        </a:rPr>
                        <a:t>1</a:t>
                      </a:r>
                    </a:p>
                  </a:txBody>
                  <a:tcPr marL="177800" marR="177800" marT="57150" marB="571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spc="12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105+25=130</a:t>
                      </a:r>
                    </a:p>
                  </a:txBody>
                  <a:tcPr marL="177800" marR="177800" marT="57150" marB="571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spc="120" dirty="0">
                          <a:solidFill>
                            <a:schemeClr val="accent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10</a:t>
                      </a:r>
                    </a:p>
                  </a:txBody>
                  <a:tcPr marL="177800" marR="177800" marT="57150" marB="571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468311" y="5442718"/>
            <a:ext cx="7255378" cy="835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0" i="0" dirty="0">
                <a:latin typeface="宋体" panose="02010600030101010101" pitchFamily="2" charset="-122"/>
                <a:ea typeface="宋体" panose="02010600030101010101" pitchFamily="2" charset="-122"/>
              </a:rPr>
              <a:t>总等待时间 = 15+35+65+105+130 = 350分钟（比SPT多20分钟）</a:t>
            </a:r>
          </a:p>
          <a:p>
            <a:pPr mar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0" i="0" dirty="0">
                <a:latin typeface="宋体" panose="02010600030101010101" pitchFamily="2" charset="-122"/>
                <a:ea typeface="宋体" panose="02010600030101010101" pitchFamily="2" charset="-122"/>
              </a:rPr>
              <a:t>最大延迟 = 15分钟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混合策略示例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12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2059018347"/>
                  </p:ext>
                </p:extLst>
              </p:nvPr>
            </p:nvGraphicFramePr>
            <p:xfrm>
              <a:off x="209059" y="2363049"/>
              <a:ext cx="5854461" cy="29546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98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678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9681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3787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2000" b="1" spc="12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患者编号</a:t>
                          </a:r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b="1" spc="12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检查时间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b="1" spc="12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（分钟）</a:t>
                          </a:r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2000" b="1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截止时间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b="1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（分钟）</a:t>
                          </a:r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052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1（轻伤）</a:t>
                          </a:r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25</a:t>
                          </a:r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b="1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120</a:t>
                          </a:r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1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2（骨折）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40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90</a:t>
                          </a:r>
                        </a:p>
                      </a:txBody>
                      <a:tcPr marL="177800" marR="177800" marT="57150" marB="5715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052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3（脑卒中）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15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30</a:t>
                          </a:r>
                        </a:p>
                      </a:txBody>
                      <a:tcPr marL="177800" marR="177800" marT="57150" marB="5715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179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4（外伤）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b="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30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60</a:t>
                          </a:r>
                        </a:p>
                      </a:txBody>
                      <a:tcPr marL="177800" marR="177800" marT="57150" marB="5715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052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5（胸痛）</a:t>
                          </a:r>
                        </a:p>
                      </a:txBody>
                      <a:tcPr marL="177800" marR="177800" marT="57150" marB="5715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20</a:t>
                          </a:r>
                        </a:p>
                      </a:txBody>
                      <a:tcPr marL="177800" marR="177800" marT="57150" marB="5715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50</a:t>
                          </a:r>
                        </a:p>
                      </a:txBody>
                      <a:tcPr marL="177800" marR="177800" marT="57150" marB="5715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2059018347"/>
                  </p:ext>
                </p:extLst>
              </p:nvPr>
            </p:nvGraphicFramePr>
            <p:xfrm>
              <a:off x="209059" y="2363049"/>
              <a:ext cx="5854461" cy="29546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98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678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9681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9724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2000" b="1" spc="12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患者编号</a:t>
                          </a:r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38" t="-763" r="-96594" b="-282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9003" t="-763" r="-322" b="-2824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14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1（轻伤）</a:t>
                          </a:r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25</a:t>
                          </a:r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b="1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120</a:t>
                          </a:r>
                        </a:p>
                      </a:txBody>
                      <a:tcPr marL="177800" marR="177800" marT="57150" marB="5715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14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2（骨折）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40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90</a:t>
                          </a:r>
                        </a:p>
                      </a:txBody>
                      <a:tcPr marL="177800" marR="177800" marT="57150" marB="5715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14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3（脑卒中）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15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30</a:t>
                          </a:r>
                        </a:p>
                      </a:txBody>
                      <a:tcPr marL="177800" marR="177800" marT="57150" marB="5715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14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4（外伤）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b="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30</a:t>
                          </a:r>
                        </a:p>
                      </a:txBody>
                      <a:tcPr marL="177800" marR="177800" marT="57150" marB="57150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60</a:t>
                          </a:r>
                        </a:p>
                      </a:txBody>
                      <a:tcPr marL="177800" marR="177800" marT="57150" marB="5715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31483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微软雅黑" panose="020B0503020204020204" pitchFamily="34" charset="-122"/>
                              <a:sym typeface="+mn-lt"/>
                            </a:rPr>
                            <a:t>5（胸痛）</a:t>
                          </a:r>
                        </a:p>
                      </a:txBody>
                      <a:tcPr marL="177800" marR="177800" marT="57150" marB="5715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spc="12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20</a:t>
                          </a:r>
                        </a:p>
                      </a:txBody>
                      <a:tcPr marL="177800" marR="177800" marT="57150" marB="5715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spc="12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50</a:t>
                          </a:r>
                        </a:p>
                      </a:txBody>
                      <a:tcPr marL="177800" marR="177800" marT="57150" marB="5715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组合 8"/>
          <p:cNvGrpSpPr/>
          <p:nvPr/>
        </p:nvGrpSpPr>
        <p:grpSpPr>
          <a:xfrm>
            <a:off x="1327258" y="1092256"/>
            <a:ext cx="9472523" cy="1197959"/>
            <a:chOff x="1333500" y="970913"/>
            <a:chExt cx="9472523" cy="1197959"/>
          </a:xfrm>
        </p:grpSpPr>
        <p:sp>
          <p:nvSpPr>
            <p:cNvPr id="5" name="文本框 4"/>
            <p:cNvSpPr txBox="1"/>
            <p:nvPr/>
          </p:nvSpPr>
          <p:spPr>
            <a:xfrm>
              <a:off x="1333500" y="970913"/>
              <a:ext cx="9170670" cy="666750"/>
            </a:xfrm>
            <a:prstGeom prst="rect">
              <a:avLst/>
            </a:prstGeom>
          </p:spPr>
          <p:txBody>
            <a:bodyPr>
              <a:noAutofit/>
            </a:bodyPr>
            <a:lstStyle/>
            <a:p>
              <a:pPr marL="0" algn="l">
                <a:lnSpc>
                  <a:spcPct val="100000"/>
                </a:lnSpc>
                <a:buClrTx/>
                <a:buSzTx/>
                <a:buFontTx/>
              </a:pPr>
              <a:r>
                <a:rPr lang="zh-CN" altLang="en-US" sz="2000" b="0" i="0" dirty="0">
                  <a:latin typeface="宋体" panose="02010600030101010101" pitchFamily="2" charset="-122"/>
                  <a:ea typeface="宋体" panose="02010600030101010101" pitchFamily="2" charset="-122"/>
                </a:rPr>
                <a:t>先处理截止时间紧迫的患者3（d=30）、患者5（d=50）、患者4（d=60）。</a:t>
              </a:r>
            </a:p>
            <a:p>
              <a:pPr marL="0" algn="l">
                <a:lnSpc>
                  <a:spcPct val="100000"/>
                </a:lnSpc>
                <a:buClrTx/>
                <a:buSzTx/>
                <a:buFontTx/>
              </a:pPr>
              <a:r>
                <a:rPr lang="zh-CN" altLang="en-US" sz="2000" b="0" i="0" dirty="0">
                  <a:latin typeface="宋体" panose="02010600030101010101" pitchFamily="2" charset="-122"/>
                  <a:ea typeface="宋体" panose="02010600030101010101" pitchFamily="2" charset="-122"/>
                </a:rPr>
                <a:t>剩余患者（1和2）按SPT排序。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33500" y="1685002"/>
              <a:ext cx="9472523" cy="483870"/>
            </a:xfrm>
            <a:prstGeom prst="rect">
              <a:avLst/>
            </a:prstGeom>
          </p:spPr>
          <p:txBody>
            <a:bodyPr>
              <a:noAutofit/>
            </a:bodyPr>
            <a:lstStyle/>
            <a:p>
              <a:pPr marL="0" algn="l">
                <a:buClrTx/>
                <a:buSzTx/>
                <a:buFontTx/>
              </a:pP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排序：</a:t>
              </a:r>
              <a:r>
                <a:rPr lang="zh-CN" altLang="en-US" sz="2000" i="0" dirty="0">
                  <a:latin typeface="宋体" panose="02010600030101010101" pitchFamily="2" charset="-122"/>
                  <a:ea typeface="宋体" panose="02010600030101010101" pitchFamily="2" charset="-122"/>
                </a:rPr>
                <a:t>患者3（15）→ 患者5（20）→ 患者4（30）→ 患者1（25）→ 患者2（40）</a:t>
              </a: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514826" y="2367823"/>
          <a:ext cx="5355122" cy="2954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8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78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spc="12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患者编号</a:t>
                      </a:r>
                    </a:p>
                  </a:txBody>
                  <a:tcPr marL="177800" marR="177800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spc="12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  <a:sym typeface="+mn-lt"/>
                        </a:rPr>
                        <a:t>检查完成时间（分钟）</a:t>
                      </a:r>
                    </a:p>
                  </a:txBody>
                  <a:tcPr marL="177800" marR="177800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spc="120" dirty="0">
                          <a:solidFill>
                            <a:schemeClr val="accent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  <a:sym typeface="+mn-lt"/>
                        </a:rPr>
                        <a:t>该患者延迟（分钟）</a:t>
                      </a:r>
                    </a:p>
                  </a:txBody>
                  <a:tcPr marL="177800" marR="177800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2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  <a:sym typeface="+mn-lt"/>
                        </a:rPr>
                        <a:t>3</a:t>
                      </a:r>
                    </a:p>
                  </a:txBody>
                  <a:tcPr marL="177800" marR="177800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spc="12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15</a:t>
                      </a:r>
                    </a:p>
                  </a:txBody>
                  <a:tcPr marL="177800" marR="177800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spc="120" dirty="0">
                          <a:solidFill>
                            <a:schemeClr val="accent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 marL="177800" marR="177800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2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  <a:sym typeface="+mn-lt"/>
                        </a:rPr>
                        <a:t>5</a:t>
                      </a: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spc="12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15+20=35</a:t>
                      </a: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spc="120" dirty="0">
                          <a:solidFill>
                            <a:schemeClr val="accent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 marL="177800" marR="177800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2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  <a:sym typeface="+mn-lt"/>
                        </a:rPr>
                        <a:t>4</a:t>
                      </a: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spc="12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35+30=65</a:t>
                      </a: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spc="120" dirty="0">
                          <a:solidFill>
                            <a:schemeClr val="accent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 marL="177800" marR="177800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2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  <a:sym typeface="+mn-lt"/>
                        </a:rPr>
                        <a:t>1</a:t>
                      </a: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spc="12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65+25=90</a:t>
                      </a: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spc="120" dirty="0">
                          <a:solidFill>
                            <a:schemeClr val="accent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 marL="177800" marR="177800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12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  <a:sym typeface="+mn-lt"/>
                        </a:rPr>
                        <a:t>1</a:t>
                      </a:r>
                    </a:p>
                  </a:txBody>
                  <a:tcPr marL="177800" marR="177800" marT="57150" marB="571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spc="12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90+40=130</a:t>
                      </a:r>
                    </a:p>
                  </a:txBody>
                  <a:tcPr marL="177800" marR="177800" marT="57150" marB="571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spc="120" dirty="0">
                          <a:solidFill>
                            <a:schemeClr val="accent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40</a:t>
                      </a:r>
                    </a:p>
                  </a:txBody>
                  <a:tcPr marL="177800" marR="177800" marT="57150" marB="571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342419" y="5416738"/>
            <a:ext cx="7442200" cy="835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0" i="0" dirty="0">
                <a:latin typeface="宋体" panose="02010600030101010101" pitchFamily="2" charset="-122"/>
                <a:ea typeface="宋体" panose="02010600030101010101" pitchFamily="2" charset="-122"/>
              </a:rPr>
              <a:t>总等待时间 = 15+35+65+90+130 = 335分钟</a:t>
            </a:r>
          </a:p>
          <a:p>
            <a:pPr mar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0" i="0" dirty="0">
                <a:latin typeface="宋体" panose="02010600030101010101" pitchFamily="2" charset="-122"/>
                <a:ea typeface="宋体" panose="02010600030101010101" pitchFamily="2" charset="-122"/>
              </a:rPr>
              <a:t>最大延迟 = 40分钟（与纯SPT相同，但部分患者延迟减少）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总结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31611" y="1209040"/>
            <a:ext cx="10328778" cy="22485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目标导向建模：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若以效率为核心（如非紧急科室），选择SPT规则减少总等待时间。若以患者安全为核心（如急诊室），选择EDD规则控制最大延迟。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规则设计的权衡：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SPT牺牲部分紧急患者的利益，EDD牺牲整体效率。实际中常需结合两者（如混合策略）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9064336"/>
              </p:ext>
            </p:extLst>
          </p:nvPr>
        </p:nvGraphicFramePr>
        <p:xfrm>
          <a:off x="2322512" y="3702171"/>
          <a:ext cx="7546975" cy="2219960"/>
        </p:xfrm>
        <a:graphic>
          <a:graphicData uri="http://schemas.openxmlformats.org/drawingml/2006/table">
            <a:tbl>
              <a:tblPr firstRow="1" bandRow="1">
                <a:effectLst>
                  <a:outerShdw blurRad="177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35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1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4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算法</a:t>
                      </a:r>
                    </a:p>
                  </a:txBody>
                  <a:tcPr marL="100614" marR="100614" marT="50308" marB="50308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总等待时间</a:t>
                      </a:r>
                    </a:p>
                  </a:txBody>
                  <a:tcPr marL="100614" marR="100614" marT="50308" marB="50308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最大延迟</a:t>
                      </a:r>
                    </a:p>
                  </a:txBody>
                  <a:tcPr marL="100614" marR="100614" marT="50308" marB="50308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复杂度</a:t>
                      </a:r>
                    </a:p>
                  </a:txBody>
                  <a:tcPr marL="100614" marR="100614" marT="50308" marB="50308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0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20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SPT</a:t>
                      </a:r>
                    </a:p>
                  </a:txBody>
                  <a:tcPr marL="100614" marR="100614" marT="50308" marB="50308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最优</a:t>
                      </a:r>
                    </a:p>
                  </a:txBody>
                  <a:tcPr marL="100614" marR="100614" marT="50308" marB="50308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差</a:t>
                      </a:r>
                    </a:p>
                  </a:txBody>
                  <a:tcPr marL="100614" marR="100614" marT="50308" marB="50308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低</a:t>
                      </a:r>
                    </a:p>
                  </a:txBody>
                  <a:tcPr marL="100614" marR="100614" marT="50308" marB="50308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EDD</a:t>
                      </a:r>
                    </a:p>
                  </a:txBody>
                  <a:tcPr marL="100614" marR="100614" marT="50308" marB="50308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差</a:t>
                      </a:r>
                    </a:p>
                  </a:txBody>
                  <a:tcPr marL="100614" marR="100614" marT="50308" marB="50308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最优</a:t>
                      </a:r>
                    </a:p>
                  </a:txBody>
                  <a:tcPr marL="100614" marR="100614" marT="50308" marB="50308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低</a:t>
                      </a:r>
                    </a:p>
                  </a:txBody>
                  <a:tcPr marL="100614" marR="100614" marT="50308" marB="50308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0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混合策略</a:t>
                      </a:r>
                    </a:p>
                  </a:txBody>
                  <a:tcPr marL="100614" marR="100614" marT="50308" marB="50308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次优</a:t>
                      </a:r>
                    </a:p>
                  </a:txBody>
                  <a:tcPr marL="100614" marR="100614" marT="50308" marB="50308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次优</a:t>
                      </a:r>
                    </a:p>
                  </a:txBody>
                  <a:tcPr marL="100614" marR="100614" marT="50308" marB="50308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思源黑体 CN Regular"/>
                        </a:defRPr>
                      </a:lvl9pPr>
                    </a:lstStyle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高</a:t>
                      </a:r>
                    </a:p>
                  </a:txBody>
                  <a:tcPr marL="100614" marR="100614" marT="50308" marB="50308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296897" y="4126297"/>
            <a:ext cx="3598203" cy="914400"/>
          </a:xfrm>
        </p:spPr>
        <p:txBody>
          <a:bodyPr>
            <a:noAutofit/>
          </a:bodyPr>
          <a:lstStyle/>
          <a:p>
            <a:pPr lvl="0"/>
            <a:r>
              <a:rPr lang="zh-CN" altLang="en-US" sz="3600" b="1" dirty="0">
                <a:solidFill>
                  <a:srgbClr val="FFFFFF"/>
                </a:solidFill>
                <a:cs typeface="Arial" panose="020B0604020202020204" pitchFamily="34" charset="0"/>
                <a:sym typeface="+mn-lt"/>
              </a:rPr>
              <a:t>遗传算法对单机问题的求解</a:t>
            </a:r>
          </a:p>
        </p:txBody>
      </p:sp>
      <p:sp>
        <p:nvSpPr>
          <p:cNvPr id="3" name="black-text-page_20158"/>
          <p:cNvSpPr>
            <a:spLocks noChangeAspect="1"/>
          </p:cNvSpPr>
          <p:nvPr/>
        </p:nvSpPr>
        <p:spPr bwMode="auto">
          <a:xfrm>
            <a:off x="5719589" y="2084337"/>
            <a:ext cx="752821" cy="769441"/>
          </a:xfrm>
          <a:custGeom>
            <a:avLst/>
            <a:gdLst>
              <a:gd name="connsiteX0" fmla="*/ 161282 w 594584"/>
              <a:gd name="connsiteY0" fmla="*/ 498228 h 607710"/>
              <a:gd name="connsiteX1" fmla="*/ 161282 w 594584"/>
              <a:gd name="connsiteY1" fmla="*/ 517026 h 607710"/>
              <a:gd name="connsiteX2" fmla="*/ 524261 w 594584"/>
              <a:gd name="connsiteY2" fmla="*/ 517026 h 607710"/>
              <a:gd name="connsiteX3" fmla="*/ 524261 w 594584"/>
              <a:gd name="connsiteY3" fmla="*/ 498228 h 607710"/>
              <a:gd name="connsiteX4" fmla="*/ 161282 w 594584"/>
              <a:gd name="connsiteY4" fmla="*/ 422914 h 607710"/>
              <a:gd name="connsiteX5" fmla="*/ 161282 w 594584"/>
              <a:gd name="connsiteY5" fmla="*/ 441713 h 607710"/>
              <a:gd name="connsiteX6" fmla="*/ 524261 w 594584"/>
              <a:gd name="connsiteY6" fmla="*/ 441713 h 607710"/>
              <a:gd name="connsiteX7" fmla="*/ 524261 w 594584"/>
              <a:gd name="connsiteY7" fmla="*/ 422914 h 607710"/>
              <a:gd name="connsiteX8" fmla="*/ 161282 w 594584"/>
              <a:gd name="connsiteY8" fmla="*/ 347719 h 607710"/>
              <a:gd name="connsiteX9" fmla="*/ 161282 w 594584"/>
              <a:gd name="connsiteY9" fmla="*/ 366518 h 607710"/>
              <a:gd name="connsiteX10" fmla="*/ 524261 w 594584"/>
              <a:gd name="connsiteY10" fmla="*/ 366518 h 607710"/>
              <a:gd name="connsiteX11" fmla="*/ 524261 w 594584"/>
              <a:gd name="connsiteY11" fmla="*/ 347719 h 607710"/>
              <a:gd name="connsiteX12" fmla="*/ 161282 w 594584"/>
              <a:gd name="connsiteY12" fmla="*/ 272405 h 607710"/>
              <a:gd name="connsiteX13" fmla="*/ 161282 w 594584"/>
              <a:gd name="connsiteY13" fmla="*/ 291204 h 607710"/>
              <a:gd name="connsiteX14" fmla="*/ 524261 w 594584"/>
              <a:gd name="connsiteY14" fmla="*/ 291204 h 607710"/>
              <a:gd name="connsiteX15" fmla="*/ 524261 w 594584"/>
              <a:gd name="connsiteY15" fmla="*/ 272405 h 607710"/>
              <a:gd name="connsiteX16" fmla="*/ 161282 w 594584"/>
              <a:gd name="connsiteY16" fmla="*/ 197210 h 607710"/>
              <a:gd name="connsiteX17" fmla="*/ 161282 w 594584"/>
              <a:gd name="connsiteY17" fmla="*/ 216009 h 607710"/>
              <a:gd name="connsiteX18" fmla="*/ 524261 w 594584"/>
              <a:gd name="connsiteY18" fmla="*/ 216009 h 607710"/>
              <a:gd name="connsiteX19" fmla="*/ 524261 w 594584"/>
              <a:gd name="connsiteY19" fmla="*/ 197210 h 607710"/>
              <a:gd name="connsiteX20" fmla="*/ 0 w 594584"/>
              <a:gd name="connsiteY20" fmla="*/ 140778 h 607710"/>
              <a:gd name="connsiteX21" fmla="*/ 72118 w 594584"/>
              <a:gd name="connsiteY21" fmla="*/ 140778 h 607710"/>
              <a:gd name="connsiteX22" fmla="*/ 72118 w 594584"/>
              <a:gd name="connsiteY22" fmla="*/ 607710 h 607710"/>
              <a:gd name="connsiteX23" fmla="*/ 0 w 594584"/>
              <a:gd name="connsiteY23" fmla="*/ 607710 h 607710"/>
              <a:gd name="connsiteX24" fmla="*/ 161282 w 594584"/>
              <a:gd name="connsiteY24" fmla="*/ 121897 h 607710"/>
              <a:gd name="connsiteX25" fmla="*/ 161282 w 594584"/>
              <a:gd name="connsiteY25" fmla="*/ 140814 h 607710"/>
              <a:gd name="connsiteX26" fmla="*/ 524261 w 594584"/>
              <a:gd name="connsiteY26" fmla="*/ 140814 h 607710"/>
              <a:gd name="connsiteX27" fmla="*/ 524261 w 594584"/>
              <a:gd name="connsiteY27" fmla="*/ 121897 h 607710"/>
              <a:gd name="connsiteX28" fmla="*/ 90959 w 594584"/>
              <a:gd name="connsiteY28" fmla="*/ 0 h 607710"/>
              <a:gd name="connsiteX29" fmla="*/ 594584 w 594584"/>
              <a:gd name="connsiteY29" fmla="*/ 0 h 607710"/>
              <a:gd name="connsiteX30" fmla="*/ 594584 w 594584"/>
              <a:gd name="connsiteY30" fmla="*/ 607710 h 607710"/>
              <a:gd name="connsiteX31" fmla="*/ 90959 w 594584"/>
              <a:gd name="connsiteY31" fmla="*/ 607710 h 607710"/>
              <a:gd name="connsiteX32" fmla="*/ 90959 w 594584"/>
              <a:gd name="connsiteY32" fmla="*/ 121897 h 60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4584" h="607710">
                <a:moveTo>
                  <a:pt x="161282" y="498228"/>
                </a:moveTo>
                <a:lnTo>
                  <a:pt x="161282" y="517026"/>
                </a:lnTo>
                <a:lnTo>
                  <a:pt x="524261" y="517026"/>
                </a:lnTo>
                <a:lnTo>
                  <a:pt x="524261" y="498228"/>
                </a:lnTo>
                <a:close/>
                <a:moveTo>
                  <a:pt x="161282" y="422914"/>
                </a:moveTo>
                <a:lnTo>
                  <a:pt x="161282" y="441713"/>
                </a:lnTo>
                <a:lnTo>
                  <a:pt x="524261" y="441713"/>
                </a:lnTo>
                <a:lnTo>
                  <a:pt x="524261" y="422914"/>
                </a:lnTo>
                <a:close/>
                <a:moveTo>
                  <a:pt x="161282" y="347719"/>
                </a:moveTo>
                <a:lnTo>
                  <a:pt x="161282" y="366518"/>
                </a:lnTo>
                <a:lnTo>
                  <a:pt x="524261" y="366518"/>
                </a:lnTo>
                <a:lnTo>
                  <a:pt x="524261" y="347719"/>
                </a:lnTo>
                <a:close/>
                <a:moveTo>
                  <a:pt x="161282" y="272405"/>
                </a:moveTo>
                <a:lnTo>
                  <a:pt x="161282" y="291204"/>
                </a:lnTo>
                <a:lnTo>
                  <a:pt x="524261" y="291204"/>
                </a:lnTo>
                <a:lnTo>
                  <a:pt x="524261" y="272405"/>
                </a:lnTo>
                <a:close/>
                <a:moveTo>
                  <a:pt x="161282" y="197210"/>
                </a:moveTo>
                <a:lnTo>
                  <a:pt x="161282" y="216009"/>
                </a:lnTo>
                <a:lnTo>
                  <a:pt x="524261" y="216009"/>
                </a:lnTo>
                <a:lnTo>
                  <a:pt x="524261" y="197210"/>
                </a:lnTo>
                <a:close/>
                <a:moveTo>
                  <a:pt x="0" y="140778"/>
                </a:moveTo>
                <a:lnTo>
                  <a:pt x="72118" y="140778"/>
                </a:lnTo>
                <a:lnTo>
                  <a:pt x="72118" y="607710"/>
                </a:lnTo>
                <a:lnTo>
                  <a:pt x="0" y="607710"/>
                </a:lnTo>
                <a:close/>
                <a:moveTo>
                  <a:pt x="161282" y="121897"/>
                </a:moveTo>
                <a:lnTo>
                  <a:pt x="161282" y="140814"/>
                </a:lnTo>
                <a:lnTo>
                  <a:pt x="524261" y="140814"/>
                </a:lnTo>
                <a:lnTo>
                  <a:pt x="524261" y="121897"/>
                </a:lnTo>
                <a:close/>
                <a:moveTo>
                  <a:pt x="90959" y="0"/>
                </a:moveTo>
                <a:lnTo>
                  <a:pt x="594584" y="0"/>
                </a:lnTo>
                <a:lnTo>
                  <a:pt x="594584" y="607710"/>
                </a:lnTo>
                <a:lnTo>
                  <a:pt x="90959" y="607710"/>
                </a:lnTo>
                <a:lnTo>
                  <a:pt x="90959" y="1218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239452F-8D6E-8EFD-BDE7-B8515A92953B}"/>
              </a:ext>
            </a:extLst>
          </p:cNvPr>
          <p:cNvGrpSpPr/>
          <p:nvPr/>
        </p:nvGrpSpPr>
        <p:grpSpPr>
          <a:xfrm>
            <a:off x="8323990" y="4718920"/>
            <a:ext cx="2902036" cy="694600"/>
            <a:chOff x="8312191" y="4772014"/>
            <a:chExt cx="2902036" cy="694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31E427F-AF63-025D-6786-1F0CB427B09B}"/>
                </a:ext>
              </a:extLst>
            </p:cNvPr>
            <p:cNvSpPr/>
            <p:nvPr/>
          </p:nvSpPr>
          <p:spPr>
            <a:xfrm>
              <a:off x="8312191" y="4772014"/>
              <a:ext cx="2902036" cy="5903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汇报人：段嘉文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3B8C59A-6B55-23A6-D51E-869C141FCDC9}"/>
                </a:ext>
              </a:extLst>
            </p:cNvPr>
            <p:cNvCxnSpPr>
              <a:cxnSpLocks/>
            </p:cNvCxnSpPr>
            <p:nvPr/>
          </p:nvCxnSpPr>
          <p:spPr>
            <a:xfrm>
              <a:off x="11214227" y="4772014"/>
              <a:ext cx="0" cy="694600"/>
            </a:xfrm>
            <a:prstGeom prst="line">
              <a:avLst/>
            </a:prstGeom>
            <a:ln w="50800" cmpd="thickThin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  <a:sym typeface="+mn-lt"/>
              </a:rPr>
              <a:t>遗传算法基础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t>15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91255" y="1171901"/>
            <a:ext cx="10262155" cy="4834814"/>
            <a:chOff x="1475517" y="1189154"/>
            <a:chExt cx="10262155" cy="4834814"/>
          </a:xfrm>
        </p:grpSpPr>
        <p:grpSp>
          <p:nvGrpSpPr>
            <p:cNvPr id="24" name="组合 23"/>
            <p:cNvGrpSpPr/>
            <p:nvPr/>
          </p:nvGrpSpPr>
          <p:grpSpPr>
            <a:xfrm>
              <a:off x="1475517" y="1933217"/>
              <a:ext cx="2457660" cy="4090750"/>
              <a:chOff x="888348" y="1933218"/>
              <a:chExt cx="2457660" cy="4090750"/>
            </a:xfrm>
          </p:grpSpPr>
          <p:sp>
            <p:nvSpPr>
              <p:cNvPr id="8" name="矩形: 圆角 7"/>
              <p:cNvSpPr/>
              <p:nvPr/>
            </p:nvSpPr>
            <p:spPr>
              <a:xfrm>
                <a:off x="888348" y="1933218"/>
                <a:ext cx="2457660" cy="4090750"/>
              </a:xfrm>
              <a:prstGeom prst="roundRect">
                <a:avLst>
                  <a:gd name="adj" fmla="val 353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166388" y="2224014"/>
                <a:ext cx="2043218" cy="350915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noAutofit/>
              </a:bodyPr>
              <a:lstStyle/>
              <a:p>
                <a:pPr fontAlgn="base"/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·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种群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/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/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·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染色体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/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/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·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适应度函数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/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/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·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选择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/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/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·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交叉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/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/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·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变异</a:t>
                </a:r>
              </a:p>
            </p:txBody>
          </p:sp>
        </p:grpSp>
        <p:cxnSp>
          <p:nvCxnSpPr>
            <p:cNvPr id="15" name="直接箭头连接符 14"/>
            <p:cNvCxnSpPr/>
            <p:nvPr/>
          </p:nvCxnSpPr>
          <p:spPr>
            <a:xfrm>
              <a:off x="4272948" y="3864395"/>
              <a:ext cx="16332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: 圆角 16"/>
            <p:cNvSpPr/>
            <p:nvPr/>
          </p:nvSpPr>
          <p:spPr>
            <a:xfrm>
              <a:off x="6096463" y="1933217"/>
              <a:ext cx="5587247" cy="4090751"/>
            </a:xfrm>
            <a:prstGeom prst="roundRect">
              <a:avLst>
                <a:gd name="adj" fmla="val 3536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16766" y="2095645"/>
              <a:ext cx="5520906" cy="3765894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pPr fontAlgn="base"/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·</a:t>
              </a: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初始化种群：随机生成一组染色体。</a:t>
              </a:r>
              <a:endPara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/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/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·</a:t>
              </a: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适应度评估：计算每个染色体的适应度值。</a:t>
              </a:r>
              <a:endPara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/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/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·</a:t>
              </a: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选择：根据适应度值选择父代染色体。</a:t>
              </a:r>
              <a:endPara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/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/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·</a:t>
              </a: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交叉：对父代染色体进行交叉操作，生成子代。</a:t>
              </a:r>
              <a:endPara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/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/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·</a:t>
              </a: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变异：对子代染色体进行变异操作。</a:t>
              </a:r>
              <a:endPara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/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/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·</a:t>
              </a: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迭代：重复适应度评估、选择、交叉和变异步骤，直到满足终止条件。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88684" y="118915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SzPct val="75000"/>
              </a:pP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生物进化隐喻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118939" y="118915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SzPct val="75000"/>
              </a:pP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算法流程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616701" y="340273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SzPct val="75000"/>
              </a:pP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演变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pPr algn="l" fontAlgn="base"/>
            <a:r>
              <a:rPr lang="zh-CN" altLang="en-US" b="1" i="0" dirty="0">
                <a:effectLst/>
                <a:latin typeface="黑体" panose="02010609060101010101" charset="-122"/>
                <a:ea typeface="黑体" panose="02010609060101010101" charset="-122"/>
              </a:rPr>
              <a:t>单机调度问题的遗传算法设计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/>
          <a:p>
            <a:fld id="{2515AB8F-1C56-49E9-90C8-78D22B0C1B97}" type="slidenum">
              <a:rPr lang="zh-CN" altLang="en-US" smtClean="0">
                <a:latin typeface="Helvetica" pitchFamily="2" charset="0"/>
                <a:cs typeface="+mn-ea"/>
                <a:sym typeface="+mn-lt"/>
              </a:rPr>
              <a:t>16</a:t>
            </a:fld>
            <a:endParaRPr lang="zh-CN" altLang="en-US" dirty="0">
              <a:latin typeface="Helvetica" pitchFamily="2" charset="0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0913" y="1028699"/>
                <a:ext cx="10188891" cy="4087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编码方式</a:t>
                </a:r>
                <a:r>
                  <a:rPr kumimoji="0" lang="zh-CN" altLang="en-US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kumimoji="0" lang="zh-CN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kumimoji="0" lang="zh-CN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在单机调度问题中，染色体可以用作业的排列序列表示。例如，染色体[3, 1, 2]表示作业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kumimoji="0" lang="zh-CN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先加工，接着是作业</a:t>
                </a: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kumimoji="0" lang="zh-CN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，最后是作业2。</a:t>
                </a:r>
                <a:endParaRPr kumimoji="0" lang="zh-CN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​适应度函数</a:t>
                </a:r>
                <a:r>
                  <a:rPr kumimoji="0" lang="zh-CN" altLang="en-US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kumimoji="0" lang="zh-CN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kumimoji="0" lang="zh-CN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适应度函数根据优化目标设计。例如目标是</a:t>
                </a:r>
                <a:r>
                  <a:rPr kumimoji="0" lang="zh-CN" altLang="zh-CN" sz="20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最小化总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延迟</a:t>
                </a:r>
                <a:r>
                  <a:rPr kumimoji="0" lang="zh-CN" altLang="zh-CN" sz="20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时间，</a:t>
                </a:r>
                <a:r>
                  <a:rPr kumimoji="0" lang="zh-CN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适应度函数可以是总</a:t>
                </a:r>
                <a:r>
                  <a:rPr kumimoji="0" lang="zh-CN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延迟</a:t>
                </a:r>
                <a:r>
                  <a:rPr kumimoji="0" lang="zh-CN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时间的倒数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（为避免延迟时间为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，在分母上加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r>
                  <a:rPr kumimoji="0" lang="zh-CN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</a:pPr>
                <a:r>
                  <a:rPr lang="pt-BR" altLang="zh-CN" sz="2000" dirty="0">
                    <a:ea typeface="宋体" panose="02010600030101010101" pitchFamily="2" charset="-122"/>
                  </a:rPr>
                  <a:t>f</a:t>
                </a:r>
                <a:r>
                  <a:rPr kumimoji="0" lang="pt-BR" altLang="zh-CN" sz="20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anose="02010600030101010101" pitchFamily="2" charset="-122"/>
                  </a:rPr>
                  <a:t>(x)</a:t>
                </a:r>
                <a14:m>
                  <m:oMath xmlns:m="http://schemas.openxmlformats.org/officeDocument/2006/math">
                    <m:r>
                      <a:rPr kumimoji="0" lang="pt-BR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kumimoji="0" lang="pt-BR" altLang="zh-CN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kumimoji="0" lang="en-US" altLang="zh-CN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Σ</m:t>
                        </m:r>
                        <m:sSub>
                          <m:sSubPr>
                            <m:ctrlPr>
                              <a:rPr lang="pt-BR" altLang="zh-CN" sz="20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den>
                    </m:f>
                  </m:oMath>
                </a14:m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  <a:buSzPct val="75000"/>
                </a:pPr>
                <a:r>
                  <a:rPr lang="zh-CN" altLang="en-US" sz="2000" b="0" i="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   其中，</a:t>
                </a:r>
                <a:r>
                  <a:rPr lang="zh-CN" altLang="en-US" sz="2000" b="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b="0" i="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是总延迟时间。</a:t>
                </a:r>
                <a:endParaRPr lang="en-US" altLang="zh-CN" sz="2000" b="0" i="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  <a:buSzPct val="75000"/>
                </a:pP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可以看到，总延迟时间越短，适应度越大，此时调度最优。</a:t>
                </a:r>
                <a:endParaRPr lang="en-US" altLang="zh-CN" sz="2000" b="0" i="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3" y="1028699"/>
                <a:ext cx="10188891" cy="4087979"/>
              </a:xfrm>
              <a:prstGeom prst="rect">
                <a:avLst/>
              </a:prstGeom>
              <a:blipFill rotWithShape="1">
                <a:blip r:embed="rId3"/>
                <a:stretch>
                  <a:fillRect l="-3" t="-16" r="6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366" y="3207648"/>
            <a:ext cx="5067634" cy="35138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pPr algn="l" fontAlgn="base"/>
            <a:r>
              <a:rPr lang="zh-CN" altLang="en-US" b="1" i="0" dirty="0">
                <a:effectLst/>
                <a:latin typeface="黑体" panose="02010609060101010101" charset="-122"/>
                <a:ea typeface="黑体" panose="02010609060101010101" charset="-122"/>
              </a:rPr>
              <a:t>单机调度问题的遗传算法设计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/>
          <a:p>
            <a:fld id="{2515AB8F-1C56-49E9-90C8-78D22B0C1B97}" type="slidenum">
              <a:rPr lang="zh-CN" altLang="en-US" smtClean="0">
                <a:latin typeface="Helvetica" pitchFamily="2" charset="0"/>
                <a:cs typeface="+mn-ea"/>
                <a:sym typeface="+mn-lt"/>
              </a:rPr>
              <a:t>17</a:t>
            </a:fld>
            <a:endParaRPr lang="zh-CN" altLang="en-US" dirty="0">
              <a:latin typeface="Helvetica" pitchFamily="2" charset="0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5546" y="1028699"/>
            <a:ext cx="10391065" cy="501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SzPct val="75000"/>
            </a:pPr>
            <a:r>
              <a:rPr lang="zh-CN" altLang="en-US" sz="240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遗传操作​：</a:t>
            </a:r>
            <a:endParaRPr lang="en-US" altLang="zh-CN" sz="2400" i="0" dirty="0">
              <a:effectLst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buSzPct val="75000"/>
            </a:pP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   </a:t>
            </a:r>
            <a:r>
              <a:rPr lang="zh-CN" altLang="en-US" sz="200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选择：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·</a:t>
            </a: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轮盘赌选择：根据个体的适应度值按比例选择个体。</a:t>
            </a:r>
          </a:p>
          <a:p>
            <a:pPr>
              <a:lnSpc>
                <a:spcPct val="130000"/>
              </a:lnSpc>
              <a:buSzPct val="75000"/>
            </a:pP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​          </a:t>
            </a:r>
            <a:r>
              <a:rPr lang="en-US" altLang="zh-CN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·</a:t>
            </a: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锦标赛选择：随机选择若干个体，从中选出适应度最高的个体。</a:t>
            </a:r>
          </a:p>
          <a:p>
            <a:pPr>
              <a:lnSpc>
                <a:spcPct val="130000"/>
              </a:lnSpc>
              <a:buSzPct val="75000"/>
            </a:pP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​    </a:t>
            </a:r>
            <a:r>
              <a:rPr lang="zh-CN" altLang="en-US" sz="200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交叉：</a:t>
            </a:r>
            <a:r>
              <a:rPr lang="en-US" altLang="zh-CN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·</a:t>
            </a: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部分映射交叉（</a:t>
            </a:r>
            <a:r>
              <a:rPr lang="en-US" altLang="zh-CN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PMX</a:t>
            </a: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）​：从两个父代中随机选择一段区间，交换区间内的基因，</a:t>
            </a:r>
            <a:endParaRPr lang="en-US" altLang="zh-CN" sz="2000" b="0" i="0" dirty="0">
              <a:effectLst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buSzPct val="75000"/>
            </a:pP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                                并通过映射关系修复冲突。</a:t>
            </a:r>
          </a:p>
          <a:p>
            <a:pPr>
              <a:lnSpc>
                <a:spcPct val="130000"/>
              </a:lnSpc>
              <a:buSzPct val="75000"/>
            </a:pP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​          </a:t>
            </a:r>
            <a:r>
              <a:rPr lang="en-US" altLang="zh-CN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·</a:t>
            </a: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顺序交叉（</a:t>
            </a:r>
            <a:r>
              <a:rPr lang="en-US" altLang="zh-CN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OX</a:t>
            </a: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）​：从父代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1</a:t>
            </a: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中选择一段区间，按顺序从父代</a:t>
            </a:r>
            <a:r>
              <a:rPr lang="en-US" altLang="zh-CN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2</a:t>
            </a: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中填充剩余基因。</a:t>
            </a:r>
          </a:p>
          <a:p>
            <a:pPr>
              <a:lnSpc>
                <a:spcPct val="130000"/>
              </a:lnSpc>
              <a:buSzPct val="75000"/>
            </a:pP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​    </a:t>
            </a:r>
            <a:r>
              <a:rPr lang="zh-CN" altLang="en-US" sz="200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变异：</a:t>
            </a:r>
            <a:r>
              <a:rPr lang="en-US" altLang="zh-CN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·</a:t>
            </a: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交换相邻作业：随机选择两个相邻的作业并交换位置。</a:t>
            </a:r>
          </a:p>
          <a:p>
            <a:pPr>
              <a:lnSpc>
                <a:spcPct val="130000"/>
              </a:lnSpc>
              <a:buSzPct val="75000"/>
            </a:pP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​          </a:t>
            </a:r>
            <a:r>
              <a:rPr lang="en-US" altLang="zh-CN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·</a:t>
            </a: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随机插入：随机选择一个作业并将其插入到另一个随机位置。</a:t>
            </a:r>
          </a:p>
          <a:p>
            <a:pPr>
              <a:lnSpc>
                <a:spcPct val="130000"/>
              </a:lnSpc>
              <a:buSzPct val="75000"/>
            </a:pPr>
            <a:r>
              <a:rPr lang="zh-CN" altLang="en-US" sz="240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​参数调优：</a:t>
            </a:r>
          </a:p>
          <a:p>
            <a:pPr>
              <a:lnSpc>
                <a:spcPct val="130000"/>
              </a:lnSpc>
              <a:buSzPct val="75000"/>
            </a:pP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​    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种群规模：</a:t>
            </a: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种群规模越大，搜索能力越强，但计算成本更高。</a:t>
            </a:r>
          </a:p>
          <a:p>
            <a:pPr>
              <a:lnSpc>
                <a:spcPct val="130000"/>
              </a:lnSpc>
              <a:buSzPct val="75000"/>
            </a:pP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​    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交叉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/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变异概率：</a:t>
            </a: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交叉概率通常设置为</a:t>
            </a:r>
            <a:r>
              <a:rPr lang="en-US" altLang="zh-CN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0.7-0.9</a:t>
            </a: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，变异概率通常设置为</a:t>
            </a:r>
            <a:r>
              <a:rPr lang="en-US" altLang="zh-CN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0.01-0.1</a:t>
            </a: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。</a:t>
            </a:r>
          </a:p>
          <a:p>
            <a:pPr>
              <a:lnSpc>
                <a:spcPct val="130000"/>
              </a:lnSpc>
              <a:buSzPct val="75000"/>
            </a:pP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​    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迭代次数：</a:t>
            </a:r>
            <a:r>
              <a:rPr lang="zh-CN" altLang="en-US" sz="20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根据问题复杂度和计算资源选择。</a:t>
            </a:r>
            <a:endParaRPr lang="en-US" altLang="zh-CN" sz="2000" b="0" i="0" dirty="0">
              <a:effectLst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948" y="379607"/>
            <a:ext cx="8896052" cy="64726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pPr algn="l" fontAlgn="base"/>
            <a:r>
              <a:rPr lang="zh-CN" altLang="en-US" b="1" i="0" dirty="0">
                <a:effectLst/>
                <a:latin typeface="黑体" panose="02010609060101010101" charset="-122"/>
                <a:ea typeface="黑体" panose="02010609060101010101" charset="-122"/>
              </a:rPr>
              <a:t>单机调度问题的遗传算法设计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/>
          <a:p>
            <a:fld id="{2515AB8F-1C56-49E9-90C8-78D22B0C1B97}" type="slidenum">
              <a:rPr lang="zh-CN" altLang="en-US" smtClean="0">
                <a:latin typeface="Helvetica" pitchFamily="2" charset="0"/>
                <a:cs typeface="+mn-ea"/>
                <a:sym typeface="+mn-lt"/>
              </a:rPr>
              <a:t>18</a:t>
            </a:fld>
            <a:endParaRPr lang="zh-CN" altLang="en-US" dirty="0">
              <a:latin typeface="Helvetica" pitchFamily="2" charset="0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9863" y="2761245"/>
            <a:ext cx="2812169" cy="174754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fontAlgn="base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选择：轮盘赌选择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交叉：部分映射交叉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变异：交换相邻作业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pPr algn="l" fontAlgn="base"/>
            <a:r>
              <a:rPr lang="zh-CN" altLang="en-US" b="1" i="0" dirty="0">
                <a:effectLst/>
                <a:latin typeface="黑体" panose="02010609060101010101" charset="-122"/>
                <a:ea typeface="黑体" panose="02010609060101010101" charset="-122"/>
              </a:rPr>
              <a:t>遗传算法简单案例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/>
          <a:p>
            <a:fld id="{2515AB8F-1C56-49E9-90C8-78D22B0C1B97}" type="slidenum">
              <a:rPr lang="zh-CN" altLang="en-US" smtClean="0">
                <a:latin typeface="Helvetica" pitchFamily="2" charset="0"/>
                <a:cs typeface="+mn-ea"/>
                <a:sym typeface="+mn-lt"/>
              </a:rPr>
              <a:t>19</a:t>
            </a:fld>
            <a:endParaRPr lang="zh-CN" altLang="en-US" dirty="0">
              <a:latin typeface="Helvetica" pitchFamily="2" charset="0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5532" y="1810768"/>
            <a:ext cx="3798775" cy="2836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五个任务：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[0, 1, 2, 3, 4]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完成时间：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[3, 5, 2, 4, 1]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截止时间：</a:t>
            </a:r>
            <a:r>
              <a:rPr lang="it-IT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[5, 7, 4, 10, 6]</a:t>
            </a:r>
          </a:p>
          <a:p>
            <a:pPr>
              <a:lnSpc>
                <a:spcPct val="130000"/>
              </a:lnSpc>
            </a:pPr>
            <a:endParaRPr lang="it-IT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it-IT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初始化种群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：[3, 1, 0, 4, 2]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延迟时间：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[0, 2, 7, 7, 11]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013" y="981073"/>
            <a:ext cx="8255542" cy="53752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243602" y="4040494"/>
            <a:ext cx="3704795" cy="91440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单机调度问题的贪心算法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2515AB8F-1C56-49E9-90C8-78D22B0C1B97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14" name="three-books_73757"/>
          <p:cNvSpPr/>
          <p:nvPr/>
        </p:nvSpPr>
        <p:spPr bwMode="auto">
          <a:xfrm>
            <a:off x="5628000" y="2068866"/>
            <a:ext cx="936000" cy="828000"/>
          </a:xfrm>
          <a:custGeom>
            <a:avLst/>
            <a:gdLst>
              <a:gd name="T0" fmla="*/ 2471 w 2903"/>
              <a:gd name="T1" fmla="*/ 1598 h 2261"/>
              <a:gd name="T2" fmla="*/ 2471 w 2903"/>
              <a:gd name="T3" fmla="*/ 2127 h 2261"/>
              <a:gd name="T4" fmla="*/ 2505 w 2903"/>
              <a:gd name="T5" fmla="*/ 2127 h 2261"/>
              <a:gd name="T6" fmla="*/ 2572 w 2903"/>
              <a:gd name="T7" fmla="*/ 2194 h 2261"/>
              <a:gd name="T8" fmla="*/ 2505 w 2903"/>
              <a:gd name="T9" fmla="*/ 2261 h 2261"/>
              <a:gd name="T10" fmla="*/ 2405 w 2903"/>
              <a:gd name="T11" fmla="*/ 2261 h 2261"/>
              <a:gd name="T12" fmla="*/ 2124 w 2903"/>
              <a:gd name="T13" fmla="*/ 2261 h 2261"/>
              <a:gd name="T14" fmla="*/ 398 w 2903"/>
              <a:gd name="T15" fmla="*/ 2261 h 2261"/>
              <a:gd name="T16" fmla="*/ 0 w 2903"/>
              <a:gd name="T17" fmla="*/ 1863 h 2261"/>
              <a:gd name="T18" fmla="*/ 398 w 2903"/>
              <a:gd name="T19" fmla="*/ 1465 h 2261"/>
              <a:gd name="T20" fmla="*/ 2124 w 2903"/>
              <a:gd name="T21" fmla="*/ 1465 h 2261"/>
              <a:gd name="T22" fmla="*/ 2405 w 2903"/>
              <a:gd name="T23" fmla="*/ 1465 h 2261"/>
              <a:gd name="T24" fmla="*/ 2505 w 2903"/>
              <a:gd name="T25" fmla="*/ 1465 h 2261"/>
              <a:gd name="T26" fmla="*/ 2572 w 2903"/>
              <a:gd name="T27" fmla="*/ 1532 h 2261"/>
              <a:gd name="T28" fmla="*/ 2505 w 2903"/>
              <a:gd name="T29" fmla="*/ 1598 h 2261"/>
              <a:gd name="T30" fmla="*/ 2471 w 2903"/>
              <a:gd name="T31" fmla="*/ 1598 h 2261"/>
              <a:gd name="T32" fmla="*/ 2836 w 2903"/>
              <a:gd name="T33" fmla="*/ 1195 h 2261"/>
              <a:gd name="T34" fmla="*/ 2786 w 2903"/>
              <a:gd name="T35" fmla="*/ 1195 h 2261"/>
              <a:gd name="T36" fmla="*/ 2786 w 2903"/>
              <a:gd name="T37" fmla="*/ 786 h 2261"/>
              <a:gd name="T38" fmla="*/ 2836 w 2903"/>
              <a:gd name="T39" fmla="*/ 786 h 2261"/>
              <a:gd name="T40" fmla="*/ 2903 w 2903"/>
              <a:gd name="T41" fmla="*/ 720 h 2261"/>
              <a:gd name="T42" fmla="*/ 2836 w 2903"/>
              <a:gd name="T43" fmla="*/ 653 h 2261"/>
              <a:gd name="T44" fmla="*/ 2720 w 2903"/>
              <a:gd name="T45" fmla="*/ 653 h 2261"/>
              <a:gd name="T46" fmla="*/ 2455 w 2903"/>
              <a:gd name="T47" fmla="*/ 653 h 2261"/>
              <a:gd name="T48" fmla="*/ 1005 w 2903"/>
              <a:gd name="T49" fmla="*/ 653 h 2261"/>
              <a:gd name="T50" fmla="*/ 668 w 2903"/>
              <a:gd name="T51" fmla="*/ 991 h 2261"/>
              <a:gd name="T52" fmla="*/ 1005 w 2903"/>
              <a:gd name="T53" fmla="*/ 1328 h 2261"/>
              <a:gd name="T54" fmla="*/ 2455 w 2903"/>
              <a:gd name="T55" fmla="*/ 1328 h 2261"/>
              <a:gd name="T56" fmla="*/ 2720 w 2903"/>
              <a:gd name="T57" fmla="*/ 1328 h 2261"/>
              <a:gd name="T58" fmla="*/ 2836 w 2903"/>
              <a:gd name="T59" fmla="*/ 1328 h 2261"/>
              <a:gd name="T60" fmla="*/ 2903 w 2903"/>
              <a:gd name="T61" fmla="*/ 1262 h 2261"/>
              <a:gd name="T62" fmla="*/ 2836 w 2903"/>
              <a:gd name="T63" fmla="*/ 1195 h 2261"/>
              <a:gd name="T64" fmla="*/ 226 w 2903"/>
              <a:gd name="T65" fmla="*/ 405 h 2261"/>
              <a:gd name="T66" fmla="*/ 159 w 2903"/>
              <a:gd name="T67" fmla="*/ 472 h 2261"/>
              <a:gd name="T68" fmla="*/ 226 w 2903"/>
              <a:gd name="T69" fmla="*/ 539 h 2261"/>
              <a:gd name="T70" fmla="*/ 323 w 2903"/>
              <a:gd name="T71" fmla="*/ 539 h 2261"/>
              <a:gd name="T72" fmla="*/ 671 w 2903"/>
              <a:gd name="T73" fmla="*/ 539 h 2261"/>
              <a:gd name="T74" fmla="*/ 2248 w 2903"/>
              <a:gd name="T75" fmla="*/ 539 h 2261"/>
              <a:gd name="T76" fmla="*/ 2517 w 2903"/>
              <a:gd name="T77" fmla="*/ 269 h 2261"/>
              <a:gd name="T78" fmla="*/ 2248 w 2903"/>
              <a:gd name="T79" fmla="*/ 0 h 2261"/>
              <a:gd name="T80" fmla="*/ 671 w 2903"/>
              <a:gd name="T81" fmla="*/ 0 h 2261"/>
              <a:gd name="T82" fmla="*/ 323 w 2903"/>
              <a:gd name="T83" fmla="*/ 0 h 2261"/>
              <a:gd name="T84" fmla="*/ 226 w 2903"/>
              <a:gd name="T85" fmla="*/ 0 h 2261"/>
              <a:gd name="T86" fmla="*/ 159 w 2903"/>
              <a:gd name="T87" fmla="*/ 66 h 2261"/>
              <a:gd name="T88" fmla="*/ 226 w 2903"/>
              <a:gd name="T89" fmla="*/ 133 h 2261"/>
              <a:gd name="T90" fmla="*/ 257 w 2903"/>
              <a:gd name="T91" fmla="*/ 133 h 2261"/>
              <a:gd name="T92" fmla="*/ 257 w 2903"/>
              <a:gd name="T93" fmla="*/ 405 h 2261"/>
              <a:gd name="T94" fmla="*/ 226 w 2903"/>
              <a:gd name="T95" fmla="*/ 405 h 2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903" h="2261">
                <a:moveTo>
                  <a:pt x="2471" y="1598"/>
                </a:moveTo>
                <a:lnTo>
                  <a:pt x="2471" y="2127"/>
                </a:lnTo>
                <a:lnTo>
                  <a:pt x="2505" y="2127"/>
                </a:lnTo>
                <a:cubicBezTo>
                  <a:pt x="2542" y="2127"/>
                  <a:pt x="2572" y="2157"/>
                  <a:pt x="2572" y="2194"/>
                </a:cubicBezTo>
                <a:cubicBezTo>
                  <a:pt x="2572" y="2231"/>
                  <a:pt x="2542" y="2261"/>
                  <a:pt x="2505" y="2261"/>
                </a:cubicBezTo>
                <a:lnTo>
                  <a:pt x="2405" y="2261"/>
                </a:lnTo>
                <a:lnTo>
                  <a:pt x="2124" y="2261"/>
                </a:lnTo>
                <a:lnTo>
                  <a:pt x="398" y="2261"/>
                </a:lnTo>
                <a:cubicBezTo>
                  <a:pt x="178" y="2261"/>
                  <a:pt x="0" y="2082"/>
                  <a:pt x="0" y="1863"/>
                </a:cubicBezTo>
                <a:cubicBezTo>
                  <a:pt x="0" y="1643"/>
                  <a:pt x="178" y="1465"/>
                  <a:pt x="398" y="1465"/>
                </a:cubicBezTo>
                <a:lnTo>
                  <a:pt x="2124" y="1465"/>
                </a:lnTo>
                <a:lnTo>
                  <a:pt x="2405" y="1465"/>
                </a:lnTo>
                <a:lnTo>
                  <a:pt x="2505" y="1465"/>
                </a:lnTo>
                <a:cubicBezTo>
                  <a:pt x="2542" y="1465"/>
                  <a:pt x="2572" y="1495"/>
                  <a:pt x="2572" y="1532"/>
                </a:cubicBezTo>
                <a:cubicBezTo>
                  <a:pt x="2572" y="1568"/>
                  <a:pt x="2542" y="1598"/>
                  <a:pt x="2505" y="1598"/>
                </a:cubicBezTo>
                <a:lnTo>
                  <a:pt x="2471" y="1598"/>
                </a:lnTo>
                <a:close/>
                <a:moveTo>
                  <a:pt x="2836" y="1195"/>
                </a:moveTo>
                <a:lnTo>
                  <a:pt x="2786" y="1195"/>
                </a:lnTo>
                <a:lnTo>
                  <a:pt x="2786" y="786"/>
                </a:lnTo>
                <a:lnTo>
                  <a:pt x="2836" y="786"/>
                </a:lnTo>
                <a:cubicBezTo>
                  <a:pt x="2873" y="786"/>
                  <a:pt x="2903" y="757"/>
                  <a:pt x="2903" y="720"/>
                </a:cubicBezTo>
                <a:cubicBezTo>
                  <a:pt x="2903" y="683"/>
                  <a:pt x="2873" y="653"/>
                  <a:pt x="2836" y="653"/>
                </a:cubicBezTo>
                <a:lnTo>
                  <a:pt x="2720" y="653"/>
                </a:lnTo>
                <a:lnTo>
                  <a:pt x="2455" y="653"/>
                </a:lnTo>
                <a:lnTo>
                  <a:pt x="1005" y="653"/>
                </a:lnTo>
                <a:cubicBezTo>
                  <a:pt x="819" y="653"/>
                  <a:pt x="668" y="805"/>
                  <a:pt x="668" y="991"/>
                </a:cubicBezTo>
                <a:cubicBezTo>
                  <a:pt x="668" y="1177"/>
                  <a:pt x="819" y="1328"/>
                  <a:pt x="1005" y="1328"/>
                </a:cubicBezTo>
                <a:lnTo>
                  <a:pt x="2455" y="1328"/>
                </a:lnTo>
                <a:lnTo>
                  <a:pt x="2720" y="1328"/>
                </a:lnTo>
                <a:lnTo>
                  <a:pt x="2836" y="1328"/>
                </a:lnTo>
                <a:cubicBezTo>
                  <a:pt x="2873" y="1328"/>
                  <a:pt x="2903" y="1299"/>
                  <a:pt x="2903" y="1262"/>
                </a:cubicBezTo>
                <a:cubicBezTo>
                  <a:pt x="2903" y="1225"/>
                  <a:pt x="2873" y="1195"/>
                  <a:pt x="2836" y="1195"/>
                </a:cubicBezTo>
                <a:close/>
                <a:moveTo>
                  <a:pt x="226" y="405"/>
                </a:moveTo>
                <a:cubicBezTo>
                  <a:pt x="189" y="405"/>
                  <a:pt x="159" y="435"/>
                  <a:pt x="159" y="472"/>
                </a:cubicBezTo>
                <a:cubicBezTo>
                  <a:pt x="159" y="509"/>
                  <a:pt x="189" y="539"/>
                  <a:pt x="226" y="539"/>
                </a:cubicBezTo>
                <a:lnTo>
                  <a:pt x="323" y="539"/>
                </a:lnTo>
                <a:lnTo>
                  <a:pt x="671" y="539"/>
                </a:lnTo>
                <a:lnTo>
                  <a:pt x="2248" y="539"/>
                </a:lnTo>
                <a:cubicBezTo>
                  <a:pt x="2396" y="539"/>
                  <a:pt x="2517" y="418"/>
                  <a:pt x="2517" y="269"/>
                </a:cubicBezTo>
                <a:cubicBezTo>
                  <a:pt x="2517" y="121"/>
                  <a:pt x="2396" y="0"/>
                  <a:pt x="2248" y="0"/>
                </a:cubicBezTo>
                <a:lnTo>
                  <a:pt x="671" y="0"/>
                </a:lnTo>
                <a:lnTo>
                  <a:pt x="323" y="0"/>
                </a:lnTo>
                <a:lnTo>
                  <a:pt x="226" y="0"/>
                </a:lnTo>
                <a:cubicBezTo>
                  <a:pt x="189" y="0"/>
                  <a:pt x="159" y="30"/>
                  <a:pt x="159" y="66"/>
                </a:cubicBezTo>
                <a:cubicBezTo>
                  <a:pt x="159" y="103"/>
                  <a:pt x="189" y="133"/>
                  <a:pt x="226" y="133"/>
                </a:cubicBezTo>
                <a:lnTo>
                  <a:pt x="257" y="133"/>
                </a:lnTo>
                <a:lnTo>
                  <a:pt x="257" y="405"/>
                </a:lnTo>
                <a:lnTo>
                  <a:pt x="226" y="4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Helvetica" pitchFamily="2" charset="0"/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7F49F62-05A7-5964-9AD3-42118577D74C}"/>
              </a:ext>
            </a:extLst>
          </p:cNvPr>
          <p:cNvGrpSpPr/>
          <p:nvPr/>
        </p:nvGrpSpPr>
        <p:grpSpPr>
          <a:xfrm>
            <a:off x="8323990" y="4718920"/>
            <a:ext cx="2902036" cy="694600"/>
            <a:chOff x="8312191" y="4772014"/>
            <a:chExt cx="2902036" cy="6946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B23C27A-FA0B-1084-6C12-54B99A31E880}"/>
                </a:ext>
              </a:extLst>
            </p:cNvPr>
            <p:cNvSpPr/>
            <p:nvPr/>
          </p:nvSpPr>
          <p:spPr>
            <a:xfrm>
              <a:off x="8312191" y="4772014"/>
              <a:ext cx="2902036" cy="5903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汇报人：杨雨豪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8D546B7-451B-2261-0B40-F12C21FFCBD5}"/>
                </a:ext>
              </a:extLst>
            </p:cNvPr>
            <p:cNvCxnSpPr>
              <a:cxnSpLocks/>
            </p:cNvCxnSpPr>
            <p:nvPr/>
          </p:nvCxnSpPr>
          <p:spPr>
            <a:xfrm>
              <a:off x="11214227" y="4772014"/>
              <a:ext cx="0" cy="694600"/>
            </a:xfrm>
            <a:prstGeom prst="line">
              <a:avLst/>
            </a:prstGeom>
            <a:ln w="50800" cmpd="thickThin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pPr algn="l" fontAlgn="base"/>
            <a:r>
              <a:rPr lang="zh-CN" altLang="en-US" b="1" i="0" dirty="0">
                <a:effectLst/>
                <a:latin typeface="黑体" panose="02010609060101010101" charset="-122"/>
                <a:ea typeface="黑体" panose="02010609060101010101" charset="-122"/>
              </a:rPr>
              <a:t>遗传算法简单案例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/>
          <a:p>
            <a:fld id="{2515AB8F-1C56-49E9-90C8-78D22B0C1B97}" type="slidenum">
              <a:rPr lang="zh-CN" altLang="en-US" smtClean="0">
                <a:latin typeface="Helvetica" pitchFamily="2" charset="0"/>
                <a:cs typeface="+mn-ea"/>
                <a:sym typeface="+mn-lt"/>
              </a:rPr>
              <a:t>20</a:t>
            </a:fld>
            <a:endParaRPr lang="zh-CN" altLang="en-US" dirty="0">
              <a:latin typeface="Helvetica" pitchFamily="2" charset="0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520" y="1810768"/>
            <a:ext cx="3798775" cy="2836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五个任务：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[0, 1, 2, 3, 4]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完成时间：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[3, 5, 2, 4, 1]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截止时间：</a:t>
            </a:r>
            <a:r>
              <a:rPr lang="it-IT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[5, 7, 4, 10, 6]</a:t>
            </a:r>
          </a:p>
          <a:p>
            <a:pPr>
              <a:lnSpc>
                <a:spcPct val="130000"/>
              </a:lnSpc>
            </a:pPr>
            <a:endParaRPr lang="it-IT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it-IT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初始化种群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：[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0, 4, 2, 1, 3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延迟时间：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[0, 0, 2, 4, 5]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295" y="1001592"/>
            <a:ext cx="8059241" cy="535475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pPr algn="l" fontAlgn="base"/>
            <a:r>
              <a:rPr lang="zh-CN" altLang="en-US" b="1" i="0" dirty="0">
                <a:effectLst/>
                <a:latin typeface="黑体" panose="02010609060101010101" charset="-122"/>
                <a:ea typeface="黑体" panose="02010609060101010101" charset="-122"/>
              </a:rPr>
              <a:t>遗传算法简单案例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/>
          <a:p>
            <a:fld id="{2515AB8F-1C56-49E9-90C8-78D22B0C1B97}" type="slidenum">
              <a:rPr lang="zh-CN" altLang="en-US" smtClean="0">
                <a:latin typeface="Helvetica" pitchFamily="2" charset="0"/>
                <a:cs typeface="+mn-ea"/>
                <a:sym typeface="+mn-lt"/>
              </a:rPr>
              <a:t>21</a:t>
            </a:fld>
            <a:endParaRPr lang="zh-CN" altLang="en-US" dirty="0">
              <a:latin typeface="Helvetica" pitchFamily="2" charset="0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2529" y="1810768"/>
            <a:ext cx="3798775" cy="2836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五个任务：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[0, 1, 2, 3, 4]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完成时间：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[3, 5, 2, 4, 1]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截止时间：</a:t>
            </a:r>
            <a:r>
              <a:rPr lang="it-IT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[5, 7, 4, 10, 6]</a:t>
            </a:r>
          </a:p>
          <a:p>
            <a:pPr>
              <a:lnSpc>
                <a:spcPct val="130000"/>
              </a:lnSpc>
            </a:pPr>
            <a:endParaRPr lang="it-IT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it-IT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初始化种群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：[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延迟时间：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[0, 0, 3, 4, 9]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135" y="960962"/>
            <a:ext cx="8058236" cy="533212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pPr algn="l" fontAlgn="base"/>
            <a:r>
              <a:rPr lang="zh-CN" altLang="en-US" b="1" i="0" dirty="0">
                <a:effectLst/>
                <a:latin typeface="黑体" panose="02010609060101010101" charset="-122"/>
                <a:ea typeface="黑体" panose="02010609060101010101" charset="-122"/>
              </a:rPr>
              <a:t>遗传算法简单案例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/>
          <a:p>
            <a:fld id="{2515AB8F-1C56-49E9-90C8-78D22B0C1B97}" type="slidenum">
              <a:rPr lang="zh-CN" altLang="en-US" smtClean="0">
                <a:latin typeface="Helvetica" pitchFamily="2" charset="0"/>
                <a:cs typeface="+mn-ea"/>
                <a:sym typeface="+mn-lt"/>
              </a:rPr>
              <a:t>22</a:t>
            </a:fld>
            <a:endParaRPr lang="zh-CN" altLang="en-US" dirty="0">
              <a:latin typeface="Helvetica" pitchFamily="2" charset="0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623" y="1810768"/>
            <a:ext cx="3798775" cy="2836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五个任务：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[0, 1, 2, 3, 4]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完成时间：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[3, 5, 2, 4, 1]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截止时间：</a:t>
            </a:r>
            <a:r>
              <a:rPr lang="it-IT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[5, 7, 4, 10, 6]</a:t>
            </a:r>
          </a:p>
          <a:p>
            <a:pPr>
              <a:lnSpc>
                <a:spcPct val="130000"/>
              </a:lnSpc>
            </a:pPr>
            <a:endParaRPr lang="it-IT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it-IT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初始化种群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：[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, 2]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延迟时间：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[0, 0, 0, 8, 11]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629" y="948906"/>
            <a:ext cx="8183910" cy="54074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pPr algn="l" fontAlgn="base"/>
            <a:r>
              <a:rPr lang="zh-CN" altLang="en-US" b="1" i="0" dirty="0">
                <a:effectLst/>
                <a:latin typeface="黑体" panose="02010609060101010101" charset="-122"/>
                <a:ea typeface="黑体" panose="02010609060101010101" charset="-122"/>
              </a:rPr>
              <a:t>遗传算法简单案例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/>
          <a:p>
            <a:fld id="{2515AB8F-1C56-49E9-90C8-78D22B0C1B97}" type="slidenum">
              <a:rPr lang="zh-CN" altLang="en-US" smtClean="0">
                <a:latin typeface="Helvetica" pitchFamily="2" charset="0"/>
                <a:cs typeface="+mn-ea"/>
                <a:sym typeface="+mn-lt"/>
              </a:rPr>
              <a:t>23</a:t>
            </a:fld>
            <a:endParaRPr lang="zh-CN" altLang="en-US" dirty="0">
              <a:latin typeface="Helvetica" pitchFamily="2" charset="0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4713" y="1879220"/>
            <a:ext cx="3496442" cy="3636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五个任务：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[0, 1, 2, 3, 4]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完成时间：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[3, 5, 2, 4, 1]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截止时间：</a:t>
            </a:r>
            <a:r>
              <a:rPr lang="it-IT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[5, 7, 4, 10, 6]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初始化种群：population=[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[3, 1, 0, 4, 2],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[0, 4, 2, 1, 3],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[2, 0, 1, 3, 4],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[1, 4, 3, 0, 2]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06174" y="2208808"/>
          <a:ext cx="7942052" cy="2804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5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3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2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调度顺序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延迟时间计算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总延迟时间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适应度 </a:t>
                      </a: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/ </a:t>
                      </a:r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（总延迟时间</a:t>
                      </a: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+1</a:t>
                      </a:r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[3, 1, 0, 4, 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0+2+7+7+11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[0, 4, 2, 1, 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0+0+2+4+5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0.0833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[2, 0, 1, 3, 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0+0+3+4+9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0.0588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[1, 4, 3, 0, 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0+0+0+8+11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zh-CN" altLang="en-US" b="1" i="0" dirty="0">
                <a:effectLst/>
                <a:latin typeface="黑体" panose="02010609060101010101" charset="-122"/>
                <a:ea typeface="黑体" panose="02010609060101010101" charset="-122"/>
              </a:rPr>
              <a:t>遗传算法简单案例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/>
          <a:p>
            <a:fld id="{2515AB8F-1C56-49E9-90C8-78D22B0C1B97}" type="slidenum">
              <a:rPr lang="zh-CN" altLang="en-US" smtClean="0">
                <a:latin typeface="Helvetica" pitchFamily="2" charset="0"/>
                <a:sym typeface="+mn-lt"/>
              </a:rPr>
              <a:t>24</a:t>
            </a:fld>
            <a:endParaRPr lang="zh-CN" altLang="en-US">
              <a:latin typeface="Helvetica" pitchFamily="2" charset="0"/>
              <a:sym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12922" y="2899061"/>
            <a:ext cx="6182264" cy="203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对两个子代分别进行变异（按变异概率，比如0.1）：</a:t>
            </a: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对child1：假设没触发变异，child1保持不变</a:t>
            </a: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对child2：假设触发了变异，选中索引1和3交换</a:t>
            </a: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·</a:t>
            </a:r>
            <a:r>
              <a:rPr kumimoji="0" lang="zh-CN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原始：[2, 0, 4, 1, 3]</a:t>
            </a: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·</a:t>
            </a:r>
            <a:r>
              <a:rPr kumimoji="0" lang="zh-CN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变异后：[2, 1, 4, 0, 3]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4889" y="1114379"/>
            <a:ext cx="5975504" cy="163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总适应度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 0.0357+0.0833+0.0588+0.05 ≈ 0.228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使用轮盘赌法，根据适应度概率选择两个父代：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·parent1 = [0, 4, 2, 1, 3]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（索引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·parent2 = [2, 0, 1, 3, 4]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（索引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4889" y="3101023"/>
            <a:ext cx="4607224" cy="2436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随机选一个交叉点（例如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point=2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·parent1[:2] = [0, 4]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·child1 = [0, 4] + [2, 1, 3]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parent2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中除了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的元素）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·child2 = [2, 0] + [4, 1, 3]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parent1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中除了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的元素）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12922" y="5076438"/>
            <a:ext cx="3422171" cy="1235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新个体：</a:t>
            </a: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child1 = [0, 4, 2, 1, 3]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child2 = [2, 1, 4, 0, 3]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zh-CN" altLang="en-US" b="1" i="0" dirty="0">
                <a:effectLst/>
                <a:latin typeface="黑体" panose="02010609060101010101" charset="-122"/>
                <a:ea typeface="黑体" panose="02010609060101010101" charset="-122"/>
              </a:rPr>
              <a:t>遗传算法简单案例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/>
          <a:p>
            <a:fld id="{2515AB8F-1C56-49E9-90C8-78D22B0C1B97}" type="slidenum">
              <a:rPr lang="zh-CN" altLang="en-US" smtClean="0">
                <a:latin typeface="Helvetica" pitchFamily="2" charset="0"/>
                <a:sym typeface="+mn-lt"/>
              </a:rPr>
              <a:t>25</a:t>
            </a:fld>
            <a:endParaRPr lang="zh-CN" altLang="en-US">
              <a:latin typeface="Helvetica" pitchFamily="2" charset="0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05" y="1087176"/>
            <a:ext cx="9834113" cy="50563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zh-CN" altLang="en-US" b="1" i="0" dirty="0">
                <a:effectLst/>
                <a:latin typeface="黑体" panose="02010609060101010101" charset="-122"/>
                <a:ea typeface="黑体" panose="02010609060101010101" charset="-122"/>
              </a:rPr>
              <a:t>遗传算法简单案例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/>
          <a:p>
            <a:fld id="{2515AB8F-1C56-49E9-90C8-78D22B0C1B97}" type="slidenum">
              <a:rPr lang="zh-CN" altLang="en-US" smtClean="0">
                <a:latin typeface="Helvetica" pitchFamily="2" charset="0"/>
                <a:sym typeface="+mn-lt"/>
              </a:rPr>
              <a:t>26</a:t>
            </a:fld>
            <a:endParaRPr lang="zh-CN" altLang="en-US">
              <a:latin typeface="Helvetica" pitchFamily="2" charset="0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68" y="1266216"/>
            <a:ext cx="8097328" cy="45111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zh-CN" altLang="en-US" b="1" i="0" dirty="0">
                <a:effectLst/>
                <a:latin typeface="黑体" panose="02010609060101010101" charset="-122"/>
                <a:ea typeface="黑体" panose="02010609060101010101" charset="-122"/>
              </a:rPr>
              <a:t>遗传算法简单案例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/>
          <a:p>
            <a:fld id="{2515AB8F-1C56-49E9-90C8-78D22B0C1B97}" type="slidenum">
              <a:rPr lang="zh-CN" altLang="en-US" smtClean="0">
                <a:latin typeface="Helvetica" pitchFamily="2" charset="0"/>
                <a:sym typeface="+mn-lt"/>
              </a:rPr>
              <a:t>27</a:t>
            </a:fld>
            <a:endParaRPr lang="zh-CN" altLang="en-US">
              <a:latin typeface="Helvetica" pitchFamily="2" charset="0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188" y="946797"/>
            <a:ext cx="8953624" cy="533948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360864" y="3934503"/>
            <a:ext cx="3470272" cy="914400"/>
          </a:xfrm>
        </p:spPr>
        <p:txBody>
          <a:bodyPr>
            <a:noAutofit/>
          </a:bodyPr>
          <a:lstStyle/>
          <a:p>
            <a:pPr lvl="0"/>
            <a:r>
              <a:rPr lang="zh-CN" altLang="en-US" sz="3600" b="1" dirty="0">
                <a:solidFill>
                  <a:srgbClr val="FFFFFF"/>
                </a:solidFill>
                <a:cs typeface="Arial" panose="020B0604020202020204" pitchFamily="34" charset="0"/>
                <a:sym typeface="+mn-lt"/>
              </a:rPr>
              <a:t>两种算法的优劣对比及总结</a:t>
            </a:r>
          </a:p>
        </p:txBody>
      </p:sp>
      <p:sp>
        <p:nvSpPr>
          <p:cNvPr id="4" name="laboratory-microscope_73379"/>
          <p:cNvSpPr>
            <a:spLocks noChangeAspect="1"/>
          </p:cNvSpPr>
          <p:nvPr/>
        </p:nvSpPr>
        <p:spPr bwMode="auto">
          <a:xfrm>
            <a:off x="5718000" y="1793118"/>
            <a:ext cx="756000" cy="1067096"/>
          </a:xfrm>
          <a:custGeom>
            <a:avLst/>
            <a:gdLst>
              <a:gd name="T0" fmla="*/ 1973 w 1985"/>
              <a:gd name="T1" fmla="*/ 439 h 2806"/>
              <a:gd name="T2" fmla="*/ 1546 w 1985"/>
              <a:gd name="T3" fmla="*/ 11 h 2806"/>
              <a:gd name="T4" fmla="*/ 1505 w 1985"/>
              <a:gd name="T5" fmla="*/ 11 h 2806"/>
              <a:gd name="T6" fmla="*/ 1480 w 1985"/>
              <a:gd name="T7" fmla="*/ 37 h 2806"/>
              <a:gd name="T8" fmla="*/ 1480 w 1985"/>
              <a:gd name="T9" fmla="*/ 78 h 2806"/>
              <a:gd name="T10" fmla="*/ 1507 w 1985"/>
              <a:gd name="T11" fmla="*/ 105 h 2806"/>
              <a:gd name="T12" fmla="*/ 653 w 1985"/>
              <a:gd name="T13" fmla="*/ 958 h 2806"/>
              <a:gd name="T14" fmla="*/ 626 w 1985"/>
              <a:gd name="T15" fmla="*/ 931 h 2806"/>
              <a:gd name="T16" fmla="*/ 586 w 1985"/>
              <a:gd name="T17" fmla="*/ 931 h 2806"/>
              <a:gd name="T18" fmla="*/ 560 w 1985"/>
              <a:gd name="T19" fmla="*/ 956 h 2806"/>
              <a:gd name="T20" fmla="*/ 560 w 1985"/>
              <a:gd name="T21" fmla="*/ 997 h 2806"/>
              <a:gd name="T22" fmla="*/ 988 w 1985"/>
              <a:gd name="T23" fmla="*/ 1425 h 2806"/>
              <a:gd name="T24" fmla="*/ 1028 w 1985"/>
              <a:gd name="T25" fmla="*/ 1425 h 2806"/>
              <a:gd name="T26" fmla="*/ 1054 w 1985"/>
              <a:gd name="T27" fmla="*/ 1399 h 2806"/>
              <a:gd name="T28" fmla="*/ 1054 w 1985"/>
              <a:gd name="T29" fmla="*/ 1358 h 2806"/>
              <a:gd name="T30" fmla="*/ 1029 w 1985"/>
              <a:gd name="T31" fmla="*/ 1333 h 2806"/>
              <a:gd name="T32" fmla="*/ 1217 w 1985"/>
              <a:gd name="T33" fmla="*/ 1144 h 2806"/>
              <a:gd name="T34" fmla="*/ 1479 w 1985"/>
              <a:gd name="T35" fmla="*/ 1263 h 2806"/>
              <a:gd name="T36" fmla="*/ 1666 w 1985"/>
              <a:gd name="T37" fmla="*/ 1208 h 2806"/>
              <a:gd name="T38" fmla="*/ 1709 w 1985"/>
              <a:gd name="T39" fmla="*/ 1432 h 2806"/>
              <a:gd name="T40" fmla="*/ 1097 w 1985"/>
              <a:gd name="T41" fmla="*/ 2044 h 2806"/>
              <a:gd name="T42" fmla="*/ 1096 w 1985"/>
              <a:gd name="T43" fmla="*/ 2044 h 2806"/>
              <a:gd name="T44" fmla="*/ 555 w 1985"/>
              <a:gd name="T45" fmla="*/ 1718 h 2806"/>
              <a:gd name="T46" fmla="*/ 848 w 1985"/>
              <a:gd name="T47" fmla="*/ 1718 h 2806"/>
              <a:gd name="T48" fmla="*/ 919 w 1985"/>
              <a:gd name="T49" fmla="*/ 1647 h 2806"/>
              <a:gd name="T50" fmla="*/ 919 w 1985"/>
              <a:gd name="T51" fmla="*/ 1592 h 2806"/>
              <a:gd name="T52" fmla="*/ 848 w 1985"/>
              <a:gd name="T53" fmla="*/ 1521 h 2806"/>
              <a:gd name="T54" fmla="*/ 71 w 1985"/>
              <a:gd name="T55" fmla="*/ 1521 h 2806"/>
              <a:gd name="T56" fmla="*/ 0 w 1985"/>
              <a:gd name="T57" fmla="*/ 1592 h 2806"/>
              <a:gd name="T58" fmla="*/ 0 w 1985"/>
              <a:gd name="T59" fmla="*/ 1647 h 2806"/>
              <a:gd name="T60" fmla="*/ 71 w 1985"/>
              <a:gd name="T61" fmla="*/ 1718 h 2806"/>
              <a:gd name="T62" fmla="*/ 408 w 1985"/>
              <a:gd name="T63" fmla="*/ 1718 h 2806"/>
              <a:gd name="T64" fmla="*/ 940 w 1985"/>
              <a:gd name="T65" fmla="*/ 2160 h 2806"/>
              <a:gd name="T66" fmla="*/ 940 w 1985"/>
              <a:gd name="T67" fmla="*/ 2391 h 2806"/>
              <a:gd name="T68" fmla="*/ 423 w 1985"/>
              <a:gd name="T69" fmla="*/ 2806 h 2806"/>
              <a:gd name="T70" fmla="*/ 1814 w 1985"/>
              <a:gd name="T71" fmla="*/ 2806 h 2806"/>
              <a:gd name="T72" fmla="*/ 1296 w 1985"/>
              <a:gd name="T73" fmla="*/ 2391 h 2806"/>
              <a:gd name="T74" fmla="*/ 1296 w 1985"/>
              <a:gd name="T75" fmla="*/ 2152 h 2806"/>
              <a:gd name="T76" fmla="*/ 1290 w 1985"/>
              <a:gd name="T77" fmla="*/ 2152 h 2806"/>
              <a:gd name="T78" fmla="*/ 1842 w 1985"/>
              <a:gd name="T79" fmla="*/ 1432 h 2806"/>
              <a:gd name="T80" fmla="*/ 1769 w 1985"/>
              <a:gd name="T81" fmla="*/ 1109 h 2806"/>
              <a:gd name="T82" fmla="*/ 1829 w 1985"/>
              <a:gd name="T83" fmla="*/ 913 h 2806"/>
              <a:gd name="T84" fmla="*/ 1711 w 1985"/>
              <a:gd name="T85" fmla="*/ 651 h 2806"/>
              <a:gd name="T86" fmla="*/ 1882 w 1985"/>
              <a:gd name="T87" fmla="*/ 480 h 2806"/>
              <a:gd name="T88" fmla="*/ 1907 w 1985"/>
              <a:gd name="T89" fmla="*/ 505 h 2806"/>
              <a:gd name="T90" fmla="*/ 1948 w 1985"/>
              <a:gd name="T91" fmla="*/ 505 h 2806"/>
              <a:gd name="T92" fmla="*/ 1973 w 1985"/>
              <a:gd name="T93" fmla="*/ 480 h 2806"/>
              <a:gd name="T94" fmla="*/ 1973 w 1985"/>
              <a:gd name="T95" fmla="*/ 439 h 2806"/>
              <a:gd name="T96" fmla="*/ 1479 w 1985"/>
              <a:gd name="T97" fmla="*/ 1129 h 2806"/>
              <a:gd name="T98" fmla="*/ 1263 w 1985"/>
              <a:gd name="T99" fmla="*/ 913 h 2806"/>
              <a:gd name="T100" fmla="*/ 1479 w 1985"/>
              <a:gd name="T101" fmla="*/ 696 h 2806"/>
              <a:gd name="T102" fmla="*/ 1696 w 1985"/>
              <a:gd name="T103" fmla="*/ 913 h 2806"/>
              <a:gd name="T104" fmla="*/ 1479 w 1985"/>
              <a:gd name="T105" fmla="*/ 1129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85" h="2806">
                <a:moveTo>
                  <a:pt x="1973" y="439"/>
                </a:moveTo>
                <a:lnTo>
                  <a:pt x="1546" y="11"/>
                </a:lnTo>
                <a:cubicBezTo>
                  <a:pt x="1535" y="0"/>
                  <a:pt x="1516" y="0"/>
                  <a:pt x="1505" y="11"/>
                </a:cubicBezTo>
                <a:lnTo>
                  <a:pt x="1480" y="37"/>
                </a:lnTo>
                <a:cubicBezTo>
                  <a:pt x="1468" y="48"/>
                  <a:pt x="1468" y="66"/>
                  <a:pt x="1480" y="78"/>
                </a:cubicBezTo>
                <a:lnTo>
                  <a:pt x="1507" y="105"/>
                </a:lnTo>
                <a:lnTo>
                  <a:pt x="653" y="958"/>
                </a:lnTo>
                <a:lnTo>
                  <a:pt x="626" y="931"/>
                </a:lnTo>
                <a:cubicBezTo>
                  <a:pt x="615" y="920"/>
                  <a:pt x="597" y="920"/>
                  <a:pt x="586" y="931"/>
                </a:cubicBezTo>
                <a:lnTo>
                  <a:pt x="560" y="956"/>
                </a:lnTo>
                <a:cubicBezTo>
                  <a:pt x="549" y="968"/>
                  <a:pt x="549" y="986"/>
                  <a:pt x="560" y="997"/>
                </a:cubicBezTo>
                <a:lnTo>
                  <a:pt x="988" y="1425"/>
                </a:lnTo>
                <a:cubicBezTo>
                  <a:pt x="999" y="1436"/>
                  <a:pt x="1017" y="1436"/>
                  <a:pt x="1028" y="1425"/>
                </a:cubicBezTo>
                <a:lnTo>
                  <a:pt x="1054" y="1399"/>
                </a:lnTo>
                <a:cubicBezTo>
                  <a:pt x="1065" y="1388"/>
                  <a:pt x="1065" y="1370"/>
                  <a:pt x="1054" y="1358"/>
                </a:cubicBezTo>
                <a:lnTo>
                  <a:pt x="1029" y="1333"/>
                </a:lnTo>
                <a:lnTo>
                  <a:pt x="1217" y="1144"/>
                </a:lnTo>
                <a:cubicBezTo>
                  <a:pt x="1281" y="1217"/>
                  <a:pt x="1375" y="1263"/>
                  <a:pt x="1479" y="1263"/>
                </a:cubicBezTo>
                <a:cubicBezTo>
                  <a:pt x="1548" y="1263"/>
                  <a:pt x="1612" y="1243"/>
                  <a:pt x="1666" y="1208"/>
                </a:cubicBezTo>
                <a:cubicBezTo>
                  <a:pt x="1694" y="1278"/>
                  <a:pt x="1709" y="1353"/>
                  <a:pt x="1709" y="1432"/>
                </a:cubicBezTo>
                <a:cubicBezTo>
                  <a:pt x="1709" y="1769"/>
                  <a:pt x="1435" y="2044"/>
                  <a:pt x="1097" y="2044"/>
                </a:cubicBezTo>
                <a:lnTo>
                  <a:pt x="1096" y="2044"/>
                </a:lnTo>
                <a:cubicBezTo>
                  <a:pt x="869" y="2044"/>
                  <a:pt x="660" y="1916"/>
                  <a:pt x="555" y="1718"/>
                </a:cubicBezTo>
                <a:lnTo>
                  <a:pt x="848" y="1718"/>
                </a:lnTo>
                <a:cubicBezTo>
                  <a:pt x="887" y="1718"/>
                  <a:pt x="919" y="1687"/>
                  <a:pt x="919" y="1647"/>
                </a:cubicBezTo>
                <a:lnTo>
                  <a:pt x="919" y="1592"/>
                </a:lnTo>
                <a:cubicBezTo>
                  <a:pt x="919" y="1553"/>
                  <a:pt x="887" y="1521"/>
                  <a:pt x="848" y="1521"/>
                </a:cubicBezTo>
                <a:lnTo>
                  <a:pt x="71" y="1521"/>
                </a:lnTo>
                <a:cubicBezTo>
                  <a:pt x="32" y="1521"/>
                  <a:pt x="0" y="1553"/>
                  <a:pt x="0" y="1592"/>
                </a:cubicBezTo>
                <a:lnTo>
                  <a:pt x="0" y="1647"/>
                </a:lnTo>
                <a:cubicBezTo>
                  <a:pt x="0" y="1687"/>
                  <a:pt x="32" y="1718"/>
                  <a:pt x="71" y="1718"/>
                </a:cubicBezTo>
                <a:lnTo>
                  <a:pt x="408" y="1718"/>
                </a:lnTo>
                <a:cubicBezTo>
                  <a:pt x="503" y="1945"/>
                  <a:pt x="704" y="2109"/>
                  <a:pt x="940" y="2160"/>
                </a:cubicBezTo>
                <a:lnTo>
                  <a:pt x="940" y="2391"/>
                </a:lnTo>
                <a:cubicBezTo>
                  <a:pt x="643" y="2439"/>
                  <a:pt x="423" y="2607"/>
                  <a:pt x="423" y="2806"/>
                </a:cubicBezTo>
                <a:lnTo>
                  <a:pt x="1814" y="2806"/>
                </a:lnTo>
                <a:cubicBezTo>
                  <a:pt x="1814" y="2607"/>
                  <a:pt x="1594" y="2439"/>
                  <a:pt x="1296" y="2391"/>
                </a:cubicBezTo>
                <a:lnTo>
                  <a:pt x="1296" y="2152"/>
                </a:lnTo>
                <a:lnTo>
                  <a:pt x="1290" y="2152"/>
                </a:lnTo>
                <a:cubicBezTo>
                  <a:pt x="1608" y="2067"/>
                  <a:pt x="1842" y="1776"/>
                  <a:pt x="1842" y="1432"/>
                </a:cubicBezTo>
                <a:cubicBezTo>
                  <a:pt x="1842" y="1316"/>
                  <a:pt x="1816" y="1207"/>
                  <a:pt x="1769" y="1109"/>
                </a:cubicBezTo>
                <a:cubicBezTo>
                  <a:pt x="1807" y="1053"/>
                  <a:pt x="1829" y="986"/>
                  <a:pt x="1829" y="913"/>
                </a:cubicBezTo>
                <a:cubicBezTo>
                  <a:pt x="1829" y="808"/>
                  <a:pt x="1783" y="715"/>
                  <a:pt x="1711" y="651"/>
                </a:cubicBezTo>
                <a:lnTo>
                  <a:pt x="1882" y="480"/>
                </a:lnTo>
                <a:lnTo>
                  <a:pt x="1907" y="505"/>
                </a:lnTo>
                <a:cubicBezTo>
                  <a:pt x="1918" y="517"/>
                  <a:pt x="1937" y="517"/>
                  <a:pt x="1948" y="505"/>
                </a:cubicBezTo>
                <a:lnTo>
                  <a:pt x="1973" y="480"/>
                </a:lnTo>
                <a:cubicBezTo>
                  <a:pt x="1985" y="469"/>
                  <a:pt x="1985" y="450"/>
                  <a:pt x="1973" y="439"/>
                </a:cubicBezTo>
                <a:close/>
                <a:moveTo>
                  <a:pt x="1479" y="1129"/>
                </a:moveTo>
                <a:cubicBezTo>
                  <a:pt x="1360" y="1129"/>
                  <a:pt x="1263" y="1032"/>
                  <a:pt x="1263" y="913"/>
                </a:cubicBezTo>
                <a:cubicBezTo>
                  <a:pt x="1263" y="793"/>
                  <a:pt x="1360" y="696"/>
                  <a:pt x="1479" y="696"/>
                </a:cubicBezTo>
                <a:cubicBezTo>
                  <a:pt x="1599" y="696"/>
                  <a:pt x="1696" y="793"/>
                  <a:pt x="1696" y="913"/>
                </a:cubicBezTo>
                <a:cubicBezTo>
                  <a:pt x="1696" y="1032"/>
                  <a:pt x="1599" y="1129"/>
                  <a:pt x="1479" y="11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25DBDB3-BA53-4266-DA29-D0C2438D9B47}"/>
              </a:ext>
            </a:extLst>
          </p:cNvPr>
          <p:cNvGrpSpPr/>
          <p:nvPr/>
        </p:nvGrpSpPr>
        <p:grpSpPr>
          <a:xfrm>
            <a:off x="8323990" y="4718920"/>
            <a:ext cx="2902036" cy="694600"/>
            <a:chOff x="8312191" y="4772014"/>
            <a:chExt cx="2902036" cy="694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CA6EDF4-18AE-9772-B1AF-6490B71FDB63}"/>
                </a:ext>
              </a:extLst>
            </p:cNvPr>
            <p:cNvSpPr/>
            <p:nvPr/>
          </p:nvSpPr>
          <p:spPr>
            <a:xfrm>
              <a:off x="8312191" y="4772014"/>
              <a:ext cx="2902036" cy="5903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汇报人：楼丁薇</a:t>
              </a:r>
              <a:endParaRPr lang="en-US" altLang="zh-CN" sz="2800" dirty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2B9DEF39-7785-46B9-57C7-B006A44A50A8}"/>
                </a:ext>
              </a:extLst>
            </p:cNvPr>
            <p:cNvCxnSpPr>
              <a:cxnSpLocks/>
            </p:cNvCxnSpPr>
            <p:nvPr/>
          </p:nvCxnSpPr>
          <p:spPr>
            <a:xfrm>
              <a:off x="11214227" y="4772014"/>
              <a:ext cx="0" cy="694600"/>
            </a:xfrm>
            <a:prstGeom prst="line">
              <a:avLst/>
            </a:prstGeom>
            <a:ln w="50800" cmpd="thickThin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  <a:cs typeface="+mn-ea"/>
                <a:sym typeface="+mn-lt"/>
              </a:rPr>
              <a:t>贪心算法的优势与局限性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t>29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11817" y="1028699"/>
            <a:ext cx="9168366" cy="4312558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algn="ctr">
              <a:lnSpc>
                <a:spcPct val="160000"/>
              </a:lnSpc>
              <a:spcAft>
                <a:spcPts val="600"/>
              </a:spcAft>
            </a:pP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优势</a:t>
            </a:r>
            <a:endParaRPr lang="en-US" altLang="zh-CN" sz="26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2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简单高效</a:t>
            </a:r>
            <a:r>
              <a:rPr lang="zh-CN" altLang="en-US" sz="22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marL="800100" lvl="1" indent="-342900" algn="l">
              <a:lnSpc>
                <a:spcPct val="12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22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SPT</a:t>
            </a:r>
            <a:r>
              <a:rPr lang="zh-CN" altLang="en-US" sz="22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规则（最短处理时间优先）和</a:t>
            </a:r>
            <a:r>
              <a:rPr lang="en-US" altLang="zh-CN" sz="22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EDD</a:t>
            </a:r>
            <a:r>
              <a:rPr lang="zh-CN" altLang="en-US" sz="22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规则（最早截止时间优先）只需排序即可实现，时间复杂度低（</a:t>
            </a:r>
            <a:r>
              <a:rPr lang="en-US" altLang="zh-CN" sz="22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O(n log n)</a:t>
            </a:r>
            <a:r>
              <a:rPr lang="zh-CN" altLang="en-US" sz="22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</a:p>
          <a:p>
            <a:pPr marL="800100" lvl="1" indent="-342900" algn="l">
              <a:lnSpc>
                <a:spcPct val="12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2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适合实时调度或小规模问题（如急诊室案例中的</a:t>
            </a:r>
            <a:r>
              <a:rPr lang="en-US" altLang="zh-CN" sz="22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2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名患者）。</a:t>
            </a:r>
          </a:p>
          <a:p>
            <a:pPr algn="l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2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目标明确</a:t>
            </a:r>
            <a:r>
              <a:rPr lang="zh-CN" altLang="en-US" sz="22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marL="800100" lvl="1" indent="-342900" algn="l">
              <a:lnSpc>
                <a:spcPct val="12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22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SPT</a:t>
            </a:r>
            <a:r>
              <a:rPr lang="zh-CN" altLang="en-US" sz="22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规则直接优化总完成时间，</a:t>
            </a:r>
            <a:r>
              <a:rPr lang="en-US" altLang="zh-CN" sz="22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EDD</a:t>
            </a:r>
            <a:r>
              <a:rPr lang="zh-CN" altLang="en-US" sz="22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规则直接控制最大延迟，逻辑清晰。</a:t>
            </a:r>
          </a:p>
          <a:p>
            <a:pPr algn="l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2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理论保证</a:t>
            </a:r>
            <a:r>
              <a:rPr lang="zh-CN" altLang="en-US" sz="22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marL="800100" lvl="1" indent="-342900" algn="l">
              <a:lnSpc>
                <a:spcPct val="12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2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在特定目标下（如最小化总完成时间或最大延迟），贪心算法能给出最优解（如</a:t>
            </a:r>
            <a:r>
              <a:rPr lang="en-US" altLang="zh-CN" sz="22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SPT</a:t>
            </a:r>
            <a:r>
              <a:rPr lang="zh-CN" altLang="en-US" sz="22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2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EDD</a:t>
            </a:r>
            <a:r>
              <a:rPr lang="zh-CN" altLang="en-US" sz="22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的数学证明）。</a:t>
            </a:r>
          </a:p>
          <a:p>
            <a:pPr algn="ctr">
              <a:lnSpc>
                <a:spcPct val="160000"/>
              </a:lnSpc>
              <a:spcAft>
                <a:spcPts val="600"/>
              </a:spcAft>
            </a:pPr>
            <a:endParaRPr lang="en-US" altLang="zh-CN" sz="2800" b="1" dirty="0">
              <a:latin typeface="Helvetica" pitchFamily="2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问题引入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82719" y="1522850"/>
            <a:ext cx="4981525" cy="3812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某医院急诊室有一台关键检测设备（如CT扫描仪），同一时间只能为一名患者服务。夜间急诊室陆续接收了5名患者，每位患者需要做CT检查，检查时间不同，且根据病情严重程度有不同的紧急截止时间（即医生评估的最晚检查时间，超过可能影响治疗）。急诊室需要安排患者的检查顺序，以尽可能减少患者的等待时间总和，并避免因超时导致的治疗延误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2082695536"/>
                  </p:ext>
                </p:extLst>
              </p:nvPr>
            </p:nvGraphicFramePr>
            <p:xfrm>
              <a:off x="6358745" y="1715672"/>
              <a:ext cx="5091143" cy="3926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577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301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323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05029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2000" b="1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患者编号</a:t>
                          </a:r>
                        </a:p>
                      </a:txBody>
                      <a:tcPr marL="100614" marR="100614" marT="50308" marB="5030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b="1" dirty="0" err="1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检查时间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2000" b="1" dirty="0" err="1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（分钟</a:t>
                          </a:r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）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  <a:cs typeface="+mn-ea"/>
                            <a:sym typeface="+mn-lt"/>
                          </a:endParaRPr>
                        </a:p>
                      </a:txBody>
                      <a:tcPr marL="100614" marR="100614" marT="50308" marB="5030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2000" b="1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截止时间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CN" altLang="en-US" sz="2000" b="1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（分钟）</a:t>
                          </a:r>
                        </a:p>
                      </a:txBody>
                      <a:tcPr marL="100614" marR="100614" marT="50308" marB="5030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531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1（轻伤）</a:t>
                          </a:r>
                        </a:p>
                      </a:txBody>
                      <a:tcPr marL="100614" marR="100614" marT="50308" marB="5030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25</a:t>
                          </a:r>
                        </a:p>
                      </a:txBody>
                      <a:tcPr marL="100614" marR="100614" marT="50308" marB="5030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b="1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120</a:t>
                          </a:r>
                        </a:p>
                      </a:txBody>
                      <a:tcPr marL="100614" marR="100614" marT="50308" marB="5030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531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2（骨折）</a:t>
                          </a:r>
                        </a:p>
                      </a:txBody>
                      <a:tcPr marL="100614" marR="100614" marT="50308" marB="50308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40</a:t>
                          </a:r>
                        </a:p>
                      </a:txBody>
                      <a:tcPr marL="100614" marR="100614" marT="50308" marB="50308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90</a:t>
                          </a:r>
                        </a:p>
                      </a:txBody>
                      <a:tcPr marL="100614" marR="100614" marT="50308" marB="50308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531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3（脑卒中）</a:t>
                          </a:r>
                        </a:p>
                      </a:txBody>
                      <a:tcPr marL="100614" marR="100614" marT="50308" marB="50308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15</a:t>
                          </a:r>
                        </a:p>
                      </a:txBody>
                      <a:tcPr marL="100614" marR="100614" marT="50308" marB="50308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30</a:t>
                          </a:r>
                          <a:endParaRPr lang="zh-CN" altLang="en-US" sz="2000" b="1" kern="1200" dirty="0">
                            <a:solidFill>
                              <a:schemeClr val="accent3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  <a:cs typeface="+mn-ea"/>
                            <a:sym typeface="+mn-lt"/>
                          </a:endParaRPr>
                        </a:p>
                      </a:txBody>
                      <a:tcPr marL="100614" marR="100614" marT="50308" marB="50308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531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4（外伤）</a:t>
                          </a:r>
                        </a:p>
                      </a:txBody>
                      <a:tcPr marL="100614" marR="100614" marT="50308" marB="50308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30</a:t>
                          </a:r>
                        </a:p>
                      </a:txBody>
                      <a:tcPr marL="100614" marR="100614" marT="50308" marB="50308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60</a:t>
                          </a:r>
                        </a:p>
                      </a:txBody>
                      <a:tcPr marL="100614" marR="100614" marT="50308" marB="50308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7531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5（胸痛）</a:t>
                          </a:r>
                        </a:p>
                      </a:txBody>
                      <a:tcPr marL="100614" marR="100614" marT="50308" marB="50308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20</a:t>
                          </a:r>
                        </a:p>
                      </a:txBody>
                      <a:tcPr marL="100614" marR="100614" marT="50308" marB="50308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50</a:t>
                          </a:r>
                        </a:p>
                      </a:txBody>
                      <a:tcPr marL="100614" marR="100614" marT="50308" marB="50308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2082695536"/>
                  </p:ext>
                </p:extLst>
              </p:nvPr>
            </p:nvGraphicFramePr>
            <p:xfrm>
              <a:off x="6358745" y="1715672"/>
              <a:ext cx="5091143" cy="3926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577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301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323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05029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2000" b="1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患者编号</a:t>
                          </a:r>
                        </a:p>
                      </a:txBody>
                      <a:tcPr marL="100614" marR="100614" marT="50308" marB="5030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00614" marR="100614" marT="50308" marB="5030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493" t="-578" r="-110821" b="-2763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00614" marR="100614" marT="50308" marB="5030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2432" t="-578" r="-338" b="-2763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531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1（轻伤）</a:t>
                          </a:r>
                        </a:p>
                      </a:txBody>
                      <a:tcPr marL="100614" marR="100614" marT="50308" marB="5030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25</a:t>
                          </a:r>
                        </a:p>
                      </a:txBody>
                      <a:tcPr marL="100614" marR="100614" marT="50308" marB="5030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b="1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120</a:t>
                          </a:r>
                        </a:p>
                      </a:txBody>
                      <a:tcPr marL="100614" marR="100614" marT="50308" marB="5030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531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2（骨折）</a:t>
                          </a:r>
                        </a:p>
                      </a:txBody>
                      <a:tcPr marL="100614" marR="100614" marT="50308" marB="50308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40</a:t>
                          </a:r>
                        </a:p>
                      </a:txBody>
                      <a:tcPr marL="100614" marR="100614" marT="50308" marB="50308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90</a:t>
                          </a:r>
                        </a:p>
                      </a:txBody>
                      <a:tcPr marL="100614" marR="100614" marT="50308" marB="50308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531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3（脑卒中）</a:t>
                          </a:r>
                        </a:p>
                      </a:txBody>
                      <a:tcPr marL="100614" marR="100614" marT="50308" marB="50308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15</a:t>
                          </a:r>
                        </a:p>
                      </a:txBody>
                      <a:tcPr marL="100614" marR="100614" marT="50308" marB="50308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30</a:t>
                          </a:r>
                          <a:endParaRPr lang="zh-CN" altLang="en-US" sz="2000" b="1" kern="1200" dirty="0">
                            <a:solidFill>
                              <a:schemeClr val="accent3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  <a:cs typeface="+mn-ea"/>
                            <a:sym typeface="+mn-lt"/>
                          </a:endParaRPr>
                        </a:p>
                      </a:txBody>
                      <a:tcPr marL="100614" marR="100614" marT="50308" marB="50308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531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4（外伤）</a:t>
                          </a:r>
                        </a:p>
                      </a:txBody>
                      <a:tcPr marL="100614" marR="100614" marT="50308" marB="50308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b="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30</a:t>
                          </a:r>
                        </a:p>
                      </a:txBody>
                      <a:tcPr marL="100614" marR="100614" marT="50308" marB="50308"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60</a:t>
                          </a:r>
                        </a:p>
                      </a:txBody>
                      <a:tcPr marL="100614" marR="100614" marT="50308" marB="50308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7531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sz="200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5（胸痛）</a:t>
                          </a:r>
                        </a:p>
                      </a:txBody>
                      <a:tcPr marL="100614" marR="100614" marT="50308" marB="50308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algn="ctr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2000" dirty="0"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20</a:t>
                          </a:r>
                        </a:p>
                      </a:txBody>
                      <a:tcPr marL="100614" marR="100614" marT="50308" marB="50308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思源黑体 CN Regular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1" kern="1200" dirty="0">
                              <a:solidFill>
                                <a:schemeClr val="accent3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ea"/>
                              <a:sym typeface="+mn-lt"/>
                            </a:rPr>
                            <a:t>50</a:t>
                          </a:r>
                        </a:p>
                      </a:txBody>
                      <a:tcPr marL="100614" marR="100614" marT="50308" marB="50308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  <a:cs typeface="+mn-ea"/>
                <a:sym typeface="+mn-lt"/>
              </a:rPr>
              <a:t>贪心算法的优势与局限性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515AB8F-1C56-49E9-90C8-78D22B0C1B9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Regular" pitchFamily="2" charset="0"/>
                <a:ea typeface="黑体" panose="02010609060101010101" charset="-122"/>
                <a:cs typeface="+mn-ea"/>
                <a:sym typeface="+mn-lt"/>
              </a:rPr>
              <a:t>30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Regular" pitchFamily="2" charset="0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11817" y="1028699"/>
            <a:ext cx="9168366" cy="4312558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局限性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000" b="1" i="0" dirty="0">
                <a:solidFill>
                  <a:srgbClr val="404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单一目标局限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marL="800100" lvl="1" indent="-342900" algn="l">
              <a:lnSpc>
                <a:spcPct val="12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404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无法同时优化多个目标（如同时最小化总等待时间和最大延迟）。混合策略需人工设计，缺乏普适性。</a:t>
            </a:r>
          </a:p>
          <a:p>
            <a:pPr algn="l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000" b="1" i="0" dirty="0">
                <a:solidFill>
                  <a:srgbClr val="404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缺乏灵活性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marL="800100" lvl="1" indent="-342900" algn="l">
              <a:lnSpc>
                <a:spcPct val="12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404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难以处理复杂约束（如优先级、资源冲突）或动态变化的环境（如新增作业）。</a:t>
            </a:r>
          </a:p>
          <a:p>
            <a:pPr algn="l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000" b="1" i="0" dirty="0">
                <a:solidFill>
                  <a:srgbClr val="404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局部最优风险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marL="800100" lvl="1" indent="-342900" algn="l">
              <a:lnSpc>
                <a:spcPct val="12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404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贪心策略无法全局搜索，可能错过更优解（如混合策略中总等待时间与最大延迟的权衡）。</a:t>
            </a:r>
          </a:p>
          <a:p>
            <a:pPr marL="0" marR="0" lvl="0" indent="0" algn="ctr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黑体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  <a:cs typeface="+mn-ea"/>
                <a:sym typeface="+mn-lt"/>
              </a:rPr>
              <a:t>遗传算法的优势与局限性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515AB8F-1C56-49E9-90C8-78D22B0C1B9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Regular" pitchFamily="2" charset="0"/>
                <a:ea typeface="黑体" panose="02010609060101010101" charset="-122"/>
                <a:cs typeface="+mn-ea"/>
                <a:sym typeface="+mn-lt"/>
              </a:rPr>
              <a:t>31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Regular" pitchFamily="2" charset="0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7143" y="853618"/>
            <a:ext cx="9993086" cy="55027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优势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适应性强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遗传算法不依赖具体问题的数学模型，适合各种复杂调度问题（如多目标、多约束调度）。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优化目标明确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使用“总延迟时间”作为评估标准，能够更直接地优化用户真正关心的问题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如任务按时完成率、系统效率等。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全局搜索能力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可以跳出局部最优，通过交叉和变异不断探索新的解空间，适合解决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NP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难题。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可扩展性强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模型可以轻松加入更多任务、资源限制或多台机器，只需稍作修改即可适应新场景。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支持多种改进策略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可融合启发式方法、局部搜索或惩罚函数等方式进一步提升效果。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黑体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  <a:cs typeface="+mn-ea"/>
                <a:sym typeface="+mn-lt"/>
              </a:rPr>
              <a:t>遗传算法的优势与局限性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515AB8F-1C56-49E9-90C8-78D22B0C1B9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Regular" pitchFamily="2" charset="0"/>
                <a:ea typeface="黑体" panose="02010609060101010101" charset="-122"/>
                <a:cs typeface="+mn-ea"/>
                <a:sym typeface="+mn-lt"/>
              </a:rPr>
              <a:t>32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Regular" pitchFamily="2" charset="0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5372" y="941159"/>
            <a:ext cx="9993086" cy="55027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局限性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计算开销大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随着任务数量增多，种群规模和迭代次数也需增加，容易导致运行时间上升。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参数调优困难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种群大小、交叉率、变异率等参数对效果影响显著，需要通过实验不断微调。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适应度函数设计影响大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使用延迟时间作为适应度虽然直观，但不够细致（例如是否考虑优先级、提前完成的奖赏等）会影响最终表现。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早熟收敛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个体多样性不足时，算法可能陷入局部最优，导致全局搜索能力下降。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对小规模问题过度设计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在任务较少的场景下，遗传算法可能不如启发式或贪心算法高效。</a:t>
            </a:r>
          </a:p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黑体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76350" y="1553293"/>
          <a:ext cx="9943741" cy="3932975"/>
        </p:xfrm>
        <a:graphic>
          <a:graphicData uri="http://schemas.openxmlformats.org/drawingml/2006/table">
            <a:tbl>
              <a:tblPr firstRow="1" bandRow="1">
                <a:effectLst>
                  <a:outerShdw blurRad="177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279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0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3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维度</a:t>
                      </a:r>
                    </a:p>
                  </a:txBody>
                  <a:tcPr marR="65322" marT="32661" marB="32661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贪心算法</a:t>
                      </a:r>
                    </a:p>
                  </a:txBody>
                  <a:tcPr marL="65322" marR="65322" marT="32661" marB="32661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遗传算法</a:t>
                      </a:r>
                    </a:p>
                  </a:txBody>
                  <a:tcPr marL="65322" marR="65322" marT="32661" marB="32661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时间复杂度</a:t>
                      </a:r>
                      <a:endParaRPr lang="zh-CN" altLang="en-US" sz="2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R="65322" marT="32661" marB="32661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O(n log n)（快）</a:t>
                      </a:r>
                    </a:p>
                  </a:txBody>
                  <a:tcPr marL="65322" marR="65322" marT="32661" marB="32661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O(pop_size × iterations)（慢）</a:t>
                      </a:r>
                    </a:p>
                  </a:txBody>
                  <a:tcPr marL="65322" marR="65322" marT="32661" marB="32661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1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解的质量</a:t>
                      </a:r>
                      <a:endParaRPr lang="zh-CN" altLang="en-US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R="65322" marT="32661" marB="32661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单目标最优，多目标次优</a:t>
                      </a:r>
                    </a:p>
                  </a:txBody>
                  <a:tcPr marL="65322" marR="65322" marT="32661" marB="32661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多目标逼近最优</a:t>
                      </a:r>
                    </a:p>
                  </a:txBody>
                  <a:tcPr marL="65322" marR="65322" marT="32661" marB="32661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适用规模</a:t>
                      </a:r>
                      <a:endParaRPr lang="zh-CN" altLang="en-US" sz="2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R="65322" marT="32661" marB="32661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小规模（</a:t>
                      </a:r>
                      <a:r>
                        <a:rPr 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 &lt; 100）</a:t>
                      </a:r>
                    </a:p>
                  </a:txBody>
                  <a:tcPr marL="65322" marR="65322" marT="32661" marB="32661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中大规模（</a:t>
                      </a:r>
                      <a:r>
                        <a:rPr lang="en-US" alt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 ≥ 100</a:t>
                      </a:r>
                      <a:r>
                        <a:rPr lang="zh-CN" alt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65322" marR="65322" marT="32661" marB="32661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约束处理</a:t>
                      </a:r>
                      <a:endParaRPr lang="zh-CN" altLang="en-US" sz="2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R="65322" marT="32661" marB="32661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简单规则（如</a:t>
                      </a:r>
                      <a:r>
                        <a:rPr lang="en-US" altLang="zh-CN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SPT/EDD</a:t>
                      </a:r>
                      <a:r>
                        <a:rPr lang="zh-CN" alt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65322" marR="65322" marT="32661" marB="32661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复杂约束（优先级、动态任务）</a:t>
                      </a:r>
                    </a:p>
                  </a:txBody>
                  <a:tcPr marL="65322" marR="65322" marT="32661" marB="32661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实现难度</a:t>
                      </a:r>
                      <a:endParaRPr lang="zh-CN" altLang="en-US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R="65322" marT="32661" marB="32661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低（仅需排序）</a:t>
                      </a:r>
                    </a:p>
                  </a:txBody>
                  <a:tcPr marL="65322" marR="65322" marT="32661" marB="32661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高（需设计编码、适应度函数和参数）</a:t>
                      </a:r>
                    </a:p>
                  </a:txBody>
                  <a:tcPr marL="65322" marR="65322" marT="32661" marB="32661" anchor="ctr">
                    <a:lnL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矩形 8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/>
          <p:nvPr/>
        </p:nvSpPr>
        <p:spPr>
          <a:xfrm>
            <a:off x="947738" y="1238972"/>
            <a:ext cx="10296525" cy="971675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bg1"/>
              </a:solidFill>
              <a:latin typeface="Helvetica" pitchFamily="2" charset="0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  <a:sym typeface="+mn-lt"/>
              </a:rPr>
              <a:t>两者对比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/>
          <a:p>
            <a:fld id="{2515AB8F-1C56-49E9-90C8-78D22B0C1B97}" type="slidenum">
              <a:rPr lang="zh-CN" altLang="en-US" smtClean="0">
                <a:latin typeface="Helvetica" pitchFamily="2" charset="0"/>
                <a:sym typeface="+mn-lt"/>
              </a:rPr>
              <a:t>33</a:t>
            </a:fld>
            <a:endParaRPr lang="zh-CN" altLang="en-US">
              <a:latin typeface="Helvetica" pitchFamily="2" charset="0"/>
              <a:sym typeface="+mn-l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915851" y="1402365"/>
            <a:ext cx="3403096" cy="4464000"/>
          </a:xfrm>
          <a:prstGeom prst="roundRect">
            <a:avLst>
              <a:gd name="adj" fmla="val 2110"/>
            </a:avLst>
          </a:prstGeom>
          <a:solidFill>
            <a:schemeClr val="bg1"/>
          </a:solidFill>
          <a:ln w="6350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Helvetica" pitchFamily="2" charset="0"/>
              <a:cs typeface="+mn-ea"/>
              <a:sym typeface="+mn-lt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948165" y="1402365"/>
            <a:ext cx="3384000" cy="768254"/>
          </a:xfrm>
          <a:prstGeom prst="roundRect">
            <a:avLst>
              <a:gd name="adj" fmla="val 5869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  <a:cs typeface="+mn-ea"/>
              <a:sym typeface="+mn-lt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7855640" y="1390817"/>
            <a:ext cx="3403096" cy="4464000"/>
          </a:xfrm>
          <a:prstGeom prst="roundRect">
            <a:avLst>
              <a:gd name="adj" fmla="val 2036"/>
            </a:avLst>
          </a:prstGeom>
          <a:solidFill>
            <a:schemeClr val="bg1"/>
          </a:solidFill>
          <a:ln w="6350">
            <a:solidFill>
              <a:srgbClr val="EAB905"/>
            </a:solidFill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Helvetica" pitchFamily="2" charset="0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sym typeface="+mn-lt"/>
              </a:rPr>
              <a:t>选型建议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/>
          <a:p>
            <a:fld id="{2515AB8F-1C56-49E9-90C8-78D22B0C1B97}" type="slidenum">
              <a:rPr lang="zh-CN" altLang="en-US" smtClean="0">
                <a:latin typeface="Helvetica" pitchFamily="2" charset="0"/>
                <a:sym typeface="+mn-lt"/>
              </a:rPr>
              <a:t>34</a:t>
            </a:fld>
            <a:endParaRPr lang="zh-CN" altLang="en-US" dirty="0">
              <a:latin typeface="Helvetica" pitchFamily="2" charset="0"/>
              <a:sym typeface="+mn-lt"/>
            </a:endParaRPr>
          </a:p>
        </p:txBody>
      </p:sp>
      <p:sp>
        <p:nvSpPr>
          <p:cNvPr id="17" name="íŝļiḓè"/>
          <p:cNvSpPr/>
          <p:nvPr/>
        </p:nvSpPr>
        <p:spPr bwMode="auto">
          <a:xfrm>
            <a:off x="1159939" y="2330728"/>
            <a:ext cx="2952000" cy="336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20" rIns="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急诊室、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实时系统等实时性要求高的场景。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171450" lvl="0" indent="-17145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171450" lvl="0" indent="-17145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小型生产线、课程表排期等静态、小规模问题。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171450" lvl="0" indent="-17145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200" dirty="0">
              <a:solidFill>
                <a:srgbClr val="000000"/>
              </a:solidFill>
              <a:latin typeface="Helvetica" pitchFamily="2" charset="0"/>
              <a:cs typeface="+mn-ea"/>
              <a:sym typeface="+mn-lt"/>
            </a:endParaRPr>
          </a:p>
        </p:txBody>
      </p:sp>
      <p:sp>
        <p:nvSpPr>
          <p:cNvPr id="20" name="íŝļiḓè"/>
          <p:cNvSpPr/>
          <p:nvPr/>
        </p:nvSpPr>
        <p:spPr bwMode="auto">
          <a:xfrm>
            <a:off x="8081188" y="2370138"/>
            <a:ext cx="2952000" cy="336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20" rIns="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柔性制造、物流配送等复杂约束或多目标优化的问题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171450" lvl="0" indent="-17145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171450" lvl="0" indent="-17145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大规模工业级问题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69476" y="2199494"/>
            <a:ext cx="2853048" cy="4036205"/>
            <a:chOff x="4487552" y="1686948"/>
            <a:chExt cx="3215348" cy="4548751"/>
          </a:xfrm>
        </p:grpSpPr>
        <p:sp>
          <p:nvSpPr>
            <p:cNvPr id="8" name="矩形: 圆角 7"/>
            <p:cNvSpPr/>
            <p:nvPr/>
          </p:nvSpPr>
          <p:spPr>
            <a:xfrm>
              <a:off x="5874259" y="1686948"/>
              <a:ext cx="474596" cy="4548751"/>
            </a:xfrm>
            <a:prstGeom prst="roundRect">
              <a:avLst>
                <a:gd name="adj" fmla="val 1380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latin typeface="Helvetica" pitchFamily="2" charset="0"/>
                <a:cs typeface="+mn-ea"/>
                <a:sym typeface="+mn-lt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896548" y="3568835"/>
              <a:ext cx="2806352" cy="1085850"/>
              <a:chOff x="4898564" y="2195007"/>
              <a:chExt cx="2806352" cy="1085850"/>
            </a:xfrm>
          </p:grpSpPr>
          <p:sp>
            <p:nvSpPr>
              <p:cNvPr id="25" name="任意多边形: 形状 24"/>
              <p:cNvSpPr/>
              <p:nvPr/>
            </p:nvSpPr>
            <p:spPr>
              <a:xfrm>
                <a:off x="4898564" y="2195007"/>
                <a:ext cx="2806352" cy="1085850"/>
              </a:xfrm>
              <a:custGeom>
                <a:avLst/>
                <a:gdLst>
                  <a:gd name="connsiteX0" fmla="*/ 32391 w 2772062"/>
                  <a:gd name="connsiteY0" fmla="*/ 0 h 1085850"/>
                  <a:gd name="connsiteX1" fmla="*/ 1074420 w 2772062"/>
                  <a:gd name="connsiteY1" fmla="*/ 0 h 1085850"/>
                  <a:gd name="connsiteX2" fmla="*/ 1167759 w 2772062"/>
                  <a:gd name="connsiteY2" fmla="*/ 0 h 1085850"/>
                  <a:gd name="connsiteX3" fmla="*/ 2320576 w 2772062"/>
                  <a:gd name="connsiteY3" fmla="*/ 0 h 1085850"/>
                  <a:gd name="connsiteX4" fmla="*/ 2772062 w 2772062"/>
                  <a:gd name="connsiteY4" fmla="*/ 542925 h 1085850"/>
                  <a:gd name="connsiteX5" fmla="*/ 2320576 w 2772062"/>
                  <a:gd name="connsiteY5" fmla="*/ 1085850 h 1085850"/>
                  <a:gd name="connsiteX6" fmla="*/ 1167759 w 2772062"/>
                  <a:gd name="connsiteY6" fmla="*/ 1085850 h 1085850"/>
                  <a:gd name="connsiteX7" fmla="*/ 1074420 w 2772062"/>
                  <a:gd name="connsiteY7" fmla="*/ 1085850 h 1085850"/>
                  <a:gd name="connsiteX8" fmla="*/ 32391 w 2772062"/>
                  <a:gd name="connsiteY8" fmla="*/ 1085850 h 1085850"/>
                  <a:gd name="connsiteX9" fmla="*/ 0 w 2772062"/>
                  <a:gd name="connsiteY9" fmla="*/ 1053459 h 1085850"/>
                  <a:gd name="connsiteX10" fmla="*/ 0 w 2772062"/>
                  <a:gd name="connsiteY10" fmla="*/ 32391 h 1085850"/>
                  <a:gd name="connsiteX11" fmla="*/ 32391 w 2772062"/>
                  <a:gd name="connsiteY11" fmla="*/ 0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72062" h="1085850">
                    <a:moveTo>
                      <a:pt x="32391" y="0"/>
                    </a:moveTo>
                    <a:lnTo>
                      <a:pt x="1074420" y="0"/>
                    </a:lnTo>
                    <a:lnTo>
                      <a:pt x="1167759" y="0"/>
                    </a:lnTo>
                    <a:lnTo>
                      <a:pt x="2320576" y="0"/>
                    </a:lnTo>
                    <a:lnTo>
                      <a:pt x="2772062" y="542925"/>
                    </a:lnTo>
                    <a:lnTo>
                      <a:pt x="2320576" y="1085850"/>
                    </a:lnTo>
                    <a:lnTo>
                      <a:pt x="1167759" y="1085850"/>
                    </a:lnTo>
                    <a:lnTo>
                      <a:pt x="1074420" y="1085850"/>
                    </a:lnTo>
                    <a:lnTo>
                      <a:pt x="32391" y="1085850"/>
                    </a:lnTo>
                    <a:cubicBezTo>
                      <a:pt x="14502" y="1085850"/>
                      <a:pt x="0" y="1071348"/>
                      <a:pt x="0" y="1053459"/>
                    </a:cubicBezTo>
                    <a:lnTo>
                      <a:pt x="0" y="32391"/>
                    </a:lnTo>
                    <a:cubicBezTo>
                      <a:pt x="0" y="14502"/>
                      <a:pt x="14502" y="0"/>
                      <a:pt x="32391" y="0"/>
                    </a:cubicBezTo>
                    <a:close/>
                  </a:path>
                </a:pathLst>
              </a:custGeom>
              <a:solidFill>
                <a:srgbClr val="EAB9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solidFill>
                    <a:srgbClr val="EAB905"/>
                  </a:solidFill>
                  <a:latin typeface="Helvetica" pitchFamily="2" charset="0"/>
                  <a:cs typeface="+mn-ea"/>
                  <a:sym typeface="+mn-lt"/>
                </a:endParaRPr>
              </a:p>
            </p:txBody>
          </p:sp>
          <p:sp>
            <p:nvSpPr>
              <p:cNvPr id="21" name="capital-letter_235479"/>
              <p:cNvSpPr>
                <a:spLocks noChangeAspect="1"/>
              </p:cNvSpPr>
              <p:nvPr/>
            </p:nvSpPr>
            <p:spPr bwMode="auto">
              <a:xfrm>
                <a:off x="6578287" y="2539932"/>
                <a:ext cx="393465" cy="396000"/>
              </a:xfrm>
              <a:custGeom>
                <a:avLst/>
                <a:gdLst>
                  <a:gd name="connsiteX0" fmla="*/ 423 w 602840"/>
                  <a:gd name="connsiteY0" fmla="*/ 520420 h 606722"/>
                  <a:gd name="connsiteX1" fmla="*/ 602840 w 602840"/>
                  <a:gd name="connsiteY1" fmla="*/ 520420 h 606722"/>
                  <a:gd name="connsiteX2" fmla="*/ 602840 w 602840"/>
                  <a:gd name="connsiteY2" fmla="*/ 606722 h 606722"/>
                  <a:gd name="connsiteX3" fmla="*/ 423 w 602840"/>
                  <a:gd name="connsiteY3" fmla="*/ 606722 h 606722"/>
                  <a:gd name="connsiteX4" fmla="*/ 423 w 602840"/>
                  <a:gd name="connsiteY4" fmla="*/ 347817 h 606722"/>
                  <a:gd name="connsiteX5" fmla="*/ 602840 w 602840"/>
                  <a:gd name="connsiteY5" fmla="*/ 347817 h 606722"/>
                  <a:gd name="connsiteX6" fmla="*/ 602840 w 602840"/>
                  <a:gd name="connsiteY6" fmla="*/ 434119 h 606722"/>
                  <a:gd name="connsiteX7" fmla="*/ 423 w 602840"/>
                  <a:gd name="connsiteY7" fmla="*/ 434119 h 606722"/>
                  <a:gd name="connsiteX8" fmla="*/ 301667 w 602840"/>
                  <a:gd name="connsiteY8" fmla="*/ 172603 h 606722"/>
                  <a:gd name="connsiteX9" fmla="*/ 602840 w 602840"/>
                  <a:gd name="connsiteY9" fmla="*/ 172603 h 606722"/>
                  <a:gd name="connsiteX10" fmla="*/ 602840 w 602840"/>
                  <a:gd name="connsiteY10" fmla="*/ 258905 h 606722"/>
                  <a:gd name="connsiteX11" fmla="*/ 301667 w 602840"/>
                  <a:gd name="connsiteY11" fmla="*/ 258905 h 606722"/>
                  <a:gd name="connsiteX12" fmla="*/ 114918 w 602840"/>
                  <a:gd name="connsiteY12" fmla="*/ 70599 h 606722"/>
                  <a:gd name="connsiteX13" fmla="*/ 88125 w 602840"/>
                  <a:gd name="connsiteY13" fmla="*/ 164804 h 606722"/>
                  <a:gd name="connsiteX14" fmla="*/ 142869 w 602840"/>
                  <a:gd name="connsiteY14" fmla="*/ 164804 h 606722"/>
                  <a:gd name="connsiteX15" fmla="*/ 115987 w 602840"/>
                  <a:gd name="connsiteY15" fmla="*/ 70599 h 606722"/>
                  <a:gd name="connsiteX16" fmla="*/ 83318 w 602840"/>
                  <a:gd name="connsiteY16" fmla="*/ 2611 h 606722"/>
                  <a:gd name="connsiteX17" fmla="*/ 147676 w 602840"/>
                  <a:gd name="connsiteY17" fmla="*/ 2611 h 606722"/>
                  <a:gd name="connsiteX18" fmla="*/ 231172 w 602840"/>
                  <a:gd name="connsiteY18" fmla="*/ 261586 h 606722"/>
                  <a:gd name="connsiteX19" fmla="*/ 170909 w 602840"/>
                  <a:gd name="connsiteY19" fmla="*/ 261586 h 606722"/>
                  <a:gd name="connsiteX20" fmla="*/ 156221 w 602840"/>
                  <a:gd name="connsiteY20" fmla="*/ 209240 h 606722"/>
                  <a:gd name="connsiteX21" fmla="*/ 74773 w 602840"/>
                  <a:gd name="connsiteY21" fmla="*/ 209240 h 606722"/>
                  <a:gd name="connsiteX22" fmla="*/ 60263 w 602840"/>
                  <a:gd name="connsiteY22" fmla="*/ 261586 h 606722"/>
                  <a:gd name="connsiteX23" fmla="*/ 0 w 602840"/>
                  <a:gd name="connsiteY23" fmla="*/ 261586 h 606722"/>
                  <a:gd name="connsiteX24" fmla="*/ 301667 w 602840"/>
                  <a:gd name="connsiteY24" fmla="*/ 0 h 606722"/>
                  <a:gd name="connsiteX25" fmla="*/ 602840 w 602840"/>
                  <a:gd name="connsiteY25" fmla="*/ 0 h 606722"/>
                  <a:gd name="connsiteX26" fmla="*/ 602840 w 602840"/>
                  <a:gd name="connsiteY26" fmla="*/ 86302 h 606722"/>
                  <a:gd name="connsiteX27" fmla="*/ 301667 w 602840"/>
                  <a:gd name="connsiteY27" fmla="*/ 86302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02840" h="606722">
                    <a:moveTo>
                      <a:pt x="423" y="520420"/>
                    </a:moveTo>
                    <a:lnTo>
                      <a:pt x="602840" y="520420"/>
                    </a:lnTo>
                    <a:lnTo>
                      <a:pt x="602840" y="606722"/>
                    </a:lnTo>
                    <a:lnTo>
                      <a:pt x="423" y="606722"/>
                    </a:lnTo>
                    <a:close/>
                    <a:moveTo>
                      <a:pt x="423" y="347817"/>
                    </a:moveTo>
                    <a:lnTo>
                      <a:pt x="602840" y="347817"/>
                    </a:lnTo>
                    <a:lnTo>
                      <a:pt x="602840" y="434119"/>
                    </a:lnTo>
                    <a:lnTo>
                      <a:pt x="423" y="434119"/>
                    </a:lnTo>
                    <a:close/>
                    <a:moveTo>
                      <a:pt x="301667" y="172603"/>
                    </a:moveTo>
                    <a:lnTo>
                      <a:pt x="602840" y="172603"/>
                    </a:lnTo>
                    <a:lnTo>
                      <a:pt x="602840" y="258905"/>
                    </a:lnTo>
                    <a:lnTo>
                      <a:pt x="301667" y="258905"/>
                    </a:lnTo>
                    <a:close/>
                    <a:moveTo>
                      <a:pt x="114918" y="70599"/>
                    </a:moveTo>
                    <a:lnTo>
                      <a:pt x="88125" y="164804"/>
                    </a:lnTo>
                    <a:lnTo>
                      <a:pt x="142869" y="164804"/>
                    </a:lnTo>
                    <a:lnTo>
                      <a:pt x="115987" y="70599"/>
                    </a:lnTo>
                    <a:close/>
                    <a:moveTo>
                      <a:pt x="83318" y="2611"/>
                    </a:moveTo>
                    <a:lnTo>
                      <a:pt x="147676" y="2611"/>
                    </a:lnTo>
                    <a:lnTo>
                      <a:pt x="231172" y="261586"/>
                    </a:lnTo>
                    <a:lnTo>
                      <a:pt x="170909" y="261586"/>
                    </a:lnTo>
                    <a:lnTo>
                      <a:pt x="156221" y="209240"/>
                    </a:lnTo>
                    <a:lnTo>
                      <a:pt x="74773" y="209240"/>
                    </a:lnTo>
                    <a:lnTo>
                      <a:pt x="60263" y="261586"/>
                    </a:lnTo>
                    <a:lnTo>
                      <a:pt x="0" y="261586"/>
                    </a:lnTo>
                    <a:close/>
                    <a:moveTo>
                      <a:pt x="301667" y="0"/>
                    </a:moveTo>
                    <a:lnTo>
                      <a:pt x="602840" y="0"/>
                    </a:lnTo>
                    <a:lnTo>
                      <a:pt x="602840" y="86302"/>
                    </a:lnTo>
                    <a:lnTo>
                      <a:pt x="301667" y="8630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endParaRPr lang="zh-CN" altLang="en-US">
                  <a:latin typeface="Helvetica" pitchFamily="2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4487552" y="2108271"/>
              <a:ext cx="2806352" cy="1085850"/>
              <a:chOff x="4487084" y="3657735"/>
              <a:chExt cx="2806352" cy="1085850"/>
            </a:xfrm>
          </p:grpSpPr>
          <p:sp>
            <p:nvSpPr>
              <p:cNvPr id="28" name="任意多边形: 形状 27"/>
              <p:cNvSpPr/>
              <p:nvPr/>
            </p:nvSpPr>
            <p:spPr>
              <a:xfrm flipH="1">
                <a:off x="4487084" y="3657735"/>
                <a:ext cx="2806352" cy="1085850"/>
              </a:xfrm>
              <a:custGeom>
                <a:avLst/>
                <a:gdLst>
                  <a:gd name="connsiteX0" fmla="*/ 32391 w 2772062"/>
                  <a:gd name="connsiteY0" fmla="*/ 0 h 1085850"/>
                  <a:gd name="connsiteX1" fmla="*/ 1074420 w 2772062"/>
                  <a:gd name="connsiteY1" fmla="*/ 0 h 1085850"/>
                  <a:gd name="connsiteX2" fmla="*/ 1167759 w 2772062"/>
                  <a:gd name="connsiteY2" fmla="*/ 0 h 1085850"/>
                  <a:gd name="connsiteX3" fmla="*/ 2320576 w 2772062"/>
                  <a:gd name="connsiteY3" fmla="*/ 0 h 1085850"/>
                  <a:gd name="connsiteX4" fmla="*/ 2772062 w 2772062"/>
                  <a:gd name="connsiteY4" fmla="*/ 542925 h 1085850"/>
                  <a:gd name="connsiteX5" fmla="*/ 2320576 w 2772062"/>
                  <a:gd name="connsiteY5" fmla="*/ 1085850 h 1085850"/>
                  <a:gd name="connsiteX6" fmla="*/ 1167759 w 2772062"/>
                  <a:gd name="connsiteY6" fmla="*/ 1085850 h 1085850"/>
                  <a:gd name="connsiteX7" fmla="*/ 1074420 w 2772062"/>
                  <a:gd name="connsiteY7" fmla="*/ 1085850 h 1085850"/>
                  <a:gd name="connsiteX8" fmla="*/ 32391 w 2772062"/>
                  <a:gd name="connsiteY8" fmla="*/ 1085850 h 1085850"/>
                  <a:gd name="connsiteX9" fmla="*/ 0 w 2772062"/>
                  <a:gd name="connsiteY9" fmla="*/ 1053459 h 1085850"/>
                  <a:gd name="connsiteX10" fmla="*/ 0 w 2772062"/>
                  <a:gd name="connsiteY10" fmla="*/ 32391 h 1085850"/>
                  <a:gd name="connsiteX11" fmla="*/ 32391 w 2772062"/>
                  <a:gd name="connsiteY11" fmla="*/ 0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72062" h="1085850">
                    <a:moveTo>
                      <a:pt x="32391" y="0"/>
                    </a:moveTo>
                    <a:lnTo>
                      <a:pt x="1074420" y="0"/>
                    </a:lnTo>
                    <a:lnTo>
                      <a:pt x="1167759" y="0"/>
                    </a:lnTo>
                    <a:lnTo>
                      <a:pt x="2320576" y="0"/>
                    </a:lnTo>
                    <a:lnTo>
                      <a:pt x="2772062" y="542925"/>
                    </a:lnTo>
                    <a:lnTo>
                      <a:pt x="2320576" y="1085850"/>
                    </a:lnTo>
                    <a:lnTo>
                      <a:pt x="1167759" y="1085850"/>
                    </a:lnTo>
                    <a:lnTo>
                      <a:pt x="1074420" y="1085850"/>
                    </a:lnTo>
                    <a:lnTo>
                      <a:pt x="32391" y="1085850"/>
                    </a:lnTo>
                    <a:cubicBezTo>
                      <a:pt x="14502" y="1085850"/>
                      <a:pt x="0" y="1071348"/>
                      <a:pt x="0" y="1053459"/>
                    </a:cubicBezTo>
                    <a:lnTo>
                      <a:pt x="0" y="32391"/>
                    </a:lnTo>
                    <a:cubicBezTo>
                      <a:pt x="0" y="14502"/>
                      <a:pt x="14502" y="0"/>
                      <a:pt x="323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latin typeface="Helvetica" pitchFamily="2" charset="0"/>
                  <a:cs typeface="+mn-ea"/>
                  <a:sym typeface="+mn-lt"/>
                </a:endParaRPr>
              </a:p>
            </p:txBody>
          </p:sp>
          <p:sp>
            <p:nvSpPr>
              <p:cNvPr id="29" name="left-indent_114297"/>
              <p:cNvSpPr>
                <a:spLocks noChangeAspect="1"/>
              </p:cNvSpPr>
              <p:nvPr/>
            </p:nvSpPr>
            <p:spPr bwMode="auto">
              <a:xfrm>
                <a:off x="5248291" y="4002660"/>
                <a:ext cx="394792" cy="396000"/>
              </a:xfrm>
              <a:custGeom>
                <a:avLst/>
                <a:gdLst>
                  <a:gd name="connsiteX0" fmla="*/ 0 w 599594"/>
                  <a:gd name="connsiteY0" fmla="*/ 515480 h 601429"/>
                  <a:gd name="connsiteX1" fmla="*/ 599594 w 599594"/>
                  <a:gd name="connsiteY1" fmla="*/ 515480 h 601429"/>
                  <a:gd name="connsiteX2" fmla="*/ 599594 w 599594"/>
                  <a:gd name="connsiteY2" fmla="*/ 601429 h 601429"/>
                  <a:gd name="connsiteX3" fmla="*/ 0 w 599594"/>
                  <a:gd name="connsiteY3" fmla="*/ 601429 h 601429"/>
                  <a:gd name="connsiteX4" fmla="*/ 2540 w 599594"/>
                  <a:gd name="connsiteY4" fmla="*/ 346194 h 601429"/>
                  <a:gd name="connsiteX5" fmla="*/ 344218 w 599594"/>
                  <a:gd name="connsiteY5" fmla="*/ 346194 h 601429"/>
                  <a:gd name="connsiteX6" fmla="*/ 344218 w 599594"/>
                  <a:gd name="connsiteY6" fmla="*/ 432143 h 601429"/>
                  <a:gd name="connsiteX7" fmla="*/ 2540 w 599594"/>
                  <a:gd name="connsiteY7" fmla="*/ 432143 h 601429"/>
                  <a:gd name="connsiteX8" fmla="*/ 513549 w 599594"/>
                  <a:gd name="connsiteY8" fmla="*/ 216142 h 601429"/>
                  <a:gd name="connsiteX9" fmla="*/ 513549 w 599594"/>
                  <a:gd name="connsiteY9" fmla="*/ 257732 h 601429"/>
                  <a:gd name="connsiteX10" fmla="*/ 599594 w 599594"/>
                  <a:gd name="connsiteY10" fmla="*/ 257732 h 601429"/>
                  <a:gd name="connsiteX11" fmla="*/ 599594 w 599594"/>
                  <a:gd name="connsiteY11" fmla="*/ 343645 h 601429"/>
                  <a:gd name="connsiteX12" fmla="*/ 513549 w 599594"/>
                  <a:gd name="connsiteY12" fmla="*/ 343645 h 601429"/>
                  <a:gd name="connsiteX13" fmla="*/ 513549 w 599594"/>
                  <a:gd name="connsiteY13" fmla="*/ 387969 h 601429"/>
                  <a:gd name="connsiteX14" fmla="*/ 385851 w 599594"/>
                  <a:gd name="connsiteY14" fmla="*/ 302055 h 601429"/>
                  <a:gd name="connsiteX15" fmla="*/ 2540 w 599594"/>
                  <a:gd name="connsiteY15" fmla="*/ 171827 h 601429"/>
                  <a:gd name="connsiteX16" fmla="*/ 344218 w 599594"/>
                  <a:gd name="connsiteY16" fmla="*/ 171827 h 601429"/>
                  <a:gd name="connsiteX17" fmla="*/ 344218 w 599594"/>
                  <a:gd name="connsiteY17" fmla="*/ 257776 h 601429"/>
                  <a:gd name="connsiteX18" fmla="*/ 2540 w 599594"/>
                  <a:gd name="connsiteY18" fmla="*/ 257776 h 601429"/>
                  <a:gd name="connsiteX19" fmla="*/ 0 w 599594"/>
                  <a:gd name="connsiteY19" fmla="*/ 0 h 601429"/>
                  <a:gd name="connsiteX20" fmla="*/ 599594 w 599594"/>
                  <a:gd name="connsiteY20" fmla="*/ 0 h 601429"/>
                  <a:gd name="connsiteX21" fmla="*/ 599594 w 599594"/>
                  <a:gd name="connsiteY21" fmla="*/ 85949 h 601429"/>
                  <a:gd name="connsiteX22" fmla="*/ 0 w 599594"/>
                  <a:gd name="connsiteY22" fmla="*/ 85949 h 60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99594" h="601429">
                    <a:moveTo>
                      <a:pt x="0" y="515480"/>
                    </a:moveTo>
                    <a:lnTo>
                      <a:pt x="599594" y="515480"/>
                    </a:lnTo>
                    <a:lnTo>
                      <a:pt x="599594" y="601429"/>
                    </a:lnTo>
                    <a:lnTo>
                      <a:pt x="0" y="601429"/>
                    </a:lnTo>
                    <a:close/>
                    <a:moveTo>
                      <a:pt x="2540" y="346194"/>
                    </a:moveTo>
                    <a:lnTo>
                      <a:pt x="344218" y="346194"/>
                    </a:lnTo>
                    <a:lnTo>
                      <a:pt x="344218" y="432143"/>
                    </a:lnTo>
                    <a:lnTo>
                      <a:pt x="2540" y="432143"/>
                    </a:lnTo>
                    <a:close/>
                    <a:moveTo>
                      <a:pt x="513549" y="216142"/>
                    </a:moveTo>
                    <a:lnTo>
                      <a:pt x="513549" y="257732"/>
                    </a:lnTo>
                    <a:lnTo>
                      <a:pt x="599594" y="257732"/>
                    </a:lnTo>
                    <a:lnTo>
                      <a:pt x="599594" y="343645"/>
                    </a:lnTo>
                    <a:lnTo>
                      <a:pt x="513549" y="343645"/>
                    </a:lnTo>
                    <a:lnTo>
                      <a:pt x="513549" y="387969"/>
                    </a:lnTo>
                    <a:lnTo>
                      <a:pt x="385851" y="302055"/>
                    </a:lnTo>
                    <a:close/>
                    <a:moveTo>
                      <a:pt x="2540" y="171827"/>
                    </a:moveTo>
                    <a:lnTo>
                      <a:pt x="344218" y="171827"/>
                    </a:lnTo>
                    <a:lnTo>
                      <a:pt x="344218" y="257776"/>
                    </a:lnTo>
                    <a:lnTo>
                      <a:pt x="2540" y="257776"/>
                    </a:lnTo>
                    <a:close/>
                    <a:moveTo>
                      <a:pt x="0" y="0"/>
                    </a:moveTo>
                    <a:lnTo>
                      <a:pt x="599594" y="0"/>
                    </a:lnTo>
                    <a:lnTo>
                      <a:pt x="599594" y="85949"/>
                    </a:lnTo>
                    <a:lnTo>
                      <a:pt x="0" y="859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endParaRPr lang="zh-CN" altLang="en-US">
                  <a:latin typeface="Helvetica" pitchFamily="2" charset="0"/>
                  <a:cs typeface="+mn-ea"/>
                  <a:sym typeface="+mn-lt"/>
                </a:endParaRPr>
              </a:p>
            </p:txBody>
          </p:sp>
        </p:grpSp>
      </p:grpSp>
      <p:sp>
        <p:nvSpPr>
          <p:cNvPr id="16" name="íś1ïḍé"/>
          <p:cNvSpPr txBox="1"/>
          <p:nvPr/>
        </p:nvSpPr>
        <p:spPr bwMode="auto">
          <a:xfrm>
            <a:off x="1159939" y="1439867"/>
            <a:ext cx="2861852" cy="64202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" pitchFamily="2" charset="0"/>
                <a:cs typeface="+mn-ea"/>
                <a:sym typeface="+mn-lt"/>
              </a:rPr>
              <a:t>贪心算法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Helvetica" pitchFamily="2" charset="0"/>
              <a:cs typeface="+mn-ea"/>
              <a:sym typeface="+mn-lt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7874813" y="1402365"/>
            <a:ext cx="3384000" cy="768254"/>
          </a:xfrm>
          <a:prstGeom prst="roundRect">
            <a:avLst>
              <a:gd name="adj" fmla="val 5869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  <a:cs typeface="+mn-ea"/>
              <a:sym typeface="+mn-lt"/>
            </a:endParaRPr>
          </a:p>
        </p:txBody>
      </p:sp>
      <p:sp>
        <p:nvSpPr>
          <p:cNvPr id="19" name="íś1ïḍé"/>
          <p:cNvSpPr txBox="1"/>
          <p:nvPr/>
        </p:nvSpPr>
        <p:spPr bwMode="auto">
          <a:xfrm>
            <a:off x="8168966" y="1439867"/>
            <a:ext cx="2776444" cy="64202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AB905"/>
                </a:solidFill>
                <a:effectLst/>
                <a:uLnTx/>
                <a:uFillTx/>
                <a:latin typeface="Helvetica" pitchFamily="2" charset="0"/>
                <a:cs typeface="+mn-ea"/>
                <a:sym typeface="+mn-lt"/>
              </a:rPr>
              <a:t>遗传算法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AB905"/>
              </a:solidFill>
              <a:effectLst/>
              <a:uLnTx/>
              <a:uFillTx/>
              <a:latin typeface="Helvetica" pitchFamily="2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3026" y="237834"/>
            <a:ext cx="8168208" cy="790865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  <a:cs typeface="+mn-ea"/>
                <a:sym typeface="+mn-lt"/>
              </a:rPr>
              <a:t>总结与展望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515AB8F-1C56-49E9-90C8-78D22B0C1B9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Regular" pitchFamily="2" charset="0"/>
                <a:ea typeface="黑体" panose="02010609060101010101" charset="-122"/>
                <a:cs typeface="+mn-ea"/>
                <a:sym typeface="+mn-lt"/>
              </a:rPr>
              <a:t>35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Regular" pitchFamily="2" charset="0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5996" y="1730408"/>
            <a:ext cx="9993086" cy="30371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ts val="2145"/>
              </a:lnSpc>
              <a:spcBef>
                <a:spcPts val="1030"/>
              </a:spcBef>
              <a:spcAft>
                <a:spcPts val="300"/>
              </a:spcAft>
            </a:pPr>
            <a:r>
              <a:rPr lang="zh-CN" altLang="en-US" sz="2000" b="1" i="0" dirty="0">
                <a:solidFill>
                  <a:srgbClr val="404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marL="742950" lvl="1" indent="-285750" algn="l">
              <a:lnSpc>
                <a:spcPts val="2145"/>
              </a:lnSpc>
              <a:spcBef>
                <a:spcPts val="300"/>
              </a:spcBef>
              <a:spcAft>
                <a:spcPts val="1030"/>
              </a:spcAft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404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没有“绝对最优”的算法，需根据问题规模、目标数量和实时性要求选择。</a:t>
            </a:r>
          </a:p>
          <a:p>
            <a:pPr marL="742950" lvl="1" indent="-285750" algn="l">
              <a:lnSpc>
                <a:spcPts val="2145"/>
              </a:lnSpc>
              <a:spcBef>
                <a:spcPts val="300"/>
              </a:spcBef>
              <a:spcAft>
                <a:spcPts val="1030"/>
              </a:spcAft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404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贪心算法是“精确而专注的短跑选手”，遗传算法是“全面而灵活的马拉松选手”。</a:t>
            </a:r>
          </a:p>
          <a:p>
            <a:pPr algn="l">
              <a:lnSpc>
                <a:spcPts val="2145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000" b="1" i="0" dirty="0">
                <a:solidFill>
                  <a:srgbClr val="404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未来方向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marL="742950" lvl="1" indent="-285750" algn="l">
              <a:lnSpc>
                <a:spcPts val="2145"/>
              </a:lnSpc>
              <a:spcBef>
                <a:spcPts val="300"/>
              </a:spcBef>
              <a:spcAft>
                <a:spcPts val="1030"/>
              </a:spcAft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solidFill>
                  <a:srgbClr val="404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混合算法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：结合贪心算法的初始化与遗传算法的全局搜索（如用</a:t>
            </a:r>
            <a:r>
              <a:rPr lang="en-US" altLang="zh-CN" sz="2000" b="0" i="0" dirty="0">
                <a:solidFill>
                  <a:srgbClr val="404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SPT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生成初始种群）。</a:t>
            </a:r>
          </a:p>
          <a:p>
            <a:pPr marL="742950" lvl="1" indent="-285750" algn="l">
              <a:lnSpc>
                <a:spcPts val="2145"/>
              </a:lnSpc>
              <a:spcBef>
                <a:spcPts val="300"/>
              </a:spcBef>
              <a:spcAft>
                <a:spcPts val="1030"/>
              </a:spcAft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solidFill>
                  <a:srgbClr val="404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动态适应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：在线调整遗传算法参数（如根据任务增量动态扩大种群）。</a:t>
            </a:r>
            <a:br>
              <a:rPr lang="zh-CN" altLang="en-US" dirty="0"/>
            </a:b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黑体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7942473" y="2635182"/>
            <a:ext cx="3387175" cy="914400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/>
              <a:t>谢谢大家</a:t>
            </a:r>
            <a:r>
              <a:rPr lang="en-US" altLang="zh-CN" dirty="0"/>
              <a:t>!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4386263" y="3874963"/>
            <a:ext cx="6835255" cy="1404000"/>
            <a:chOff x="4386263" y="3874963"/>
            <a:chExt cx="6835255" cy="1404000"/>
          </a:xfrm>
        </p:grpSpPr>
        <p:grpSp>
          <p:nvGrpSpPr>
            <p:cNvPr id="3" name="组合 2"/>
            <p:cNvGrpSpPr/>
            <p:nvPr/>
          </p:nvGrpSpPr>
          <p:grpSpPr>
            <a:xfrm>
              <a:off x="4386263" y="3874963"/>
              <a:ext cx="6751332" cy="1223804"/>
              <a:chOff x="4386263" y="3874963"/>
              <a:chExt cx="6751332" cy="122380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8134528" y="4525725"/>
                <a:ext cx="3003067" cy="573042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en-US" altLang="zh-CN" sz="2800" dirty="0">
                    <a:solidFill>
                      <a:schemeClr val="accent1"/>
                    </a:solidFill>
                    <a:latin typeface="+mn-ea"/>
                    <a:cs typeface="Arial" panose="020B0604020202020204" pitchFamily="34" charset="0"/>
                    <a:sym typeface="+mn-lt"/>
                  </a:rPr>
                  <a:t>2025-04-11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86263" y="3874963"/>
                <a:ext cx="6751272" cy="650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zh-CN" altLang="en-US" sz="2800" dirty="0">
                    <a:solidFill>
                      <a:schemeClr val="accent1"/>
                    </a:solidFill>
                    <a:latin typeface="Helvetica" pitchFamily="2" charset="0"/>
                    <a:cs typeface="Arial" panose="020B0604020202020204" pitchFamily="34" charset="0"/>
                    <a:sym typeface="+mn-lt"/>
                  </a:rPr>
                  <a:t>汇报人：杨雨豪、段嘉文、楼丁薇</a:t>
                </a: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11221518" y="3874963"/>
              <a:ext cx="0" cy="1404000"/>
            </a:xfrm>
            <a:prstGeom prst="line">
              <a:avLst/>
            </a:prstGeom>
            <a:ln w="50800" cmpd="thickThin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问题定义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29285" y="1591825"/>
            <a:ext cx="9533429" cy="1837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单机调度问题（Single Machine Scheduling Problem）是指在一台机器（或单一资源）上安排多个作业（jobs）的执行顺序，以优化特定的目标函数。每个作业具有处理时间、截止时间、优先级等属性，目标通常包括最小化总完成时间、减少延迟、满足截止时间等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48010" y="3705813"/>
            <a:ext cx="8695978" cy="1432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：需要处理的独立任务，例如患者检查、生产订单、计算任务等。</a:t>
            </a: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处理时间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：每个作业在机器上执行所需的时间。</a:t>
            </a: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截止时间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：作业需在此时间前完成，否则产生延迟。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j-ea"/>
                <a:ea typeface="+mj-ea"/>
              </a:rPr>
              <a:t>问题抽象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5</a:t>
            </a:fld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457546" y="2881582"/>
            <a:ext cx="9107422" cy="2822671"/>
            <a:chOff x="1249848" y="2936144"/>
            <a:chExt cx="9107422" cy="28226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/>
                <p:cNvSpPr txBox="1"/>
                <p:nvPr>
                  <p:custDataLst>
                    <p:tags r:id="rId1"/>
                  </p:custDataLst>
                </p:nvPr>
              </p:nvSpPr>
              <p:spPr>
                <a:xfrm>
                  <a:off x="1249848" y="2936144"/>
                  <a:ext cx="5494655" cy="1117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调度一：一台机器需处理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n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个作业，每个作业的处理时间为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，要求安排作业顺序使总完成时间（即各作业完成时间的总和）最小。</a:t>
                  </a:r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"/>
                  </p:custDataLst>
                </p:nvPr>
              </p:nvSpPr>
              <p:spPr>
                <a:xfrm>
                  <a:off x="1249848" y="2936144"/>
                  <a:ext cx="5494655" cy="1117600"/>
                </a:xfrm>
                <a:prstGeom prst="rect">
                  <a:avLst/>
                </a:prstGeom>
                <a:blipFill>
                  <a:blip r:embed="rId8"/>
                  <a:stretch>
                    <a:fillRect l="-1110" b="-1967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>
                  <p:custDataLst>
                    <p:tags r:id="rId2"/>
                  </p:custDataLst>
                </p:nvPr>
              </p:nvSpPr>
              <p:spPr>
                <a:xfrm>
                  <a:off x="1249848" y="4641215"/>
                  <a:ext cx="5494655" cy="1117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调度二：一台机器需处理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n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个作业，每个作业的处理时间为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，截止时间是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，</m:t>
                      </m:r>
                    </m:oMath>
                  </a14:m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要求安排顺序使最大延迟最小。</a:t>
                  </a:r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"/>
                  </p:custDataLst>
                </p:nvPr>
              </p:nvSpPr>
              <p:spPr>
                <a:xfrm>
                  <a:off x="1249848" y="4641215"/>
                  <a:ext cx="5494655" cy="1117600"/>
                </a:xfrm>
                <a:prstGeom prst="rect">
                  <a:avLst/>
                </a:prstGeom>
                <a:blipFill>
                  <a:blip r:embed="rId9"/>
                  <a:stretch>
                    <a:fillRect l="-1110" b="-190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图片 6" descr="箭头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924675" y="2948940"/>
              <a:ext cx="914400" cy="914400"/>
            </a:xfrm>
            <a:prstGeom prst="rect">
              <a:avLst/>
            </a:prstGeom>
          </p:spPr>
        </p:pic>
        <p:pic>
          <p:nvPicPr>
            <p:cNvPr id="8" name="图片 7" descr="箭头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924675" y="4742815"/>
              <a:ext cx="914400" cy="91440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>
              <p:custDataLst>
                <p:tags r:id="rId5"/>
              </p:custDataLst>
            </p:nvPr>
          </p:nvSpPr>
          <p:spPr>
            <a:xfrm>
              <a:off x="8114450" y="3111000"/>
              <a:ext cx="2242820" cy="5702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按最短检查时间优先（SPT规则）</a:t>
              </a:r>
            </a:p>
          </p:txBody>
        </p:sp>
        <p:sp>
          <p:nvSpPr>
            <p:cNvPr id="11" name="文本框 10"/>
            <p:cNvSpPr txBox="1"/>
            <p:nvPr>
              <p:custDataLst>
                <p:tags r:id="rId6"/>
              </p:custDataLst>
            </p:nvPr>
          </p:nvSpPr>
          <p:spPr>
            <a:xfrm>
              <a:off x="8115085" y="4797377"/>
              <a:ext cx="2242185" cy="81248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按最早截止时间优先（EDD规则）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17055" y="1438584"/>
            <a:ext cx="8557890" cy="1262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目标1（效率优先）：最小化总等待时间（所有患者完成检查的时间总和）。</a:t>
            </a: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目标2（紧急优先）：最小化最大延迟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  <a:sym typeface="+mn-ea"/>
              </a:rPr>
              <a:t>SPT规则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6</a:t>
            </a:fld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948228" y="1069175"/>
            <a:ext cx="8780744" cy="4962113"/>
            <a:chOff x="1948228" y="1069175"/>
            <a:chExt cx="8780744" cy="4962113"/>
          </a:xfrm>
        </p:grpSpPr>
        <p:sp>
          <p:nvSpPr>
            <p:cNvPr id="5" name="文本框 4"/>
            <p:cNvSpPr txBox="1"/>
            <p:nvPr/>
          </p:nvSpPr>
          <p:spPr>
            <a:xfrm>
              <a:off x="1948228" y="3637981"/>
              <a:ext cx="8780744" cy="101829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最优规则：</a:t>
              </a:r>
            </a:p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    按处理时间非递减顺序（Shortest Processing Time, SPT）排列作业。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1948228" y="2585353"/>
                  <a:ext cx="7725410" cy="8318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:r>
                    <a:rPr lang="zh-CN" altLang="en-US" sz="2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目标函数</a:t>
                  </a:r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：</a:t>
                  </a:r>
                </a:p>
                <a:p>
                  <a:pPr algn="just">
                    <a:lnSpc>
                      <a:spcPct val="130000"/>
                    </a:lnSpc>
                  </a:pPr>
                  <a:r>
                    <a:rPr lang="en-US" altLang="zh-CN" sz="2000" dirty="0">
                      <a:cs typeface="Cambria Math" panose="02040503050406030204" pitchFamily="18" charset="0"/>
                    </a:rPr>
                    <a:t>        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pitchFamily="18" charset="0"/>
                    </a:rPr>
                    <a:t>（</a:t>
                  </a:r>
                  <a:r>
                    <a:rPr lang="en-US" altLang="zh-CN" sz="2000" dirty="0">
                      <a:cs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pitchFamily="18" charset="0"/>
                    </a:rPr>
                    <a:t>为作业</a:t>
                  </a:r>
                  <a:r>
                    <a:rPr lang="en-US" altLang="zh-CN" sz="2000" dirty="0" err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pitchFamily="18" charset="0"/>
                    </a:rPr>
                    <a:t>i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pitchFamily="18" charset="0"/>
                    </a:rPr>
                    <a:t>完成的时间）</a:t>
                  </a:r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228" y="2585353"/>
                  <a:ext cx="7725410" cy="831850"/>
                </a:xfrm>
                <a:prstGeom prst="rect">
                  <a:avLst/>
                </a:prstGeom>
                <a:blipFill>
                  <a:blip r:embed="rId2"/>
                  <a:stretch>
                    <a:fillRect l="-1263" t="-730" b="-10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1948228" y="4690609"/>
              <a:ext cx="6720768" cy="13406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例：</a:t>
              </a:r>
              <a:endPara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    4个作业的处理时间为：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lang="en-US" altLang="zh-CN" sz="2000" baseline="-25000" dirty="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=5 </a:t>
              </a: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lang="en-US" altLang="zh-CN" sz="2000" baseline="-25000" dirty="0"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=3 </a:t>
              </a: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lang="en-US" altLang="zh-CN" sz="2000" baseline="-25000" dirty="0"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=6 </a:t>
              </a: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lang="en-US" altLang="zh-CN" sz="2000" baseline="-25000" dirty="0"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=2 </a:t>
              </a:r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    SPT 排序：4（2）→ 2（3）→ 1（5）→ 3（6）。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973627" y="1069175"/>
                  <a:ext cx="8406826" cy="1295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zh-CN" altLang="en-US" sz="2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问题描述</a:t>
                  </a:r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：</a:t>
                  </a:r>
                </a:p>
                <a:p>
                  <a:pPr algn="just">
                    <a:lnSpc>
                      <a:spcPct val="150000"/>
                    </a:lnSpc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一台机器需处理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n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个作业，每个作业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j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的处理时间为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，要求安排作业顺序使总完成时间（即各作业完成时间的总和）最小。</a:t>
                  </a: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627" y="1069175"/>
                  <a:ext cx="8406826" cy="1295400"/>
                </a:xfrm>
                <a:prstGeom prst="rect">
                  <a:avLst/>
                </a:prstGeom>
                <a:blipFill>
                  <a:blip r:embed="rId3"/>
                  <a:stretch>
                    <a:fillRect l="-1160" r="-725" b="-253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j-ea"/>
                <a:ea typeface="+mj-ea"/>
              </a:rPr>
              <a:t>SPT</a:t>
            </a:r>
            <a:r>
              <a:rPr lang="zh-CN" altLang="en-US">
                <a:latin typeface="+mj-ea"/>
                <a:ea typeface="+mj-ea"/>
              </a:rPr>
              <a:t>规则证明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7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750060" y="1212533"/>
                <a:ext cx="8064500" cy="1209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证明：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假设存在最优解中存在逆序（即作业</a:t>
                </a:r>
                <a:r>
                  <a:rPr lang="en-US" altLang="zh-CN" sz="20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在作业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j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前，但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交换i和j后，总完成时间减少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&gt;0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矛盾。因此，最优解必须无逆序，即按SPT排序。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60" y="1212533"/>
                <a:ext cx="8064500" cy="1209040"/>
              </a:xfrm>
              <a:prstGeom prst="rect">
                <a:avLst/>
              </a:prstGeom>
              <a:blipFill>
                <a:blip r:embed="rId2"/>
                <a:stretch>
                  <a:fillRect l="-1134" t="-505" r="-831" b="-55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2533159" y="3388352"/>
            <a:ext cx="6684645" cy="1814291"/>
            <a:chOff x="2510155" y="3353846"/>
            <a:chExt cx="6684645" cy="1814291"/>
          </a:xfrm>
        </p:grpSpPr>
        <p:sp>
          <p:nvSpPr>
            <p:cNvPr id="5" name="矩形 4"/>
            <p:cNvSpPr/>
            <p:nvPr/>
          </p:nvSpPr>
          <p:spPr>
            <a:xfrm>
              <a:off x="3480435" y="3657436"/>
              <a:ext cx="970280" cy="717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10155" y="3657436"/>
              <a:ext cx="970280" cy="717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677795" y="3753956"/>
                  <a:ext cx="802640" cy="524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=5</a:t>
                  </a: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795" y="3753956"/>
                  <a:ext cx="802640" cy="524510"/>
                </a:xfrm>
                <a:prstGeom prst="rect">
                  <a:avLst/>
                </a:prstGeom>
                <a:blipFill>
                  <a:blip r:embed="rId3"/>
                  <a:stretch>
                    <a:fillRect t="-80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3595370" y="3753956"/>
                  <a:ext cx="828675" cy="424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=3</a:t>
                  </a: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5370" y="3753956"/>
                  <a:ext cx="828675" cy="424796"/>
                </a:xfrm>
                <a:prstGeom prst="rect">
                  <a:avLst/>
                </a:prstGeom>
                <a:blipFill>
                  <a:blip r:embed="rId4"/>
                  <a:stretch>
                    <a:fillRect t="-11429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/>
            <p:cNvSpPr/>
            <p:nvPr/>
          </p:nvSpPr>
          <p:spPr>
            <a:xfrm>
              <a:off x="8224520" y="3657436"/>
              <a:ext cx="970280" cy="717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254240" y="3657436"/>
              <a:ext cx="970280" cy="717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7421880" y="3753956"/>
                  <a:ext cx="802640" cy="524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=3</a:t>
                  </a: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880" y="3753956"/>
                  <a:ext cx="802640" cy="524510"/>
                </a:xfrm>
                <a:prstGeom prst="rect">
                  <a:avLst/>
                </a:prstGeom>
                <a:blipFill>
                  <a:blip r:embed="rId5"/>
                  <a:stretch>
                    <a:fillRect t="-91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8339455" y="3753956"/>
                  <a:ext cx="82867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=5</a:t>
                  </a: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9455" y="3753956"/>
                  <a:ext cx="828675" cy="400110"/>
                </a:xfrm>
                <a:prstGeom prst="rect">
                  <a:avLst/>
                </a:prstGeom>
                <a:blipFill>
                  <a:blip r:embed="rId6"/>
                  <a:stretch>
                    <a:fillRect t="-10606" b="-2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右箭头 14"/>
            <p:cNvSpPr/>
            <p:nvPr/>
          </p:nvSpPr>
          <p:spPr>
            <a:xfrm>
              <a:off x="5186045" y="3753956"/>
              <a:ext cx="1192530" cy="52451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115877" y="3353846"/>
              <a:ext cx="13328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交换</a:t>
              </a:r>
              <a:r>
                <a:rPr lang="en-US" altLang="zh-CN" sz="2000" dirty="0" err="1"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与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702114" y="4768027"/>
              <a:ext cx="2160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总完成时间减少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j-ea"/>
                <a:ea typeface="+mj-ea"/>
              </a:rPr>
              <a:t>EDD</a:t>
            </a:r>
            <a:r>
              <a:rPr lang="zh-CN" altLang="en-US">
                <a:latin typeface="+mj-ea"/>
                <a:ea typeface="+mj-ea"/>
              </a:rPr>
              <a:t>规则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8</a:t>
            </a:fld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925221" y="1173660"/>
            <a:ext cx="4865980" cy="4691634"/>
            <a:chOff x="1656080" y="1486535"/>
            <a:chExt cx="4303890" cy="4691634"/>
          </a:xfrm>
        </p:grpSpPr>
        <p:sp>
          <p:nvSpPr>
            <p:cNvPr id="5" name="文本框 4"/>
            <p:cNvSpPr txBox="1"/>
            <p:nvPr/>
          </p:nvSpPr>
          <p:spPr>
            <a:xfrm>
              <a:off x="1656080" y="1486535"/>
              <a:ext cx="4064000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目标函数：</a:t>
              </a:r>
            </a:p>
            <a:p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    最小化 L</a:t>
              </a:r>
              <a:r>
                <a:rPr lang="zh-CN" altLang="en-US" sz="2000" baseline="-25000" dirty="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max</a:t>
              </a:r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656080" y="2333625"/>
              <a:ext cx="4064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最优规则：</a:t>
              </a:r>
            </a:p>
            <a:p>
              <a:pPr algn="just"/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    按截止时间非递减顺序（Earliest Due Date, EDD）排列作业。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656080" y="3598937"/>
              <a:ext cx="4303890" cy="2579232"/>
              <a:chOff x="1656080" y="3598937"/>
              <a:chExt cx="4303890" cy="25792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656080" y="3598937"/>
                    <a:ext cx="4303890" cy="25792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问题描述：</a:t>
                    </a:r>
                  </a:p>
                  <a:p>
                    <a:r>
                      <a: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    作业j有截止时间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，要求安排顺序使最大延迟                 最小。</a:t>
                    </a:r>
                  </a:p>
                  <a:p>
                    <a:endPara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r>
                      <a: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4个作业的处理时间为：</a:t>
                    </a:r>
                    <a:r>
                      <a: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P</a:t>
                    </a:r>
                    <a:r>
                      <a:rPr lang="en-US" altLang="zh-CN" sz="2000" baseline="-25000" dirty="0"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1</a:t>
                    </a:r>
                    <a:r>
                      <a: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=3 </a:t>
                    </a:r>
                    <a:r>
                      <a: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，</a:t>
                    </a:r>
                    <a:r>
                      <a: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P</a:t>
                    </a:r>
                    <a:r>
                      <a:rPr lang="en-US" altLang="zh-CN" sz="2000" baseline="-25000" dirty="0"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2</a:t>
                    </a:r>
                    <a:r>
                      <a: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=2 </a:t>
                    </a:r>
                    <a:r>
                      <a: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，</a:t>
                    </a:r>
                    <a:r>
                      <a: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P</a:t>
                    </a:r>
                    <a:r>
                      <a:rPr lang="en-US" altLang="zh-CN" sz="2000" baseline="-25000" dirty="0"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3</a:t>
                    </a:r>
                    <a:r>
                      <a: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=4 </a:t>
                    </a:r>
                    <a:r>
                      <a: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，</a:t>
                    </a:r>
                    <a:r>
                      <a: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P</a:t>
                    </a:r>
                    <a:r>
                      <a:rPr lang="en-US" altLang="zh-CN" sz="2000" baseline="-25000" dirty="0"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4</a:t>
                    </a:r>
                    <a:r>
                      <a: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=1</a:t>
                    </a:r>
                  </a:p>
                  <a:p>
                    <a:pPr algn="l">
                      <a:buClrTx/>
                      <a:buSzTx/>
                      <a:buFontTx/>
                    </a:pPr>
                    <a:r>
                      <a: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截止时间为：</a:t>
                    </a:r>
                    <a:r>
                      <a: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d</a:t>
                    </a:r>
                    <a:r>
                      <a:rPr lang="en-US" altLang="zh-CN" sz="2000" baseline="-2500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1</a:t>
                    </a:r>
                    <a:r>
                      <a: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=7，</a:t>
                    </a:r>
                    <a:r>
                      <a: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d</a:t>
                    </a:r>
                    <a:r>
                      <a:rPr lang="en-US" altLang="zh-CN" sz="2000" baseline="-2500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2</a:t>
                    </a:r>
                    <a:r>
                      <a:rPr lang="en-US" altLang="zh-CN" sz="2000" baseline="-25000" dirty="0"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 </a:t>
                    </a:r>
                    <a:r>
                      <a: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=4，</a:t>
                    </a:r>
                    <a:r>
                      <a: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d</a:t>
                    </a:r>
                    <a:r>
                      <a:rPr lang="en-US" altLang="zh-CN" sz="2000" baseline="-25000" dirty="0"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3</a:t>
                    </a:r>
                    <a:r>
                      <a: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=10，</a:t>
                    </a:r>
                    <a:r>
                      <a:rPr lang="en-US" altLang="zh-CN" sz="200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d</a:t>
                    </a:r>
                    <a:r>
                      <a:rPr lang="en-US" altLang="zh-CN" sz="2000" baseline="-2500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4</a:t>
                    </a:r>
                    <a:r>
                      <a: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rPr>
                      <a:t>=5</a:t>
                    </a:r>
                    <a:endPara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endPara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6080" y="3598937"/>
                    <a:ext cx="4303890" cy="25792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378" t="-11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8" name="对象 7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2684033530"/>
                      </p:ext>
                    </p:extLst>
                  </p:nvPr>
                </p:nvGraphicFramePr>
                <p:xfrm>
                  <a:off x="2905372" y="4353341"/>
                  <a:ext cx="1805305" cy="30162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r:id="rId3" imgW="1805305" imgH="301625" progId="Equation.KSEE3">
                          <p:embed/>
                        </p:oleObj>
                      </mc:Choice>
                      <mc:Fallback>
                        <p:oleObj r:id="rId3" imgW="1805305" imgH="301625" progId="Equation.KSEE3">
                          <p:embed/>
                          <p:pic>
                            <p:nvPicPr>
                              <p:cNvPr id="0" name="图片 6"/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905372" y="4353341"/>
                                <a:ext cx="1805305" cy="30162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8" name="对象 7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2684033530"/>
                      </p:ext>
                    </p:extLst>
                  </p:nvPr>
                </p:nvGraphicFramePr>
                <p:xfrm>
                  <a:off x="2905372" y="4353341"/>
                  <a:ext cx="1805305" cy="30162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r:id="rId3" imgW="1805305" imgH="301625" progId="Equation.KSEE3">
                          <p:embed/>
                        </p:oleObj>
                      </mc:Choice>
                      <mc:Fallback>
                        <p:oleObj r:id="rId3" imgW="1805305" imgH="301625" progId="Equation.KSEE3">
                          <p:embed/>
                          <p:pic>
                            <p:nvPicPr>
                              <p:cNvPr id="0" name="图片 6"/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905372" y="4353341"/>
                                <a:ext cx="1805305" cy="30162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</p:grpSp>
      <p:sp>
        <p:nvSpPr>
          <p:cNvPr id="11" name="文本框 10"/>
          <p:cNvSpPr txBox="1"/>
          <p:nvPr/>
        </p:nvSpPr>
        <p:spPr>
          <a:xfrm>
            <a:off x="6616125" y="876369"/>
            <a:ext cx="43191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vEDD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排序：2（d=4）→ 4（d=5）→ 1（d=7）→ 3（d=10）。</a:t>
            </a: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完成时间与延迟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作业2：C</a:t>
            </a:r>
            <a:r>
              <a:rPr lang="zh-CN" altLang="en-US" sz="2000" baseline="-25000" dirty="0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=2, </a:t>
            </a:r>
          </a:p>
          <a:p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延迟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max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2−4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=0；</a:t>
            </a: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作业4：C</a:t>
            </a:r>
            <a:r>
              <a:rPr lang="zh-CN" altLang="en-US" sz="2000" baseline="-25000" dirty="0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=3, </a:t>
            </a:r>
          </a:p>
          <a:p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延迟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max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3−5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=0；</a:t>
            </a: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作业1：C</a:t>
            </a:r>
            <a:r>
              <a:rPr lang="zh-CN" altLang="en-US" sz="2000" baseline="-25000" dirty="0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=6, </a:t>
            </a:r>
          </a:p>
          <a:p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延迟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max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6−7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=0；</a:t>
            </a: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作业3：C</a:t>
            </a:r>
            <a:r>
              <a:rPr lang="zh-CN" altLang="en-US" sz="2000" baseline="-25000" dirty="0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=10,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延迟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max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10−10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=0。</a:t>
            </a:r>
          </a:p>
          <a:p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最大延迟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en-US" sz="2000" baseline="-25000" dirty="0"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max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= 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EDD</a:t>
            </a:r>
            <a:r>
              <a:rPr lang="zh-CN" altLang="en-US" dirty="0">
                <a:latin typeface="+mj-ea"/>
                <a:ea typeface="+mj-ea"/>
              </a:rPr>
              <a:t>规则证明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9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739654" y="1609134"/>
                <a:ext cx="8595360" cy="177097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证明（反证法）：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假设存在最优解中某作业i在j前，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。交换i和j后，j的完成时间提前，可能减少其延迟；而i的延迟即使增加，也不会超过原解的L</a:t>
                </a:r>
                <a:r>
                  <a:rPr lang="zh-CN" altLang="en-US" sz="2000" baseline="-25000" dirty="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max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。因此，按EDD排序可保证最大延迟最小。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654" y="1609134"/>
                <a:ext cx="8595360" cy="1770979"/>
              </a:xfrm>
              <a:prstGeom prst="rect">
                <a:avLst/>
              </a:prstGeom>
              <a:blipFill>
                <a:blip r:embed="rId2"/>
                <a:stretch>
                  <a:fillRect l="-1064" t="-345" r="-3404" b="-4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2753677" y="3737391"/>
            <a:ext cx="6684645" cy="1788058"/>
            <a:chOff x="2510155" y="3429000"/>
            <a:chExt cx="6684645" cy="1788058"/>
          </a:xfrm>
        </p:grpSpPr>
        <p:sp>
          <p:nvSpPr>
            <p:cNvPr id="25" name="矩形 24"/>
            <p:cNvSpPr/>
            <p:nvPr/>
          </p:nvSpPr>
          <p:spPr>
            <a:xfrm>
              <a:off x="3480435" y="3742690"/>
              <a:ext cx="970280" cy="717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510155" y="3742690"/>
              <a:ext cx="970280" cy="717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2677795" y="3839210"/>
                  <a:ext cx="802640" cy="524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=5</a:t>
                  </a:r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795" y="3839210"/>
                  <a:ext cx="802640" cy="524510"/>
                </a:xfrm>
                <a:prstGeom prst="rect">
                  <a:avLst/>
                </a:prstGeom>
                <a:blipFill>
                  <a:blip r:embed="rId3"/>
                  <a:stretch>
                    <a:fillRect t="-814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3595370" y="3839210"/>
                  <a:ext cx="828675" cy="424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=3</a:t>
                  </a:r>
                </a:p>
              </p:txBody>
            </p:sp>
          </mc:Choice>
          <mc:Fallback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5370" y="3839210"/>
                  <a:ext cx="828675" cy="424796"/>
                </a:xfrm>
                <a:prstGeom prst="rect">
                  <a:avLst/>
                </a:prstGeom>
                <a:blipFill>
                  <a:blip r:embed="rId4"/>
                  <a:stretch>
                    <a:fillRect t="-11429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矩形 28"/>
            <p:cNvSpPr/>
            <p:nvPr/>
          </p:nvSpPr>
          <p:spPr>
            <a:xfrm>
              <a:off x="8224520" y="3742690"/>
              <a:ext cx="970280" cy="717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254240" y="3742690"/>
              <a:ext cx="970280" cy="717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7421880" y="3839210"/>
                  <a:ext cx="802640" cy="524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=3</a:t>
                  </a:r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880" y="3839210"/>
                  <a:ext cx="802640" cy="524510"/>
                </a:xfrm>
                <a:prstGeom prst="rect">
                  <a:avLst/>
                </a:prstGeom>
                <a:blipFill>
                  <a:blip r:embed="rId5"/>
                  <a:stretch>
                    <a:fillRect t="-93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8339455" y="3839210"/>
                  <a:ext cx="82867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=5</a:t>
                  </a:r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9455" y="3839210"/>
                  <a:ext cx="828675" cy="400110"/>
                </a:xfrm>
                <a:prstGeom prst="rect">
                  <a:avLst/>
                </a:prstGeom>
                <a:blipFill>
                  <a:blip r:embed="rId6"/>
                  <a:stretch>
                    <a:fillRect t="-10606" b="-2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右箭头 32"/>
            <p:cNvSpPr/>
            <p:nvPr/>
          </p:nvSpPr>
          <p:spPr>
            <a:xfrm>
              <a:off x="5186045" y="3839210"/>
              <a:ext cx="1192530" cy="52451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31123" y="3429000"/>
              <a:ext cx="14427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交换</a:t>
              </a:r>
              <a:r>
                <a:rPr lang="en-US" altLang="zh-CN" sz="2000" dirty="0" err="1"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与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111230" y="4793513"/>
              <a:ext cx="3564890" cy="4235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最差情况也只是最大延迟不变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E4ZTFiZTM4NmNlMGJjODA1MWU1YWM1MmJhMmM3Mj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68*212"/>
  <p:tag name="TABLE_ENDDRAG_RECT" val="165*189*368*212"/>
  <p:tag name="TABLE_AUTOADJUST_FLAG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68*212"/>
  <p:tag name="TABLE_ENDDRAG_RECT" val="165*189*368*212"/>
  <p:tag name="TABLE_AUTOADJUST_FLAG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68*212"/>
  <p:tag name="TABLE_ENDDRAG_RECT" val="165*189*368*212"/>
  <p:tag name="TABLE_AUTOADJUST_FLAG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68*212"/>
  <p:tag name="TABLE_ENDDRAG_RECT" val="165*189*368*212"/>
  <p:tag name="TABLE_AUTOADJUST_FLAG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68*212"/>
  <p:tag name="TABLE_ENDDRAG_RECT" val="165*189*368*212"/>
  <p:tag name="TABLE_AUTOADJUST_FLAG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94*258"/>
  <p:tag name="TABLE_ENDDRAG_RECT" val="390*160*594*2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72*300"/>
  <p:tag name="TABLE_ENDDRAG_RECT" val="303*188*472*30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4.4,&quot;left&quot;:74.75,&quot;top&quot;:154.25,&quot;width&quot;:767.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4.4,&quot;left&quot;:74.75,&quot;top&quot;:154.25,&quot;width&quot;:767.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4.4,&quot;left&quot;:74.75,&quot;top&quot;:154.25,&quot;width&quot;:767.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4.4,&quot;left&quot;:74.75,&quot;top&quot;:154.25,&quot;width&quot;:767.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4.4,&quot;left&quot;:74.75,&quot;top&quot;:154.25,&quot;width&quot;:767.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4.4,&quot;left&quot;:74.75,&quot;top&quot;:154.25,&quot;width&quot;:767.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68*212"/>
  <p:tag name="TABLE_ENDDRAG_RECT" val="165*189*368*212"/>
  <p:tag name="TABLE_AUTOADJUST_FLAG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SE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05122"/>
      </a:accent1>
      <a:accent2>
        <a:srgbClr val="FDCA04"/>
      </a:accent2>
      <a:accent3>
        <a:srgbClr val="00529D"/>
      </a:accent3>
      <a:accent4>
        <a:srgbClr val="B01417"/>
      </a:accent4>
      <a:accent5>
        <a:srgbClr val="7F7611"/>
      </a:accent5>
      <a:accent6>
        <a:srgbClr val="5D6B70"/>
      </a:accent6>
      <a:hlink>
        <a:srgbClr val="868A8C"/>
      </a:hlink>
      <a:folHlink>
        <a:srgbClr val="C2C6C8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3632</Words>
  <Application>Microsoft Office PowerPoint</Application>
  <PresentationFormat>宽屏</PresentationFormat>
  <Paragraphs>526</Paragraphs>
  <Slides>36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Helvetica Regular</vt:lpstr>
      <vt:lpstr>等线</vt:lpstr>
      <vt:lpstr>等线 Light</vt:lpstr>
      <vt:lpstr>黑体</vt:lpstr>
      <vt:lpstr>宋体</vt:lpstr>
      <vt:lpstr>微软雅黑</vt:lpstr>
      <vt:lpstr>Arial</vt:lpstr>
      <vt:lpstr>Cambria Math</vt:lpstr>
      <vt:lpstr>Helvetica</vt:lpstr>
      <vt:lpstr>Office 主题​​</vt:lpstr>
      <vt:lpstr>1_Office 主题​​</vt:lpstr>
      <vt:lpstr>Equation.KSEE3</vt:lpstr>
      <vt:lpstr>PowerPoint 演示文稿</vt:lpstr>
      <vt:lpstr>PowerPoint 演示文稿</vt:lpstr>
      <vt:lpstr>问题引入</vt:lpstr>
      <vt:lpstr>问题定义</vt:lpstr>
      <vt:lpstr>问题抽象</vt:lpstr>
      <vt:lpstr>SPT规则</vt:lpstr>
      <vt:lpstr>SPT规则证明</vt:lpstr>
      <vt:lpstr>EDD规则</vt:lpstr>
      <vt:lpstr>EDD规则证明</vt:lpstr>
      <vt:lpstr>SPT规则示例</vt:lpstr>
      <vt:lpstr>EDD规则示例</vt:lpstr>
      <vt:lpstr>混合策略示例</vt:lpstr>
      <vt:lpstr>总结</vt:lpstr>
      <vt:lpstr>PowerPoint 演示文稿</vt:lpstr>
      <vt:lpstr>遗传算法基础</vt:lpstr>
      <vt:lpstr>单机调度问题的遗传算法设计</vt:lpstr>
      <vt:lpstr>单机调度问题的遗传算法设计</vt:lpstr>
      <vt:lpstr>单机调度问题的遗传算法设计</vt:lpstr>
      <vt:lpstr>遗传算法简单案例</vt:lpstr>
      <vt:lpstr>遗传算法简单案例</vt:lpstr>
      <vt:lpstr>遗传算法简单案例</vt:lpstr>
      <vt:lpstr>遗传算法简单案例</vt:lpstr>
      <vt:lpstr>遗传算法简单案例</vt:lpstr>
      <vt:lpstr>遗传算法简单案例</vt:lpstr>
      <vt:lpstr>遗传算法简单案例</vt:lpstr>
      <vt:lpstr>遗传算法简单案例</vt:lpstr>
      <vt:lpstr>遗传算法简单案例</vt:lpstr>
      <vt:lpstr>PowerPoint 演示文稿</vt:lpstr>
      <vt:lpstr>贪心算法的优势与局限性</vt:lpstr>
      <vt:lpstr>贪心算法的优势与局限性</vt:lpstr>
      <vt:lpstr>遗传算法的优势与局限性</vt:lpstr>
      <vt:lpstr>遗传算法的优势与局限性</vt:lpstr>
      <vt:lpstr>两者对比</vt:lpstr>
      <vt:lpstr>选型建议</vt:lpstr>
      <vt:lpstr>总结与展望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嘉文 段</dc:creator>
  <cp:lastModifiedBy>嘉文 段</cp:lastModifiedBy>
  <cp:revision>112</cp:revision>
  <dcterms:created xsi:type="dcterms:W3CDTF">2025-04-03T02:13:00Z</dcterms:created>
  <dcterms:modified xsi:type="dcterms:W3CDTF">2025-04-10T15:03:25Z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87881501910642CDA9A74E433F5DF21F_12</vt:lpwstr>
  </property>
  <property fmtid="{D5CDD505-2E9C-101B-9397-08002B2CF9AE}" pid="3" name="KSOProductBuildVer">
    <vt:lpwstr>2052-12.1.0.17827</vt:lpwstr>
  </property>
</Properties>
</file>