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89"/>
  </p:normalViewPr>
  <p:slideViewPr>
    <p:cSldViewPr snapToGrid="0" snapToObjects="1">
      <p:cViewPr varScale="1">
        <p:scale>
          <a:sx n="113" d="100"/>
          <a:sy n="113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4AC0-AF8C-0F41-802A-4B7A4E9A96F7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B513-A59F-B641-A0A9-EE8F135D9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EB513-A59F-B641-A0A9-EE8F135D980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2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9AAA0-4F7A-7147-A655-26CF7F73F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5A577-82D6-6C46-9D20-FF5885DC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39F51-23DC-FA49-83FA-E19694A1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DEF90-F604-E041-AA3A-781B3229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EA224-8385-8A44-ABB6-1FBE9496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53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5CBC-0340-8A4D-ADCD-0D0F5ED9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7D7E43-A331-4341-AC0A-64EBD675C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FF086-D48D-3841-AC7A-BAE4B411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BE644-F064-BC4E-B347-62120DC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7CB6E-3185-2643-B823-E2DFFB4D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3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9492CB-BD8B-3649-A896-95D8CB95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817AA8-F034-6741-BE31-D988F92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8594E-7800-934F-B3C5-240F6067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09CE5-3B19-9148-97A2-BFACE38B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8CEA8-A439-134C-B3CD-8252506C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CA57-8A07-6E49-BB86-41F10174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97598-2099-A248-A4CE-60F4342C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38D3F-FBD4-7247-A3B9-2BAD0916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03E567-EF8D-774C-AAF3-B2FFA4FD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32261-2CF4-5A4E-ACB0-57357866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EAAC2-14DC-8248-B1AB-65FD1F64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E80240-8A04-4D47-AA58-84BFD5C7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A78DA-7114-924C-B182-BD714CE3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85807-1A1B-C54D-AF08-C0D21045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1A93E-8C2B-7B43-8EF4-D4C4DB31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68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57F92-577C-F54C-8F9F-7CF36C91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2AA2C-856C-5E48-83EB-8312FF225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DC655-0344-F44B-90E2-8422008B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E7DD89-CD3F-6E43-80F4-16C16D64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DCBDA2-3164-754F-89E7-335EF92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3E4B6-99CE-D24E-A90B-B8684FCC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E80D-6ED3-2E43-8D5A-BF88E82E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9FB7A-67EB-AA4A-AB73-8BE48721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8B681E-74A6-2F40-B955-A1E0C82D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10972-DE3E-3C4F-BD8F-EC793CDB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100E45-4BE5-5C46-A8E5-AB2D6C74A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055F3-35BF-D041-BBE3-EC5E3068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E4152E-F162-C142-9A61-0125A1A6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2842AE-B05F-C540-8EF8-9CACA6B6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FDD37-1BF3-4F4C-935C-0F30079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63078F-E21B-6247-BF38-A82236A1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81BC8-519E-344C-B0C2-F872A95B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2C63F-16BE-1249-A81F-DF1797AB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9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F7676F-3EF0-FF45-BB01-85BBFBAF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BFD411-633C-2149-A78B-558ACAED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6ACF6A-31EA-A248-963F-9C6E993A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2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CB94-07EB-B643-9E87-19F7ECB6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2458F-0F0F-044E-B683-77993AE7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799D83-A896-844E-A14A-DC8B21AD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086AB-3BDF-7F4D-9521-696283DA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2BE3-2D3D-5E46-B99D-F0F5C8F1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DA8BE2-6821-EA47-BDB4-D9E73B73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68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48C41-1D03-864A-AD17-1B4440C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DD145B-6B99-3644-BCE4-308F6DC2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62355-2EBB-4C4E-9538-83E5D387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2DD6F7-E059-9044-912E-DCFAA0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30222-05A5-2349-9B28-91D6D8F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38142A-C0B8-9B4B-B1E4-2901DD8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2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897A44-2703-A442-BD25-5B8059C8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B03FC3-5876-DF40-B575-ACA4801D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B9BFF-7FEC-2140-BF69-D3DE70AB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CCC3-3F06-3B40-AD27-CF585FFF8AEE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4B0E5-8DDE-9740-B80D-253800DCD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A2A54-8166-3245-8344-74F2FFD6F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C1BA-5D97-7A47-AB2F-A7DCCF51C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18" y="5708822"/>
            <a:ext cx="1219198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341" y="815890"/>
            <a:ext cx="7099300" cy="13462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959708" y="3643068"/>
            <a:ext cx="1123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Desafio Prático para o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processo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 seletivo do “Estagiário de Dados”</a:t>
            </a:r>
          </a:p>
        </p:txBody>
      </p:sp>
    </p:spTree>
    <p:extLst>
      <p:ext uri="{BB962C8B-B14F-4D97-AF65-F5344CB8AC3E}">
        <p14:creationId xmlns:p14="http://schemas.microsoft.com/office/powerpoint/2010/main" val="265810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35437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BA0B1E3-56CE-0740-8B78-82BF4C183F09}"/>
              </a:ext>
            </a:extLst>
          </p:cNvPr>
          <p:cNvSpPr txBox="1"/>
          <p:nvPr/>
        </p:nvSpPr>
        <p:spPr>
          <a:xfrm>
            <a:off x="688192" y="1720840"/>
            <a:ext cx="107939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Por que os usuários que seguem Bioquímica supera os materiais de Direito, sendo que dentre os cursos</a:t>
            </a:r>
          </a:p>
          <a:p>
            <a:r>
              <a:rPr lang="pt-BR" dirty="0"/>
              <a:t>registrados o que tem mais alunos é o de Direito?</a:t>
            </a:r>
          </a:p>
          <a:p>
            <a:endParaRPr lang="pt-BR" dirty="0"/>
          </a:p>
          <a:p>
            <a:r>
              <a:rPr lang="pt-BR" dirty="0"/>
              <a:t>2.    O que poderíamos fazer, em termos de tecnologia, para direcionar os alunos de Direito para que tenham</a:t>
            </a:r>
          </a:p>
          <a:p>
            <a:r>
              <a:rPr lang="pt-BR" dirty="0"/>
              <a:t>mais interesse e acesso aos conteúdos de Direito?</a:t>
            </a:r>
          </a:p>
          <a:p>
            <a:endParaRPr lang="pt-BR" dirty="0"/>
          </a:p>
          <a:p>
            <a:r>
              <a:rPr lang="pt-BR" dirty="0"/>
              <a:t>3.    Quais são os alunos que mais consomem a matéria de Bioquímica?</a:t>
            </a:r>
          </a:p>
          <a:p>
            <a:endParaRPr lang="pt-BR" dirty="0"/>
          </a:p>
          <a:p>
            <a:r>
              <a:rPr lang="pt-BR" dirty="0"/>
              <a:t>4.    Alunos de Direito têm acesso a muito material de concurso em outros sites especializados, como poderíamos</a:t>
            </a:r>
          </a:p>
          <a:p>
            <a:r>
              <a:rPr lang="pt-BR" dirty="0"/>
              <a:t>competir com esses, talvez otimizar a predição de material sugerido e precisão da recomendação em relação ao </a:t>
            </a:r>
          </a:p>
          <a:p>
            <a:r>
              <a:rPr lang="pt-BR" dirty="0"/>
              <a:t>usuário que cursa Direito, pois têm muitos resumos, mas nem todos são de boa qualidade, ou do tipo que aquele</a:t>
            </a:r>
          </a:p>
          <a:p>
            <a:r>
              <a:rPr lang="pt-BR" dirty="0"/>
              <a:t>usuário gosta.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EC02C1-3BE3-4446-A3F2-3DBA3463A54F}"/>
              </a:ext>
            </a:extLst>
          </p:cNvPr>
          <p:cNvSpPr txBox="1"/>
          <p:nvPr/>
        </p:nvSpPr>
        <p:spPr>
          <a:xfrm>
            <a:off x="2831433" y="598855"/>
            <a:ext cx="6522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Perguntas e sugestões para análises futuras</a:t>
            </a:r>
          </a:p>
        </p:txBody>
      </p:sp>
    </p:spTree>
    <p:extLst>
      <p:ext uri="{BB962C8B-B14F-4D97-AF65-F5344CB8AC3E}">
        <p14:creationId xmlns:p14="http://schemas.microsoft.com/office/powerpoint/2010/main" val="101731434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35437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776FB26-1FC9-1844-945F-A86A11B5AF55}"/>
              </a:ext>
            </a:extLst>
          </p:cNvPr>
          <p:cNvSpPr txBox="1"/>
          <p:nvPr/>
        </p:nvSpPr>
        <p:spPr>
          <a:xfrm>
            <a:off x="2831433" y="598855"/>
            <a:ext cx="6522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Perguntas e sugestões para análises futuras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0C0201-5B57-3546-9BEE-1416AF668CE5}"/>
              </a:ext>
            </a:extLst>
          </p:cNvPr>
          <p:cNvSpPr txBox="1"/>
          <p:nvPr/>
        </p:nvSpPr>
        <p:spPr>
          <a:xfrm>
            <a:off x="685429" y="1493564"/>
            <a:ext cx="10814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5. Futuramente, poderia ser interessante fazer a análise </a:t>
            </a:r>
            <a:r>
              <a:rPr lang="pt-BR" dirty="0" err="1"/>
              <a:t>geo-espacial</a:t>
            </a:r>
            <a:r>
              <a:rPr lang="pt-BR" dirty="0"/>
              <a:t> do consumo dos usuários no último mês ou dos últimos 6 meses desde a última data registrada.</a:t>
            </a:r>
          </a:p>
          <a:p>
            <a:endParaRPr lang="pt-BR" dirty="0"/>
          </a:p>
          <a:p>
            <a:r>
              <a:rPr lang="pt-BR" dirty="0"/>
              <a:t>6. Por que os maiores consumidores de material do Passei Direto são, na sua maioria, pertencentes aos primeiros períodos dos cursos de ensino superior?</a:t>
            </a:r>
          </a:p>
          <a:p>
            <a:endParaRPr lang="pt-BR" dirty="0"/>
          </a:p>
          <a:p>
            <a:r>
              <a:rPr lang="pt-BR" dirty="0"/>
              <a:t>7. Por que as universidades públicas não consomem muito ainda a plataforma? </a:t>
            </a:r>
          </a:p>
          <a:p>
            <a:endParaRPr lang="pt-BR" dirty="0"/>
          </a:p>
          <a:p>
            <a:r>
              <a:rPr lang="pt-BR" dirty="0"/>
              <a:t>8. Qual o tipo de material é mais consumido no Passei Direto? De acordo com o tipo de material consumido, pode-se fazer uma correlação mais forte para definir o perfil do aluno, aprimorando o sistema de recomendação. Assim como, pode-se saber o que falta para outros perfis não estarem consumindo outros tipos de material.</a:t>
            </a:r>
          </a:p>
          <a:p>
            <a:endParaRPr lang="pt-BR" dirty="0"/>
          </a:p>
          <a:p>
            <a:r>
              <a:rPr lang="pt-BR" dirty="0"/>
              <a:t>9. O padrão de consumo do usuários se conserva ao longo dos anos?</a:t>
            </a:r>
          </a:p>
        </p:txBody>
      </p:sp>
    </p:spTree>
    <p:extLst>
      <p:ext uri="{BB962C8B-B14F-4D97-AF65-F5344CB8AC3E}">
        <p14:creationId xmlns:p14="http://schemas.microsoft.com/office/powerpoint/2010/main" val="225472215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18" y="5708822"/>
            <a:ext cx="1219198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341" y="815890"/>
            <a:ext cx="7099300" cy="13462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959708" y="3643068"/>
            <a:ext cx="11232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Desafio Prático para o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processo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 seletivo do “Estagiário de Dados”</a:t>
            </a:r>
          </a:p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				</a:t>
            </a:r>
          </a:p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			        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latin typeface="Brandon Text" panose="020B0503020203060203" pitchFamily="34" charset="77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40580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35437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16076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87FA53-200B-B646-BC7B-90D318204EDC}"/>
              </a:ext>
            </a:extLst>
          </p:cNvPr>
          <p:cNvSpPr txBox="1"/>
          <p:nvPr/>
        </p:nvSpPr>
        <p:spPr>
          <a:xfrm>
            <a:off x="1926368" y="1040814"/>
            <a:ext cx="84929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Analisando os dados de alunos do Passei Direto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Banco de dados de 2012 até 2017;</a:t>
            </a:r>
            <a:br>
              <a:rPr lang="pt-BR" dirty="0"/>
            </a:b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Análise priorizou dados das espaciais, universidades, matérias cadastradas, cursos e datas de registros dos estudantes tanto nas matérias quanto na plataforma;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Dadas as perguntas do Passei Direto, foram respondidas todas as 3 perguntas, que incluí as análises adicionais da 3ª pergunta;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No final da apresentação, apresentarei perguntas e sugestões para dar continuidade à análise dos dados, e o que pode melhorar ainda mais o potencial do produto.</a:t>
            </a:r>
          </a:p>
        </p:txBody>
      </p:sp>
    </p:spTree>
    <p:extLst>
      <p:ext uri="{BB962C8B-B14F-4D97-AF65-F5344CB8AC3E}">
        <p14:creationId xmlns:p14="http://schemas.microsoft.com/office/powerpoint/2010/main" val="29712044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46725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16076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16076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16076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F270E-CCB0-0346-B91A-F3E620778709}"/>
              </a:ext>
            </a:extLst>
          </p:cNvPr>
          <p:cNvSpPr txBox="1"/>
          <p:nvPr/>
        </p:nvSpPr>
        <p:spPr>
          <a:xfrm>
            <a:off x="1537168" y="903111"/>
            <a:ext cx="902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1ª Pergunta - Quais são os 5 maiores cursos do Passei Direto?</a:t>
            </a:r>
          </a:p>
        </p:txBody>
      </p:sp>
      <p:pic>
        <p:nvPicPr>
          <p:cNvPr id="24" name="Imagem 2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28E50AF-AD80-6745-8D99-83B50C1D4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866" y="1676399"/>
            <a:ext cx="7704382" cy="42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41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24147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4EB36A-7353-3C4C-87B1-E9634846EC4D}"/>
              </a:ext>
            </a:extLst>
          </p:cNvPr>
          <p:cNvSpPr txBox="1"/>
          <p:nvPr/>
        </p:nvSpPr>
        <p:spPr>
          <a:xfrm>
            <a:off x="739354" y="869245"/>
            <a:ext cx="107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2ª Pergunta - Quais são as 3 universidades com mais acessos dos usuários Premium?</a:t>
            </a:r>
          </a:p>
        </p:txBody>
      </p:sp>
      <p:pic>
        <p:nvPicPr>
          <p:cNvPr id="5" name="Imagem 4" descr="Uma imagem contendo branco&#10;&#10;Descrição gerada automaticamente">
            <a:extLst>
              <a:ext uri="{FF2B5EF4-FFF2-40B4-BE49-F238E27FC236}">
                <a16:creationId xmlns:a16="http://schemas.microsoft.com/office/drawing/2014/main" id="{AAE0CCCF-59BC-D146-AE0F-CF4AF0F9F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614" y="1454854"/>
            <a:ext cx="7808383" cy="43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7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35437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" name="Imagem 2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00B06CAA-2E9A-B24C-92A2-A5708C37E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492" y="1238382"/>
            <a:ext cx="7373426" cy="47548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721235-D9C6-EB41-9D26-52AB48B2E344}"/>
              </a:ext>
            </a:extLst>
          </p:cNvPr>
          <p:cNvSpPr txBox="1"/>
          <p:nvPr/>
        </p:nvSpPr>
        <p:spPr>
          <a:xfrm>
            <a:off x="2707162" y="452904"/>
            <a:ext cx="69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Mapa dos usuários registrados no ano de 2017</a:t>
            </a:r>
          </a:p>
        </p:txBody>
      </p:sp>
    </p:spTree>
    <p:extLst>
      <p:ext uri="{BB962C8B-B14F-4D97-AF65-F5344CB8AC3E}">
        <p14:creationId xmlns:p14="http://schemas.microsoft.com/office/powerpoint/2010/main" val="37740677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35436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D1F14D4C-9E8B-8B49-A3D2-3FDF9CE87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143" y="1140176"/>
            <a:ext cx="8539329" cy="48600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8BBD77-F529-A642-96B1-B67103C66ED7}"/>
              </a:ext>
            </a:extLst>
          </p:cNvPr>
          <p:cNvSpPr txBox="1"/>
          <p:nvPr/>
        </p:nvSpPr>
        <p:spPr>
          <a:xfrm>
            <a:off x="2598517" y="579648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Gráficos comparativos das tendências de acesso dos usuários no mês de </a:t>
            </a:r>
            <a:r>
              <a:rPr lang="pt-BR" dirty="0" err="1"/>
              <a:t>Nov</a:t>
            </a:r>
            <a:r>
              <a:rPr lang="pt-BR" dirty="0"/>
              <a:t>/2017</a:t>
            </a:r>
          </a:p>
        </p:txBody>
      </p:sp>
    </p:spTree>
    <p:extLst>
      <p:ext uri="{BB962C8B-B14F-4D97-AF65-F5344CB8AC3E}">
        <p14:creationId xmlns:p14="http://schemas.microsoft.com/office/powerpoint/2010/main" val="5921277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35437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8BA2D1-FE7E-6A4E-88F7-1F3D14AD43F8}"/>
              </a:ext>
            </a:extLst>
          </p:cNvPr>
          <p:cNvSpPr txBox="1"/>
          <p:nvPr/>
        </p:nvSpPr>
        <p:spPr>
          <a:xfrm>
            <a:off x="3842734" y="582567"/>
            <a:ext cx="450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8 assuntos mais consumidos da plataforma</a:t>
            </a:r>
          </a:p>
        </p:txBody>
      </p:sp>
      <p:pic>
        <p:nvPicPr>
          <p:cNvPr id="26" name="Imagem 25" descr="Uma imagem contendo desenho&#10;&#10;Descrição gerada automaticamente">
            <a:extLst>
              <a:ext uri="{FF2B5EF4-FFF2-40B4-BE49-F238E27FC236}">
                <a16:creationId xmlns:a16="http://schemas.microsoft.com/office/drawing/2014/main" id="{E720F62A-3EBA-6D4F-8472-747319EF9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715" y="1040909"/>
            <a:ext cx="9246183" cy="50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694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8145" y="6268526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46726" y="6295913"/>
            <a:ext cx="67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" name="Imagem 2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B8CF22F-AB4F-D64B-AB7C-5409777B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368" y="1061374"/>
            <a:ext cx="8603639" cy="47875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010F41-F6AA-A542-81A2-21E526A353CD}"/>
              </a:ext>
            </a:extLst>
          </p:cNvPr>
          <p:cNvSpPr txBox="1"/>
          <p:nvPr/>
        </p:nvSpPr>
        <p:spPr>
          <a:xfrm>
            <a:off x="3123051" y="488750"/>
            <a:ext cx="687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Volume de usuários registrados na plataforma nos anos de 2012 à 2017</a:t>
            </a:r>
          </a:p>
        </p:txBody>
      </p:sp>
    </p:spTree>
    <p:extLst>
      <p:ext uri="{BB962C8B-B14F-4D97-AF65-F5344CB8AC3E}">
        <p14:creationId xmlns:p14="http://schemas.microsoft.com/office/powerpoint/2010/main" val="22389799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4846A0A0-C904-8A40-8AC6-C4A30D20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98"/>
                    </a14:imgEffect>
                    <a14:imgEffect>
                      <a14:saturation sat="245000"/>
                    </a14:imgEffect>
                  </a14:imgLayer>
                </a14:imgProps>
              </a:ext>
            </a:extLst>
          </a:blip>
          <a:srcRect l="21778"/>
          <a:stretch/>
        </p:blipFill>
        <p:spPr>
          <a:xfrm>
            <a:off x="-91749" y="6255468"/>
            <a:ext cx="12369113" cy="6957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27000">
              <a:schemeClr val="bg2">
                <a:lumMod val="75000"/>
                <a:alpha val="64000"/>
              </a:schemeClr>
            </a:glow>
          </a:effectLst>
        </p:spPr>
      </p:pic>
      <p:pic>
        <p:nvPicPr>
          <p:cNvPr id="11" name="Imagem 1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5F2690AC-2FFF-5940-98D1-620D38DD08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8145" y="6295915"/>
            <a:ext cx="2723475" cy="5164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AC8227-5A25-7C4A-9DC5-B61D9C8C5E8A}"/>
              </a:ext>
            </a:extLst>
          </p:cNvPr>
          <p:cNvSpPr txBox="1"/>
          <p:nvPr/>
        </p:nvSpPr>
        <p:spPr>
          <a:xfrm>
            <a:off x="243532" y="6295915"/>
            <a:ext cx="584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randon Text" panose="020B0503020203060203" pitchFamily="34" charset="77"/>
              </a:rPr>
              <a:t>Desafio Prático do “Estagiário de Dados”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470D54C-4631-0E4E-8D04-E8AC927EE43F}"/>
              </a:ext>
            </a:extLst>
          </p:cNvPr>
          <p:cNvCxnSpPr/>
          <p:nvPr/>
        </p:nvCxnSpPr>
        <p:spPr>
          <a:xfrm>
            <a:off x="552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60000"/>
                <a:lumOff val="40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2A5F1-B7FB-D144-8F5E-1C23FE5D1DC2}"/>
              </a:ext>
            </a:extLst>
          </p:cNvPr>
          <p:cNvCxnSpPr/>
          <p:nvPr/>
        </p:nvCxnSpPr>
        <p:spPr>
          <a:xfrm>
            <a:off x="171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09F15-D179-754F-B2F8-40024EBF5F83}"/>
              </a:ext>
            </a:extLst>
          </p:cNvPr>
          <p:cNvCxnSpPr/>
          <p:nvPr/>
        </p:nvCxnSpPr>
        <p:spPr>
          <a:xfrm>
            <a:off x="2880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562B5E-EC54-3A49-AC93-C27366D8C4A8}"/>
              </a:ext>
            </a:extLst>
          </p:cNvPr>
          <p:cNvCxnSpPr/>
          <p:nvPr/>
        </p:nvCxnSpPr>
        <p:spPr>
          <a:xfrm>
            <a:off x="404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1716E1-F5FF-7E43-969E-048B0893E8D6}"/>
              </a:ext>
            </a:extLst>
          </p:cNvPr>
          <p:cNvCxnSpPr/>
          <p:nvPr/>
        </p:nvCxnSpPr>
        <p:spPr>
          <a:xfrm>
            <a:off x="520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A899DCD-F0D1-D341-B7F5-965BD6EB1661}"/>
              </a:ext>
            </a:extLst>
          </p:cNvPr>
          <p:cNvCxnSpPr/>
          <p:nvPr/>
        </p:nvCxnSpPr>
        <p:spPr>
          <a:xfrm>
            <a:off x="6372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3482A0-71FA-D94A-BA9E-3DB7C9813835}"/>
              </a:ext>
            </a:extLst>
          </p:cNvPr>
          <p:cNvCxnSpPr/>
          <p:nvPr/>
        </p:nvCxnSpPr>
        <p:spPr>
          <a:xfrm>
            <a:off x="7536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477959-F81F-AF4E-BF9E-46045CDED3ED}"/>
              </a:ext>
            </a:extLst>
          </p:cNvPr>
          <p:cNvCxnSpPr/>
          <p:nvPr/>
        </p:nvCxnSpPr>
        <p:spPr>
          <a:xfrm>
            <a:off x="8700000" y="227365"/>
            <a:ext cx="612000" cy="0"/>
          </a:xfrm>
          <a:prstGeom prst="line">
            <a:avLst/>
          </a:prstGeom>
          <a:ln w="34925" cmpd="sng">
            <a:solidFill>
              <a:schemeClr val="accent2">
                <a:lumMod val="75000"/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0CC285-9CE9-A746-8393-1E6AB258AEA1}"/>
              </a:ext>
            </a:extLst>
          </p:cNvPr>
          <p:cNvCxnSpPr/>
          <p:nvPr/>
        </p:nvCxnSpPr>
        <p:spPr>
          <a:xfrm>
            <a:off x="9864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F37F38E-6792-DF41-8F15-AC6D72A21B7E}"/>
              </a:ext>
            </a:extLst>
          </p:cNvPr>
          <p:cNvCxnSpPr/>
          <p:nvPr/>
        </p:nvCxnSpPr>
        <p:spPr>
          <a:xfrm>
            <a:off x="11028000" y="227365"/>
            <a:ext cx="612000" cy="0"/>
          </a:xfrm>
          <a:prstGeom prst="line">
            <a:avLst/>
          </a:prstGeom>
          <a:ln w="34925" cmpd="sng">
            <a:solidFill>
              <a:schemeClr val="accent4">
                <a:alpha val="76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398AB6-8DB1-7947-B90D-A67026A004D1}"/>
              </a:ext>
            </a:extLst>
          </p:cNvPr>
          <p:cNvSpPr txBox="1"/>
          <p:nvPr/>
        </p:nvSpPr>
        <p:spPr>
          <a:xfrm>
            <a:off x="551899" y="632178"/>
            <a:ext cx="1108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Outras informações possíveis de extrair do banco de dados do Passei Direto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1EFE3E-E615-4B46-A240-7CB40D9B36FB}"/>
              </a:ext>
            </a:extLst>
          </p:cNvPr>
          <p:cNvSpPr txBox="1"/>
          <p:nvPr/>
        </p:nvSpPr>
        <p:spPr>
          <a:xfrm>
            <a:off x="551900" y="1819193"/>
            <a:ext cx="11081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As principais fontes de inscrição no Passei Direto é o </a:t>
            </a:r>
            <a:r>
              <a:rPr lang="pt-BR" dirty="0" err="1"/>
              <a:t>Facebook</a:t>
            </a:r>
            <a:r>
              <a:rPr lang="pt-BR" dirty="0"/>
              <a:t> com 50% de inscrições por ele, 32% dos usuários pelo Google e 18% fizeram as inscrições pelo e-mail;</a:t>
            </a:r>
          </a:p>
          <a:p>
            <a:endParaRPr lang="pt-BR" dirty="0"/>
          </a:p>
          <a:p>
            <a:r>
              <a:rPr lang="pt-BR" dirty="0"/>
              <a:t>2. Dentre as interfaces mais comuns de uso dos usuários, o acesso pelo Website é de 74%, o </a:t>
            </a:r>
            <a:r>
              <a:rPr lang="pt-BR" dirty="0" err="1"/>
              <a:t>WebApp</a:t>
            </a:r>
            <a:r>
              <a:rPr lang="pt-BR" dirty="0"/>
              <a:t> do Passei Direto tem 6% de acesso e os outros 20% estão concentrados na interface dos aparelhos </a:t>
            </a:r>
            <a:r>
              <a:rPr lang="pt-BR" dirty="0" err="1"/>
              <a:t>Android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3. A universidade que mais tem inscritos na plataforma é a Estácio de Sá ( 15% dos usuários ), em segundo lugar a UNIP ( 7% dos usuários ), em terceiro UNOPAR ( 3% dos usuários ) e quarto a UNINTER ( 3% dos usuários );</a:t>
            </a:r>
          </a:p>
          <a:p>
            <a:endParaRPr lang="pt-BR" dirty="0"/>
          </a:p>
          <a:p>
            <a:r>
              <a:rPr lang="pt-BR" dirty="0"/>
              <a:t>4. Os assuntos mais consumidos da plataforma são: Bioquímica, Cálculo </a:t>
            </a:r>
            <a:r>
              <a:rPr lang="pt-BR" dirty="0" err="1"/>
              <a:t>I</a:t>
            </a:r>
            <a:r>
              <a:rPr lang="pt-BR" dirty="0"/>
              <a:t>, Anatomia Humana, Direito Constitucional </a:t>
            </a:r>
            <a:r>
              <a:rPr lang="pt-BR" dirty="0" err="1"/>
              <a:t>I</a:t>
            </a:r>
            <a:r>
              <a:rPr lang="pt-BR" dirty="0"/>
              <a:t>, Matemática Financeira, assuntos, na sua maioria, da 1º período das universidades. </a:t>
            </a:r>
          </a:p>
        </p:txBody>
      </p:sp>
    </p:spTree>
    <p:extLst>
      <p:ext uri="{BB962C8B-B14F-4D97-AF65-F5344CB8AC3E}">
        <p14:creationId xmlns:p14="http://schemas.microsoft.com/office/powerpoint/2010/main" val="33308355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753</Words>
  <Application>Microsoft Macintosh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Brandon Text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Mariano Leite</dc:creator>
  <cp:lastModifiedBy>Victor Mariano Leite</cp:lastModifiedBy>
  <cp:revision>21</cp:revision>
  <dcterms:created xsi:type="dcterms:W3CDTF">2019-10-16T21:11:23Z</dcterms:created>
  <dcterms:modified xsi:type="dcterms:W3CDTF">2019-10-17T05:54:58Z</dcterms:modified>
</cp:coreProperties>
</file>