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5" r:id="rId5"/>
    <p:sldId id="263" r:id="rId6"/>
    <p:sldId id="260" r:id="rId7"/>
    <p:sldId id="266" r:id="rId8"/>
    <p:sldId id="257" r:id="rId9"/>
    <p:sldId id="262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nteanu Victor" initials="MV" lastIdx="1" clrIdx="0">
    <p:extLst>
      <p:ext uri="{19B8F6BF-5375-455C-9EA6-DF929625EA0E}">
        <p15:presenceInfo xmlns:p15="http://schemas.microsoft.com/office/powerpoint/2012/main" userId="d9fd74deb511f5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08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105-C06C-4421-B8E7-75FDC08209C9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6A9-F7CB-4152-A41A-8CF0E377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7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105-C06C-4421-B8E7-75FDC08209C9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6A9-F7CB-4152-A41A-8CF0E377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6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105-C06C-4421-B8E7-75FDC08209C9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6A9-F7CB-4152-A41A-8CF0E377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97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105-C06C-4421-B8E7-75FDC08209C9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6A9-F7CB-4152-A41A-8CF0E377D2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357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105-C06C-4421-B8E7-75FDC08209C9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6A9-F7CB-4152-A41A-8CF0E377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69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105-C06C-4421-B8E7-75FDC08209C9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6A9-F7CB-4152-A41A-8CF0E377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89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105-C06C-4421-B8E7-75FDC08209C9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6A9-F7CB-4152-A41A-8CF0E377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05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105-C06C-4421-B8E7-75FDC08209C9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6A9-F7CB-4152-A41A-8CF0E377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08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105-C06C-4421-B8E7-75FDC08209C9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6A9-F7CB-4152-A41A-8CF0E377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9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105-C06C-4421-B8E7-75FDC08209C9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6A9-F7CB-4152-A41A-8CF0E377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2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105-C06C-4421-B8E7-75FDC08209C9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6A9-F7CB-4152-A41A-8CF0E377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105-C06C-4421-B8E7-75FDC08209C9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6A9-F7CB-4152-A41A-8CF0E377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3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105-C06C-4421-B8E7-75FDC08209C9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6A9-F7CB-4152-A41A-8CF0E377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2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105-C06C-4421-B8E7-75FDC08209C9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6A9-F7CB-4152-A41A-8CF0E377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105-C06C-4421-B8E7-75FDC08209C9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6A9-F7CB-4152-A41A-8CF0E377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2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105-C06C-4421-B8E7-75FDC08209C9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6A9-F7CB-4152-A41A-8CF0E377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7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105-C06C-4421-B8E7-75FDC08209C9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D6A9-F7CB-4152-A41A-8CF0E377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2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070105-C06C-4421-B8E7-75FDC08209C9}" type="datetimeFigureOut">
              <a:rPr lang="en-US" smtClean="0"/>
              <a:t>13-Sep-21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1D6A9-F7CB-4152-A41A-8CF0E377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03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ext/tutorials/nmt_with_attention" TargetMode="External"/><Relationship Id="rId2" Type="http://schemas.openxmlformats.org/officeDocument/2006/relationships/hyperlink" Target="https://arxiv.org/abs/1910.0221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riniiyer/concode" TargetMode="External"/><Relationship Id="rId4" Type="http://schemas.openxmlformats.org/officeDocument/2006/relationships/hyperlink" Target="https://openreview.net/pdf?id=H1gKYo09t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1C951-3C11-46FD-98D2-067D50702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4551" y="1332100"/>
            <a:ext cx="4404049" cy="306650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</a:rPr>
              <a:t>Generating comments from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674B5-3881-412C-8C4D-D24578E38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4483" y="5293567"/>
            <a:ext cx="3289818" cy="91627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Munteanu Victor</a:t>
            </a: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90EAED0-7335-4796-AAEA-FA909603F5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470" b="-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730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42BE-A237-477F-87FC-6FEAF102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97E84-F960-486A-A8BD-81262C9BF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1" y="1733550"/>
            <a:ext cx="3095625" cy="1695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E354FC-3BDF-435D-AC48-2FE699BE1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1" y="3971517"/>
            <a:ext cx="4200525" cy="295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E73EFD-072F-4816-BD1C-1C4017F6F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11" y="4873044"/>
            <a:ext cx="3933825" cy="2571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18D8A3-655C-4111-8B17-8884A5E6F04C}"/>
              </a:ext>
            </a:extLst>
          </p:cNvPr>
          <p:cNvSpPr txBox="1">
            <a:spLocks/>
          </p:cNvSpPr>
          <p:nvPr/>
        </p:nvSpPr>
        <p:spPr>
          <a:xfrm>
            <a:off x="5075236" y="3909016"/>
            <a:ext cx="3638550" cy="589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Output with no attention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236D48-D4B0-4F29-931D-82DE47C73BB7}"/>
              </a:ext>
            </a:extLst>
          </p:cNvPr>
          <p:cNvSpPr txBox="1">
            <a:spLocks/>
          </p:cNvSpPr>
          <p:nvPr/>
        </p:nvSpPr>
        <p:spPr>
          <a:xfrm>
            <a:off x="5075236" y="4809309"/>
            <a:ext cx="3638550" cy="589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with attention</a:t>
            </a:r>
          </a:p>
        </p:txBody>
      </p:sp>
    </p:spTree>
    <p:extLst>
      <p:ext uri="{BB962C8B-B14F-4D97-AF65-F5344CB8AC3E}">
        <p14:creationId xmlns:p14="http://schemas.microsoft.com/office/powerpoint/2010/main" val="21139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C090-3004-476D-86C1-0009A2DD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46" y="2728735"/>
            <a:ext cx="7964488" cy="1400530"/>
          </a:xfrm>
        </p:spPr>
        <p:txBody>
          <a:bodyPr/>
          <a:lstStyle/>
          <a:p>
            <a:r>
              <a:rPr lang="en-US" dirty="0"/>
              <a:t>Thank you for your attention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7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827B-3333-42E2-AAF7-A4B814F4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8E4B9-4D03-40DA-94F1-1AE132CD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0" dirty="0">
              <a:solidFill>
                <a:srgbClr val="E8E6E3"/>
              </a:solidFill>
              <a:effectLst/>
              <a:latin typeface="+mn-lt"/>
            </a:endParaRPr>
          </a:p>
          <a:p>
            <a:r>
              <a:rPr lang="en-US" i="0" dirty="0" err="1">
                <a:solidFill>
                  <a:srgbClr val="E8E6E3"/>
                </a:solidFill>
                <a:effectLst/>
                <a:latin typeface="+mn-lt"/>
              </a:rPr>
              <a:t>JuICe</a:t>
            </a:r>
            <a:r>
              <a:rPr lang="en-US" i="0" dirty="0">
                <a:solidFill>
                  <a:srgbClr val="E8E6E3"/>
                </a:solidFill>
                <a:effectLst/>
                <a:latin typeface="+mn-lt"/>
              </a:rPr>
              <a:t> dataset - </a:t>
            </a:r>
            <a:r>
              <a:rPr lang="en-US" dirty="0">
                <a:hlinkClick r:id="rId2"/>
              </a:rPr>
              <a:t>https://arxiv.org/abs/1910.02216</a:t>
            </a:r>
            <a:endParaRPr lang="en-US" dirty="0"/>
          </a:p>
          <a:p>
            <a:r>
              <a:rPr lang="en-US" dirty="0">
                <a:hlinkClick r:id="rId3"/>
              </a:rPr>
              <a:t>https://www.tensorflow.org/text/tutorials/nmt_with_attention</a:t>
            </a:r>
            <a:r>
              <a:rPr lang="en-US" dirty="0"/>
              <a:t> seq2seq implementation in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>
                <a:hlinkClick r:id="rId4"/>
              </a:rPr>
              <a:t>https://openreview.net/pdf?id=H1gKYo09tX</a:t>
            </a:r>
            <a:r>
              <a:rPr lang="en-US" dirty="0"/>
              <a:t> – Code2Seq</a:t>
            </a:r>
          </a:p>
          <a:p>
            <a:r>
              <a:rPr lang="en-US" dirty="0">
                <a:hlinkClick r:id="rId5"/>
              </a:rPr>
              <a:t>https://github.com/sriniiyer/concode</a:t>
            </a:r>
            <a:r>
              <a:rPr lang="en-US" dirty="0"/>
              <a:t> - </a:t>
            </a:r>
            <a:r>
              <a:rPr lang="en-US" dirty="0" err="1"/>
              <a:t>ConCode</a:t>
            </a:r>
            <a:r>
              <a:rPr lang="en-US" dirty="0"/>
              <a:t> Dataset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3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071A-9EF6-4665-BB2C-11B402E2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C612-EC4C-43BC-92A6-6D103E19A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Datasets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3314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A74C-9F68-4DCC-BB00-7378DCB9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E547-C97C-4A02-84B3-83CAAE18B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FB357-F3CB-49DC-9236-61E45318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1692274"/>
            <a:ext cx="4012508" cy="3682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111A75-D12A-4687-8D8D-50AAC78B6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6" y="3372386"/>
            <a:ext cx="4119562" cy="59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1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57A7-CB74-4A35-AF27-F26E7862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61B5-1540-4387-AE40-69BA59B1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 Neue"/>
              </a:rPr>
              <a:t>sequence to sequence model (seq2seq in short)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FD011-A37D-4281-8C9D-9A4717F3F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105149"/>
            <a:ext cx="67056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1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2FCE-1131-4121-8B6A-7C587F5A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6002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Implementation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74CA29-499F-4DF9-BFBE-AC713533E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3774" y="1314450"/>
            <a:ext cx="5160387" cy="27330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B1629-72F3-48B5-A3B7-B1AB1DC02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" y="1314450"/>
            <a:ext cx="5567663" cy="26581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6CF3ADD-A943-45FB-AFE2-3E5ECEF69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" y="4047490"/>
            <a:ext cx="6602730" cy="263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BDBD49-0074-4C87-8D0A-2B1C073EC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151" y="5982195"/>
            <a:ext cx="4112010" cy="70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3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78A4-0656-4C24-AA93-4A6CDC2D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853B6-7CCA-4306-95AD-1234C58C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attention mechanism">
            <a:extLst>
              <a:ext uri="{FF2B5EF4-FFF2-40B4-BE49-F238E27FC236}">
                <a16:creationId xmlns:a16="http://schemas.microsoft.com/office/drawing/2014/main" id="{0026CED2-8AF4-41D1-AC9E-CAFA93A27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1" y="1762340"/>
            <a:ext cx="6259513" cy="464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90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A9E4-11C1-4169-B000-9A0BDF97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101D-EBF8-44B8-84C4-BA891956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045" y="2069851"/>
            <a:ext cx="8946541" cy="4195481"/>
          </a:xfrm>
        </p:spPr>
        <p:txBody>
          <a:bodyPr/>
          <a:lstStyle/>
          <a:p>
            <a:r>
              <a:rPr lang="en-US" dirty="0"/>
              <a:t>The summary -&gt; </a:t>
            </a:r>
            <a:r>
              <a:rPr lang="en-US" dirty="0" err="1"/>
              <a:t>to_lower</a:t>
            </a:r>
            <a:r>
              <a:rPr lang="en-US" dirty="0"/>
              <a:t> -&gt; trim if too many words ( &gt;100 ) -&gt; tokenize -&gt; add &lt;BOS&gt;, &lt;EOS&gt; -&gt; word2idx -&gt; padded with 0s -&gt; to embedding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code -&gt; no ‘</a:t>
            </a:r>
            <a:r>
              <a:rPr lang="en-US" dirty="0" err="1"/>
              <a:t>to_lower</a:t>
            </a:r>
            <a:r>
              <a:rPr lang="en-US" dirty="0"/>
              <a:t>’, no trimming, no &lt;BOS&gt; and &lt;EOS&gt;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39E42-CE14-4460-93A9-C96DC73DA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45" y="4546372"/>
            <a:ext cx="7991475" cy="257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8A03C9-CF59-4B04-A2E0-32410914A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45" y="4891562"/>
            <a:ext cx="5524500" cy="257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1343CB-DCCA-48E4-BBFF-BB85D8F87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045" y="3075064"/>
            <a:ext cx="6905625" cy="26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7AF97D-8F10-4122-90D2-8D1A8BE12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045" y="3392412"/>
            <a:ext cx="50958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9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4E9C-A26C-49F7-99E4-F754FA3C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No perfect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B606-4AD3-4501-90E5-8AFA810CD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853250"/>
            <a:ext cx="7414156" cy="4395150"/>
          </a:xfrm>
        </p:spPr>
        <p:txBody>
          <a:bodyPr>
            <a:normAutofit/>
          </a:bodyPr>
          <a:lstStyle/>
          <a:p>
            <a:r>
              <a:rPr lang="en-US" i="0" dirty="0" err="1">
                <a:effectLst/>
                <a:latin typeface="+mn-lt"/>
              </a:rPr>
              <a:t>JuICe</a:t>
            </a:r>
            <a:r>
              <a:rPr lang="en-US" i="0" dirty="0">
                <a:effectLst/>
                <a:latin typeface="+mn-lt"/>
              </a:rPr>
              <a:t>: A Large Scale Distantly Supervised Dataset for Open Domain Context-based Code Generation</a:t>
            </a:r>
          </a:p>
          <a:p>
            <a:pPr lvl="1"/>
            <a:r>
              <a:rPr lang="en-US" dirty="0">
                <a:latin typeface="+mn-lt"/>
              </a:rPr>
              <a:t>The code part was concentrated too much on regex</a:t>
            </a:r>
            <a:endParaRPr lang="en-US" i="0" dirty="0">
              <a:effectLst/>
              <a:latin typeface="+mn-lt"/>
            </a:endParaRPr>
          </a:p>
          <a:p>
            <a:r>
              <a:rPr lang="en-US" i="0" dirty="0">
                <a:effectLst/>
                <a:latin typeface="+mn-lt"/>
              </a:rPr>
              <a:t>Code2seq’ java-large-preprocessed (over 100GB of java methods already preprocessed into ‘k’ paths) and java-med-preprocessed (20GB)</a:t>
            </a:r>
          </a:p>
          <a:p>
            <a:pPr lvl="1"/>
            <a:r>
              <a:rPr lang="en-US" i="0" dirty="0">
                <a:effectLst/>
                <a:latin typeface="+mn-lt"/>
              </a:rPr>
              <a:t>The summary is just the method name </a:t>
            </a:r>
          </a:p>
          <a:p>
            <a:r>
              <a:rPr lang="en-US" dirty="0" err="1"/>
              <a:t>ConCode</a:t>
            </a:r>
            <a:r>
              <a:rPr lang="en-US" dirty="0"/>
              <a:t>: new large dataset with over 100.000 Java methods</a:t>
            </a:r>
          </a:p>
          <a:p>
            <a:pPr lvl="1"/>
            <a:r>
              <a:rPr lang="en-US" dirty="0"/>
              <a:t>The summary is not perfect, it contained incomplete sentences or even sentences in another language</a:t>
            </a:r>
          </a:p>
        </p:txBody>
      </p:sp>
    </p:spTree>
    <p:extLst>
      <p:ext uri="{BB962C8B-B14F-4D97-AF65-F5344CB8AC3E}">
        <p14:creationId xmlns:p14="http://schemas.microsoft.com/office/powerpoint/2010/main" val="298318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9511-348E-4561-B929-6A20ADED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24D8-2932-4201-871A-20D1925DC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90" y="1853248"/>
            <a:ext cx="10829399" cy="17958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Trained 10 epochs</a:t>
            </a:r>
          </a:p>
          <a:p>
            <a:r>
              <a:rPr lang="en-US" dirty="0"/>
              <a:t>No attention takes way less memory and is faster to train (about 2x) but the results are not as good</a:t>
            </a:r>
          </a:p>
          <a:p>
            <a:r>
              <a:rPr lang="en-US" dirty="0" err="1"/>
              <a:t>Bahdanau</a:t>
            </a:r>
            <a:r>
              <a:rPr lang="en-US" dirty="0"/>
              <a:t> attention layer gives better results, but takes more time and consumes more memory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827D7-1FF4-4A48-9890-9FC430347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20" y="4129793"/>
            <a:ext cx="3638550" cy="2390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220F58-69D1-4EAB-BA73-B4739D43F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254" y="4129793"/>
            <a:ext cx="3533775" cy="23622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47F733D-D98C-49E0-85C2-47254E8253A1}"/>
              </a:ext>
            </a:extLst>
          </p:cNvPr>
          <p:cNvSpPr txBox="1">
            <a:spLocks/>
          </p:cNvSpPr>
          <p:nvPr/>
        </p:nvSpPr>
        <p:spPr>
          <a:xfrm>
            <a:off x="1510453" y="3714325"/>
            <a:ext cx="3638550" cy="589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Validation loss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16328D-E4FD-424D-B0CF-B8BB01A67629}"/>
              </a:ext>
            </a:extLst>
          </p:cNvPr>
          <p:cNvSpPr txBox="1">
            <a:spLocks/>
          </p:cNvSpPr>
          <p:nvPr/>
        </p:nvSpPr>
        <p:spPr>
          <a:xfrm>
            <a:off x="5362787" y="3685750"/>
            <a:ext cx="3638550" cy="589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Training loss</a:t>
            </a:r>
          </a:p>
        </p:txBody>
      </p:sp>
    </p:spTree>
    <p:extLst>
      <p:ext uri="{BB962C8B-B14F-4D97-AF65-F5344CB8AC3E}">
        <p14:creationId xmlns:p14="http://schemas.microsoft.com/office/powerpoint/2010/main" val="3221313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8098</TotalTime>
  <Words>282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Helvetica Neue</vt:lpstr>
      <vt:lpstr>Wingdings 3</vt:lpstr>
      <vt:lpstr>Ion</vt:lpstr>
      <vt:lpstr>Generating comments from code</vt:lpstr>
      <vt:lpstr>Content</vt:lpstr>
      <vt:lpstr>Context</vt:lpstr>
      <vt:lpstr>Solution</vt:lpstr>
      <vt:lpstr>1st Implementation</vt:lpstr>
      <vt:lpstr>2nd Implementation</vt:lpstr>
      <vt:lpstr>Preprocessing</vt:lpstr>
      <vt:lpstr>No perfect Dataset</vt:lpstr>
      <vt:lpstr>Results</vt:lpstr>
      <vt:lpstr>Output</vt:lpstr>
      <vt:lpstr>Thank you for your attention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comments from code</dc:title>
  <dc:creator>Munteanu Victor</dc:creator>
  <cp:lastModifiedBy>Munteanu Victor</cp:lastModifiedBy>
  <cp:revision>7</cp:revision>
  <dcterms:created xsi:type="dcterms:W3CDTF">2021-03-25T10:58:23Z</dcterms:created>
  <dcterms:modified xsi:type="dcterms:W3CDTF">2021-09-13T18:36:28Z</dcterms:modified>
</cp:coreProperties>
</file>