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92" r:id="rId7"/>
    <p:sldId id="279" r:id="rId8"/>
    <p:sldId id="272" r:id="rId9"/>
    <p:sldId id="400" r:id="rId10"/>
    <p:sldId id="277" r:id="rId11"/>
    <p:sldId id="393" r:id="rId12"/>
    <p:sldId id="394" r:id="rId13"/>
    <p:sldId id="395" r:id="rId14"/>
    <p:sldId id="396" r:id="rId15"/>
    <p:sldId id="399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100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Duplicados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400" dirty="0">
              <a:latin typeface="+mn-lt"/>
            </a:rPr>
            <a:t>Eliminamos</a:t>
          </a:r>
          <a:r>
            <a:rPr lang="es-ES" sz="1400" baseline="0" dirty="0">
              <a:latin typeface="+mn-lt"/>
            </a:rPr>
            <a:t> los registros duplicados.</a:t>
          </a:r>
          <a:endParaRPr lang="es-ES" sz="1400" dirty="0">
            <a:latin typeface="+mn-lt"/>
          </a:endParaRP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 dirty="0" err="1">
              <a:latin typeface="+mn-lt"/>
            </a:rPr>
            <a:t>Missing</a:t>
          </a:r>
          <a:r>
            <a:rPr lang="es-ES" sz="1800" dirty="0">
              <a:latin typeface="+mn-lt"/>
            </a:rPr>
            <a:t> data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Identificamos los nulos que no aportan valor al </a:t>
          </a:r>
          <a:r>
            <a:rPr lang="es-ES" sz="1800" dirty="0" err="1">
              <a:latin typeface="+mn-lt"/>
            </a:rPr>
            <a:t>dataframe</a:t>
          </a:r>
          <a:r>
            <a:rPr lang="es-ES" sz="1800" dirty="0">
              <a:latin typeface="+mn-lt"/>
            </a:rPr>
            <a:t>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 dirty="0">
              <a:latin typeface="+mn-lt"/>
            </a:rPr>
            <a:t>Normalizar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400" dirty="0">
              <a:latin typeface="+mn-lt"/>
            </a:rPr>
            <a:t>Normalización de todas las columnas con formatos erróneos.</a:t>
          </a: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None/>
          </a:pPr>
          <a:r>
            <a:rPr lang="es-ES" sz="1800" dirty="0">
              <a:latin typeface="+mn-lt"/>
            </a:rPr>
            <a:t>Data </a:t>
          </a:r>
          <a:r>
            <a:rPr lang="es-ES" sz="1800" dirty="0" err="1">
              <a:latin typeface="+mn-lt"/>
            </a:rPr>
            <a:t>Selection</a:t>
          </a:r>
          <a:endParaRPr lang="es-ES" sz="1800" dirty="0">
            <a:latin typeface="+mn-lt"/>
          </a:endParaRP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Formatear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400" dirty="0">
              <a:latin typeface="+mn-lt"/>
            </a:rPr>
            <a:t>Dar formato a las campos/columnas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Decisión</a:t>
          </a:r>
          <a:r>
            <a:rPr lang="es-ES" sz="1800" baseline="0" dirty="0">
              <a:latin typeface="+mn-lt"/>
            </a:rPr>
            <a:t> de los datos relevantes para responder nuestras hipótesis.</a:t>
          </a:r>
          <a:endParaRPr lang="es-ES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0060272F-BF24-413D-A5B1-E9FED6F7AAA4}">
      <dgm:prSet phldrT="[Text]"/>
      <dgm:spPr/>
      <dgm:t>
        <a:bodyPr rtlCol="0"/>
        <a:lstStyle/>
        <a:p>
          <a:pPr rtl="0"/>
          <a:r>
            <a:rPr lang="es-ES" dirty="0">
              <a:latin typeface="+mn-lt"/>
            </a:rPr>
            <a:t>Manipulación </a:t>
          </a:r>
        </a:p>
      </dgm:t>
    </dgm:pt>
    <dgm:pt modelId="{0D6956B6-E37E-4579-96B3-E2193B9A0155}" type="parTrans" cxnId="{576586BB-ABF6-4394-AE31-C25B541A2AAC}">
      <dgm:prSet/>
      <dgm:spPr/>
      <dgm:t>
        <a:bodyPr/>
        <a:lstStyle/>
        <a:p>
          <a:endParaRPr lang="es-ES"/>
        </a:p>
      </dgm:t>
    </dgm:pt>
    <dgm:pt modelId="{54745ABD-3BF1-44C3-9748-26082CB96510}" type="sibTrans" cxnId="{576586BB-ABF6-4394-AE31-C25B541A2AAC}">
      <dgm:prSet/>
      <dgm:spPr/>
      <dgm:t>
        <a:bodyPr/>
        <a:lstStyle/>
        <a:p>
          <a:endParaRPr lang="es-ES"/>
        </a:p>
      </dgm:t>
    </dgm:pt>
    <dgm:pt modelId="{6FD7F421-879E-4271-B5C2-12F9BD3D9641}">
      <dgm:prSet phldrT="[Text]"/>
      <dgm:spPr/>
      <dgm:t>
        <a:bodyPr rtlCol="0"/>
        <a:lstStyle/>
        <a:p>
          <a:pPr rtl="0"/>
          <a:r>
            <a:rPr lang="es-ES" dirty="0">
              <a:latin typeface="+mn-lt"/>
            </a:rPr>
            <a:t>Eliminar Registros</a:t>
          </a:r>
        </a:p>
      </dgm:t>
    </dgm:pt>
    <dgm:pt modelId="{E94FA14F-80CE-46DC-B3E7-D94CCF58068B}" type="parTrans" cxnId="{C560D359-1E28-4FBE-A23D-87236346E42B}">
      <dgm:prSet/>
      <dgm:spPr/>
      <dgm:t>
        <a:bodyPr/>
        <a:lstStyle/>
        <a:p>
          <a:endParaRPr lang="es-ES"/>
        </a:p>
      </dgm:t>
    </dgm:pt>
    <dgm:pt modelId="{35742C86-8E61-4A4C-9633-574EECDCD62D}" type="sibTrans" cxnId="{C560D359-1E28-4FBE-A23D-87236346E42B}">
      <dgm:prSet/>
      <dgm:spPr/>
      <dgm:t>
        <a:bodyPr/>
        <a:lstStyle/>
        <a:p>
          <a:endParaRPr lang="es-ES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7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7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7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7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7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7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7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7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7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7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7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7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7"/>
      <dgm:spPr/>
    </dgm:pt>
    <dgm:pt modelId="{11CAE2E7-2E06-450A-A729-9C2DCEF85421}" type="pres">
      <dgm:prSet presAssocID="{AC76BE15-3E8A-498B-91BD-CF772C26B6F1}" presName="EmptyPane1" presStyleCnt="0"/>
      <dgm:spPr/>
    </dgm:pt>
    <dgm:pt modelId="{BF9337E8-C0FE-4A2B-8DC8-76F208BCDDDC}" type="pres">
      <dgm:prSet presAssocID="{662A3D6E-7238-444F-BC0B-C7A4321261DB}" presName="spaceBetweenRectangles1" presStyleCnt="0"/>
      <dgm:spPr/>
    </dgm:pt>
    <dgm:pt modelId="{1BCD2448-05A7-441B-812A-5438843A6EE5}" type="pres">
      <dgm:prSet presAssocID="{0060272F-BF24-413D-A5B1-E9FED6F7AAA4}" presName="composite1" presStyleCnt="0"/>
      <dgm:spPr/>
    </dgm:pt>
    <dgm:pt modelId="{04ADF71D-60DB-45A7-BF50-32DDEEF182C4}" type="pres">
      <dgm:prSet presAssocID="{0060272F-BF24-413D-A5B1-E9FED6F7AAA4}" presName="parent1" presStyleLbl="alignNode1" presStyleIdx="5" presStyleCnt="7" custLinFactNeighborY="0">
        <dgm:presLayoutVars>
          <dgm:chMax val="1"/>
          <dgm:chPref val="1"/>
          <dgm:bulletEnabled val="1"/>
        </dgm:presLayoutVars>
      </dgm:prSet>
      <dgm:spPr/>
    </dgm:pt>
    <dgm:pt modelId="{022EC608-621F-48CE-A652-F492882C2FEE}" type="pres">
      <dgm:prSet presAssocID="{0060272F-BF24-413D-A5B1-E9FED6F7AAA4}" presName="Childtext1" presStyleLbl="revTx" presStyleIdx="5" presStyleCnt="7">
        <dgm:presLayoutVars>
          <dgm:bulletEnabled val="1"/>
        </dgm:presLayoutVars>
      </dgm:prSet>
      <dgm:spPr/>
    </dgm:pt>
    <dgm:pt modelId="{6ECDBA57-EE8C-4ECA-87B6-EC5DDD813D94}" type="pres">
      <dgm:prSet presAssocID="{0060272F-BF24-413D-A5B1-E9FED6F7AAA4}" presName="ConnectLine1" presStyleLbl="sibTrans1D1" presStyleIdx="5" presStyleCnt="7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6C074AB3-99ED-4F45-9CA8-7433F418CE37}" type="pres">
      <dgm:prSet presAssocID="{0060272F-BF24-413D-A5B1-E9FED6F7AAA4}" presName="ConnectLineEnd1" presStyleLbl="lnNode1" presStyleIdx="5" presStyleCnt="7"/>
      <dgm:spPr/>
    </dgm:pt>
    <dgm:pt modelId="{9F44C24D-887B-4317-B460-CD62BD9B942F}" type="pres">
      <dgm:prSet presAssocID="{0060272F-BF24-413D-A5B1-E9FED6F7AAA4}" presName="EmptyPane1" presStyleCnt="0"/>
      <dgm:spPr/>
    </dgm:pt>
    <dgm:pt modelId="{F216580C-CB5D-4184-AA5C-0890C27F30AE}" type="pres">
      <dgm:prSet presAssocID="{54745ABD-3BF1-44C3-9748-26082CB96510}" presName="spaceBetweenRectangles1" presStyleCnt="0"/>
      <dgm:spPr/>
    </dgm:pt>
    <dgm:pt modelId="{36E679D1-022A-4730-AD0A-01828887BC05}" type="pres">
      <dgm:prSet presAssocID="{6FD7F421-879E-4271-B5C2-12F9BD3D9641}" presName="composite1" presStyleCnt="0"/>
      <dgm:spPr/>
    </dgm:pt>
    <dgm:pt modelId="{00F8143A-FA4E-476F-B7D3-ABF03E84730A}" type="pres">
      <dgm:prSet presAssocID="{6FD7F421-879E-4271-B5C2-12F9BD3D9641}" presName="parent1" presStyleLbl="alignNode1" presStyleIdx="6" presStyleCnt="7" custLinFactNeighborY="0">
        <dgm:presLayoutVars>
          <dgm:chMax val="1"/>
          <dgm:chPref val="1"/>
          <dgm:bulletEnabled val="1"/>
        </dgm:presLayoutVars>
      </dgm:prSet>
      <dgm:spPr/>
    </dgm:pt>
    <dgm:pt modelId="{C0B22AD9-D6E7-4A0F-8F97-CD7118CA0E78}" type="pres">
      <dgm:prSet presAssocID="{6FD7F421-879E-4271-B5C2-12F9BD3D9641}" presName="Childtext1" presStyleLbl="revTx" presStyleIdx="6" presStyleCnt="7">
        <dgm:presLayoutVars>
          <dgm:bulletEnabled val="1"/>
        </dgm:presLayoutVars>
      </dgm:prSet>
      <dgm:spPr/>
    </dgm:pt>
    <dgm:pt modelId="{EB66C019-B15D-4412-B1D1-735D8ED0ED29}" type="pres">
      <dgm:prSet presAssocID="{6FD7F421-879E-4271-B5C2-12F9BD3D9641}" presName="ConnectLine1" presStyleLbl="sibTrans1D1" presStyleIdx="6" presStyleCnt="7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58780613-4753-4454-8875-00B8127D3FFF}" type="pres">
      <dgm:prSet presAssocID="{6FD7F421-879E-4271-B5C2-12F9BD3D9641}" presName="ConnectLineEnd1" presStyleLbl="lnNode1" presStyleIdx="6" presStyleCnt="7"/>
      <dgm:spPr/>
    </dgm:pt>
    <dgm:pt modelId="{A6FE810E-42EC-45B4-9057-719E63AE8938}" type="pres">
      <dgm:prSet presAssocID="{6FD7F421-879E-4271-B5C2-12F9BD3D964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C560D359-1E28-4FBE-A23D-87236346E42B}" srcId="{E5B2E815-0D19-41DC-B01B-4D608769620A}" destId="{6FD7F421-879E-4271-B5C2-12F9BD3D9641}" srcOrd="6" destOrd="0" parTransId="{E94FA14F-80CE-46DC-B3E7-D94CCF58068B}" sibTransId="{35742C86-8E61-4A4C-9633-574EECDCD62D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53055CA0-4153-409A-A3A9-8F4253D9484D}" type="presOf" srcId="{0060272F-BF24-413D-A5B1-E9FED6F7AAA4}" destId="{04ADF71D-60DB-45A7-BF50-32DDEEF182C4}" srcOrd="0" destOrd="0" presId="urn:microsoft.com/office/officeart/2016/7/layout/RoundedRectangleTimeline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576586BB-ABF6-4394-AE31-C25B541A2AAC}" srcId="{E5B2E815-0D19-41DC-B01B-4D608769620A}" destId="{0060272F-BF24-413D-A5B1-E9FED6F7AAA4}" srcOrd="5" destOrd="0" parTransId="{0D6956B6-E37E-4579-96B3-E2193B9A0155}" sibTransId="{54745ABD-3BF1-44C3-9748-26082CB96510}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B7235FD3-5DEF-438D-BB72-1D9D00155CDF}" type="presOf" srcId="{6FD7F421-879E-4271-B5C2-12F9BD3D9641}" destId="{00F8143A-FA4E-476F-B7D3-ABF03E84730A}" srcOrd="0" destOrd="0" presId="urn:microsoft.com/office/officeart/2016/7/layout/RoundedRectangleTimeline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  <dgm:cxn modelId="{6236C0DD-1C6C-4624-8BBB-89D9799E8D96}" type="presParOf" srcId="{196C9F68-3606-4282-A4C6-4485F1280B5F}" destId="{BF9337E8-C0FE-4A2B-8DC8-76F208BCDDDC}" srcOrd="9" destOrd="0" presId="urn:microsoft.com/office/officeart/2016/7/layout/RoundedRectangleTimeline"/>
    <dgm:cxn modelId="{2F93517E-4080-42E4-8194-8870F356F666}" type="presParOf" srcId="{196C9F68-3606-4282-A4C6-4485F1280B5F}" destId="{1BCD2448-05A7-441B-812A-5438843A6EE5}" srcOrd="10" destOrd="0" presId="urn:microsoft.com/office/officeart/2016/7/layout/RoundedRectangleTimeline"/>
    <dgm:cxn modelId="{ADFFA837-19A2-49A0-8B3D-5A2105FC1BBD}" type="presParOf" srcId="{1BCD2448-05A7-441B-812A-5438843A6EE5}" destId="{04ADF71D-60DB-45A7-BF50-32DDEEF182C4}" srcOrd="0" destOrd="0" presId="urn:microsoft.com/office/officeart/2016/7/layout/RoundedRectangleTimeline"/>
    <dgm:cxn modelId="{BEEF9EFB-4BB4-4E7D-9A13-1ACC68A98D8A}" type="presParOf" srcId="{1BCD2448-05A7-441B-812A-5438843A6EE5}" destId="{022EC608-621F-48CE-A652-F492882C2FEE}" srcOrd="1" destOrd="0" presId="urn:microsoft.com/office/officeart/2016/7/layout/RoundedRectangleTimeline"/>
    <dgm:cxn modelId="{34E297B1-3EA3-414B-81C5-9B82C0A7DF7B}" type="presParOf" srcId="{1BCD2448-05A7-441B-812A-5438843A6EE5}" destId="{6ECDBA57-EE8C-4ECA-87B6-EC5DDD813D94}" srcOrd="2" destOrd="0" presId="urn:microsoft.com/office/officeart/2016/7/layout/RoundedRectangleTimeline"/>
    <dgm:cxn modelId="{2E77A5D3-89E8-4F54-9201-89D0195C1164}" type="presParOf" srcId="{1BCD2448-05A7-441B-812A-5438843A6EE5}" destId="{6C074AB3-99ED-4F45-9CA8-7433F418CE37}" srcOrd="3" destOrd="0" presId="urn:microsoft.com/office/officeart/2016/7/layout/RoundedRectangleTimeline"/>
    <dgm:cxn modelId="{5D046DAC-1F33-43A3-B8A2-5D0052987028}" type="presParOf" srcId="{1BCD2448-05A7-441B-812A-5438843A6EE5}" destId="{9F44C24D-887B-4317-B460-CD62BD9B942F}" srcOrd="4" destOrd="0" presId="urn:microsoft.com/office/officeart/2016/7/layout/RoundedRectangleTimeline"/>
    <dgm:cxn modelId="{0790E9C7-2AE3-4DFA-B9CC-BCE2CC2CFD9E}" type="presParOf" srcId="{196C9F68-3606-4282-A4C6-4485F1280B5F}" destId="{F216580C-CB5D-4184-AA5C-0890C27F30AE}" srcOrd="11" destOrd="0" presId="urn:microsoft.com/office/officeart/2016/7/layout/RoundedRectangleTimeline"/>
    <dgm:cxn modelId="{C86328E3-BE53-4E71-8DBA-96BA5E80791D}" type="presParOf" srcId="{196C9F68-3606-4282-A4C6-4485F1280B5F}" destId="{36E679D1-022A-4730-AD0A-01828887BC05}" srcOrd="12" destOrd="0" presId="urn:microsoft.com/office/officeart/2016/7/layout/RoundedRectangleTimeline"/>
    <dgm:cxn modelId="{EE6FFDB8-F1CA-4AA8-9E1B-954359324757}" type="presParOf" srcId="{36E679D1-022A-4730-AD0A-01828887BC05}" destId="{00F8143A-FA4E-476F-B7D3-ABF03E84730A}" srcOrd="0" destOrd="0" presId="urn:microsoft.com/office/officeart/2016/7/layout/RoundedRectangleTimeline"/>
    <dgm:cxn modelId="{40D654F8-21A0-4EA2-8758-A64BB7C731A6}" type="presParOf" srcId="{36E679D1-022A-4730-AD0A-01828887BC05}" destId="{C0B22AD9-D6E7-4A0F-8F97-CD7118CA0E78}" srcOrd="1" destOrd="0" presId="urn:microsoft.com/office/officeart/2016/7/layout/RoundedRectangleTimeline"/>
    <dgm:cxn modelId="{4EF495A0-4D41-450D-BCB2-75A9E0928713}" type="presParOf" srcId="{36E679D1-022A-4730-AD0A-01828887BC05}" destId="{EB66C019-B15D-4412-B1D1-735D8ED0ED29}" srcOrd="2" destOrd="0" presId="urn:microsoft.com/office/officeart/2016/7/layout/RoundedRectangleTimeline"/>
    <dgm:cxn modelId="{DB075624-8B3E-4A9E-83FA-A444143586A2}" type="presParOf" srcId="{36E679D1-022A-4730-AD0A-01828887BC05}" destId="{58780613-4753-4454-8875-00B8127D3FFF}" srcOrd="3" destOrd="0" presId="urn:microsoft.com/office/officeart/2016/7/layout/RoundedRectangleTimeline"/>
    <dgm:cxn modelId="{41C1B307-F067-42DC-AD9F-D8FDC63F273F}" type="presParOf" srcId="{36E679D1-022A-4730-AD0A-01828887BC05}" destId="{A6FE810E-42EC-45B4-9057-719E63AE8938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008590" y="1267005"/>
          <a:ext cx="397986" cy="1445851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Duplicados</a:t>
          </a:r>
        </a:p>
      </dsp:txBody>
      <dsp:txXfrm rot="5400000">
        <a:off x="504086" y="1810365"/>
        <a:ext cx="1426423" cy="359130"/>
      </dsp:txXfrm>
    </dsp:sp>
    <dsp:sp modelId="{45A02F84-C6CB-43F5-AEE4-3EA66C2BD25F}">
      <dsp:nvSpPr>
        <dsp:cNvPr id="0" name=""/>
        <dsp:cNvSpPr/>
      </dsp:nvSpPr>
      <dsp:spPr>
        <a:xfrm>
          <a:off x="2707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+mn-lt"/>
            </a:rPr>
            <a:t>Eliminamos</a:t>
          </a:r>
          <a:r>
            <a:rPr lang="es-ES" sz="1400" kern="1200" baseline="0" dirty="0">
              <a:latin typeface="+mn-lt"/>
            </a:rPr>
            <a:t> los registros duplicados.</a:t>
          </a:r>
          <a:endParaRPr lang="es-ES" sz="1400" kern="1200" dirty="0">
            <a:latin typeface="+mn-lt"/>
          </a:endParaRPr>
        </a:p>
      </dsp:txBody>
      <dsp:txXfrm>
        <a:off x="2707" y="0"/>
        <a:ext cx="2409752" cy="1392951"/>
      </dsp:txXfrm>
    </dsp:sp>
    <dsp:sp modelId="{6BA46904-CB7C-4538-BD49-D3891EF19552}">
      <dsp:nvSpPr>
        <dsp:cNvPr id="0" name=""/>
        <dsp:cNvSpPr/>
      </dsp:nvSpPr>
      <dsp:spPr>
        <a:xfrm>
          <a:off x="1207583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167785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1930509" y="1790937"/>
          <a:ext cx="1445851" cy="397986"/>
        </a:xfrm>
        <a:prstGeom prst="rect">
          <a:avLst/>
        </a:prstGeom>
        <a:solidFill>
          <a:schemeClr val="accent5">
            <a:hueOff val="60001"/>
            <a:satOff val="1449"/>
            <a:lumOff val="-6994"/>
            <a:alphaOff val="0"/>
          </a:schemeClr>
        </a:solidFill>
        <a:ln w="12700" cap="flat" cmpd="sng" algn="ctr">
          <a:solidFill>
            <a:schemeClr val="accent5">
              <a:hueOff val="60001"/>
              <a:satOff val="1449"/>
              <a:lumOff val="-6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>
              <a:latin typeface="+mn-lt"/>
            </a:rPr>
            <a:t>Missing</a:t>
          </a:r>
          <a:r>
            <a:rPr lang="es-ES" sz="1800" kern="1200" dirty="0">
              <a:latin typeface="+mn-lt"/>
            </a:rPr>
            <a:t> data</a:t>
          </a:r>
        </a:p>
      </dsp:txBody>
      <dsp:txXfrm>
        <a:off x="1930509" y="1790937"/>
        <a:ext cx="1445851" cy="397986"/>
      </dsp:txXfrm>
    </dsp:sp>
    <dsp:sp modelId="{FEBD3C2A-A340-470A-A475-AE614EA07678}">
      <dsp:nvSpPr>
        <dsp:cNvPr id="0" name=""/>
        <dsp:cNvSpPr/>
      </dsp:nvSpPr>
      <dsp:spPr>
        <a:xfrm>
          <a:off x="1448558" y="258691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Identificamos los nulos que no aportan valor al </a:t>
          </a:r>
          <a:r>
            <a:rPr lang="es-ES" sz="1800" kern="1200" dirty="0" err="1">
              <a:latin typeface="+mn-lt"/>
            </a:rPr>
            <a:t>dataframe</a:t>
          </a:r>
          <a:r>
            <a:rPr lang="es-ES" sz="1800" kern="1200" dirty="0">
              <a:latin typeface="+mn-lt"/>
            </a:rPr>
            <a:t>.</a:t>
          </a:r>
        </a:p>
      </dsp:txBody>
      <dsp:txXfrm>
        <a:off x="1448558" y="2586910"/>
        <a:ext cx="2409752" cy="1392951"/>
      </dsp:txXfrm>
    </dsp:sp>
    <dsp:sp modelId="{080474C8-0FEA-4FD1-97F1-0978CFB4A37F}">
      <dsp:nvSpPr>
        <dsp:cNvPr id="0" name=""/>
        <dsp:cNvSpPr/>
      </dsp:nvSpPr>
      <dsp:spPr>
        <a:xfrm>
          <a:off x="2653434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2613636" y="2507313"/>
          <a:ext cx="79597" cy="79597"/>
        </a:xfrm>
        <a:prstGeom prst="ellipse">
          <a:avLst/>
        </a:prstGeom>
        <a:solidFill>
          <a:schemeClr val="accent5">
            <a:hueOff val="60001"/>
            <a:satOff val="1449"/>
            <a:lumOff val="-6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3376360" y="1790937"/>
          <a:ext cx="1445851" cy="397986"/>
        </a:xfrm>
        <a:prstGeom prst="rect">
          <a:avLst/>
        </a:prstGeom>
        <a:solidFill>
          <a:schemeClr val="accent5">
            <a:hueOff val="120002"/>
            <a:satOff val="2897"/>
            <a:lumOff val="-13987"/>
            <a:alphaOff val="0"/>
          </a:schemeClr>
        </a:solidFill>
        <a:ln w="12700" cap="flat" cmpd="sng" algn="ctr">
          <a:solidFill>
            <a:schemeClr val="accent5">
              <a:hueOff val="120002"/>
              <a:satOff val="2897"/>
              <a:lumOff val="-13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+mn-lt"/>
            </a:rPr>
            <a:t>Normalizar</a:t>
          </a:r>
        </a:p>
      </dsp:txBody>
      <dsp:txXfrm>
        <a:off x="3376360" y="1790937"/>
        <a:ext cx="1445851" cy="397986"/>
      </dsp:txXfrm>
    </dsp:sp>
    <dsp:sp modelId="{80CDBBF8-C6B4-4166-87C1-DC9120CC7586}">
      <dsp:nvSpPr>
        <dsp:cNvPr id="0" name=""/>
        <dsp:cNvSpPr/>
      </dsp:nvSpPr>
      <dsp:spPr>
        <a:xfrm>
          <a:off x="2894410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+mn-lt"/>
            </a:rPr>
            <a:t>Normalización de todas las columnas con formatos erróneos.</a:t>
          </a:r>
        </a:p>
      </dsp:txBody>
      <dsp:txXfrm>
        <a:off x="2894410" y="0"/>
        <a:ext cx="2409752" cy="1392951"/>
      </dsp:txXfrm>
    </dsp:sp>
    <dsp:sp modelId="{89759DE5-9F8A-470E-A6D8-F13BB4DEE93D}">
      <dsp:nvSpPr>
        <dsp:cNvPr id="0" name=""/>
        <dsp:cNvSpPr/>
      </dsp:nvSpPr>
      <dsp:spPr>
        <a:xfrm>
          <a:off x="409928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4059487" y="1392951"/>
          <a:ext cx="79597" cy="79597"/>
        </a:xfrm>
        <a:prstGeom prst="ellipse">
          <a:avLst/>
        </a:prstGeom>
        <a:solidFill>
          <a:schemeClr val="accent5">
            <a:hueOff val="120002"/>
            <a:satOff val="2897"/>
            <a:lumOff val="-1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4822211" y="1790937"/>
          <a:ext cx="1445851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Data </a:t>
          </a:r>
          <a:r>
            <a:rPr lang="es-ES" sz="1800" kern="1200" dirty="0" err="1">
              <a:latin typeface="+mn-lt"/>
            </a:rPr>
            <a:t>Selection</a:t>
          </a:r>
          <a:endParaRPr lang="es-ES" sz="1800" kern="1200" dirty="0">
            <a:latin typeface="+mn-lt"/>
          </a:endParaRPr>
        </a:p>
      </dsp:txBody>
      <dsp:txXfrm>
        <a:off x="4822211" y="1790937"/>
        <a:ext cx="1445851" cy="397986"/>
      </dsp:txXfrm>
    </dsp:sp>
    <dsp:sp modelId="{1BB5FD64-47F9-47A3-911F-535BFE17A3B9}">
      <dsp:nvSpPr>
        <dsp:cNvPr id="0" name=""/>
        <dsp:cNvSpPr/>
      </dsp:nvSpPr>
      <dsp:spPr>
        <a:xfrm>
          <a:off x="4340261" y="258691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Decisión</a:t>
          </a:r>
          <a:r>
            <a:rPr lang="es-ES" sz="1800" kern="1200" baseline="0" dirty="0">
              <a:latin typeface="+mn-lt"/>
            </a:rPr>
            <a:t> de los datos relevantes para responder nuestras hipótesis.</a:t>
          </a:r>
          <a:endParaRPr lang="es-ES" sz="1800" kern="1200" dirty="0">
            <a:latin typeface="+mn-lt"/>
          </a:endParaRPr>
        </a:p>
      </dsp:txBody>
      <dsp:txXfrm>
        <a:off x="4340261" y="2586910"/>
        <a:ext cx="2409752" cy="1392951"/>
      </dsp:txXfrm>
    </dsp:sp>
    <dsp:sp modelId="{FE9B27EB-7AC7-485A-9A55-41E8118F9EAF}">
      <dsp:nvSpPr>
        <dsp:cNvPr id="0" name=""/>
        <dsp:cNvSpPr/>
      </dsp:nvSpPr>
      <dsp:spPr>
        <a:xfrm>
          <a:off x="5545137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5505338" y="2507313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>
          <a:off x="6268063" y="1790937"/>
          <a:ext cx="1445851" cy="397986"/>
        </a:xfrm>
        <a:prstGeom prst="rect">
          <a:avLst/>
        </a:prstGeom>
        <a:solidFill>
          <a:schemeClr val="accent5">
            <a:hueOff val="240004"/>
            <a:satOff val="5795"/>
            <a:lumOff val="-27974"/>
            <a:alphaOff val="0"/>
          </a:schemeClr>
        </a:solidFill>
        <a:ln w="12700" cap="flat" cmpd="sng" algn="ctr">
          <a:solidFill>
            <a:schemeClr val="accent5">
              <a:hueOff val="240004"/>
              <a:satOff val="5795"/>
              <a:lumOff val="-279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Formatear</a:t>
          </a:r>
        </a:p>
      </dsp:txBody>
      <dsp:txXfrm>
        <a:off x="6268063" y="1790937"/>
        <a:ext cx="1445851" cy="397986"/>
      </dsp:txXfrm>
    </dsp:sp>
    <dsp:sp modelId="{1FA3C236-5719-4A33-A6BB-80FA85F940E3}">
      <dsp:nvSpPr>
        <dsp:cNvPr id="0" name=""/>
        <dsp:cNvSpPr/>
      </dsp:nvSpPr>
      <dsp:spPr>
        <a:xfrm>
          <a:off x="5786112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06680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400" kern="1200" dirty="0">
              <a:latin typeface="+mn-lt"/>
            </a:rPr>
            <a:t>Dar formato a las campos/columnas</a:t>
          </a:r>
        </a:p>
      </dsp:txBody>
      <dsp:txXfrm>
        <a:off x="5786112" y="0"/>
        <a:ext cx="2409752" cy="1392951"/>
      </dsp:txXfrm>
    </dsp:sp>
    <dsp:sp modelId="{18F1C823-9ACD-4FCD-8102-F468DCE57A45}">
      <dsp:nvSpPr>
        <dsp:cNvPr id="0" name=""/>
        <dsp:cNvSpPr/>
      </dsp:nvSpPr>
      <dsp:spPr>
        <a:xfrm>
          <a:off x="699098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6951190" y="1392951"/>
          <a:ext cx="79597" cy="79597"/>
        </a:xfrm>
        <a:prstGeom prst="ellipse">
          <a:avLst/>
        </a:prstGeom>
        <a:solidFill>
          <a:schemeClr val="accent5">
            <a:hueOff val="240004"/>
            <a:satOff val="5795"/>
            <a:lumOff val="-279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F71D-60DB-45A7-BF50-32DDEEF182C4}">
      <dsp:nvSpPr>
        <dsp:cNvPr id="0" name=""/>
        <dsp:cNvSpPr/>
      </dsp:nvSpPr>
      <dsp:spPr>
        <a:xfrm>
          <a:off x="7713914" y="1790937"/>
          <a:ext cx="1445851" cy="397986"/>
        </a:xfrm>
        <a:prstGeom prst="rect">
          <a:avLst/>
        </a:prstGeom>
        <a:solidFill>
          <a:schemeClr val="accent5">
            <a:hueOff val="300005"/>
            <a:satOff val="7243"/>
            <a:lumOff val="-34967"/>
            <a:alphaOff val="0"/>
          </a:schemeClr>
        </a:solidFill>
        <a:ln w="12700" cap="flat" cmpd="sng" algn="ctr">
          <a:solidFill>
            <a:schemeClr val="accent5">
              <a:hueOff val="300005"/>
              <a:satOff val="7243"/>
              <a:lumOff val="-3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</a:rPr>
            <a:t>Manipulación </a:t>
          </a:r>
        </a:p>
      </dsp:txBody>
      <dsp:txXfrm>
        <a:off x="7713914" y="1790937"/>
        <a:ext cx="1445851" cy="397986"/>
      </dsp:txXfrm>
    </dsp:sp>
    <dsp:sp modelId="{022EC608-621F-48CE-A652-F492882C2FEE}">
      <dsp:nvSpPr>
        <dsp:cNvPr id="0" name=""/>
        <dsp:cNvSpPr/>
      </dsp:nvSpPr>
      <dsp:spPr>
        <a:xfrm>
          <a:off x="7231963" y="258691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DBA57-EE8C-4ECA-87B6-EC5DDD813D94}">
      <dsp:nvSpPr>
        <dsp:cNvPr id="0" name=""/>
        <dsp:cNvSpPr/>
      </dsp:nvSpPr>
      <dsp:spPr>
        <a:xfrm>
          <a:off x="8436840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74AB3-99ED-4F45-9CA8-7433F418CE37}">
      <dsp:nvSpPr>
        <dsp:cNvPr id="0" name=""/>
        <dsp:cNvSpPr/>
      </dsp:nvSpPr>
      <dsp:spPr>
        <a:xfrm>
          <a:off x="8397041" y="2507313"/>
          <a:ext cx="79597" cy="79597"/>
        </a:xfrm>
        <a:prstGeom prst="ellipse">
          <a:avLst/>
        </a:prstGeom>
        <a:solidFill>
          <a:schemeClr val="accent5">
            <a:hueOff val="300005"/>
            <a:satOff val="7243"/>
            <a:lumOff val="-3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8143A-FA4E-476F-B7D3-ABF03E84730A}">
      <dsp:nvSpPr>
        <dsp:cNvPr id="0" name=""/>
        <dsp:cNvSpPr/>
      </dsp:nvSpPr>
      <dsp:spPr>
        <a:xfrm rot="5400000">
          <a:off x="9683698" y="1267005"/>
          <a:ext cx="397986" cy="1445851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+mn-lt"/>
            </a:rPr>
            <a:t>Eliminar Registros</a:t>
          </a:r>
        </a:p>
      </dsp:txBody>
      <dsp:txXfrm rot="-5400000">
        <a:off x="9159766" y="1810365"/>
        <a:ext cx="1426423" cy="359130"/>
      </dsp:txXfrm>
    </dsp:sp>
    <dsp:sp modelId="{C0B22AD9-D6E7-4A0F-8F97-CD7118CA0E78}">
      <dsp:nvSpPr>
        <dsp:cNvPr id="0" name=""/>
        <dsp:cNvSpPr/>
      </dsp:nvSpPr>
      <dsp:spPr>
        <a:xfrm>
          <a:off x="8677815" y="0"/>
          <a:ext cx="2409752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C019-B15D-4412-B1D1-735D8ED0ED29}">
      <dsp:nvSpPr>
        <dsp:cNvPr id="0" name=""/>
        <dsp:cNvSpPr/>
      </dsp:nvSpPr>
      <dsp:spPr>
        <a:xfrm>
          <a:off x="9882691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80613-4753-4454-8875-00B8127D3FFF}">
      <dsp:nvSpPr>
        <dsp:cNvPr id="0" name=""/>
        <dsp:cNvSpPr/>
      </dsp:nvSpPr>
      <dsp:spPr>
        <a:xfrm>
          <a:off x="9842892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25/05/2022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25/05/2022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25/05/2022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25/05/2022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5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D8F4E6A-E35F-442E-A544-AD74ACC7AACF}" type="datetime1">
              <a:rPr lang="es-ES" smtClean="0"/>
              <a:t>25/05/2022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 fontScale="90000"/>
          </a:bodyPr>
          <a:lstStyle/>
          <a:p>
            <a:pPr algn="ctr" rtl="0"/>
            <a:r>
              <a:rPr lang="es-ES" dirty="0"/>
              <a:t>PROYECTO</a:t>
            </a:r>
            <a:br>
              <a:rPr lang="es-ES" dirty="0"/>
            </a:br>
            <a:r>
              <a:rPr lang="es-ES" dirty="0"/>
              <a:t>DATA CLEANING &amp; WRANGLING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3946071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VICTOR PIZARRO</a:t>
            </a:r>
          </a:p>
          <a:p>
            <a:pPr rtl="0"/>
            <a:r>
              <a:rPr lang="es-ES" dirty="0"/>
              <a:t>XAVI DURAN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kern="1200" dirty="0">
                <a:latin typeface="+mj-lt"/>
                <a:ea typeface="+mj-ea"/>
                <a:cs typeface="+mj-cs"/>
              </a:rPr>
              <a:t>Letalidad por especie 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E701585-6685-F2F7-05BC-D5EBA5B0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5" y="1769308"/>
            <a:ext cx="5746751" cy="3979625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D4C-6A0B-8FA9-4B66-89E654C4A205}"/>
              </a:ext>
            </a:extLst>
          </p:cNvPr>
          <p:cNvSpPr txBox="1"/>
          <p:nvPr/>
        </p:nvSpPr>
        <p:spPr>
          <a:xfrm>
            <a:off x="871155" y="9088932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200" dirty="0"/>
              <a:t>AU</a:t>
            </a:r>
            <a:endParaRPr lang="es-ES" sz="32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0ACE31-8C07-54A3-91C8-38420C554471}"/>
              </a:ext>
            </a:extLst>
          </p:cNvPr>
          <p:cNvSpPr txBox="1"/>
          <p:nvPr/>
        </p:nvSpPr>
        <p:spPr>
          <a:xfrm>
            <a:off x="6797691" y="1817104"/>
            <a:ext cx="4870029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White – 27,8%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Tiger – 34,2%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Bull – 29,4%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 err="1">
                <a:latin typeface="+mj-lt"/>
                <a:ea typeface="+mj-ea"/>
                <a:cs typeface="+mj-cs"/>
              </a:rPr>
              <a:t>Wobbegong</a:t>
            </a:r>
            <a:r>
              <a:rPr lang="es-ES" dirty="0">
                <a:latin typeface="+mj-lt"/>
                <a:ea typeface="+mj-ea"/>
                <a:cs typeface="+mj-cs"/>
              </a:rPr>
              <a:t> – 0%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 err="1">
                <a:latin typeface="+mj-lt"/>
                <a:ea typeface="+mj-ea"/>
                <a:cs typeface="+mj-cs"/>
              </a:rPr>
              <a:t>Blacktip</a:t>
            </a:r>
            <a:r>
              <a:rPr lang="es-ES" dirty="0">
                <a:latin typeface="+mj-lt"/>
                <a:ea typeface="+mj-ea"/>
                <a:cs typeface="+mj-cs"/>
              </a:rPr>
              <a:t> – 0%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s-ES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s-ES" dirty="0">
                <a:latin typeface="+mj-lt"/>
                <a:ea typeface="+mj-ea"/>
                <a:cs typeface="+mj-cs"/>
              </a:rPr>
              <a:t>Blue – 28,6% </a:t>
            </a:r>
            <a:endParaRPr lang="es-ES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740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kern="1200" dirty="0">
                <a:latin typeface="+mj-lt"/>
                <a:ea typeface="+mj-ea"/>
                <a:cs typeface="+mj-cs"/>
              </a:rPr>
              <a:t>Actividad más peligrosa</a:t>
            </a: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DB41D74-8EFE-D239-B056-AB7A68DD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55" y="2113199"/>
            <a:ext cx="7074889" cy="3979625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D4C-6A0B-8FA9-4B66-89E654C4A205}"/>
              </a:ext>
            </a:extLst>
          </p:cNvPr>
          <p:cNvSpPr txBox="1"/>
          <p:nvPr/>
        </p:nvSpPr>
        <p:spPr>
          <a:xfrm>
            <a:off x="871155" y="9088932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3200" dirty="0"/>
              <a:t>AU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9135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3074761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9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596771"/>
            <a:ext cx="3565524" cy="950359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026252"/>
            <a:ext cx="4223939" cy="3415519"/>
          </a:xfrm>
        </p:spPr>
        <p:txBody>
          <a:bodyPr rtlCol="0"/>
          <a:lstStyle/>
          <a:p>
            <a:pPr rtl="0"/>
            <a:r>
              <a:rPr lang="es-ES" sz="2400" dirty="0"/>
              <a:t>Hipótesis</a:t>
            </a:r>
          </a:p>
          <a:p>
            <a:pPr rtl="0"/>
            <a:r>
              <a:rPr lang="es-ES" sz="2400" dirty="0"/>
              <a:t>Limpieza y manipulación de datos</a:t>
            </a:r>
          </a:p>
          <a:p>
            <a:pPr rtl="0"/>
            <a:r>
              <a:rPr lang="es-ES" sz="2400" dirty="0"/>
              <a:t>Selección de datos</a:t>
            </a:r>
          </a:p>
          <a:p>
            <a:pPr rtl="0"/>
            <a:r>
              <a:rPr lang="es-ES" sz="2400" dirty="0"/>
              <a:t>Análisis de datos </a:t>
            </a:r>
            <a:endParaRPr lang="es-ES" sz="2400" dirty="0">
              <a:solidFill>
                <a:schemeClr val="bg1"/>
              </a:solidFill>
            </a:endParaRPr>
          </a:p>
          <a:p>
            <a:pPr rtl="0"/>
            <a:r>
              <a:rPr lang="es-ES" sz="2400" dirty="0"/>
              <a:t>Conclusiones</a:t>
            </a:r>
            <a:endParaRPr lang="es-ES" sz="2400" dirty="0">
              <a:solidFill>
                <a:schemeClr val="bg1"/>
              </a:solidFill>
            </a:endParaRPr>
          </a:p>
          <a:p>
            <a:pPr algn="r"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8" y="1602783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Hipótesis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300389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5C3CECA4-0004-9C03-5BE4-E8A11E459090}"/>
              </a:ext>
            </a:extLst>
          </p:cNvPr>
          <p:cNvSpPr txBox="1">
            <a:spLocks/>
          </p:cNvSpPr>
          <p:nvPr/>
        </p:nvSpPr>
        <p:spPr>
          <a:xfrm>
            <a:off x="3347534" y="2548069"/>
            <a:ext cx="6736032" cy="39591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 </a:t>
            </a:r>
            <a:r>
              <a:rPr lang="en-US" sz="3600" dirty="0" err="1"/>
              <a:t>Pérdida</a:t>
            </a:r>
            <a:r>
              <a:rPr lang="en-US" sz="3600" dirty="0"/>
              <a:t> de dataset</a:t>
            </a:r>
          </a:p>
          <a:p>
            <a:r>
              <a:rPr lang="en-US" sz="3600" dirty="0"/>
              <a:t> 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Países</a:t>
            </a:r>
            <a:r>
              <a:rPr lang="en-US" sz="3600" dirty="0"/>
              <a:t> con </a:t>
            </a:r>
            <a:r>
              <a:rPr lang="en-US" sz="3600" dirty="0" err="1"/>
              <a:t>más</a:t>
            </a:r>
            <a:r>
              <a:rPr lang="en-US" sz="3600" dirty="0"/>
              <a:t> </a:t>
            </a:r>
            <a:r>
              <a:rPr lang="en-US" sz="3600" dirty="0" err="1"/>
              <a:t>ataques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3600" dirty="0"/>
              <a:t>3. </a:t>
            </a:r>
            <a:r>
              <a:rPr lang="en-US" sz="3600" dirty="0" err="1"/>
              <a:t>Letalidad</a:t>
            </a:r>
            <a:r>
              <a:rPr lang="en-US" sz="3600" dirty="0"/>
              <a:t>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especie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n-US" sz="3600" dirty="0"/>
              <a:t>4. </a:t>
            </a:r>
            <a:r>
              <a:rPr lang="en-US" sz="3600" dirty="0" err="1"/>
              <a:t>Actividad</a:t>
            </a:r>
            <a:r>
              <a:rPr lang="en-US" sz="3600" dirty="0"/>
              <a:t> </a:t>
            </a:r>
            <a:r>
              <a:rPr lang="en-US" sz="3600" dirty="0" err="1"/>
              <a:t>más</a:t>
            </a:r>
            <a:r>
              <a:rPr lang="en-US" sz="3600" dirty="0"/>
              <a:t> </a:t>
            </a:r>
            <a:r>
              <a:rPr lang="en-US" sz="3600" dirty="0" err="1"/>
              <a:t>peligrosa</a:t>
            </a:r>
            <a:endParaRPr lang="en-US" sz="3600" dirty="0"/>
          </a:p>
          <a:p>
            <a:pPr marL="914400" indent="-914400" algn="ctr">
              <a:buAutoNum type="arabicPeriod"/>
            </a:pPr>
            <a:endParaRPr lang="en-US" sz="3600" dirty="0"/>
          </a:p>
          <a:p>
            <a:pPr marL="914400" indent="-914400" algn="ctr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7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11" name="Título 6">
            <a:extLst>
              <a:ext uri="{FF2B5EF4-FFF2-40B4-BE49-F238E27FC236}">
                <a16:creationId xmlns:a16="http://schemas.microsoft.com/office/drawing/2014/main" id="{EE56DA38-8A48-F7EF-31FE-CCD5B5239E54}"/>
              </a:ext>
            </a:extLst>
          </p:cNvPr>
          <p:cNvSpPr txBox="1">
            <a:spLocks/>
          </p:cNvSpPr>
          <p:nvPr/>
        </p:nvSpPr>
        <p:spPr>
          <a:xfrm>
            <a:off x="547224" y="196900"/>
            <a:ext cx="11097551" cy="133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/>
              <a:t>Original </a:t>
            </a:r>
            <a:r>
              <a:rPr lang="es-ES" sz="4800" dirty="0" err="1"/>
              <a:t>dateframe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2580B1-F522-FF4B-4B03-0B219196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2" y="1566590"/>
            <a:ext cx="3803228" cy="50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 dirty="0"/>
              <a:t>Data </a:t>
            </a:r>
            <a:r>
              <a:rPr lang="es-ES" dirty="0" err="1"/>
              <a:t>cleaning</a:t>
            </a:r>
            <a:r>
              <a:rPr lang="es-ES" dirty="0"/>
              <a:t> &amp; </a:t>
            </a:r>
            <a:r>
              <a:rPr lang="es-ES" dirty="0" err="1"/>
              <a:t>wrangling</a:t>
            </a:r>
            <a:endParaRPr lang="es-ES" dirty="0"/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649325"/>
              </p:ext>
            </p:extLst>
          </p:nvPr>
        </p:nvGraphicFramePr>
        <p:xfrm>
          <a:off x="549538" y="1571787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75D22A2-F402-C9C3-B231-91D79696E1EA}"/>
              </a:ext>
            </a:extLst>
          </p:cNvPr>
          <p:cNvGrpSpPr/>
          <p:nvPr/>
        </p:nvGrpSpPr>
        <p:grpSpPr>
          <a:xfrm>
            <a:off x="7634324" y="3583775"/>
            <a:ext cx="2409752" cy="1392951"/>
            <a:chOff x="5786112" y="0"/>
            <a:chExt cx="2409752" cy="139295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1AF2052-AAB3-0D2B-7A0A-3E873BD64672}"/>
                </a:ext>
              </a:extLst>
            </p:cNvPr>
            <p:cNvSpPr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D38A5E-BE4D-D927-F93E-A6E28C622A18}"/>
                </a:ext>
              </a:extLst>
            </p:cNvPr>
            <p:cNvSpPr txBox="1"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106680" numCol="1" spcCol="1270" rtlCol="0" anchor="b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ES" sz="1400" dirty="0">
                  <a:latin typeface="+mn-lt"/>
                </a:rPr>
                <a:t>Manipulamos los datos para normalizar todos los registros unificando formato .</a:t>
              </a:r>
              <a:endParaRPr lang="es-ES" sz="1400" kern="1200" dirty="0">
                <a:latin typeface="+mn-lt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187BC78-F46B-5A58-4B46-85EB17B3098F}"/>
              </a:ext>
            </a:extLst>
          </p:cNvPr>
          <p:cNvGrpSpPr/>
          <p:nvPr/>
        </p:nvGrpSpPr>
        <p:grpSpPr>
          <a:xfrm>
            <a:off x="9230061" y="1571787"/>
            <a:ext cx="2409752" cy="1392951"/>
            <a:chOff x="5786112" y="0"/>
            <a:chExt cx="2409752" cy="1392951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4A18693-153E-839B-51F8-847F0F6869B0}"/>
                </a:ext>
              </a:extLst>
            </p:cNvPr>
            <p:cNvSpPr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6C4102F-B946-8501-2A73-DDCDA448A0D8}"/>
                </a:ext>
              </a:extLst>
            </p:cNvPr>
            <p:cNvSpPr txBox="1"/>
            <p:nvPr/>
          </p:nvSpPr>
          <p:spPr>
            <a:xfrm>
              <a:off x="5786112" y="0"/>
              <a:ext cx="2409752" cy="1392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106680" numCol="1" spcCol="1270" rtlCol="0" anchor="b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Symbol" panose="05050102010706020507" pitchFamily="18" charset="2"/>
                <a:buNone/>
              </a:pPr>
              <a:r>
                <a:rPr lang="es-ES" sz="1400" dirty="0">
                  <a:latin typeface="+mn-lt"/>
                </a:rPr>
                <a:t>Eliminamos todos los registros 100% nulos.</a:t>
              </a:r>
              <a:endParaRPr lang="es-ES" sz="1400" kern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2441196" y="2219764"/>
            <a:ext cx="4949661" cy="76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algn="ctr">
              <a:lnSpc>
                <a:spcPct val="90000"/>
              </a:lnSpc>
              <a:spcBef>
                <a:spcPct val="0"/>
              </a:spcBef>
            </a:pPr>
            <a:r>
              <a:rPr lang="en-US" sz="4800" dirty="0" err="1">
                <a:latin typeface="+mj-lt"/>
                <a:ea typeface="+mj-ea"/>
                <a:cs typeface="+mj-cs"/>
              </a:rPr>
              <a:t>Hipótesis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-2136711" y="323853"/>
            <a:ext cx="8892074" cy="76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90000"/>
              </a:lnSpc>
              <a:spcBef>
                <a:spcPct val="0"/>
              </a:spcBef>
            </a:pPr>
            <a:r>
              <a:rPr lang="en-US" sz="4800" dirty="0" err="1">
                <a:latin typeface="+mj-lt"/>
                <a:ea typeface="+mj-ea"/>
                <a:cs typeface="+mj-cs"/>
              </a:rPr>
              <a:t>Pérdida</a:t>
            </a:r>
            <a:r>
              <a:rPr lang="en-US" sz="4800" dirty="0">
                <a:latin typeface="+mj-lt"/>
                <a:ea typeface="+mj-ea"/>
                <a:cs typeface="+mj-cs"/>
              </a:rPr>
              <a:t> de dataset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2F3CDF-1480-F82B-09E5-AA8572F59725}"/>
              </a:ext>
            </a:extLst>
          </p:cNvPr>
          <p:cNvSpPr txBox="1"/>
          <p:nvPr/>
        </p:nvSpPr>
        <p:spPr>
          <a:xfrm>
            <a:off x="-536382" y="2575427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25.723 x 24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2DEA5F-B6AA-C939-60BB-5721DEF8A873}"/>
              </a:ext>
            </a:extLst>
          </p:cNvPr>
          <p:cNvSpPr txBox="1"/>
          <p:nvPr/>
        </p:nvSpPr>
        <p:spPr>
          <a:xfrm>
            <a:off x="-564202" y="1721858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Origin</a:t>
            </a:r>
            <a:endParaRPr lang="es-E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2A643C-9E0E-A5AA-2B3C-7CE4F7D128E8}"/>
              </a:ext>
            </a:extLst>
          </p:cNvPr>
          <p:cNvSpPr txBox="1"/>
          <p:nvPr/>
        </p:nvSpPr>
        <p:spPr>
          <a:xfrm>
            <a:off x="5113718" y="1721857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End</a:t>
            </a:r>
            <a:endParaRPr lang="es-ES" sz="3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12CA239-5E68-A0C5-AE7B-0211494F5AE1}"/>
              </a:ext>
            </a:extLst>
          </p:cNvPr>
          <p:cNvSpPr txBox="1"/>
          <p:nvPr/>
        </p:nvSpPr>
        <p:spPr>
          <a:xfrm>
            <a:off x="5164052" y="2575428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6302 x 7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2E2A8A67-6D04-B073-127B-46A941BC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607" y="2844222"/>
            <a:ext cx="4500562" cy="1562959"/>
          </a:xfrm>
        </p:spPr>
        <p:txBody>
          <a:bodyPr rtlCol="0"/>
          <a:lstStyle/>
          <a:p>
            <a:pPr algn="ctr" rtl="0"/>
            <a:r>
              <a:rPr lang="es-E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-75,5%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C38A60F-D7BA-9DBE-1834-D3FDE100C0B5}"/>
              </a:ext>
            </a:extLst>
          </p:cNvPr>
          <p:cNvCxnSpPr/>
          <p:nvPr/>
        </p:nvCxnSpPr>
        <p:spPr>
          <a:xfrm>
            <a:off x="4471332" y="2575427"/>
            <a:ext cx="294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kern="1200" dirty="0">
                <a:latin typeface="+mj-lt"/>
                <a:ea typeface="+mj-ea"/>
                <a:cs typeface="+mj-cs"/>
              </a:rPr>
              <a:t>Países con más ataques 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8C00D6B-7F82-2C76-AA37-030809CE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21" y="1752472"/>
            <a:ext cx="7580239" cy="3979625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2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ECC631F3-1E0D-99F0-CA9C-701C0F6CFFB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ES" sz="4800" dirty="0">
                <a:latin typeface="+mj-lt"/>
                <a:ea typeface="+mj-ea"/>
                <a:cs typeface="+mj-cs"/>
              </a:rPr>
              <a:t>Letalidad por país </a:t>
            </a:r>
            <a:endParaRPr lang="es-E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E9EF335-7CE4-13FC-F8C4-BE374F57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965" y="1585927"/>
            <a:ext cx="3429000" cy="3429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16DA88-DF2C-9603-040A-627AE8360198}"/>
              </a:ext>
            </a:extLst>
          </p:cNvPr>
          <p:cNvSpPr txBox="1"/>
          <p:nvPr/>
        </p:nvSpPr>
        <p:spPr>
          <a:xfrm>
            <a:off x="6511510" y="5196392"/>
            <a:ext cx="71659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USA</a:t>
            </a:r>
          </a:p>
          <a:p>
            <a:pPr algn="ctr"/>
            <a:r>
              <a:rPr lang="es-ES" sz="3200" dirty="0"/>
              <a:t>( 9,19%)</a:t>
            </a:r>
          </a:p>
          <a:p>
            <a:pPr algn="ctr"/>
            <a:endParaRPr lang="es-ES" sz="3200" dirty="0"/>
          </a:p>
        </p:txBody>
      </p:sp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554698D-5AB2-5242-A88D-955F6C99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547726"/>
            <a:ext cx="3429000" cy="3429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DED4C-6A0B-8FA9-4B66-89E654C4A205}"/>
              </a:ext>
            </a:extLst>
          </p:cNvPr>
          <p:cNvSpPr txBox="1"/>
          <p:nvPr/>
        </p:nvSpPr>
        <p:spPr>
          <a:xfrm>
            <a:off x="871155" y="9088932"/>
            <a:ext cx="716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AU</a:t>
            </a:r>
          </a:p>
        </p:txBody>
      </p:sp>
      <p:pic>
        <p:nvPicPr>
          <p:cNvPr id="11" name="Imagen 10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EC6A067-AF3D-9365-2C87-C4939E1CE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44" y="1560746"/>
            <a:ext cx="3384585" cy="3429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92784CE-11DB-D522-2AF0-82543A5DEF54}"/>
              </a:ext>
            </a:extLst>
          </p:cNvPr>
          <p:cNvSpPr txBox="1"/>
          <p:nvPr/>
        </p:nvSpPr>
        <p:spPr>
          <a:xfrm>
            <a:off x="4177144" y="5171211"/>
            <a:ext cx="3530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SOUTH AFRICA</a:t>
            </a:r>
          </a:p>
          <a:p>
            <a:pPr algn="ctr"/>
            <a:r>
              <a:rPr lang="es-ES" sz="3200" dirty="0"/>
              <a:t>( 20,66%)</a:t>
            </a:r>
          </a:p>
          <a:p>
            <a:pPr algn="ctr"/>
            <a:endParaRPr lang="es-E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B00B38-EDE3-79F9-9EC5-0A163DC04B4C}"/>
              </a:ext>
            </a:extLst>
          </p:cNvPr>
          <p:cNvSpPr txBox="1"/>
          <p:nvPr/>
        </p:nvSpPr>
        <p:spPr>
          <a:xfrm>
            <a:off x="-26265" y="5171211"/>
            <a:ext cx="37479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AUSTRALIA</a:t>
            </a:r>
          </a:p>
          <a:p>
            <a:pPr algn="ctr"/>
            <a:r>
              <a:rPr lang="es-ES" sz="3200" dirty="0"/>
              <a:t>( 23,5%)</a:t>
            </a:r>
          </a:p>
        </p:txBody>
      </p:sp>
    </p:spTree>
    <p:extLst>
      <p:ext uri="{BB962C8B-B14F-4D97-AF65-F5344CB8AC3E}">
        <p14:creationId xmlns:p14="http://schemas.microsoft.com/office/powerpoint/2010/main" val="34558818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{2B32051E-2F57-43A4-9348-2DE8F2897EA5}tf33713516_win32</Template>
  <TotalTime>91</TotalTime>
  <Words>214</Words>
  <Application>Microsoft Office PowerPoint</Application>
  <PresentationFormat>Panorámica</PresentationFormat>
  <Paragraphs>82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Symbol</vt:lpstr>
      <vt:lpstr>Walbaum Display</vt:lpstr>
      <vt:lpstr>3DFloatVTI</vt:lpstr>
      <vt:lpstr>PROYECTO DATA CLEANING &amp; WRANGLING</vt:lpstr>
      <vt:lpstr>Agenda</vt:lpstr>
      <vt:lpstr>Hipótesis</vt:lpstr>
      <vt:lpstr>Presentación de PowerPoint</vt:lpstr>
      <vt:lpstr>Data cleaning &amp; wrangling</vt:lpstr>
      <vt:lpstr>Presentación de PowerPoint</vt:lpstr>
      <vt:lpstr>-75,5%</vt:lpstr>
      <vt:lpstr>Presentación de PowerPoint</vt:lpstr>
      <vt:lpstr>Presentación de PowerPoint</vt:lpstr>
      <vt:lpstr>Presentación de PowerPoint</vt:lpstr>
      <vt:lpstr>Presentación de PowerPoint</vt:lpstr>
      <vt:lpstr>Gracias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PANDAS</dc:title>
  <dc:creator>Xavier Duran</dc:creator>
  <cp:lastModifiedBy>Victor Pizarro</cp:lastModifiedBy>
  <cp:revision>20</cp:revision>
  <dcterms:created xsi:type="dcterms:W3CDTF">2022-05-21T07:38:28Z</dcterms:created>
  <dcterms:modified xsi:type="dcterms:W3CDTF">2022-05-25T15:27:22Z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