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63A6AD4-BBF0-4BDE-9BB8-3D1861BA250C}">
  <a:tblStyle styleId="{E63A6AD4-BBF0-4BDE-9BB8-3D1861BA250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22" Type="http://schemas.openxmlformats.org/officeDocument/2006/relationships/slide" Target="slides/slide15.xml"/><Relationship Id="rId44" Type="http://schemas.openxmlformats.org/officeDocument/2006/relationships/font" Target="fonts/Roboto-boldItalic.fntdata"/><Relationship Id="rId21" Type="http://schemas.openxmlformats.org/officeDocument/2006/relationships/slide" Target="slides/slide14.xml"/><Relationship Id="rId43" Type="http://schemas.openxmlformats.org/officeDocument/2006/relationships/font" Target="fonts/Roboto-italic.fntdata"/><Relationship Id="rId24" Type="http://schemas.openxmlformats.org/officeDocument/2006/relationships/slide" Target="slides/slide17.xml"/><Relationship Id="rId46" Type="http://schemas.openxmlformats.org/officeDocument/2006/relationships/font" Target="fonts/RobotoMono-bold.fntdata"/><Relationship Id="rId23" Type="http://schemas.openxmlformats.org/officeDocument/2006/relationships/slide" Target="slides/slide16.xml"/><Relationship Id="rId45" Type="http://schemas.openxmlformats.org/officeDocument/2006/relationships/font" Target="fonts/RobotoMono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18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3e97386ee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3e97386ee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3e97386ee_0_2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63e97386ee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3e97386ee_0_22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63e97386ee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3e97386ee_0_22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3e97386ee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3e97386ee_0_2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3e97386ee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3e97386ee_0_2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3e97386e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3e97386ee_0_2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3e97386ee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3e97386ee_0_3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3e97386e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3e97386ee_0_3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3e97386ee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3e97386ee_0_25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63e97386ee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3e97386e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3e97386e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3e97386ee_0_16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3e97386ee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3e97386ee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3e97386ee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3e97386ee_0_3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3e97386ee_0_3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3e97386ee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3e97386ee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3e97386ee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63e97386ee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63e97386e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63e97386e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3ede8380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63ede8380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3ede8380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63ede8380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3ede83803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63ede83803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63e97386ee_0_26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63e97386ee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76a429aad0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76a429a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63e97386ee_0_17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63e97386e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76a429aad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76a429aad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76a429aad0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76a429aad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63e97386ee_0_25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63e97386ee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76a429aad0_0_1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76a429aad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3e97386ee_0_1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63e97386ee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3e97386ee_0_18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3e97386ee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3e97386ee_0_19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3e97386ee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3e97386ee_0_19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3e97386ee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3e97386ee_0_20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63e97386e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3e97386ee_0_2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3e97386ee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7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8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8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0" name="Google Shape;8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9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9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89" name="Google Shape;8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1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1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5" name="Google Shape;95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6" name="Google Shape;9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2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2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101" name="Google Shape;101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4" name="Google Shape;104;p23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python.org/3/library/statistic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olab.research.google.com/drive/12lKDKcd2G0BD3P9IIjiTj7JlaHP8B_9l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atplotlib.org/stable/users/explain/quick_start.html#quick-start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kaggle.com/datasets" TargetMode="External"/><Relationship Id="rId4" Type="http://schemas.openxmlformats.org/officeDocument/2006/relationships/hyperlink" Target="https://archive.ics.uci.edu/ml/index.php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atasetsearch.research.google.com/" TargetMode="External"/><Relationship Id="rId4" Type="http://schemas.openxmlformats.org/officeDocument/2006/relationships/hyperlink" Target="https://www.data.gov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github.com/awesomedata/awesome-public-datasets" TargetMode="External"/><Relationship Id="rId4" Type="http://schemas.openxmlformats.org/officeDocument/2006/relationships/hyperlink" Target="https://github.com/awesomedata/awesome-public-datasets" TargetMode="External"/><Relationship Id="rId5" Type="http://schemas.openxmlformats.org/officeDocument/2006/relationships/hyperlink" Target="https://data.worldbank.org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matplotlib.org/stable/users/explain/quick_start.html#quick-start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seaborn.pydata.or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numpy.org/doc/stable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/>
          <p:nvPr/>
        </p:nvSpPr>
        <p:spPr>
          <a:xfrm>
            <a:off x="4563150" y="572850"/>
            <a:ext cx="4119900" cy="399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b="1" i="1" lang="pt-BR" sz="1800">
                <a:solidFill>
                  <a:srgbClr val="FAFAFA"/>
                </a:solidFill>
                <a:latin typeface="Roboto"/>
                <a:ea typeface="Roboto"/>
                <a:cs typeface="Roboto"/>
                <a:sym typeface="Roboto"/>
              </a:rPr>
              <a:t>O Google Colab (Colaboratory) é uma ferramenta gratuita oferecida pelo Google que permite escrever e executar código Python diretamente no navegador, com foco especial em aplicações de ciência de dados e aprendizado de máquina. Ele oferece um ambiente baseado em Jupyter Notebook, onde você pode combinar código executável, visualizações e texto em Markdown.</a:t>
            </a:r>
            <a:endParaRPr b="1" i="1" sz="1800">
              <a:solidFill>
                <a:srgbClr val="FAFAF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3" name="Google Shape;11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150" y="1843225"/>
            <a:ext cx="3981856" cy="1760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Dicionários</a:t>
            </a:r>
            <a:endParaRPr/>
          </a:p>
        </p:txBody>
      </p:sp>
      <p:sp>
        <p:nvSpPr>
          <p:cNvPr id="175" name="Google Shape;175;p34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Estrutura de dados com pares chave: valor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Muito usada para representar objetos do mundo real</a:t>
            </a:r>
            <a:endParaRPr sz="1500"/>
          </a:p>
        </p:txBody>
      </p:sp>
      <p:cxnSp>
        <p:nvCxnSpPr>
          <p:cNvPr id="176" name="Google Shape;176;p34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Tuplas</a:t>
            </a:r>
            <a:endParaRPr/>
          </a:p>
        </p:txBody>
      </p:sp>
      <p:sp>
        <p:nvSpPr>
          <p:cNvPr id="182" name="Google Shape;182;p35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Sequência ordenada de elementos, como as listas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Imutável: não é possível alterar os elementos após criação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Usa parênteses: ()</a:t>
            </a:r>
            <a:endParaRPr sz="1500"/>
          </a:p>
        </p:txBody>
      </p:sp>
      <p:cxnSp>
        <p:nvCxnSpPr>
          <p:cNvPr id="183" name="Google Shape;183;p35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Conjuntos</a:t>
            </a:r>
            <a:endParaRPr/>
          </a:p>
        </p:txBody>
      </p:sp>
      <p:sp>
        <p:nvSpPr>
          <p:cNvPr id="189" name="Google Shape;189;p36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Coleção não ordenada, sem elementos duplicados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Usa chaves: {} ou set()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Útil para remover duplicatas ou fazer operações de conjuntos</a:t>
            </a:r>
            <a:endParaRPr sz="1500"/>
          </a:p>
        </p:txBody>
      </p:sp>
      <p:cxnSp>
        <p:nvCxnSpPr>
          <p:cNvPr id="190" name="Google Shape;190;p36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Estatística Descritiva com statistics</a:t>
            </a:r>
            <a:endParaRPr/>
          </a:p>
        </p:txBody>
      </p:sp>
      <p:sp>
        <p:nvSpPr>
          <p:cNvPr id="196" name="Google Shape;196;p37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Este módulo fornece funções para calcular estatísticas matemáticas de dados numéricos (valores reais).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https://docs.python.org/3/library/statistics.html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97" name="Google Shape;197;p37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8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Mão na massa</a:t>
            </a:r>
            <a:endParaRPr/>
          </a:p>
        </p:txBody>
      </p:sp>
      <p:sp>
        <p:nvSpPr>
          <p:cNvPr id="203" name="Google Shape;203;p38"/>
          <p:cNvSpPr txBox="1"/>
          <p:nvPr>
            <p:ph idx="4294967295" type="body"/>
          </p:nvPr>
        </p:nvSpPr>
        <p:spPr>
          <a:xfrm>
            <a:off x="460950" y="3182150"/>
            <a:ext cx="4735800" cy="68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https://colab.research.google.com/drive/12lKDKcd2G0BD3P9IIjiTj7JlaHP8B_9l?usp=sharing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04" name="Google Shape;204;p38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9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Atividades</a:t>
            </a:r>
            <a:endParaRPr/>
          </a:p>
        </p:txBody>
      </p:sp>
      <p:cxnSp>
        <p:nvCxnSpPr>
          <p:cNvPr id="210" name="Google Shape;210;p39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Por que usar gráficos para representar dados?</a:t>
            </a:r>
            <a:endParaRPr/>
          </a:p>
        </p:txBody>
      </p:sp>
      <p:sp>
        <p:nvSpPr>
          <p:cNvPr id="216" name="Google Shape;216;p40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Facilitam a compreensão visual de grandes volumes de dados.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Ajudam a identificar padrões, tendências e outliers.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Tornam a comunicação mais clara com públicos diversos.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São ferramentas essenciais na tomada de decisão baseada em dados.</a:t>
            </a:r>
            <a:endParaRPr sz="1500"/>
          </a:p>
        </p:txBody>
      </p:sp>
      <p:cxnSp>
        <p:nvCxnSpPr>
          <p:cNvPr id="217" name="Google Shape;217;p40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Introdução ao matplotlib</a:t>
            </a:r>
            <a:endParaRPr/>
          </a:p>
        </p:txBody>
      </p:sp>
      <p:sp>
        <p:nvSpPr>
          <p:cNvPr id="223" name="Google Shape;223;p41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É a principal biblioteca de visualização gráfica em Python.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Permite a criação de gráficos 2D de forma altamente customizável.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Trabalha bem com numpy, pandas e outras bibliotecas.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Instalação (Colab): já vem embutida!</a:t>
            </a:r>
            <a:endParaRPr sz="1500"/>
          </a:p>
        </p:txBody>
      </p:sp>
      <p:cxnSp>
        <p:nvCxnSpPr>
          <p:cNvPr id="224" name="Google Shape;224;p41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Matplotlib</a:t>
            </a:r>
            <a:endParaRPr/>
          </a:p>
        </p:txBody>
      </p:sp>
      <p:sp>
        <p:nvSpPr>
          <p:cNvPr id="230" name="Google Shape;230;p42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 matplotlib é uma das bibliotecas mais populares para gerar gráficos em Python.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Com ele, você pode criar histogramas, gráficos de linha, barras, dispersão, pizza e muito mais.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https://matplotlib.org/stable/users/explain/quick_start.html#quick-start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31" name="Google Shape;231;p42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Introduç</a:t>
            </a:r>
            <a:r>
              <a:rPr lang="pt-BR"/>
              <a:t>ão ao </a:t>
            </a:r>
            <a:r>
              <a:rPr lang="pt-BR"/>
              <a:t>Pandas</a:t>
            </a:r>
            <a:endParaRPr/>
          </a:p>
        </p:txBody>
      </p:sp>
      <p:sp>
        <p:nvSpPr>
          <p:cNvPr id="237" name="Google Shape;237;p43"/>
          <p:cNvSpPr txBox="1"/>
          <p:nvPr>
            <p:ph idx="1" type="body"/>
          </p:nvPr>
        </p:nvSpPr>
        <p:spPr>
          <a:xfrm>
            <a:off x="471900" y="1919075"/>
            <a:ext cx="8113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Python para análise e manipulação de dados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Construída sobre NumPy, focada em estruturas de dados flexíveis e poderosas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Estrutura</a:t>
            </a:r>
            <a:r>
              <a:rPr lang="pt-BR"/>
              <a:t>s</a:t>
            </a:r>
            <a:r>
              <a:rPr lang="pt-BR"/>
              <a:t> principais: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Series: array unidimensional rotulado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DataFrame: tabela bidimensional com linhas e colunas rotuladas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Muito usada em Ciência de Dados, Machine Learning, estatística e finanças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o Google Colab oferece?</a:t>
            </a:r>
            <a:endParaRPr/>
          </a:p>
        </p:txBody>
      </p:sp>
      <p:sp>
        <p:nvSpPr>
          <p:cNvPr id="119" name="Google Shape;119;p26"/>
          <p:cNvSpPr txBox="1"/>
          <p:nvPr>
            <p:ph idx="1" type="body"/>
          </p:nvPr>
        </p:nvSpPr>
        <p:spPr>
          <a:xfrm>
            <a:off x="471900" y="1919075"/>
            <a:ext cx="8025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Ambiente de execução na nuvem (você não precisa instalar nada localmente).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Suporte a GPUs e TPUs gratuitas para projetos de machine learning.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Integração com o Google Drive para salvar e carregar notebooks.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Bibliotecas pré-instaladas como NumPy, pandas, matplotlib, scikit-learn, TensorFlow, entre outras.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Interface prática para prototipação rápida, especialmente útil em cursos e projetos colaborativos.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20" name="Google Shape;120;p26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DataFrames </a:t>
            </a:r>
            <a:endParaRPr/>
          </a:p>
        </p:txBody>
      </p:sp>
      <p:sp>
        <p:nvSpPr>
          <p:cNvPr id="243" name="Google Shape;243;p44"/>
          <p:cNvSpPr txBox="1"/>
          <p:nvPr>
            <p:ph idx="1" type="body"/>
          </p:nvPr>
        </p:nvSpPr>
        <p:spPr>
          <a:xfrm>
            <a:off x="471900" y="1919075"/>
            <a:ext cx="8113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/>
              <a:t>Estrutura de dados tabular: linhas (observações) e colunas (variáveis)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/>
              <a:t>Suporta dados heterogêneos (numéricos, texto, booleanos)</a:t>
            </a:r>
            <a:br>
              <a:rPr lang="pt-BR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/>
              <a:t>Indexação flexível por rótulos ou posição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e variáveis</a:t>
            </a:r>
            <a:endParaRPr/>
          </a:p>
        </p:txBody>
      </p:sp>
      <p:sp>
        <p:nvSpPr>
          <p:cNvPr id="249" name="Google Shape;249;p45"/>
          <p:cNvSpPr txBox="1"/>
          <p:nvPr>
            <p:ph idx="1" type="body"/>
          </p:nvPr>
        </p:nvSpPr>
        <p:spPr>
          <a:xfrm>
            <a:off x="471900" y="1919075"/>
            <a:ext cx="8113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/>
              <a:t>Tipos comuns em pandas:</a:t>
            </a:r>
            <a:endParaRPr/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/>
              <a:t>int64: inteiros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/>
              <a:t>float64: números reais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/>
              <a:t>object: texto/string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/>
              <a:t>bool: booleano</a:t>
            </a:r>
            <a:br>
              <a:rPr lang="pt-BR"/>
            </a:b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/>
              <a:t>datetime64: datas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e variáveis</a:t>
            </a:r>
            <a:endParaRPr/>
          </a:p>
        </p:txBody>
      </p:sp>
      <p:sp>
        <p:nvSpPr>
          <p:cNvPr id="255" name="Google Shape;255;p46"/>
          <p:cNvSpPr txBox="1"/>
          <p:nvPr>
            <p:ph idx="1" type="body"/>
          </p:nvPr>
        </p:nvSpPr>
        <p:spPr>
          <a:xfrm>
            <a:off x="471900" y="1919075"/>
            <a:ext cx="8113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Visualizar tipos de dados: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df.dtypes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Importância de entender os tipos para manipulação e análise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Conversão de tipos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df['coluna'] = df['coluna'].astype('float')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Arredondamento de valores</a:t>
            </a:r>
            <a:endParaRPr/>
          </a:p>
        </p:txBody>
      </p:sp>
      <p:sp>
        <p:nvSpPr>
          <p:cNvPr id="261" name="Google Shape;261;p4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/>
              <a:t>df['coluna'] = df['coluna'].round(2) </a:t>
            </a:r>
            <a:endParaRPr/>
          </a:p>
        </p:txBody>
      </p:sp>
      <p:sp>
        <p:nvSpPr>
          <p:cNvPr id="262" name="Google Shape;262;p4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Manipulação de arquivos com pandas</a:t>
            </a:r>
            <a:endParaRPr/>
          </a:p>
        </p:txBody>
      </p:sp>
      <p:sp>
        <p:nvSpPr>
          <p:cNvPr id="268" name="Google Shape;268;p48"/>
          <p:cNvSpPr txBox="1"/>
          <p:nvPr>
            <p:ph idx="1" type="body"/>
          </p:nvPr>
        </p:nvSpPr>
        <p:spPr>
          <a:xfrm>
            <a:off x="471900" y="1919075"/>
            <a:ext cx="6448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Leitura de diferentes formatos: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6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CSV: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pd.read_csv('arquivo.csv')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Excel: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pd.read_excel('arquivo.xlsx')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JSON: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pd.read_json('arquivo.json')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Salvando arquivos: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CSV: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df.to_csv('saida.csv', index=False)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Excel: </a:t>
            </a:r>
            <a: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df.to_excel('saida.xlsx', index=False)</a:t>
            </a:r>
            <a:br>
              <a:rPr lang="pt-BR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Sites Seguros para Obter Dados para Análise</a:t>
            </a:r>
            <a:endParaRPr/>
          </a:p>
        </p:txBody>
      </p:sp>
      <p:sp>
        <p:nvSpPr>
          <p:cNvPr id="274" name="Google Shape;274;p49"/>
          <p:cNvSpPr txBox="1"/>
          <p:nvPr>
            <p:ph idx="1" type="body"/>
          </p:nvPr>
        </p:nvSpPr>
        <p:spPr>
          <a:xfrm>
            <a:off x="471900" y="1919075"/>
            <a:ext cx="385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Kaggle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Plataforma líder em competições de Data Science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Milhares de datasets públicos, diversos temas (saúde, finanças, imagens, texto etc.)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Comunidade ativa com notebooks, discussões e tutoriais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URL: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https://www.kaggle.com/datasets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49"/>
          <p:cNvSpPr txBox="1"/>
          <p:nvPr>
            <p:ph idx="1" type="body"/>
          </p:nvPr>
        </p:nvSpPr>
        <p:spPr>
          <a:xfrm>
            <a:off x="4327500" y="1953375"/>
            <a:ext cx="4521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UCI Machine Learning Repository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Um dos repositórios mais tradicionais e usados em pesquisas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Datasets clássicos para aprendizado de máquina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Arquivos simples, geralmente em CSV ou TXT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URL: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https://archive.ics.uci.edu/ml/index.php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5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Sites Seguros para Obter Dados para Análise</a:t>
            </a:r>
            <a:endParaRPr/>
          </a:p>
        </p:txBody>
      </p:sp>
      <p:sp>
        <p:nvSpPr>
          <p:cNvPr id="281" name="Google Shape;281;p50"/>
          <p:cNvSpPr txBox="1"/>
          <p:nvPr>
            <p:ph idx="1" type="body"/>
          </p:nvPr>
        </p:nvSpPr>
        <p:spPr>
          <a:xfrm>
            <a:off x="471900" y="1919075"/>
            <a:ext cx="385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Google Dataset Search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Ferramenta de busca específica para datasets na web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Reúne dados de múltiplas fontes confiáveis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Facilidade para encontrar dados por tema, formato e licença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URL: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https://datasetsearch.research.google.com/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50"/>
          <p:cNvSpPr txBox="1"/>
          <p:nvPr>
            <p:ph idx="1" type="body"/>
          </p:nvPr>
        </p:nvSpPr>
        <p:spPr>
          <a:xfrm>
            <a:off x="4327500" y="1953375"/>
            <a:ext cx="4521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Data.gov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Portal oficial de dados abertos do governo dos EUA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Grande variedade de dados públicos (economia, saúde, meio ambiente, transporte)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Dados atualizados e confiáveis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URL: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https://www.data.gov/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5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Sites Seguros para Obter Dados para Análise</a:t>
            </a:r>
            <a:endParaRPr/>
          </a:p>
        </p:txBody>
      </p:sp>
      <p:sp>
        <p:nvSpPr>
          <p:cNvPr id="288" name="Google Shape;288;p51"/>
          <p:cNvSpPr txBox="1"/>
          <p:nvPr>
            <p:ph idx="1" type="body"/>
          </p:nvPr>
        </p:nvSpPr>
        <p:spPr>
          <a:xfrm>
            <a:off x="471900" y="1919075"/>
            <a:ext cx="38556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Awesome Public Datasets (GitHub)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Curadoria colaborativa de datasets públicos organizados por temas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Link para repositórios e fontes variadas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Atualizado frequentemente pela comunidade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URL:</a:t>
            </a:r>
            <a:r>
              <a:rPr lang="pt-BR" sz="11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https://github.com/awesomedata/awesome-public-datasets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51"/>
          <p:cNvSpPr txBox="1"/>
          <p:nvPr>
            <p:ph idx="1" type="body"/>
          </p:nvPr>
        </p:nvSpPr>
        <p:spPr>
          <a:xfrm>
            <a:off x="4327500" y="1953375"/>
            <a:ext cx="45213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b="1" lang="pt-BR" sz="1300">
                <a:latin typeface="Arial"/>
                <a:ea typeface="Arial"/>
                <a:cs typeface="Arial"/>
                <a:sym typeface="Arial"/>
              </a:rPr>
              <a:t>World Bank Open Data</a:t>
            </a:r>
            <a:endParaRPr b="1" sz="13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Dados globais sobre economia, desenvolvimento, indicadores sociais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Atualização constante com fontes oficiais internacionais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Formatos fáceis de usar para análise</a:t>
            </a: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r>
              <a:rPr lang="pt-BR" sz="1100">
                <a:latin typeface="Arial"/>
                <a:ea typeface="Arial"/>
                <a:cs typeface="Arial"/>
                <a:sym typeface="Arial"/>
              </a:rPr>
              <a:t>URL: </a:t>
            </a:r>
            <a:r>
              <a:rPr lang="pt-BR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https://data.worldbank.org/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Font typeface="Arial"/>
              <a:buChar char="●"/>
            </a:pPr>
            <a:br>
              <a:rPr lang="pt-BR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 b="1" sz="1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Matplotlib</a:t>
            </a:r>
            <a:endParaRPr/>
          </a:p>
        </p:txBody>
      </p:sp>
      <p:sp>
        <p:nvSpPr>
          <p:cNvPr id="295" name="Google Shape;295;p52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 matplotlib é uma das bibliotecas mais populares para gerar gráficos em Python.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Com ele, você pode criar histogramas, gráficos de linha, barras, dispersão, pizza e muito mais.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https://matplotlib.org/stable/users/explain/quick_start.html#quick-start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296" name="Google Shape;296;p52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</a:t>
            </a:r>
            <a:r>
              <a:rPr lang="pt-BR"/>
              <a:t>Seaborn</a:t>
            </a:r>
            <a:endParaRPr/>
          </a:p>
        </p:txBody>
      </p:sp>
      <p:sp>
        <p:nvSpPr>
          <p:cNvPr id="302" name="Google Shape;302;p53"/>
          <p:cNvSpPr txBox="1"/>
          <p:nvPr>
            <p:ph idx="1" type="body"/>
          </p:nvPr>
        </p:nvSpPr>
        <p:spPr>
          <a:xfrm>
            <a:off x="471900" y="1919075"/>
            <a:ext cx="7504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Seaborn é uma biblioteca de visualização de dados em Python, construída sobre o Matplotlib.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O objetivo dela é facilitar a criação de gráficos estatísticos bonitos e informativos.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Muito usada em análise exploratória de dados (EDA), quando precisamos entender padrões, distribuições e relações entre variáveis. 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https://seaborn.pydata.org/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03" name="Google Shape;303;p53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um notebook?</a:t>
            </a:r>
            <a:endParaRPr/>
          </a:p>
        </p:txBody>
      </p:sp>
      <p:sp>
        <p:nvSpPr>
          <p:cNvPr id="126" name="Google Shape;126;p27"/>
          <p:cNvSpPr txBox="1"/>
          <p:nvPr>
            <p:ph idx="1" type="body"/>
          </p:nvPr>
        </p:nvSpPr>
        <p:spPr>
          <a:xfrm>
            <a:off x="471900" y="1919075"/>
            <a:ext cx="80256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pt-BR" sz="1500"/>
              <a:t>Um notebook é um documento interativo onde você pode escrever e executar código, colocar texto explicativo (como anotações, títulos, imagens), e até visualizar gráficos e resultados ali mesmo, tudo misturado. Ele é muito usado para programação, análise de dados, machine learning e ensino.</a:t>
            </a:r>
            <a:endParaRPr sz="1500"/>
          </a:p>
        </p:txBody>
      </p:sp>
      <p:cxnSp>
        <p:nvCxnSpPr>
          <p:cNvPr id="127" name="Google Shape;127;p27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Correlação?</a:t>
            </a:r>
            <a:endParaRPr/>
          </a:p>
        </p:txBody>
      </p:sp>
      <p:sp>
        <p:nvSpPr>
          <p:cNvPr id="309" name="Google Shape;309;p5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Correlação mede a força e direção da relação entre duas variáveis.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O coeficiente de correlação varia entre -1 e 1: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+1: relação positiva perfeita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/>
              <a:t>-1: relação negativa perfeita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/>
              <a:t>0: nenhuma correlação linear</a:t>
            </a:r>
            <a:endParaRPr/>
          </a:p>
        </p:txBody>
      </p:sp>
      <p:pic>
        <p:nvPicPr>
          <p:cNvPr id="310" name="Google Shape;310;p54"/>
          <p:cNvPicPr preferRelativeResize="0"/>
          <p:nvPr/>
        </p:nvPicPr>
        <p:blipFill rotWithShape="1">
          <a:blip r:embed="rId3">
            <a:alphaModFix/>
          </a:blip>
          <a:srcRect b="-6449" l="0" r="0" t="6450"/>
          <a:stretch/>
        </p:blipFill>
        <p:spPr>
          <a:xfrm>
            <a:off x="4471800" y="1800400"/>
            <a:ext cx="4367400" cy="32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5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Exemplo simples:</a:t>
            </a:r>
            <a:endParaRPr/>
          </a:p>
        </p:txBody>
      </p:sp>
      <p:sp>
        <p:nvSpPr>
          <p:cNvPr id="316" name="Google Shape;316;p55"/>
          <p:cNvSpPr txBox="1"/>
          <p:nvPr>
            <p:ph idx="1" type="body"/>
          </p:nvPr>
        </p:nvSpPr>
        <p:spPr>
          <a:xfrm>
            <a:off x="396525" y="1826563"/>
            <a:ext cx="26901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/>
              <a:t># Importar bibliotecas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/>
              <a:t>import seaborn as sns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/>
              <a:t>import matplotlib.pyplot as plt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/>
              <a:t>import pandas as pd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/>
              <a:t># Carregar o dataset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100"/>
              <a:buFont typeface="Arial"/>
              <a:buNone/>
            </a:pPr>
            <a:r>
              <a:rPr lang="pt-BR" sz="1100"/>
              <a:t>tips = sns.load_dataset('tips')</a:t>
            </a:r>
            <a:endParaRPr sz="11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/>
          </a:p>
        </p:txBody>
      </p:sp>
      <p:cxnSp>
        <p:nvCxnSpPr>
          <p:cNvPr id="317" name="Google Shape;317;p55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18" name="Google Shape;318;p55"/>
          <p:cNvSpPr txBox="1"/>
          <p:nvPr/>
        </p:nvSpPr>
        <p:spPr>
          <a:xfrm>
            <a:off x="3082950" y="1826575"/>
            <a:ext cx="3000000" cy="25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 Calcular a correlação entre as variáveis numéricas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correlation = tips.corr()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print(correlation)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55"/>
          <p:cNvSpPr txBox="1"/>
          <p:nvPr/>
        </p:nvSpPr>
        <p:spPr>
          <a:xfrm>
            <a:off x="5964450" y="1826575"/>
            <a:ext cx="3000000" cy="21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# Plotar o heatmap da correlação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plt.figure(figsize=(8,6))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sns.heatmap(correlation, annot=True, cmap='coolwarm', fmt=".2f")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plt.title("Mapa de Correlação - Dataset Tips")</a:t>
            </a:r>
            <a:endParaRPr sz="11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1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plt.show()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Biblioteca numpy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NumPy é o pacote fundamental para computação científica em Python. É uma biblioteca Python que fornece um objeto array multidimensional, vários objetos derivados (como arrays e matrizes mascarados) e uma variedade de rotinas para operações rápidas em arrays, incluindo operações matemáticas, lógicas, manipulação de formas, ordenação, seleção, E/S, transformadas discretas de Fourier, álgebra linear básica, operações estatísticas básicas, simulação aleatória e muito mais.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 u="sng">
                <a:solidFill>
                  <a:schemeClr val="hlink"/>
                </a:solidFill>
                <a:hlinkClick r:id="rId3"/>
              </a:rPr>
              <a:t>https://numpy.org/doc/stable/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326" name="Google Shape;326;p56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NumPy vs Listas do Python</a:t>
            </a:r>
            <a:endParaRPr/>
          </a:p>
        </p:txBody>
      </p:sp>
      <p:cxnSp>
        <p:nvCxnSpPr>
          <p:cNvPr id="332" name="Google Shape;332;p57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  <p:graphicFrame>
        <p:nvGraphicFramePr>
          <p:cNvPr id="333" name="Google Shape;333;p57"/>
          <p:cNvGraphicFramePr/>
          <p:nvPr/>
        </p:nvGraphicFramePr>
        <p:xfrm>
          <a:off x="1301238" y="1690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{E63A6AD4-BBF0-4BDE-9BB8-3D1861BA250C}</a:tableStyleId>
              </a:tblPr>
              <a:tblGrid>
                <a:gridCol w="1154050"/>
                <a:gridCol w="2676825"/>
                <a:gridCol w="2955950"/>
              </a:tblGrid>
              <a:tr h="3709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Aspecto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Listas (</a:t>
                      </a:r>
                      <a:r>
                        <a:rPr b="1" lang="pt-BR" sz="1000">
                          <a:solidFill>
                            <a:srgbClr val="1880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list</a:t>
                      </a: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NumPy (</a:t>
                      </a:r>
                      <a:r>
                        <a:rPr b="1" lang="pt-BR" sz="1000">
                          <a:solidFill>
                            <a:srgbClr val="188038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ndarray</a:t>
                      </a:r>
                      <a:r>
                        <a:rPr b="1"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b="1"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Estrutura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Heterogênea (pode misturar int, str, float, etc.)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Homogênea (todos elementos do mesmo tipo, mais otimizado)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Desempenho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Mais lento em operações matemáticas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Muito mais rápido (implementado em C, usa vetorização)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1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Operações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Precisa de loops explícitos para somar, multiplicar etc.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Operações vetorizadas (soma, multiplicação, raiz, estatísticas, etc. já prontas)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Memória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Ocupa mais espaço, armazena metadados de cada objeto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Mais compacto e eficiente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Funcionalidade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Básico: append, remove, slice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latin typeface="Roboto"/>
                          <a:ea typeface="Roboto"/>
                          <a:cs typeface="Roboto"/>
                          <a:sym typeface="Roboto"/>
                        </a:rPr>
                        <a:t>Avançado: matrizes, álgebra linear, estatísticas, broadcasting</a:t>
                      </a:r>
                      <a:endParaRPr sz="100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um Notebook</a:t>
            </a:r>
            <a:endParaRPr/>
          </a:p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Célula de Texto (Markdown):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Usada para explicações, títulos, listas, links.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Pode usar formatação como negrito, itálico e código inline.</a:t>
            </a:r>
            <a:endParaRPr sz="1500"/>
          </a:p>
        </p:txBody>
      </p:sp>
      <p:cxnSp>
        <p:nvCxnSpPr>
          <p:cNvPr id="134" name="Google Shape;134;p28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um Notebook</a:t>
            </a:r>
            <a:endParaRPr/>
          </a:p>
        </p:txBody>
      </p:sp>
      <p:sp>
        <p:nvSpPr>
          <p:cNvPr id="140" name="Google Shape;140;p29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Célula de Código (Python):</a:t>
            </a:r>
            <a:endParaRPr b="1"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Executa instruções Python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Pode conter gráficos, cálculos, funções, etc.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O colab roda código em servidores do Google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Basta apertar Shift + Enter para executar</a:t>
            </a:r>
            <a:endParaRPr sz="1500"/>
          </a:p>
        </p:txBody>
      </p:sp>
      <p:cxnSp>
        <p:nvCxnSpPr>
          <p:cNvPr id="141" name="Google Shape;141;p29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Calculando no Colab</a:t>
            </a:r>
            <a:endParaRPr/>
          </a:p>
        </p:txBody>
      </p:sp>
      <p:sp>
        <p:nvSpPr>
          <p:cNvPr id="147" name="Google Shape;147;p30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Operações básicas: +, -, *, /, **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Atribuição com =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Exibição com print()</a:t>
            </a:r>
            <a:endParaRPr sz="1500"/>
          </a:p>
        </p:txBody>
      </p:sp>
      <p:cxnSp>
        <p:nvCxnSpPr>
          <p:cNvPr id="148" name="Google Shape;148;p30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de Dados</a:t>
            </a:r>
            <a:endParaRPr/>
          </a:p>
        </p:txBody>
      </p:sp>
      <p:sp>
        <p:nvSpPr>
          <p:cNvPr id="154" name="Google Shape;154;p31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int: números inteiros (ex: 10, -3)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float: números com ponto decimal (ex: 3.14)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str: textos (ex: "Olá", 'Python')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pt-BR" sz="1500"/>
              <a:t>bool: booleanos (True ou False)</a:t>
            </a:r>
            <a:endParaRPr sz="1500"/>
          </a:p>
        </p:txBody>
      </p:sp>
      <p:cxnSp>
        <p:nvCxnSpPr>
          <p:cNvPr id="155" name="Google Shape;155;p31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 que é variável?</a:t>
            </a:r>
            <a:endParaRPr/>
          </a:p>
        </p:txBody>
      </p:sp>
      <p:sp>
        <p:nvSpPr>
          <p:cNvPr id="161" name="Google Shape;161;p32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Uma variável é como uma caixinha com um nome, onde você guarda alguma coisa para usar depois.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62" name="Google Shape;162;p32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Trabalhando com Listas</a:t>
            </a:r>
            <a:endParaRPr/>
          </a:p>
        </p:txBody>
      </p:sp>
      <p:sp>
        <p:nvSpPr>
          <p:cNvPr id="168" name="Google Shape;168;p33"/>
          <p:cNvSpPr txBox="1"/>
          <p:nvPr>
            <p:ph idx="1" type="body"/>
          </p:nvPr>
        </p:nvSpPr>
        <p:spPr>
          <a:xfrm>
            <a:off x="471900" y="1919075"/>
            <a:ext cx="4735800" cy="263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/>
              <a:t>Sequência ordenada e mutável</a:t>
            </a:r>
            <a:br>
              <a:rPr lang="pt-BR" sz="1500"/>
            </a:b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pt-BR" sz="1500"/>
              <a:t>Permite armazenar vários elementos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500"/>
          </a:p>
        </p:txBody>
      </p:sp>
      <p:cxnSp>
        <p:nvCxnSpPr>
          <p:cNvPr id="169" name="Google Shape;169;p33"/>
          <p:cNvCxnSpPr/>
          <p:nvPr/>
        </p:nvCxnSpPr>
        <p:spPr>
          <a:xfrm rot="10800000">
            <a:off x="509400" y="4779800"/>
            <a:ext cx="8147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666666"/>
      </a:dk1>
      <a:lt1>
        <a:srgbClr val="FFFFFF"/>
      </a:lt1>
      <a:dk2>
        <a:srgbClr val="424242"/>
      </a:dk2>
      <a:lt2>
        <a:srgbClr val="000000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