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-italic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e9738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e9738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76ef4867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76ef48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76ef48678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76ef486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76ef4867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76ef486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76ef48678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76ef4867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9bf33627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9bf336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9bf33627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9bf3362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9bf33627e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9bf3362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5005240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5005240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9bf33627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9bf33627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9bf33627e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9bf3362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e97386e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3e9738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9bf33627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79bf3362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9bf33627e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9bf3362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5005240f7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5005240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5005240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5005240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9bf33627e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9bf3362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9bf33627e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9bf3362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9bf33627e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9bf3362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9bf33627e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9bf3362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9bf33627e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9bf33627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9bf33627e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9bf3362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5005240f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500524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9bf33627e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79bf33627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9bf33627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9bf33627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9bf33627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9bf33627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9bf33627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9bf33627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9bf33627e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79bf33627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3e97386ee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3e9738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e97386e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3e97386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e97386ee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e97386e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6ef4867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76ef486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76ef4867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76ef48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6ef48678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6ef486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52050" y="572850"/>
            <a:ext cx="8231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Modelos Preditivos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Modelos de Clustering (Agrupamento)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71900" y="1919075"/>
            <a:ext cx="5023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Não existe variável alvo. Objetivo é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agrupar dados similares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Exemplo: segmentar clientes por perfil de compra.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divide os dados em k grupos.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DBSCAN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encontra grupos de diferentes formas/tamanhos, útil com ruído.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AgglomerativeClustering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cria hierarquias de agrupamento.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4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6" name="Google Shape;176;p34"/>
          <p:cNvSpPr txBox="1"/>
          <p:nvPr/>
        </p:nvSpPr>
        <p:spPr>
          <a:xfrm>
            <a:off x="5854750" y="1861225"/>
            <a:ext cx="30000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2"/>
                </a:solidFill>
              </a:rPr>
              <a:t>Quando usar</a:t>
            </a:r>
            <a:r>
              <a:rPr lang="pt-BR" sz="1100">
                <a:solidFill>
                  <a:schemeClr val="lt2"/>
                </a:solidFill>
              </a:rPr>
              <a:t>: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Dados bem distribuídos → KMeans.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Dados com ruído e grupos de formas diferentes → DBSCAN.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Quer análise hierárquica → Agglomerative.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4. Modelos de Redução de Dimensionalidade</a:t>
            </a:r>
            <a:endParaRPr sz="2900"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471900" y="1919075"/>
            <a:ext cx="5023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Usados quando temos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muitos atributos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para simplificar sem perder tanta informação.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Exemplo: imagens (muitos pixels), textos (muitas palavras).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PCA (Principal Component Analysis)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projeta os dados em menos dimensões.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t-SNE / UMAP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usados para visualizar dados em 2D/3D.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5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 txBox="1"/>
          <p:nvPr/>
        </p:nvSpPr>
        <p:spPr>
          <a:xfrm>
            <a:off x="5854750" y="1861225"/>
            <a:ext cx="30000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2"/>
                </a:solidFill>
              </a:rPr>
              <a:t>Quando usar</a:t>
            </a:r>
            <a:r>
              <a:rPr lang="pt-BR" sz="1100">
                <a:solidFill>
                  <a:schemeClr val="lt2"/>
                </a:solidFill>
              </a:rPr>
              <a:t>: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Pré-processar dados para alimentar outros modelos.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Visualizar padrões escondidos em datasets grandes.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5. Modelos Avançados (Ensemble / Boosting)</a:t>
            </a:r>
            <a:endParaRPr sz="2900"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71900" y="1919075"/>
            <a:ext cx="5023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Melhoram predições combinando vários modelos.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bom para dados tabulares.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XGBoost / LightGBM / CatBoost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variações mais rápidas e eficientes, usados em competições (Kaggle).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3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2" name="Google Shape;192;p36"/>
          <p:cNvSpPr txBox="1"/>
          <p:nvPr/>
        </p:nvSpPr>
        <p:spPr>
          <a:xfrm>
            <a:off x="5854750" y="1861225"/>
            <a:ext cx="30000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lt2"/>
                </a:solidFill>
              </a:rPr>
              <a:t>Quando usar</a:t>
            </a:r>
            <a:r>
              <a:rPr lang="pt-BR" sz="1100">
                <a:solidFill>
                  <a:schemeClr val="lt2"/>
                </a:solidFill>
              </a:rPr>
              <a:t>: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Dados tabulares com muitas variáveis.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Quando precisa de alta performance (modelos de competição).</a:t>
            </a:r>
            <a:endParaRPr sz="11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Resumo</a:t>
            </a:r>
            <a:endParaRPr sz="2900"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471900" y="1919075"/>
            <a:ext cx="5023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Problema de valores contínuos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Regressão.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Problema de categorias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Classificação.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Sem rótulos, quer descobrir grupos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Clustering.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Dados muito grandes/dimensionais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Redução de dimensionalidade.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Testes e Otimizações de Modelos</a:t>
            </a:r>
            <a:endParaRPr sz="4000"/>
          </a:p>
        </p:txBody>
      </p:sp>
      <p:cxnSp>
        <p:nvCxnSpPr>
          <p:cNvPr id="205" name="Google Shape;205;p3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Por que testar e otimizar?</a:t>
            </a:r>
            <a:endParaRPr sz="2900"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modelo nunca é perfeito na primeira vez.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equilibrar viés e variância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Testar → garantir que funciona em dados novos.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Otimizar → melhorar performance sem overfitting.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Principais métricas (Regressão)</a:t>
            </a:r>
            <a:endParaRPr sz="2900"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R² (Coeficiente de determinação):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Mede o quanto o modelo explica a variabilidade dos dados.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Valores: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modelo perfeito (explica tudo).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modelo não explica nada.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Pode até ser negativo se o modelo for muito ruim.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Se R² = 0,85 → 85% da variação do preço das casas é explicada pelo modelo.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4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o </a:t>
            </a:r>
            <a:r>
              <a:rPr lang="pt-BR"/>
              <a:t>R² é considerado bom?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471900" y="1919075"/>
            <a:ext cx="39999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0,0 a 0,2 : Correlação muito fraca; o modelo não explica grande parte da variabilidade.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0,2 a 0,4 : Correlação fraca; o modelo explica alguma variabilidade, mas não é muito forte.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0,4 a 0,6 : Correlação moderada; o modelo explica uma quantidade razoável de variabilidade.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0,6 a 0,8 : Correlação forte; o modelo explica uma parte significativa da variabilidade.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0,8 a 1,0 : Correlação muito forte; o modelo explica a maior parte da variabilidade.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2" type="body"/>
          </p:nvPr>
        </p:nvSpPr>
        <p:spPr>
          <a:xfrm>
            <a:off x="4694250" y="1919075"/>
            <a:ext cx="39999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entanto, um valor de R² "bom" pode variar bastante dependendo do contexto do estudo, da natureza dos dados e da área de pesquisa. Por exemplo: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Em áreas como ciências sociais, valores de R² em torno de 0,3 a 0,5 podem ser considerados aceitáveis.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Em áreas como física ou engenharia, valores próximos a 0,9 ou acima podem ser esperados.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Principais métricas (Regressão)</a:t>
            </a:r>
            <a:endParaRPr sz="2900"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RMSE (Root Mean Squared Error – Raiz do Erro Quadrático Médio)</a:t>
            </a:r>
            <a:br>
              <a:rPr b="1" lang="pt-BR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Mede o erro médio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em unidades da variável alvo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Quanto menor, melhor.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RMSE = 15.000 → em média o modelo erra em R$ 15 mil ao prever o preço de casas.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4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Principais métricas (Classificação)</a:t>
            </a:r>
            <a:endParaRPr sz="2900"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Acurácia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% de acertos totais.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Boa para classes balanceadas.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acurácia 90% → 9 em cada 10 previsões corretas.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4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 modelo preditivo é um algoritmo que usa dados históricos para prever resultados desconhecidos.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Exemplos: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Prever vendas futuras.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Classificar e-mails como spam/não spam.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Previsão de preços de imóveis.</a:t>
            </a:r>
            <a:endParaRPr sz="1500"/>
          </a:p>
        </p:txBody>
      </p:sp>
      <p:cxnSp>
        <p:nvCxnSpPr>
          <p:cNvPr id="119" name="Google Shape;119;p2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O que é a Matriz de Confusão?</a:t>
            </a:r>
            <a:endParaRPr sz="2900"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É uma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tabela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que mostra o desempenho do modelo comparando as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previsões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com os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valores reais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44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213" y="2755600"/>
            <a:ext cx="32099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50" y="3082725"/>
            <a:ext cx="33528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Principais métricas (Classificação)</a:t>
            </a:r>
            <a:endParaRPr sz="2900"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471900" y="1603150"/>
            <a:ext cx="74892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Precisão (Precision)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É a quantidade de vezes que o modelo disse que era positivo e realmente era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Dividido pela quantidade de vezes que ele falou que era positivo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Recall (Sensibilidade)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É a quantidade de vezes que o modelo disse que era positivo e realmente era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Dividido pela quantidade de vezes que era realmente positivo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F1-Score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Média harmônica entre Precisão e Recall.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Bom quando há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desbalanceamento de classes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45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25" y="1868450"/>
            <a:ext cx="2786975" cy="1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325" y="2861250"/>
            <a:ext cx="2786976" cy="8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206" y="3664975"/>
            <a:ext cx="2751201" cy="8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Principais métricas (Classificação)</a:t>
            </a:r>
            <a:endParaRPr sz="2900"/>
          </a:p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Precisão (Precision)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Dos itens que o modelo disse “sim”, quantos eram realmente “sim”?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Recall (Sensibilidade)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Dos “sim” reais, quantos o modelo conseguiu identificar?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F1-Score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Média harmônica entre Precisão e Recall.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Bom quando há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desbalanceamento de classes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4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325" y="1868450"/>
            <a:ext cx="2786975" cy="1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325" y="2861250"/>
            <a:ext cx="2786976" cy="8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206" y="3664975"/>
            <a:ext cx="2751201" cy="8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para average</a:t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average='macro'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calcula a métrica para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cada classe separadamente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 faz 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média simples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(todas as classes têm o mesmo peso).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average='weighted'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calcula a métrica por classe e faz a média ponderada pelo número de instâncias de cada classe.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(importante em datasets desbalanceados).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average='micro'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usa os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contadores globais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i="1" lang="pt-BR" sz="1100">
                <a:latin typeface="Arial"/>
                <a:ea typeface="Arial"/>
                <a:cs typeface="Arial"/>
                <a:sym typeface="Arial"/>
              </a:rPr>
              <a:t>true positives, false positives e false negatives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(mais útil quando você quer um resumo geral, não por classe).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average=None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retorna um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vetor com a métrica de cada classe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individualmente.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Viés e Overfitting</a:t>
            </a:r>
            <a:endParaRPr sz="2900"/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Viés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modelo simplório que não aprende (Underfitting).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quando a variância domina e o modelo “decora” os dados de treino.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é achar o meio-termo: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bom no treino e bom no teste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4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Viés (Bias)</a:t>
            </a:r>
            <a:endParaRPr sz="2900"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 É quando o modelo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erra por ser simples demais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Ele não consegue aprender os padrões reais dos dados.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Exemplo da vida real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Imagina que você tenta prever o preço de casas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apenas pelo tamanho (m²)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Mas na prática, localização, número de quartos e idade da casa também importam.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Resultado: o modelo erra muito porque “simplificou demais” o problema.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Isso gera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o modelo vai mal no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treino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 no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teste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4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Overfitting</a:t>
            </a:r>
            <a:endParaRPr sz="2900"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Overfitting =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exagero no aprendizado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O modelo fica “inteligente demais” para os dados que já viu, mas “burro” para novos.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Exemplo com árvore de decisão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Uma árvore muito profunda cria regras do tipo: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“Se a casa tem exatamente 100 m² e 2 banheiros → custa R$ 250.000”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“Se tem 101 m² e 2 banheiros → custa R$ 252.000”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 O modelo acaba decorando cada caso, sem aprender a lógica geral.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5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Tratamento de Dados em Machine Learning</a:t>
            </a:r>
            <a:endParaRPr sz="4000"/>
          </a:p>
        </p:txBody>
      </p:sp>
      <p:cxnSp>
        <p:nvCxnSpPr>
          <p:cNvPr id="302" name="Google Shape;302;p51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Tratamento de Dados em Machine Learning</a:t>
            </a:r>
            <a:endParaRPr sz="2900"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Antes de treinar um modelo preditivo, é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fundamental preparar os dados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 Um modelo mal treinado por causa de dados ruins terá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resultados imprecisos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ou enganosos.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tratamento de dados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envolve várias etapas: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Limpeza de dados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Transformação e normalização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Seleção de variáveis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Análise de correlação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5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Limpeza de dados</a:t>
            </a:r>
            <a:endParaRPr sz="2900"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garantir que os dados estejam consistentes e completos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Principais estratégias: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Remover ou preencher valores faltantes (NaN).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Tratar dados duplicados.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Corrigir inconsistências (ex.: datas no formato errado).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Remover outliers extremos, se necessário.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💡 Exemplo: Se uma coluna de idade tem valor negativo ou 9999, devemos corrigir ou remover.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5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71900" y="1919075"/>
            <a:ext cx="3697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2300">
                <a:latin typeface="Arial"/>
                <a:ea typeface="Arial"/>
                <a:cs typeface="Arial"/>
                <a:sym typeface="Arial"/>
              </a:rPr>
              <a:t>Previsão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Vem do latim </a:t>
            </a:r>
            <a:r>
              <a:rPr i="1" lang="pt-BR" sz="1100">
                <a:latin typeface="Arial"/>
                <a:ea typeface="Arial"/>
                <a:cs typeface="Arial"/>
                <a:sym typeface="Arial"/>
              </a:rPr>
              <a:t>praevidere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(“ver antes”).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Usada no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sentido amplo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de antecipar algo que vai acontecer no futuro.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Sempre envolve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tempo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olhar para frente.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390300" y="1919075"/>
            <a:ext cx="4215300" cy="27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2300">
                <a:latin typeface="Arial"/>
                <a:ea typeface="Arial"/>
                <a:cs typeface="Arial"/>
                <a:sym typeface="Arial"/>
              </a:rPr>
              <a:t> Predição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Mais usada em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estatística, machine learning e IA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Refere-se 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estimar ou classificar um resultado desconhecido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que pode estar no presente, no passado ou no futuro.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Foco é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estimar um valor ou rótulo desconhecido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não necessariamente no futuro.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Transformação de variáveis</a:t>
            </a:r>
            <a:endParaRPr sz="2900"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Alguns algoritmos exigem que os dados estejam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na mesma escala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Normalização (Min-Max Scaling)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coloca todos os valores entre 0 e 1.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Padronização (Z-score)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transforma os dados para média = 0 e desvio padrão = 1.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Por que é importante?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Evita que variáveis com números grandes dominem o modelo.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Facilita o treino de modelos que usam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distâncias ou gradientes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como regressão, redes neurais, KNN e SVM.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54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(Min-Max Scaling):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471900" y="1919075"/>
            <a:ext cx="795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Transforma os valores para um intervalo fixo, geralmente entre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0 e 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Normalizar é como ajustar todos os números para uma mesma régua de medida. Assim, o modelo não dá importância maior para uma variável só porque ela tem números grandes.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Idade 50 → (50 - 0) / (100 - 0) =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0.5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5" title="lagrida_latex_edi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550" y="3191750"/>
            <a:ext cx="15335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Padronização (Z-score)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471900" y="1919075"/>
            <a:ext cx="795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Transforma os dados para terem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média = 0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desvio padrão = 1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600">
                <a:latin typeface="Arial"/>
                <a:ea typeface="Arial"/>
                <a:cs typeface="Arial"/>
                <a:sym typeface="Arial"/>
              </a:rPr>
              <a:t>Aqui, </a:t>
            </a:r>
            <a:r>
              <a:rPr b="1" lang="pt-BR" sz="6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pt-BR" sz="600">
                <a:latin typeface="Arial"/>
                <a:ea typeface="Arial"/>
                <a:cs typeface="Arial"/>
                <a:sym typeface="Arial"/>
              </a:rPr>
              <a:t> é o valor observado,</a:t>
            </a:r>
            <a:br>
              <a:rPr lang="pt-BR" sz="600">
                <a:latin typeface="Arial"/>
                <a:ea typeface="Arial"/>
                <a:cs typeface="Arial"/>
                <a:sym typeface="Arial"/>
              </a:rPr>
            </a:br>
            <a:r>
              <a:rPr b="1" lang="pt-BR" sz="600">
                <a:latin typeface="Arial"/>
                <a:ea typeface="Arial"/>
                <a:cs typeface="Arial"/>
                <a:sym typeface="Arial"/>
              </a:rPr>
              <a:t>μ (mu)</a:t>
            </a:r>
            <a:r>
              <a:rPr lang="pt-BR" sz="600">
                <a:latin typeface="Arial"/>
                <a:ea typeface="Arial"/>
                <a:cs typeface="Arial"/>
                <a:sym typeface="Arial"/>
              </a:rPr>
              <a:t> é a média da população,</a:t>
            </a:r>
            <a:br>
              <a:rPr lang="pt-BR" sz="600">
                <a:latin typeface="Arial"/>
                <a:ea typeface="Arial"/>
                <a:cs typeface="Arial"/>
                <a:sym typeface="Arial"/>
              </a:rPr>
            </a:br>
            <a:r>
              <a:rPr b="1" lang="pt-BR" sz="600">
                <a:latin typeface="Arial"/>
                <a:ea typeface="Arial"/>
                <a:cs typeface="Arial"/>
                <a:sym typeface="Arial"/>
              </a:rPr>
              <a:t>σ (sigma)</a:t>
            </a:r>
            <a:r>
              <a:rPr lang="pt-BR" sz="600">
                <a:latin typeface="Arial"/>
                <a:ea typeface="Arial"/>
                <a:cs typeface="Arial"/>
                <a:sym typeface="Arial"/>
              </a:rPr>
              <a:t> é o desvio padrão da população.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xemplo: Se a média de salários é 25.000 e o desvio padrão é 10.000, um salário de 30.000 vira: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(30000−25000)/10000=0.5 (30000 - 25000) / 10000 = 0.5 (30000−25000)/10000 =0.5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6" title="lagrida_latex_editor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75" y="2623025"/>
            <a:ext cx="1517975" cy="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 entre Normalização e Padronização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471900" y="1919075"/>
            <a:ext cx="795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Normalização (Min-Max Scaling)</a:t>
            </a:r>
            <a:br>
              <a:rPr b="1"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Transforma os dados para um intervalo fixo, geralmente entre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0 e 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Útil quando queremos preservar a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proporção relativa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Padronização (Z-score Scaling)</a:t>
            </a:r>
            <a:br>
              <a:rPr b="1"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Transforma para média 0 e desvio padrão 1.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Útil quando os dados têm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distribuições diferentes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ou quando vamos aplicar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modelos que assumem normalidade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(ex: Regressão Linear, PCA).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Seleção de variáveis</a:t>
            </a:r>
            <a:endParaRPr sz="2900"/>
          </a:p>
        </p:txBody>
      </p:sp>
      <p:sp>
        <p:nvSpPr>
          <p:cNvPr id="349" name="Google Shape;349;p58"/>
          <p:cNvSpPr txBox="1"/>
          <p:nvPr>
            <p:ph idx="1" type="body"/>
          </p:nvPr>
        </p:nvSpPr>
        <p:spPr>
          <a:xfrm>
            <a:off x="471900" y="1919075"/>
            <a:ext cx="7489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Nem todas as variáveis influenciam a variável alvo.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Remover colunas irrelevantes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ajuda a reduzir ruído e melhorar performance.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Análise de correlação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ajuda a identificar variáveis importantes.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Exemplo: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Variáveis com correlação muito fraca com a variável alvo podem ser descartadas.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Porém,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atenção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correlação fraca não significa irrelevância absoluta. Pode haver relações não lineares que a correlação simples não captura.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Estudos mostram que selecionar variáveis com base em correlação e experiência do domínio aumenta a acurácia dos modelos (O’Neil, 2016).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5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geral de um modelo preditivo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Dados de entrada (features).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Pré-processamento (limpeza, normalização, etc.).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Trein</a:t>
            </a:r>
            <a:r>
              <a:rPr lang="pt-BR" sz="1500"/>
              <a:t>a</a:t>
            </a:r>
            <a:r>
              <a:rPr lang="pt-BR" sz="1500"/>
              <a:t>mento do modelo com dados históricos.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Predição nos dados de teste.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Avaliação com métricas (acurácia, precisão, recall...).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Predição em novos dados.</a:t>
            </a:r>
            <a:endParaRPr sz="1500"/>
          </a:p>
        </p:txBody>
      </p:sp>
      <p:cxnSp>
        <p:nvCxnSpPr>
          <p:cNvPr id="133" name="Google Shape;133;p2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Scikit-learn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Uma das bibliotecas mais populares de Machine Learning em Python.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Focada em: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✅ Modelos de classificação, regressão e clustering.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✅ Pré-processamento de dados.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✅ Métricas de avaliação.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✅ Pipelines para automação.</a:t>
            </a:r>
            <a:endParaRPr sz="1500"/>
          </a:p>
        </p:txBody>
      </p:sp>
      <p:cxnSp>
        <p:nvCxnSpPr>
          <p:cNvPr id="140" name="Google Shape;140;p2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no Colab</a:t>
            </a:r>
            <a:endParaRPr sz="2800"/>
          </a:p>
        </p:txBody>
      </p:sp>
      <p:cxnSp>
        <p:nvCxnSpPr>
          <p:cNvPr id="146" name="Google Shape;146;p3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Modelos Preditivos no Scikit-learn</a:t>
            </a:r>
            <a:endParaRPr sz="4000"/>
          </a:p>
        </p:txBody>
      </p:sp>
      <p:cxnSp>
        <p:nvCxnSpPr>
          <p:cNvPr id="152" name="Google Shape;152;p31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Modelos de Regressão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Usados quando a variável alvo (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 é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numérica contínua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preço de casas, previsão de temperatura.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LinearRegression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quando há relação linear simples.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Ridge / Lasso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como a linear, mas com regularização (evita overfitting).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DecisionTreeRegressor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quando a relação não é linear, mas em “regras” (if/else).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RandomForestRegressor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conjunto de várias árvores, melhora precisão.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SVR (Support Vector Regressor)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→ útil em dados não lineares e complexos.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59" name="Google Shape;159;p3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0" name="Google Shape;160;p32"/>
          <p:cNvSpPr txBox="1"/>
          <p:nvPr/>
        </p:nvSpPr>
        <p:spPr>
          <a:xfrm>
            <a:off x="6614875" y="1910675"/>
            <a:ext cx="2376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2"/>
                </a:solidFill>
              </a:rPr>
              <a:t>Quando usar</a:t>
            </a:r>
            <a:r>
              <a:rPr lang="pt-BR" sz="1100">
                <a:solidFill>
                  <a:schemeClr val="lt2"/>
                </a:solidFill>
              </a:rPr>
              <a:t>: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Se os dados têm forte correlação linear → LinearRegression.</a:t>
            </a:r>
            <a:br>
              <a:rPr lang="pt-BR" sz="1100">
                <a:solidFill>
                  <a:schemeClr val="lt2"/>
                </a:solidFill>
              </a:rPr>
            </a:b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Muitos atributos e risco de overfitting → Ridge ou Lasso.</a:t>
            </a:r>
            <a:br>
              <a:rPr lang="pt-BR" sz="1100">
                <a:solidFill>
                  <a:schemeClr val="lt2"/>
                </a:solidFill>
              </a:rPr>
            </a:b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Relações não lineares e dados tabulares → Árvores/Florestas.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Modelos de Classificação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471900" y="1919075"/>
            <a:ext cx="50232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Usados quando a variável alvo (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 é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categórica/discreta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latin typeface="Arial"/>
                <a:ea typeface="Arial"/>
                <a:cs typeface="Arial"/>
                <a:sym typeface="Arial"/>
              </a:rPr>
              <a:t>Exemplo: prever se um e-mail é spam (sim/não), classificar flores em espécies.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LogisticRegression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simples, interpretável, ótimo para baseline.</a:t>
            </a:r>
            <a:br>
              <a:rPr lang="pt-BR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KNeighborsClassifier (KNN)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classificação baseada na proximidade dos dados.</a:t>
            </a:r>
            <a:br>
              <a:rPr lang="pt-BR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DecisionTreeClassifier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fácil de interpretar, divide em regras.</a:t>
            </a:r>
            <a:br>
              <a:rPr lang="pt-BR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RandomForestClassifier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combina várias árvores, mais robusto.</a:t>
            </a:r>
            <a:br>
              <a:rPr lang="pt-BR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SVC (Support Vector Classifier)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bom para dados complexos, pode separar com fronteiras não lineares.</a:t>
            </a:r>
            <a:br>
              <a:rPr lang="pt-BR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b="1" lang="pt-BR" sz="900">
                <a:latin typeface="Arial"/>
                <a:ea typeface="Arial"/>
                <a:cs typeface="Arial"/>
                <a:sym typeface="Arial"/>
              </a:rPr>
              <a:t>Naive Bayes</a:t>
            </a:r>
            <a:r>
              <a:rPr lang="pt-BR" sz="900">
                <a:latin typeface="Arial"/>
                <a:ea typeface="Arial"/>
                <a:cs typeface="Arial"/>
                <a:sym typeface="Arial"/>
              </a:rPr>
              <a:t> → muito usado em texto e NLP.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3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8" name="Google Shape;168;p33"/>
          <p:cNvSpPr txBox="1"/>
          <p:nvPr/>
        </p:nvSpPr>
        <p:spPr>
          <a:xfrm>
            <a:off x="5854750" y="1861225"/>
            <a:ext cx="30000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2"/>
                </a:solidFill>
              </a:rPr>
              <a:t>Quando usar</a:t>
            </a:r>
            <a:r>
              <a:rPr lang="pt-BR" sz="1100">
                <a:solidFill>
                  <a:schemeClr val="lt2"/>
                </a:solidFill>
              </a:rPr>
              <a:t>: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Poucos atributos e relação simples → LogisticRegression.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Dados tabulares com muitas relações não lineares → RandomForest.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Dados de texto → Naive Bayes.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lt2"/>
                </a:solidFill>
              </a:rPr>
              <a:t>Poucos dados e fácil interpretação → Árvores.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666666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